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346" r:id="rId1"/>
    <p:sldMasterId id="2147484358" r:id="rId2"/>
  </p:sldMasterIdLst>
  <p:notesMasterIdLst>
    <p:notesMasterId r:id="rId47"/>
  </p:notesMasterIdLst>
  <p:sldIdLst>
    <p:sldId id="309" r:id="rId3"/>
    <p:sldId id="295" r:id="rId4"/>
    <p:sldId id="305" r:id="rId5"/>
    <p:sldId id="290" r:id="rId6"/>
    <p:sldId id="257" r:id="rId7"/>
    <p:sldId id="300" r:id="rId8"/>
    <p:sldId id="301" r:id="rId9"/>
    <p:sldId id="296" r:id="rId10"/>
    <p:sldId id="299" r:id="rId11"/>
    <p:sldId id="297" r:id="rId12"/>
    <p:sldId id="291" r:id="rId13"/>
    <p:sldId id="258" r:id="rId14"/>
    <p:sldId id="259" r:id="rId15"/>
    <p:sldId id="260" r:id="rId16"/>
    <p:sldId id="263" r:id="rId17"/>
    <p:sldId id="264" r:id="rId18"/>
    <p:sldId id="265" r:id="rId19"/>
    <p:sldId id="266" r:id="rId20"/>
    <p:sldId id="278" r:id="rId21"/>
    <p:sldId id="267" r:id="rId22"/>
    <p:sldId id="268" r:id="rId23"/>
    <p:sldId id="270" r:id="rId24"/>
    <p:sldId id="271" r:id="rId25"/>
    <p:sldId id="280" r:id="rId26"/>
    <p:sldId id="272" r:id="rId27"/>
    <p:sldId id="273" r:id="rId28"/>
    <p:sldId id="269" r:id="rId29"/>
    <p:sldId id="281" r:id="rId30"/>
    <p:sldId id="274" r:id="rId31"/>
    <p:sldId id="279" r:id="rId32"/>
    <p:sldId id="275" r:id="rId33"/>
    <p:sldId id="282" r:id="rId34"/>
    <p:sldId id="283" r:id="rId35"/>
    <p:sldId id="302" r:id="rId36"/>
    <p:sldId id="284" r:id="rId37"/>
    <p:sldId id="285" r:id="rId38"/>
    <p:sldId id="287" r:id="rId39"/>
    <p:sldId id="286" r:id="rId40"/>
    <p:sldId id="303" r:id="rId41"/>
    <p:sldId id="293" r:id="rId42"/>
    <p:sldId id="307" r:id="rId43"/>
    <p:sldId id="308" r:id="rId44"/>
    <p:sldId id="306" r:id="rId45"/>
    <p:sldId id="31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25" autoAdjust="0"/>
    <p:restoredTop sz="94211" autoAdjust="0"/>
  </p:normalViewPr>
  <p:slideViewPr>
    <p:cSldViewPr snapToGrid="0">
      <p:cViewPr varScale="1">
        <p:scale>
          <a:sx n="91" d="100"/>
          <a:sy n="91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D17F-42E1-3B4D-A3D4-3415BA959F80}" type="datetimeFigureOut">
              <a:rPr lang="es-ES_tradnl" smtClean="0"/>
              <a:t>3/6/21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40E4-4CA9-D249-8FC6-EB74F3F927D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95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1"/>
            <a:ext cx="10363200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400" smtClean="0">
              <a:solidFill>
                <a:prstClr val="white"/>
              </a:solidFill>
              <a:latin typeface="Verdana" charset="0"/>
              <a:ea typeface="MS PGothic" charset="-128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5333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733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047A3C-FA08-F149-8DFB-A1E228DA0F8C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182BB5-3FC1-804D-A7EE-7DCE7D81A575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9032C5-A384-094B-8238-1FC0D087CCDC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4B86EE-C368-D548-8DBD-13369766DFC5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A8BC4D-92C9-514D-8037-BF75FBA7819F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D5DE4E-68DF-514E-A619-B7BF1D93FD6A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173AD7-4FFA-A54F-A106-F65C07751AE6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605FE3-D9CD-E149-9811-2C52E91DA399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5E2822-A130-B749-8BE4-3214117D1976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155D97-A744-B149-9330-32A49E233C33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65122" y="304800"/>
            <a:ext cx="2669116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D680EC-057B-3442-B357-8AF24929E3D6}" type="slidenum">
              <a:rPr lang="es-ES" altLang="es-ES_tradnl"/>
              <a:pPr>
                <a:defRPr/>
              </a:pPr>
              <a:t>‹Nr.›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0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333"/>
            <a:ext cx="10610851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400" smtClean="0">
              <a:solidFill>
                <a:prstClr val="white"/>
              </a:solidFill>
              <a:latin typeface="Verdana" charset="0"/>
              <a:ea typeface="MS PGothic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400" smtClean="0">
              <a:solidFill>
                <a:prstClr val="white"/>
              </a:solidFill>
              <a:latin typeface="Verdana" charset="0"/>
              <a:ea typeface="MS PGothic" charset="-128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6285"/>
            <a:ext cx="2641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/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6416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EB6855-5BD1-464A-9CD3-2A8D8612470C}" type="slidenum">
              <a:rPr lang="es-ES" altLang="es-ES_tradnl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55310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Verdana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Verdana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Verdana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067">
          <a:solidFill>
            <a:schemeClr val="tx2"/>
          </a:solidFill>
          <a:latin typeface="Verdana" pitchFamily="34" charset="0"/>
        </a:defRPr>
      </a:lvl9pPr>
    </p:titleStyle>
    <p:bodyStyle>
      <a:lvl1pPr marL="626518" indent="-62651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4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210703" indent="-5820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3467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739857" indent="-527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sz="3067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2258428" indent="-51645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791814" indent="-531271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401399" indent="-53127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4010984" indent="-53127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4620568" indent="-53127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5230153" indent="-53127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normasapa.com/citas/" TargetMode="External"/><Relationship Id="rId3" Type="http://schemas.openxmlformats.org/officeDocument/2006/relationships/hyperlink" Target="https://normas-apa.org/wp-content/uploads/Guia-Normas-APA-7ma-edicion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revistaselectronicas.ujaen.es/index.php/rae/article/view/177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cielo.br/scielo.php?script=sci_arttext&amp;pid=S0104-026X2015000300913&amp;lang=pt" TargetMode="External"/><Relationship Id="rId3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ozdeguanacaste.com/vecinos-de-bagaces-alegan-poca-informacion-sobre-arsenico-en-el-agu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to.stanford.edu/entries/behavioris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sic.ucr.ac.cr/publicaciones/ciberseguridad-en-costa-ric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altLang="es-ES_tradnl" sz="4267" b="1" dirty="0">
                <a:solidFill>
                  <a:srgbClr val="A6A6A6"/>
                </a:solidFill>
                <a:latin typeface="Verdana" charset="0"/>
                <a:ea typeface="MS PGothic" charset="-128"/>
                <a:cs typeface="ＭＳ Ｐゴシック" charset="-128"/>
              </a:rPr>
              <a:t>AUA20002-1</a:t>
            </a:r>
            <a:r>
              <a:rPr lang="es-CL" altLang="es-ES_tradnl" sz="4267" b="1" dirty="0">
                <a:latin typeface="Verdana" charset="0"/>
                <a:ea typeface="MS PGothic" charset="-128"/>
                <a:cs typeface="ＭＳ Ｐゴシック" charset="-128"/>
              </a:rPr>
              <a:t/>
            </a:r>
            <a:br>
              <a:rPr lang="es-CL" altLang="es-ES_tradnl" sz="4267" b="1" dirty="0">
                <a:latin typeface="Verdana" charset="0"/>
                <a:ea typeface="MS PGothic" charset="-128"/>
                <a:cs typeface="ＭＳ Ｐゴシック" charset="-128"/>
              </a:rPr>
            </a:br>
            <a:r>
              <a:rPr lang="es-CL" altLang="es-ES_tradnl" sz="4267" b="1" dirty="0">
                <a:latin typeface="Verdana" charset="0"/>
                <a:ea typeface="MS PGothic" charset="-128"/>
                <a:cs typeface="ＭＳ Ｐゴシック" charset="-128"/>
              </a:rPr>
              <a:t>Fundamentos de la Arquitectura Semestre Otoño 2021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102100"/>
            <a:ext cx="9347200" cy="1600200"/>
          </a:xfrm>
        </p:spPr>
        <p:txBody>
          <a:bodyPr/>
          <a:lstStyle/>
          <a:p>
            <a:pPr algn="r" eaLnBrk="1" hangingPunct="1">
              <a:buFont typeface="Wingdings" charset="2"/>
              <a:buNone/>
              <a:defRPr/>
            </a:pPr>
            <a:r>
              <a:rPr lang="es-CL" altLang="es-ES_tradnl" sz="2667" dirty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Pilar Barba Buscaglia</a:t>
            </a:r>
          </a:p>
          <a:p>
            <a:pPr algn="r" eaLnBrk="1" hangingPunct="1">
              <a:buFont typeface="Wingdings" charset="2"/>
              <a:buNone/>
              <a:defRPr/>
            </a:pPr>
            <a:r>
              <a:rPr lang="es-ES" altLang="es-ES_tradnl" sz="2667" dirty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Sofía Montealegre Barba</a:t>
            </a:r>
          </a:p>
          <a:p>
            <a:pPr algn="r" eaLnBrk="1" hangingPunct="1">
              <a:buFont typeface="Wingdings" charset="2"/>
              <a:buNone/>
              <a:defRPr/>
            </a:pPr>
            <a:r>
              <a:rPr lang="es-ES" altLang="es-ES_tradnl" sz="2667" dirty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Cristóbal Montecinos </a:t>
            </a:r>
            <a:r>
              <a:rPr lang="es-ES" altLang="es-ES_tradnl" sz="2667" dirty="0" err="1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Narea</a:t>
            </a:r>
            <a:endParaRPr lang="es-ES" altLang="es-ES_tradnl" sz="2667" dirty="0">
              <a:solidFill>
                <a:schemeClr val="tx1">
                  <a:lumMod val="65000"/>
                </a:schemeClr>
              </a:solidFill>
              <a:latin typeface="Verdana" charset="0"/>
              <a:ea typeface="MS PGothic" charset="-128"/>
            </a:endParaRPr>
          </a:p>
          <a:p>
            <a:pPr algn="r" eaLnBrk="1" hangingPunct="1">
              <a:buFont typeface="Wingdings" charset="2"/>
              <a:buNone/>
              <a:defRPr/>
            </a:pPr>
            <a:endParaRPr lang="es-ES" altLang="es-ES_tradnl" sz="2667" dirty="0">
              <a:solidFill>
                <a:schemeClr val="tx1">
                  <a:lumMod val="65000"/>
                </a:schemeClr>
              </a:solidFill>
              <a:latin typeface="Verdana" charset="0"/>
              <a:ea typeface="MS PGothic" charset="-128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14400" y="2208627"/>
            <a:ext cx="10363200" cy="15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33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Verdana" pitchFamily="34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Verdana" pitchFamily="34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Verdana" pitchFamily="34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5067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s-CR" sz="4800" b="1" dirty="0">
                <a:solidFill>
                  <a:srgbClr val="A6A6A6"/>
                </a:solidFill>
                <a:latin typeface="Verdana" charset="0"/>
                <a:ea typeface="MS PGothic" charset="-128"/>
                <a:cs typeface="ＭＳ Ｐゴシック" charset="-128"/>
              </a:rPr>
              <a:t>Manual de Publicaciones APA</a:t>
            </a:r>
            <a:endParaRPr lang="es-CR" sz="4800" b="1" dirty="0">
              <a:solidFill>
                <a:srgbClr val="A6A6A6"/>
              </a:solidFill>
              <a:latin typeface="Verdan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3733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1210703" indent="-58206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n"/>
              <a:defRPr sz="3467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739857" indent="-527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o"/>
              <a:defRPr sz="3067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2258428" indent="-5164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n"/>
              <a:defRPr sz="2667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791814" indent="-531271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667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3401399" indent="-53127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+mn-lt"/>
              </a:defRPr>
            </a:lvl6pPr>
            <a:lvl7pPr marL="4010984" indent="-53127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+mn-lt"/>
              </a:defRPr>
            </a:lvl7pPr>
            <a:lvl8pPr marL="4620568" indent="-53127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+mn-lt"/>
              </a:defRPr>
            </a:lvl8pPr>
            <a:lvl9pPr marL="5230153" indent="-53127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s-CR" sz="18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Sexta edición</a:t>
            </a:r>
          </a:p>
          <a:p>
            <a:pPr defTabSz="914400"/>
            <a:r>
              <a:rPr lang="es-CR" sz="1800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Séptima edición</a:t>
            </a:r>
            <a:endParaRPr lang="es-CR" sz="1800" b="1" kern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69848" y="5769199"/>
            <a:ext cx="2390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latin typeface="Calibri" charset="0"/>
                <a:ea typeface="Calibri" charset="0"/>
                <a:cs typeface="Calibri" charset="0"/>
                <a:hlinkClick r:id="rId2"/>
              </a:rPr>
              <a:t>https://normasapa.com/citas/</a:t>
            </a:r>
            <a:endParaRPr lang="es-ES_tradnl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9848" y="60925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400" dirty="0">
                <a:latin typeface="Calibri" charset="0"/>
                <a:ea typeface="Calibri" charset="0"/>
                <a:cs typeface="Calibri" charset="0"/>
                <a:hlinkClick r:id="rId3"/>
              </a:rPr>
              <a:t>https://</a:t>
            </a:r>
            <a:r>
              <a:rPr lang="es-ES_tradnl" sz="1400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normas-apa.org/wp-content/uploads/Guia-Normas-APA-7ma-edicion.pdf</a:t>
            </a:r>
            <a:endParaRPr lang="es-ES_tradnl" sz="14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s-ES_tradnl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5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609344"/>
          </a:xfrm>
        </p:spPr>
        <p:txBody>
          <a:bodyPr/>
          <a:lstStyle/>
          <a:p>
            <a:r>
              <a:rPr lang="es-CR" sz="4400" dirty="0"/>
              <a:t>Paráfrasis 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Es la interpretación o comprensión de ideas sin perder el mensaje inicial del autor.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Se debe colocar la página o párrafo. </a:t>
            </a:r>
          </a:p>
          <a:p>
            <a:endParaRPr lang="es-CR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R" b="1" i="1" dirty="0">
                <a:latin typeface="Calibri" charset="0"/>
                <a:ea typeface="Calibri" charset="0"/>
                <a:cs typeface="Calibri" charset="0"/>
              </a:rPr>
              <a:t>Ejemplo: </a:t>
            </a:r>
            <a:endParaRPr lang="es-CR" b="1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62" y="3124200"/>
            <a:ext cx="7531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/>
              <a:t>Traducciones</a:t>
            </a:r>
            <a:endParaRPr lang="es-ES" sz="44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latin typeface="Calibri" charset="0"/>
                <a:ea typeface="Calibri" charset="0"/>
                <a:cs typeface="Calibri" charset="0"/>
              </a:rPr>
              <a:t>Hága 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una nota a pie de página con la traducción. </a:t>
            </a:r>
            <a:endParaRPr lang="es-CR" b="1" dirty="0">
              <a:latin typeface="Calibri" charset="0"/>
              <a:ea typeface="Calibri" charset="0"/>
              <a:cs typeface="Calibri" charset="0"/>
            </a:endParaRPr>
          </a:p>
          <a:p>
            <a:endParaRPr lang="es-CR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R" b="1" dirty="0">
                <a:latin typeface="Calibri" charset="0"/>
                <a:ea typeface="Calibri" charset="0"/>
                <a:cs typeface="Calibri" charset="0"/>
              </a:rPr>
              <a:t>Ejemplo: </a:t>
            </a:r>
          </a:p>
          <a:p>
            <a:pPr marL="0" indent="0">
              <a:buNone/>
            </a:pPr>
            <a:r>
              <a:rPr lang="es-CR" dirty="0" smtClean="0">
                <a:latin typeface="Calibri" charset="0"/>
                <a:ea typeface="Calibri" charset="0"/>
                <a:cs typeface="Calibri" charset="0"/>
              </a:rPr>
              <a:t>Pareciera ser este caso que  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“L’essentiel est invisible pour les yeux”</a:t>
            </a:r>
            <a:r>
              <a:rPr lang="es-CR" b="1" baseline="30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1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(Saint-Exupéry, 2007, p.13</a:t>
            </a:r>
            <a:r>
              <a:rPr lang="es-CR" dirty="0" smtClean="0">
                <a:latin typeface="Calibri" charset="0"/>
                <a:ea typeface="Calibri" charset="0"/>
                <a:cs typeface="Calibri" charset="0"/>
              </a:rPr>
              <a:t>), que muchas cosas se pierden cuando miramos el paisaje sin realmente observar y sentir.</a:t>
            </a:r>
          </a:p>
          <a:p>
            <a:pPr marL="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R" dirty="0" smtClean="0">
                <a:latin typeface="Calibri" charset="0"/>
                <a:ea typeface="Calibri" charset="0"/>
                <a:cs typeface="Calibri" charset="0"/>
              </a:rPr>
              <a:t>El pie de página:</a:t>
            </a:r>
          </a:p>
          <a:p>
            <a:pPr marL="0" indent="0">
              <a:buNone/>
            </a:pPr>
            <a:r>
              <a:rPr lang="es-CR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 Traducción propia del francés: “Lo esencial es invisible para el ojo”.</a:t>
            </a:r>
            <a:endParaRPr lang="es-ES" sz="1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53118" cy="1609344"/>
          </a:xfrm>
        </p:spPr>
        <p:txBody>
          <a:bodyPr>
            <a:normAutofit/>
          </a:bodyPr>
          <a:lstStyle/>
          <a:p>
            <a:r>
              <a:rPr lang="es-CR" sz="4400" dirty="0"/>
              <a:t>Cita material en línea sin paginación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9285" y="2133600"/>
            <a:ext cx="9342782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Utilice </a:t>
            </a:r>
            <a:r>
              <a:rPr lang="es-CR" sz="2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párr</a:t>
            </a: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para indicar el párrafo. (párr. 5)</a:t>
            </a:r>
          </a:p>
          <a:p>
            <a:pPr>
              <a:lnSpc>
                <a:spcPct val="150000"/>
              </a:lnSpc>
            </a:pP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 el documento incluye encabezados utilícelos y el número de párrafo siguiente. (Sección de geografía, párr. 3)</a:t>
            </a:r>
          </a:p>
          <a:p>
            <a:pPr>
              <a:lnSpc>
                <a:spcPct val="150000"/>
              </a:lnSpc>
            </a:pP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 el encabezado es muy extenso utilice un título pequeño entre comillas para la cita entre paréntesis (Golan y Krisov, 2007, </a:t>
            </a:r>
            <a:r>
              <a:rPr lang="es-CR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“el contrato inmobiliario”, </a:t>
            </a: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párr. 4)</a:t>
            </a:r>
          </a:p>
        </p:txBody>
      </p:sp>
    </p:spTree>
    <p:extLst>
      <p:ext uri="{BB962C8B-B14F-4D97-AF65-F5344CB8AC3E}">
        <p14:creationId xmlns:p14="http://schemas.microsoft.com/office/powerpoint/2010/main" val="31934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Citas dentro de citas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No omitas citas dentro de citas utilizadas. </a:t>
            </a:r>
          </a:p>
          <a:p>
            <a:pPr>
              <a:lnSpc>
                <a:spcPct val="150000"/>
              </a:lnSpc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Ese material no debe ser referenciado a menos que sea utilizado como fuente principal en otras partes de su trabajo.</a:t>
            </a:r>
          </a:p>
          <a:p>
            <a:pPr>
              <a:lnSpc>
                <a:spcPct val="150000"/>
              </a:lnSpc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Indique en el texto la fuente principal y referencie la secundaria. </a:t>
            </a:r>
          </a:p>
          <a:p>
            <a:pPr marL="0" indent="0">
              <a:lnSpc>
                <a:spcPct val="150000"/>
              </a:lnSpc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6" name="Rectángulo 5"/>
          <p:cNvSpPr/>
          <p:nvPr/>
        </p:nvSpPr>
        <p:spPr>
          <a:xfrm>
            <a:off x="6302325" y="1953300"/>
            <a:ext cx="5463657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“La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forma de inferencia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analíticamente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vinculante, la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deducción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, es la menos importante desde el punto de vista de la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lógica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del progreso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científico: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pues deductivamente no obtenemos ninguna nueva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información.” </a:t>
            </a:r>
            <a:r>
              <a:rPr lang="es-ES_tradnl" sz="1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s-ES_tradnl" sz="16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Peirce</a:t>
            </a:r>
            <a:r>
              <a:rPr lang="es-ES_tradnl" sz="1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citado por Habermas, 1982, p. 118) </a:t>
            </a:r>
          </a:p>
          <a:p>
            <a:pPr>
              <a:lnSpc>
                <a:spcPct val="150000"/>
              </a:lnSpc>
            </a:pP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Vale decir, son importantes desde el punto de vista de la </a:t>
            </a:r>
            <a:r>
              <a:rPr lang="es-ES_tradnl" sz="1600" dirty="0" err="1">
                <a:latin typeface="Times New Roman" charset="0"/>
                <a:ea typeface="Times New Roman" charset="0"/>
                <a:cs typeface="Times New Roman" charset="0"/>
              </a:rPr>
              <a:t>lógica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 de la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investigación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abducción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y la </a:t>
            </a:r>
            <a:r>
              <a:rPr lang="es-ES_tradnl" sz="1600" dirty="0" smtClean="0">
                <a:latin typeface="Times New Roman" charset="0"/>
                <a:ea typeface="Times New Roman" charset="0"/>
                <a:cs typeface="Times New Roman" charset="0"/>
              </a:rPr>
              <a:t>inducción. </a:t>
            </a:r>
            <a:r>
              <a:rPr lang="es-ES_tradnl" sz="1600" dirty="0">
                <a:latin typeface="Times New Roman" charset="0"/>
                <a:ea typeface="Times New Roman" charset="0"/>
                <a:cs typeface="Times New Roman" charset="0"/>
              </a:rPr>
              <a:t>Para Habermas “Las informaciones que fluyen de la experiencia entran por este camino a formar parte de nuestras interpretaciones” (Habermas, 1982, p. 120). </a:t>
            </a:r>
          </a:p>
        </p:txBody>
      </p:sp>
    </p:spTree>
    <p:extLst>
      <p:ext uri="{BB962C8B-B14F-4D97-AF65-F5344CB8AC3E}">
        <p14:creationId xmlns:p14="http://schemas.microsoft.com/office/powerpoint/2010/main" val="24330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Un trabajo varios autores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Cuando un trabajo con dos autores cítelos a ambos (Jara Marín y Vásquez Bolaños, 2015)</a:t>
            </a:r>
          </a:p>
          <a:p>
            <a:pPr>
              <a:lnSpc>
                <a:spcPct val="150000"/>
              </a:lnSpc>
            </a:pP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Cuando el trabajo tiene 3, 4 </a:t>
            </a:r>
            <a:r>
              <a:rPr lang="es-CR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ó</a:t>
            </a: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5 autores cítelos a todos la primera vez y en las subsecuentes utilice el apellido del primer autor seguido de et al. </a:t>
            </a:r>
          </a:p>
          <a:p>
            <a:pPr marL="450000" lvl="1" indent="0">
              <a:lnSpc>
                <a:spcPct val="150000"/>
              </a:lnSpc>
              <a:buNone/>
            </a:pPr>
            <a:r>
              <a:rPr lang="es-CR" sz="2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Ejemplo:</a:t>
            </a: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R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Gómez, Montero y Herrera, </a:t>
            </a: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2014 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CR" sz="2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Citas siguientes </a:t>
            </a:r>
            <a:r>
              <a:rPr lang="es-CR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Gómez </a:t>
            </a:r>
            <a:r>
              <a:rPr lang="es-CR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et al. (2014</a:t>
            </a:r>
            <a:r>
              <a:rPr lang="es-CR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 o (Gómez et al.,2014)</a:t>
            </a:r>
            <a:endParaRPr lang="es-CR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R" sz="4900" dirty="0"/>
              <a:t>Comunicaciones </a:t>
            </a:r>
            <a:r>
              <a:rPr lang="es-CR" sz="4900" smtClean="0"/>
              <a:t>Personales </a:t>
            </a:r>
            <a:br>
              <a:rPr lang="es-CR" sz="4900" smtClean="0"/>
            </a:br>
            <a:r>
              <a:rPr lang="es-CR" sz="2200" smtClean="0"/>
              <a:t>(</a:t>
            </a:r>
            <a:r>
              <a:rPr lang="es-CR" sz="2200" dirty="0" smtClean="0"/>
              <a:t>se usa cuando hacemos entrevistas o incluimos datos u opiniones vertidas por otra persona a través de correos o conversaciones)</a:t>
            </a:r>
            <a:endParaRPr lang="es-CR" sz="22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 se referencian ni en bibliografía ni en las referencias bibliográficas. </a:t>
            </a:r>
          </a:p>
          <a:p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consideran como comunicaciones personales a los mensajes electrónicos, discusiones en grupo, conversaciones electrónicas</a:t>
            </a:r>
          </a:p>
          <a:p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citan únicamente dentro del texto, proporcione iniciales y apellido del emisor y la fecha exacta. </a:t>
            </a:r>
          </a:p>
          <a:p>
            <a:pPr marL="0" indent="0">
              <a:buNone/>
            </a:pPr>
            <a:r>
              <a:rPr lang="es-CR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Por ejemplo: </a:t>
            </a:r>
          </a:p>
          <a:p>
            <a:pPr marL="274320" lvl="1" indent="0">
              <a:buNone/>
            </a:pPr>
            <a:r>
              <a:rPr lang="es-C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Macarena Alarcón fue quien divulgó que era un atentado (comunicación </a:t>
            </a:r>
            <a:r>
              <a:rPr lang="es-C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personal, 15 de febrero </a:t>
            </a:r>
            <a:r>
              <a:rPr lang="es-C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 </a:t>
            </a:r>
            <a:r>
              <a:rPr lang="es-C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2017</a:t>
            </a:r>
            <a:r>
              <a:rPr lang="es-C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marL="0" indent="0">
              <a:buNone/>
            </a:pPr>
            <a:r>
              <a:rPr lang="es-CR" b="1" dirty="0" smtClean="0">
                <a:latin typeface="Calibri" charset="0"/>
                <a:ea typeface="Calibri" charset="0"/>
                <a:cs typeface="Calibri" charset="0"/>
              </a:rPr>
              <a:t>Si pongo una cita más larga:</a:t>
            </a:r>
          </a:p>
          <a:p>
            <a:pPr marL="274320" lvl="1" indent="0">
              <a:buNone/>
            </a:pPr>
            <a:r>
              <a:rPr lang="es-C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Ejfhblfhljhfljhfnnfkfjn  jfljf ljf lffj´j´ñfk´ñlfkñkfñlfk ñlkfñkfñklflkñlfkñlfkñlkfñlkñkf ñlkfñlkfñl kfñlkfñlk fñl kfñlk fñlkfñl mmmm nnnn jjuhgtfvfr mmjjj kklo,nhy , nhytfvdc  flqñlqñslnvvnkjn kñkñkfñ lkf (Alarcón, comunicación personal, 15 de febrero de 2017)</a:t>
            </a:r>
            <a:endParaRPr lang="es-CR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414" y="451559"/>
            <a:ext cx="10634511" cy="1280890"/>
          </a:xfrm>
        </p:spPr>
        <p:txBody>
          <a:bodyPr>
            <a:noAutofit/>
          </a:bodyPr>
          <a:lstStyle/>
          <a:p>
            <a:r>
              <a:rPr lang="es-CR" sz="4400" dirty="0"/>
              <a:t>Referencias bibliográficas o </a:t>
            </a:r>
            <a:r>
              <a:rPr lang="es-CR" sz="4400" dirty="0" smtClean="0"/>
              <a:t>Bibliografía?</a:t>
            </a:r>
            <a:endParaRPr lang="es-CR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131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Respetar los signos de puntuación en cada elemento que la constituyen.</a:t>
            </a:r>
          </a:p>
          <a:p>
            <a:pPr>
              <a:lnSpc>
                <a:spcPct val="150000"/>
              </a:lnSpc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Utilizan párrafo francés en los renglones posteriores al primero.</a:t>
            </a:r>
          </a:p>
          <a:p>
            <a:pPr>
              <a:lnSpc>
                <a:spcPct val="150000"/>
              </a:lnSpc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ordenan alfabéticamente y por orden cronológico colocando primero el más antiguo.</a:t>
            </a:r>
          </a:p>
          <a:p>
            <a:pPr>
              <a:lnSpc>
                <a:spcPct val="150000"/>
              </a:lnSpc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respetan primero los trabajos individuales y posteriormente los grupales, sin importar el año de publicación. </a:t>
            </a:r>
          </a:p>
          <a:p>
            <a:pPr>
              <a:lnSpc>
                <a:spcPct val="150000"/>
              </a:lnSpc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Para obras de un mismo autor con misma fecha de publicación utilice en minúscula </a:t>
            </a: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a,b,c.,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etc. después del año. Por ejemplo: </a:t>
            </a: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Arce Mora,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A. (2018a) 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                          </a:t>
            </a: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Arce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Mora, A. (2018b)</a:t>
            </a:r>
          </a:p>
          <a:p>
            <a:pPr marL="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/>
              <a:t>Publicaciones</a:t>
            </a:r>
            <a:r>
              <a:rPr lang="es-CR" dirty="0"/>
              <a:t> periódicas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4744" y="2093976"/>
            <a:ext cx="9942512" cy="3777622"/>
          </a:xfrm>
        </p:spPr>
        <p:txBody>
          <a:bodyPr>
            <a:normAutofit/>
          </a:bodyPr>
          <a:lstStyle/>
          <a:p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Formato estándar </a:t>
            </a:r>
          </a:p>
          <a:p>
            <a:pPr marL="0" indent="0">
              <a:buNone/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Apellidos, I.N. (mes, año). Título del artículo.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Título de revista, </a:t>
            </a:r>
            <a:r>
              <a:rPr lang="es-CR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vol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(n), pp. </a:t>
            </a:r>
          </a:p>
          <a:p>
            <a:pPr marL="0" indent="0">
              <a:buNone/>
            </a:pPr>
            <a:endParaRPr lang="es-CR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R" sz="24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Ejemplo: </a:t>
            </a:r>
          </a:p>
          <a:p>
            <a:pPr marL="0" indent="-540000">
              <a:buNone/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Araya Alfaro, E. (enero/junio, 2014). La poética </a:t>
            </a:r>
            <a:r>
              <a:rPr lang="es-CR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Devrabiana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y su legado a la literatura costarricense.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Revista </a:t>
            </a:r>
            <a:r>
              <a:rPr lang="es-CR" sz="24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Káñina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38(1), 15-29. </a:t>
            </a:r>
          </a:p>
          <a:p>
            <a:pPr marL="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52385" y="1908842"/>
            <a:ext cx="3188892" cy="576262"/>
          </a:xfrm>
        </p:spPr>
        <p:txBody>
          <a:bodyPr/>
          <a:lstStyle/>
          <a:p>
            <a:r>
              <a:rPr lang="es-CR" dirty="0">
                <a:latin typeface="+mj-lt"/>
              </a:rPr>
              <a:t>Con </a:t>
            </a:r>
            <a:r>
              <a:rPr lang="es-CR" dirty="0" err="1">
                <a:latin typeface="+mj-lt"/>
              </a:rPr>
              <a:t>Doi</a:t>
            </a:r>
            <a:r>
              <a:rPr lang="es-CR" dirty="0">
                <a:latin typeface="+mj-lt"/>
              </a:rPr>
              <a:t> 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>
          <a:xfrm>
            <a:off x="652385" y="2648559"/>
            <a:ext cx="5369760" cy="2758293"/>
          </a:xfrm>
        </p:spPr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(mes, año). Título del artículo.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 de revista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vol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(n),  pp. 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: 12334546</a:t>
            </a:r>
          </a:p>
          <a:p>
            <a:pPr marL="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Ejemplo </a:t>
            </a:r>
          </a:p>
          <a:p>
            <a:pPr marL="0" indent="0">
              <a:buNone/>
            </a:pPr>
            <a:r>
              <a:rPr lang="es-CR" sz="1900" dirty="0">
                <a:latin typeface="Calibri" charset="0"/>
                <a:ea typeface="Calibri" charset="0"/>
                <a:cs typeface="Calibri" charset="0"/>
              </a:rPr>
              <a:t>Zallo, R. (2010). La política de Comunicación Audiovisual del gobierno socialista (2004-2009): un giro neoliberal. </a:t>
            </a:r>
            <a:r>
              <a:rPr lang="es-CR" sz="1900" i="1" dirty="0">
                <a:latin typeface="Calibri" charset="0"/>
                <a:ea typeface="Calibri" charset="0"/>
                <a:cs typeface="Calibri" charset="0"/>
              </a:rPr>
              <a:t>Revista latina de comunicación social, </a:t>
            </a:r>
            <a:r>
              <a:rPr lang="es-CR" sz="1900" dirty="0">
                <a:latin typeface="Calibri" charset="0"/>
                <a:ea typeface="Calibri" charset="0"/>
                <a:cs typeface="Calibri" charset="0"/>
              </a:rPr>
              <a:t>65, 14-29. </a:t>
            </a:r>
            <a:r>
              <a:rPr lang="es-CR" sz="1900" dirty="0" err="1"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s-CR" sz="1900" dirty="0">
                <a:latin typeface="Calibri" charset="0"/>
                <a:ea typeface="Calibri" charset="0"/>
                <a:cs typeface="Calibri" charset="0"/>
              </a:rPr>
              <a:t>: 10.4185/RLCS-65-2010-880-014-029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5919198" y="1745387"/>
            <a:ext cx="3778897" cy="576262"/>
          </a:xfrm>
        </p:spPr>
        <p:txBody>
          <a:bodyPr/>
          <a:lstStyle/>
          <a:p>
            <a:r>
              <a:rPr lang="es-CR" dirty="0">
                <a:latin typeface="+mj-lt"/>
              </a:rPr>
              <a:t>Revista en línea</a:t>
            </a:r>
          </a:p>
        </p:txBody>
      </p:sp>
      <p:sp>
        <p:nvSpPr>
          <p:cNvPr id="16" name="Marcador de contenido 15"/>
          <p:cNvSpPr>
            <a:spLocks noGrp="1"/>
          </p:cNvSpPr>
          <p:nvPr>
            <p:ph sz="quarter" idx="4"/>
          </p:nvPr>
        </p:nvSpPr>
        <p:spPr>
          <a:xfrm>
            <a:off x="6178298" y="2648559"/>
            <a:ext cx="5483615" cy="3367927"/>
          </a:xfrm>
        </p:spPr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(mes, año). Título del artículo.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 de revista,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vol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(n),  pp. Recuperado    de URL</a:t>
            </a:r>
          </a:p>
          <a:p>
            <a:pPr marL="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Ejemplo </a:t>
            </a:r>
          </a:p>
          <a:p>
            <a:pPr marL="0" indent="0">
              <a:buNone/>
            </a:pPr>
            <a:r>
              <a:rPr lang="es-CR" sz="2100" dirty="0" err="1">
                <a:latin typeface="Calibri" charset="0"/>
                <a:ea typeface="Calibri" charset="0"/>
                <a:cs typeface="Calibri" charset="0"/>
              </a:rPr>
              <a:t>Filguiras</a:t>
            </a:r>
            <a:r>
              <a:rPr lang="es-CR" sz="2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R" sz="2100" dirty="0" err="1">
                <a:latin typeface="Calibri" charset="0"/>
                <a:ea typeface="Calibri" charset="0"/>
                <a:cs typeface="Calibri" charset="0"/>
              </a:rPr>
              <a:t>Nodar</a:t>
            </a:r>
            <a:r>
              <a:rPr lang="es-CR" sz="2100" dirty="0">
                <a:latin typeface="Calibri" charset="0"/>
                <a:ea typeface="Calibri" charset="0"/>
                <a:cs typeface="Calibri" charset="0"/>
              </a:rPr>
              <a:t>, J.M. (2014). Lo que podemos aprender: reflexiones sobre un proyecto de investigación en San Mateo del Mar. </a:t>
            </a:r>
            <a:r>
              <a:rPr lang="es-CR" sz="2100" i="1" dirty="0">
                <a:latin typeface="Calibri" charset="0"/>
                <a:ea typeface="Calibri" charset="0"/>
                <a:cs typeface="Calibri" charset="0"/>
              </a:rPr>
              <a:t>Revista de antropología experimental, </a:t>
            </a:r>
            <a:r>
              <a:rPr lang="es-CR" sz="2100" dirty="0">
                <a:latin typeface="Calibri" charset="0"/>
                <a:ea typeface="Calibri" charset="0"/>
                <a:cs typeface="Calibri" charset="0"/>
              </a:rPr>
              <a:t>14, 1-10. Recuperado de </a:t>
            </a:r>
            <a:r>
              <a:rPr lang="es-CR" sz="2100" u="sng" dirty="0">
                <a:latin typeface="Calibri" charset="0"/>
                <a:ea typeface="Calibri" charset="0"/>
                <a:cs typeface="Calibri" charset="0"/>
                <a:hlinkClick r:id="rId2"/>
              </a:rPr>
              <a:t>http://revistaselectronicas.ujaen.es/index.php/rae/article/view/1776</a:t>
            </a:r>
            <a:endParaRPr lang="es-CR" sz="21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Revistas electrónicas</a:t>
            </a:r>
          </a:p>
        </p:txBody>
      </p:sp>
    </p:spTree>
    <p:extLst>
      <p:ext uri="{BB962C8B-B14F-4D97-AF65-F5344CB8AC3E}">
        <p14:creationId xmlns:p14="http://schemas.microsoft.com/office/powerpoint/2010/main" val="15649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Con DOI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>
                <a:hlinkClick r:id="rId2"/>
              </a:rPr>
              <a:t>http://www.scielo.br/scielo.php?script=sci_arttext&amp;pid=S0104-026X2015000300913&amp;lang=pt</a:t>
            </a:r>
            <a:endParaRPr lang="es-CR"/>
          </a:p>
          <a:p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/>
              <a:t>Revista en línea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R" dirty="0">
                <a:hlinkClick r:id="rId3" invalidUrl="http://publica.webs.ull.es/upload/REV CLEPSYDRA/11-2012/Textos completos/08.pdf"/>
              </a:rPr>
              <a:t>http://publica.webs.ull.es/upload/REV%20CLEPSYDRA/11-2012/Textos%20completos/08.pdf</a:t>
            </a:r>
            <a:endParaRPr lang="es-CR" dirty="0"/>
          </a:p>
          <a:p>
            <a:endParaRPr lang="es-C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35507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19" y="635290"/>
            <a:ext cx="10353762" cy="970450"/>
          </a:xfrm>
        </p:spPr>
        <p:txBody>
          <a:bodyPr>
            <a:normAutofit/>
          </a:bodyPr>
          <a:lstStyle/>
          <a:p>
            <a:r>
              <a:rPr lang="es-CR" sz="4400" smtClean="0"/>
              <a:t>Intervenciones </a:t>
            </a:r>
            <a:r>
              <a:rPr lang="es-CR" sz="4400" dirty="0"/>
              <a:t>en la fuente original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391" y="1845734"/>
            <a:ext cx="10294289" cy="4023360"/>
          </a:xfrm>
        </p:spPr>
        <p:txBody>
          <a:bodyPr/>
          <a:lstStyle/>
          <a:p>
            <a:pPr marL="0" indent="0">
              <a:buNone/>
            </a:pP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refiere a </a:t>
            </a: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intervenciones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que se pueden realizar al texto original sin necesidad de un permiso del autor. </a:t>
            </a:r>
          </a:p>
          <a:p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 puntos suspensivos </a:t>
            </a:r>
            <a:r>
              <a:rPr lang="es-CR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(…)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para omitir información dentro del texto. </a:t>
            </a:r>
          </a:p>
          <a:p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Utilice corchetes </a:t>
            </a:r>
            <a:r>
              <a:rPr lang="es-C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[ ]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para encerrar información adicional o explicaciones que no pertenecen a la fuente original. </a:t>
            </a:r>
          </a:p>
          <a:p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Para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añadir énfasis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en una o varias palabras, utilice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cursivas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 inmediatamente coloque </a:t>
            </a: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[cursivas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añadidas].</a:t>
            </a:r>
            <a:endParaRPr lang="es-CR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8336"/>
          </a:xfrm>
        </p:spPr>
        <p:txBody>
          <a:bodyPr>
            <a:normAutofit/>
          </a:bodyPr>
          <a:lstStyle/>
          <a:p>
            <a:r>
              <a:rPr lang="es-CR" sz="4400" dirty="0"/>
              <a:t>Periódicos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970469"/>
            <a:ext cx="9601196" cy="4099027"/>
          </a:xfrm>
        </p:spPr>
        <p:txBody>
          <a:bodyPr>
            <a:normAutofit/>
          </a:bodyPr>
          <a:lstStyle/>
          <a:p>
            <a:r>
              <a:rPr lang="es-CR" b="1" dirty="0"/>
              <a:t>Formato estándar</a:t>
            </a:r>
          </a:p>
          <a:p>
            <a:pPr marL="0" indent="0">
              <a:buNone/>
            </a:pPr>
            <a:r>
              <a:rPr lang="es-CR" dirty="0"/>
              <a:t>Apellidos, I.N. (Fecha exacta). Título del artículo. </a:t>
            </a:r>
            <a:r>
              <a:rPr lang="es-CR" i="1" dirty="0"/>
              <a:t>Periódico</a:t>
            </a:r>
            <a:r>
              <a:rPr lang="es-CR" dirty="0"/>
              <a:t>, pp. </a:t>
            </a:r>
          </a:p>
          <a:p>
            <a:pPr marL="0" indent="0">
              <a:buNone/>
            </a:pPr>
            <a:r>
              <a:rPr lang="es-CR" dirty="0"/>
              <a:t>Ejemplo </a:t>
            </a:r>
          </a:p>
          <a:p>
            <a:pPr marL="0" indent="0">
              <a:buNone/>
            </a:pPr>
            <a:r>
              <a:rPr lang="es-CR" dirty="0"/>
              <a:t>Soto M., M. (23 de febrero del 2015). Once especies se suman a la lista de mamíferos del país. </a:t>
            </a:r>
            <a:r>
              <a:rPr lang="es-CR" i="1" dirty="0"/>
              <a:t>La Nación</a:t>
            </a:r>
            <a:r>
              <a:rPr lang="es-CR" dirty="0"/>
              <a:t>, </a:t>
            </a:r>
            <a:r>
              <a:rPr lang="es-CR" b="1" dirty="0">
                <a:solidFill>
                  <a:srgbClr val="FF0000"/>
                </a:solidFill>
              </a:rPr>
              <a:t>p. </a:t>
            </a:r>
            <a:r>
              <a:rPr lang="es-CR" dirty="0"/>
              <a:t>15A. </a:t>
            </a:r>
          </a:p>
          <a:p>
            <a:r>
              <a:rPr lang="es-CR" b="1" dirty="0"/>
              <a:t>Versión electrónica</a:t>
            </a:r>
          </a:p>
          <a:p>
            <a:pPr marL="0" indent="0">
              <a:buNone/>
            </a:pPr>
            <a:r>
              <a:rPr lang="es-CR" dirty="0"/>
              <a:t>Villalobos, W. (17 de enero del 2019). Vecino de Bagaces alegan poca información sobre arsénico en el agua. </a:t>
            </a:r>
            <a:r>
              <a:rPr lang="es-CR" i="1" dirty="0"/>
              <a:t>La voz de Guanacaste</a:t>
            </a:r>
            <a:r>
              <a:rPr lang="es-CR" dirty="0"/>
              <a:t>. Recuperado de </a:t>
            </a:r>
            <a:r>
              <a:rPr lang="es-CR" dirty="0">
                <a:hlinkClick r:id="rId2"/>
              </a:rPr>
              <a:t>https://vozdeguanacaste.com/vecinos-de-bagaces-alegan-poca-informacion-sobre-arsenico-en-el-agua/</a:t>
            </a:r>
            <a:r>
              <a:rPr lang="es-C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39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/>
              <a:t>Libros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918252"/>
            <a:ext cx="9601196" cy="4096555"/>
          </a:xfrm>
        </p:spPr>
        <p:txBody>
          <a:bodyPr>
            <a:normAutofit/>
          </a:bodyPr>
          <a:lstStyle/>
          <a:p>
            <a:pPr lvl="0"/>
            <a:r>
              <a:rPr lang="es-CR" dirty="0">
                <a:solidFill>
                  <a:schemeClr val="tx1"/>
                </a:solidFill>
              </a:rPr>
              <a:t>Alfabetice los libros sin autor o editor por la primera palabra importante del título, es decir, omita artículos.</a:t>
            </a:r>
          </a:p>
          <a:p>
            <a:pPr lvl="0"/>
            <a:r>
              <a:rPr lang="es-CR" dirty="0">
                <a:solidFill>
                  <a:schemeClr val="tx1"/>
                </a:solidFill>
              </a:rPr>
              <a:t>Coloque,</a:t>
            </a:r>
            <a:r>
              <a:rPr lang="es-CR" b="1" dirty="0">
                <a:solidFill>
                  <a:schemeClr val="tx1"/>
                </a:solidFill>
              </a:rPr>
              <a:t> entre paréntesis</a:t>
            </a:r>
            <a:r>
              <a:rPr lang="es-CR" dirty="0">
                <a:solidFill>
                  <a:schemeClr val="tx1"/>
                </a:solidFill>
              </a:rPr>
              <a:t> información sobre ediciones, volúmenes o rango de páginas inmediatamente después del título y con un punto después del paréntesis.   (5 ed.). (Vol. 4, pp. 347-582).</a:t>
            </a:r>
          </a:p>
          <a:p>
            <a:pPr lvl="0"/>
            <a:r>
              <a:rPr lang="es-CR" dirty="0">
                <a:solidFill>
                  <a:schemeClr val="tx1"/>
                </a:solidFill>
              </a:rPr>
              <a:t>Si el documento no tiene fecha de edición coloque las siglas </a:t>
            </a:r>
            <a:r>
              <a:rPr lang="es-CR" dirty="0" err="1">
                <a:solidFill>
                  <a:schemeClr val="tx1"/>
                </a:solidFill>
              </a:rPr>
              <a:t>s.f.</a:t>
            </a:r>
            <a:r>
              <a:rPr lang="es-CR" dirty="0">
                <a:solidFill>
                  <a:schemeClr val="tx1"/>
                </a:solidFill>
              </a:rPr>
              <a:t> entre paréntesis en el lugar de la fecha. (s.f.).</a:t>
            </a:r>
          </a:p>
          <a:p>
            <a:pPr lvl="0"/>
            <a:r>
              <a:rPr lang="es-CR" dirty="0">
                <a:solidFill>
                  <a:schemeClr val="tx1"/>
                </a:solidFill>
              </a:rPr>
              <a:t>Los libros con editor, compilador o director utilice posterior a su nombre las siglas correspondientes entre paréntesis. Editor </a:t>
            </a:r>
            <a:r>
              <a:rPr lang="es-CR" b="1" dirty="0">
                <a:solidFill>
                  <a:schemeClr val="tx1"/>
                </a:solidFill>
              </a:rPr>
              <a:t>(ed.).</a:t>
            </a:r>
            <a:r>
              <a:rPr lang="es-CR" dirty="0">
                <a:solidFill>
                  <a:schemeClr val="tx1"/>
                </a:solidFill>
              </a:rPr>
              <a:t> / Compilador </a:t>
            </a:r>
            <a:r>
              <a:rPr lang="es-CR" b="1" dirty="0">
                <a:solidFill>
                  <a:schemeClr val="tx1"/>
                </a:solidFill>
              </a:rPr>
              <a:t>(</a:t>
            </a:r>
            <a:r>
              <a:rPr lang="es-CR" b="1" dirty="0" err="1">
                <a:solidFill>
                  <a:schemeClr val="tx1"/>
                </a:solidFill>
              </a:rPr>
              <a:t>comp.</a:t>
            </a:r>
            <a:r>
              <a:rPr lang="es-CR" b="1" dirty="0">
                <a:solidFill>
                  <a:schemeClr val="tx1"/>
                </a:solidFill>
              </a:rPr>
              <a:t>). </a:t>
            </a:r>
            <a:r>
              <a:rPr lang="es-CR" dirty="0">
                <a:solidFill>
                  <a:schemeClr val="tx1"/>
                </a:solidFill>
              </a:rPr>
              <a:t>/ director </a:t>
            </a:r>
            <a:r>
              <a:rPr lang="es-CR" b="1" dirty="0">
                <a:solidFill>
                  <a:schemeClr val="tx1"/>
                </a:solidFill>
              </a:rPr>
              <a:t>(</a:t>
            </a:r>
            <a:r>
              <a:rPr lang="es-CR" b="1" dirty="0" err="1">
                <a:solidFill>
                  <a:schemeClr val="tx1"/>
                </a:solidFill>
              </a:rPr>
              <a:t>dir.</a:t>
            </a:r>
            <a:r>
              <a:rPr lang="es-CR" b="1" dirty="0">
                <a:solidFill>
                  <a:schemeClr val="tx1"/>
                </a:solidFill>
              </a:rPr>
              <a:t>).</a:t>
            </a:r>
            <a:endParaRPr lang="es-CR" dirty="0">
              <a:solidFill>
                <a:schemeClr val="tx1"/>
              </a:solidFill>
            </a:endParaRPr>
          </a:p>
          <a:p>
            <a:pPr lvl="0"/>
            <a:r>
              <a:rPr lang="es-CR" dirty="0">
                <a:solidFill>
                  <a:schemeClr val="tx1"/>
                </a:solidFill>
              </a:rPr>
              <a:t>En los capítulos de un libro utilice para una página p. o pp.  para  denotar un rango de páginas. (pp. 23-56).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351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Libros de consulta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R" dirty="0"/>
              <a:t>Si el editorial y el autor son los mismos utilice en el espacio del editorial la palabra Autor. </a:t>
            </a:r>
          </a:p>
          <a:p>
            <a:pPr marL="0" indent="0">
              <a:buNone/>
            </a:pPr>
            <a:r>
              <a:rPr lang="es-CR" dirty="0"/>
              <a:t>Por ejemplo </a:t>
            </a:r>
          </a:p>
          <a:p>
            <a:pPr marL="0" indent="0">
              <a:buNone/>
            </a:pPr>
            <a:r>
              <a:rPr lang="es-CR" dirty="0"/>
              <a:t>Real Academia Española. (2013). </a:t>
            </a:r>
            <a:r>
              <a:rPr lang="es-CR" i="1" dirty="0"/>
              <a:t>Diccionario de la Lengua Española.</a:t>
            </a:r>
            <a:r>
              <a:rPr lang="es-CR" dirty="0"/>
              <a:t> (23 ed.). Madrid, España: </a:t>
            </a:r>
            <a:r>
              <a:rPr lang="es-CR" dirty="0">
                <a:solidFill>
                  <a:srgbClr val="FF0000"/>
                </a:solidFill>
              </a:rPr>
              <a:t>Autor.</a:t>
            </a:r>
            <a:r>
              <a:rPr lang="es-CR" dirty="0"/>
              <a:t> 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506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Libro de consulta en línea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382592"/>
            <a:ext cx="9601196" cy="3631842"/>
          </a:xfrm>
        </p:spPr>
        <p:txBody>
          <a:bodyPr>
            <a:normAutofit/>
          </a:bodyPr>
          <a:lstStyle/>
          <a:p>
            <a:pPr lvl="0"/>
            <a:r>
              <a:rPr lang="es-CR" dirty="0"/>
              <a:t>Agregue si viene el editor de lo contrario coloque el título del diccionario.</a:t>
            </a:r>
          </a:p>
          <a:p>
            <a:pPr lvl="0"/>
            <a:r>
              <a:rPr lang="es-CR" dirty="0"/>
              <a:t>Si el URL es muy extenso y la página principal cuenta con buscador utilice únicamente el URL de ésta.</a:t>
            </a:r>
          </a:p>
          <a:p>
            <a:pPr marL="0" lvl="0" indent="0">
              <a:buNone/>
            </a:pPr>
            <a:r>
              <a:rPr lang="es-CR" dirty="0"/>
              <a:t>Ejemplo</a:t>
            </a:r>
          </a:p>
          <a:p>
            <a:pPr marL="0" indent="0">
              <a:buNone/>
            </a:pPr>
            <a:r>
              <a:rPr lang="es-CR" dirty="0"/>
              <a:t>Graham, G. (2010). </a:t>
            </a:r>
            <a:r>
              <a:rPr lang="es-CR" dirty="0" err="1"/>
              <a:t>Behaviorism</a:t>
            </a:r>
            <a:r>
              <a:rPr lang="es-CR" dirty="0"/>
              <a:t>. En E. N. </a:t>
            </a:r>
            <a:r>
              <a:rPr lang="es-CR" dirty="0" err="1"/>
              <a:t>Zalta</a:t>
            </a:r>
            <a:r>
              <a:rPr lang="es-CR" dirty="0"/>
              <a:t> (Ed.), </a:t>
            </a:r>
            <a:r>
              <a:rPr lang="es-CR" i="1" dirty="0" err="1"/>
              <a:t>The</a:t>
            </a:r>
            <a:r>
              <a:rPr lang="es-CR" i="1" dirty="0"/>
              <a:t> Stanford </a:t>
            </a:r>
            <a:r>
              <a:rPr lang="es-CR" i="1" dirty="0" err="1"/>
              <a:t>encyclopedia</a:t>
            </a:r>
            <a:r>
              <a:rPr lang="es-CR" i="1" dirty="0"/>
              <a:t> of </a:t>
            </a:r>
            <a:r>
              <a:rPr lang="es-CR" i="1" dirty="0" err="1"/>
              <a:t>philosophy</a:t>
            </a:r>
            <a:r>
              <a:rPr lang="es-CR" dirty="0"/>
              <a:t>. Recuperado de </a:t>
            </a:r>
            <a:r>
              <a:rPr lang="es-CR" u="sng" dirty="0">
                <a:hlinkClick r:id="rId2"/>
              </a:rPr>
              <a:t>http://plato.stanford.edu/entries/behaviorism/</a:t>
            </a:r>
            <a:endParaRPr lang="es-CR" dirty="0"/>
          </a:p>
          <a:p>
            <a:r>
              <a:rPr lang="es-CR" sz="2600" b="1" dirty="0"/>
              <a:t>Libro de consulta en línea sin autor</a:t>
            </a:r>
          </a:p>
          <a:p>
            <a:pPr marL="0" indent="0">
              <a:buNone/>
            </a:pPr>
            <a:r>
              <a:rPr lang="es-CR" dirty="0"/>
              <a:t>Término. (año). </a:t>
            </a:r>
            <a:r>
              <a:rPr lang="es-CR" i="1" dirty="0"/>
              <a:t>Nombre del libro de consulta </a:t>
            </a:r>
            <a:r>
              <a:rPr lang="es-CR" dirty="0"/>
              <a:t>(edición). Recuperado de URL</a:t>
            </a:r>
          </a:p>
          <a:p>
            <a:pPr marL="0" lv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585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Documentos sin Autor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3681" y="2343225"/>
            <a:ext cx="10233990" cy="3905175"/>
          </a:xfrm>
        </p:spPr>
        <p:txBody>
          <a:bodyPr>
            <a:normAutofit/>
          </a:bodyPr>
          <a:lstStyle/>
          <a:p>
            <a:r>
              <a:rPr lang="es-CR" sz="2400" dirty="0"/>
              <a:t>Se alfabetiza por el título del libro o documento las primeras palabras importantes del título.</a:t>
            </a:r>
          </a:p>
          <a:p>
            <a:r>
              <a:rPr lang="es-CR" sz="2400" dirty="0">
                <a:solidFill>
                  <a:srgbClr val="FFC000"/>
                </a:solidFill>
              </a:rPr>
              <a:t>Caso 1: Artículo de libro sin autor</a:t>
            </a:r>
          </a:p>
          <a:p>
            <a:pPr marL="0" indent="0">
              <a:buNone/>
            </a:pPr>
            <a:r>
              <a:rPr lang="es-CR" sz="2400" dirty="0"/>
              <a:t>Las fronteras de Polonia. (2002). </a:t>
            </a:r>
            <a:r>
              <a:rPr lang="es-CR" sz="2400" i="1" u="sng" dirty="0">
                <a:effectLst/>
              </a:rPr>
              <a:t>En</a:t>
            </a:r>
            <a:r>
              <a:rPr lang="es-CR" sz="2400" dirty="0"/>
              <a:t> </a:t>
            </a:r>
            <a:r>
              <a:rPr lang="es-CR" sz="2400" i="1" dirty="0"/>
              <a:t>La paz imposible </a:t>
            </a:r>
            <a:r>
              <a:rPr lang="es-CR" sz="2400" dirty="0"/>
              <a:t>(vol. 11, pp. 91-100). Madrid, España: Temas de hoy. </a:t>
            </a:r>
          </a:p>
          <a:p>
            <a:r>
              <a:rPr lang="es-CR" sz="2400" dirty="0">
                <a:solidFill>
                  <a:srgbClr val="FFC000"/>
                </a:solidFill>
              </a:rPr>
              <a:t>Caso 2: Artículo de revista sin autor</a:t>
            </a:r>
          </a:p>
          <a:p>
            <a:pPr marL="0" indent="0">
              <a:buNone/>
            </a:pPr>
            <a:r>
              <a:rPr lang="es-CR" sz="2400" dirty="0"/>
              <a:t>Misión Isla de Pascua. (julio, 2012). </a:t>
            </a:r>
            <a:r>
              <a:rPr lang="es-CR" sz="2400" i="1" dirty="0"/>
              <a:t>Revista </a:t>
            </a:r>
            <a:r>
              <a:rPr lang="es-CR" sz="2400" i="1" dirty="0" err="1"/>
              <a:t>National</a:t>
            </a:r>
            <a:r>
              <a:rPr lang="es-CR" sz="2400" i="1" dirty="0"/>
              <a:t> </a:t>
            </a:r>
            <a:r>
              <a:rPr lang="es-CR" sz="2400" i="1" dirty="0" err="1"/>
              <a:t>Geographic</a:t>
            </a:r>
            <a:r>
              <a:rPr lang="es-CR" sz="2400" i="1" dirty="0"/>
              <a:t>, </a:t>
            </a:r>
            <a:r>
              <a:rPr lang="es-CR" sz="2400" dirty="0"/>
              <a:t>31(1), 2-19. </a:t>
            </a:r>
            <a:endParaRPr lang="es-CR" sz="2400" i="1" dirty="0"/>
          </a:p>
        </p:txBody>
      </p:sp>
    </p:spTree>
    <p:extLst>
      <p:ext uri="{BB962C8B-B14F-4D97-AF65-F5344CB8AC3E}">
        <p14:creationId xmlns:p14="http://schemas.microsoft.com/office/powerpoint/2010/main" val="41436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0" y="1739900"/>
            <a:ext cx="4718050" cy="581025"/>
          </a:xfrm>
        </p:spPr>
        <p:txBody>
          <a:bodyPr/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Gubernamental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4175125" y="2271713"/>
            <a:ext cx="8016875" cy="137795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s-CR" b="1" dirty="0">
                <a:latin typeface="Calibri" charset="0"/>
                <a:ea typeface="Calibri" charset="0"/>
                <a:cs typeface="Calibri" charset="0"/>
              </a:rPr>
              <a:t>Formato </a:t>
            </a:r>
          </a:p>
          <a:p>
            <a:pPr marL="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País. Ministerio, departamentos subordinados. (año). 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(Ley No. 1234). Ubicación del editorial: Editorial. </a:t>
            </a:r>
          </a:p>
          <a:p>
            <a:pPr marL="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294967295"/>
          </p:nvPr>
        </p:nvSpPr>
        <p:spPr>
          <a:xfrm>
            <a:off x="0" y="3605213"/>
            <a:ext cx="4718050" cy="576262"/>
          </a:xfrm>
        </p:spPr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Con autoría, no gubernamental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4257675" y="4362450"/>
            <a:ext cx="7934325" cy="127952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s-CR" b="1" dirty="0">
                <a:latin typeface="Calibri" charset="0"/>
                <a:ea typeface="Calibri" charset="0"/>
                <a:cs typeface="Calibri" charset="0"/>
              </a:rPr>
              <a:t>Formato</a:t>
            </a:r>
          </a:p>
          <a:p>
            <a:pPr marL="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(Informe de investigación, no. 111). Recuperado de URL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838325" y="627063"/>
            <a:ext cx="10353675" cy="969962"/>
          </a:xfrm>
        </p:spPr>
        <p:txBody>
          <a:bodyPr>
            <a:normAutofit/>
          </a:bodyPr>
          <a:lstStyle/>
          <a:p>
            <a:r>
              <a:rPr lang="es-CR" sz="4400" dirty="0">
                <a:ea typeface="Calibri" charset="0"/>
                <a:cs typeface="Calibri" charset="0"/>
              </a:rPr>
              <a:t>Informes </a:t>
            </a:r>
          </a:p>
        </p:txBody>
      </p:sp>
    </p:spTree>
    <p:extLst>
      <p:ext uri="{BB962C8B-B14F-4D97-AF65-F5344CB8AC3E}">
        <p14:creationId xmlns:p14="http://schemas.microsoft.com/office/powerpoint/2010/main" val="13994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>
                <a:ea typeface="Calibri" charset="0"/>
                <a:cs typeface="Calibri" charset="0"/>
              </a:rPr>
              <a:t>Tesis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1905" y="2017945"/>
            <a:ext cx="9601196" cy="3354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2600" dirty="0">
                <a:latin typeface="Calibri" charset="0"/>
                <a:ea typeface="Calibri" charset="0"/>
                <a:cs typeface="Calibri" charset="0"/>
              </a:rPr>
              <a:t>Apellidos, I.N. (año). </a:t>
            </a:r>
            <a:r>
              <a:rPr lang="es-CR" sz="2600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sz="2600" dirty="0">
                <a:latin typeface="Calibri" charset="0"/>
                <a:ea typeface="Calibri" charset="0"/>
                <a:cs typeface="Calibri" charset="0"/>
              </a:rPr>
              <a:t> (Tesis doctoral, licenciatura, maestría, Universidad, país). Recuperado de URL </a:t>
            </a:r>
          </a:p>
          <a:p>
            <a:pPr marL="0" indent="0" algn="just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just">
              <a:buNone/>
            </a:pPr>
            <a:r>
              <a:rPr lang="es-CR" sz="2400" b="1" i="1" dirty="0">
                <a:latin typeface="Calibri" charset="0"/>
                <a:ea typeface="Calibri" charset="0"/>
                <a:cs typeface="Calibri" charset="0"/>
              </a:rPr>
              <a:t>Por ejemplo: </a:t>
            </a:r>
          </a:p>
          <a:p>
            <a:pPr marL="0" indent="0" algn="just">
              <a:buNone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Mateo Sanguino, M. J. (2010). </a:t>
            </a:r>
            <a:r>
              <a:rPr lang="es-CR" sz="2400" i="1" dirty="0">
                <a:latin typeface="Calibri" charset="0"/>
                <a:ea typeface="Calibri" charset="0"/>
                <a:cs typeface="Calibri" charset="0"/>
              </a:rPr>
              <a:t>Contribuciones al desarrollo de laboratorios virtuales y remotos en robótica</a:t>
            </a: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 (Tesis doctoral, Universidad de Huelva, España). </a:t>
            </a:r>
          </a:p>
          <a:p>
            <a:pPr marL="0" indent="0" algn="just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dirty="0"/>
              <a:t>Formatos</a:t>
            </a:r>
            <a:r>
              <a:rPr lang="es-CR" dirty="0"/>
              <a:t> estándar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395469"/>
            <a:ext cx="9601196" cy="3631843"/>
          </a:xfrm>
        </p:spPr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Lugar de editorial: editorial.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Recuperado de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Doi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ed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). (año).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Lugar: editorial.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(s.f.).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Lugar de editorial: editorial.</a:t>
            </a:r>
          </a:p>
          <a:p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 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(Año). Ubicación de la editorial: Editorial. </a:t>
            </a:r>
          </a:p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I.N. (año). Título Capítulo. En A. Editor, B. Editor y C. Editor (eds.),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Titulo libro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(pp. xx-</a:t>
            </a:r>
            <a:r>
              <a:rPr lang="es-CR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). Ubicación editorial: Editorial. </a:t>
            </a:r>
          </a:p>
          <a:p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 Conferencias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>
                <a:latin typeface="Calibri" charset="0"/>
                <a:ea typeface="Calibri" charset="0"/>
                <a:cs typeface="Calibri" charset="0"/>
              </a:rPr>
              <a:t>Apellidos, I. N. (Mes, año).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Nombre de la presentación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Trabajo presentado en Nombre de la Conferencia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Lugar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Recuperado de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URL</a:t>
            </a:r>
          </a:p>
          <a:p>
            <a:endParaRPr lang="es-CR" i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s-CR" sz="2400" b="1" i="1" dirty="0">
                <a:latin typeface="Calibri" charset="0"/>
                <a:ea typeface="Calibri" charset="0"/>
                <a:cs typeface="Calibri" charset="0"/>
              </a:rPr>
              <a:t>Ejemplo: </a:t>
            </a:r>
          </a:p>
          <a:p>
            <a:pPr marL="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Alfaro Calvo, F. (2009).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Redes sociales y privacidad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. Trabajo presentado en Jornadas sobre Ciberseguridad, Costa Rica. Recuperado de </a:t>
            </a:r>
            <a:r>
              <a:rPr lang="es-CR" dirty="0">
                <a:latin typeface="Calibri" charset="0"/>
                <a:ea typeface="Calibri" charset="0"/>
                <a:cs typeface="Calibri" charset="0"/>
                <a:hlinkClick r:id="rId2"/>
              </a:rPr>
              <a:t>http://www.prosic.ucr.ac.cr/publicaciones/ciberseguridad-en-costa-rica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66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Medios audiovisuales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0078" y="2246086"/>
            <a:ext cx="9601196" cy="3451982"/>
          </a:xfrm>
        </p:spPr>
        <p:txBody>
          <a:bodyPr>
            <a:normAutofit fontScale="92500" lnSpcReduction="10000"/>
          </a:bodyPr>
          <a:lstStyle/>
          <a:p>
            <a:r>
              <a:rPr lang="es-CR" sz="24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Videos</a:t>
            </a:r>
          </a:p>
          <a:p>
            <a:pPr>
              <a:lnSpc>
                <a:spcPct val="150000"/>
              </a:lnSpc>
              <a:buNone/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Apellidos, I. N. (Productor).  (Año).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Título del video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[Video o DVD]. Indicar dónde se recupera. </a:t>
            </a:r>
          </a:p>
          <a:p>
            <a:pPr>
              <a:buNone/>
            </a:pPr>
            <a:endParaRPr lang="es-CR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Ejemplo: </a:t>
            </a:r>
            <a:endParaRPr lang="es-CR" sz="24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es-CR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Organización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los Estados Americanos (Productor). (2013). </a:t>
            </a:r>
            <a:r>
              <a:rPr lang="es-CR" sz="24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 invito a leer conmigo. Niños y niñas de República Dominicana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[video]. Recuperado de </a:t>
            </a:r>
            <a:r>
              <a:rPr lang="es-CR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http://www.youtube.com</a:t>
            </a:r>
            <a:endParaRPr lang="es-CR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CR" sz="4400" dirty="0"/>
              <a:t>Citas bibliográficas </a:t>
            </a:r>
          </a:p>
        </p:txBody>
      </p:sp>
    </p:spTree>
    <p:extLst>
      <p:ext uri="{BB962C8B-B14F-4D97-AF65-F5344CB8AC3E}">
        <p14:creationId xmlns:p14="http://schemas.microsoft.com/office/powerpoint/2010/main" val="14988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Grabación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Escritor, I. N. (año copyright). Título de la canción [Grabada por I.N. artista si es distinto al escritor]. En </a:t>
            </a:r>
            <a:r>
              <a:rPr lang="es-CR" i="1" dirty="0">
                <a:latin typeface="Calibri" charset="0"/>
                <a:ea typeface="Calibri" charset="0"/>
                <a:cs typeface="Calibri" charset="0"/>
              </a:rPr>
              <a:t>título del álbum</a:t>
            </a:r>
            <a:r>
              <a:rPr lang="es-CR" dirty="0">
                <a:latin typeface="Calibri" charset="0"/>
                <a:ea typeface="Calibri" charset="0"/>
                <a:cs typeface="Calibri" charset="0"/>
              </a:rPr>
              <a:t> [medio de grabación: CD, disco, casete] Lugar: sello discográfico. (Año de grabación si es distinta de la fecha del copyright de la canción).</a:t>
            </a:r>
          </a:p>
          <a:p>
            <a:pPr marL="0" indent="0">
              <a:lnSpc>
                <a:spcPct val="200000"/>
              </a:lnSpc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7AEFA7D-2959-46F6-B4AC-3807E13013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Ejemplo: </a:t>
            </a:r>
          </a:p>
          <a:p>
            <a:pPr marL="36900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  <a:p>
            <a:pPr marL="36900" indent="0">
              <a:lnSpc>
                <a:spcPct val="150000"/>
              </a:lnSpc>
              <a:buNone/>
            </a:pPr>
            <a:r>
              <a:rPr lang="es-CR" dirty="0">
                <a:latin typeface="Times New Roman" charset="0"/>
                <a:ea typeface="Times New Roman" charset="0"/>
                <a:cs typeface="Times New Roman" charset="0"/>
              </a:rPr>
              <a:t>Serrat, J.M.(1981). Hoy puede ser un gran día [Grabada por Familia Varela Miranda]. En </a:t>
            </a:r>
            <a:r>
              <a:rPr lang="es-CR" i="1" dirty="0">
                <a:latin typeface="Times New Roman" charset="0"/>
                <a:ea typeface="Times New Roman" charset="0"/>
                <a:cs typeface="Times New Roman" charset="0"/>
              </a:rPr>
              <a:t>Cuba le canta a Serrat </a:t>
            </a:r>
            <a:r>
              <a:rPr lang="es-CR" dirty="0">
                <a:latin typeface="Times New Roman" charset="0"/>
                <a:ea typeface="Times New Roman" charset="0"/>
                <a:cs typeface="Times New Roman" charset="0"/>
              </a:rPr>
              <a:t>[CD]. Habana, Cuba: </a:t>
            </a:r>
            <a:r>
              <a:rPr lang="es-CR" dirty="0" err="1">
                <a:latin typeface="Times New Roman" charset="0"/>
                <a:ea typeface="Times New Roman" charset="0"/>
                <a:cs typeface="Times New Roman" charset="0"/>
              </a:rPr>
              <a:t>ZunZún</a:t>
            </a:r>
            <a:r>
              <a:rPr lang="es-CR" dirty="0">
                <a:latin typeface="Times New Roman" charset="0"/>
                <a:ea typeface="Times New Roman" charset="0"/>
                <a:cs typeface="Times New Roman" charset="0"/>
              </a:rPr>
              <a:t> Cuba.(2005).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602199" cy="1609344"/>
          </a:xfrm>
        </p:spPr>
        <p:txBody>
          <a:bodyPr>
            <a:noAutofit/>
          </a:bodyPr>
          <a:lstStyle/>
          <a:p>
            <a:r>
              <a:rPr lang="es-CR" sz="4400" dirty="0"/>
              <a:t>Foros de internet, listas de direcciones electrónicas y comunidades en línea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dirty="0">
                <a:latin typeface="Calibri" charset="0"/>
                <a:ea typeface="Calibri" charset="0"/>
                <a:cs typeface="Calibri" charset="0"/>
              </a:rPr>
              <a:t>Formato estándar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Apellidos, I.N. (día, mes, año). Titulo del mensaje [descripción de la forma]. Recuperado de URL</a:t>
            </a:r>
          </a:p>
          <a:p>
            <a:pPr>
              <a:lnSpc>
                <a:spcPct val="150000"/>
              </a:lnSpc>
            </a:pP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 el nombre completo del autor está disponible, liste primero el apellido seguido de las iniciales. Si sólo está el seudónimo, utilícelo. </a:t>
            </a:r>
          </a:p>
          <a:p>
            <a:pPr>
              <a:lnSpc>
                <a:spcPct val="150000"/>
              </a:lnSpc>
            </a:pPr>
            <a:r>
              <a:rPr lang="es-C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Descriptores de forma: [mensaje en una lista de correos electrónicos] [Mensaje en un blog] [Archivo de video] [comentario en un foro en línea]</a:t>
            </a:r>
          </a:p>
        </p:txBody>
      </p:sp>
    </p:spTree>
    <p:extLst>
      <p:ext uri="{BB962C8B-B14F-4D97-AF65-F5344CB8AC3E}">
        <p14:creationId xmlns:p14="http://schemas.microsoft.com/office/powerpoint/2010/main" val="30125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TABLAS y FIGURAS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0078" y="2282920"/>
            <a:ext cx="9601196" cy="22921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sz="2000" dirty="0">
                <a:latin typeface="Calibri" charset="0"/>
                <a:ea typeface="Calibri" charset="0"/>
                <a:cs typeface="Calibri" charset="0"/>
              </a:rPr>
              <a:t>Utilice letra suficientemente grande para facilitar la lectura sin necesidad de ampliar. </a:t>
            </a:r>
          </a:p>
          <a:p>
            <a:pPr>
              <a:lnSpc>
                <a:spcPct val="150000"/>
              </a:lnSpc>
            </a:pPr>
            <a:r>
              <a:rPr lang="es-CR" sz="2000" dirty="0">
                <a:latin typeface="Calibri" charset="0"/>
                <a:ea typeface="Calibri" charset="0"/>
                <a:cs typeface="Calibri" charset="0"/>
              </a:rPr>
              <a:t>Enumere las tablas y figuras con números arábigos y consecutivos. 	</a:t>
            </a:r>
          </a:p>
          <a:p>
            <a:pPr>
              <a:lnSpc>
                <a:spcPct val="150000"/>
              </a:lnSpc>
            </a:pPr>
            <a:r>
              <a:rPr lang="es-CR" sz="2000" dirty="0">
                <a:latin typeface="Calibri" charset="0"/>
                <a:ea typeface="Calibri" charset="0"/>
                <a:cs typeface="Calibri" charset="0"/>
              </a:rPr>
              <a:t>De crédito al autor original mediante una nota general. </a:t>
            </a:r>
          </a:p>
          <a:p>
            <a:pPr marL="0" indent="0">
              <a:lnSpc>
                <a:spcPct val="150000"/>
              </a:lnSpc>
              <a:buNone/>
            </a:pPr>
            <a:endParaRPr lang="es-CR" sz="2000" dirty="0">
              <a:latin typeface="Calibri" charset="0"/>
              <a:ea typeface="Calibri" charset="0"/>
              <a:cs typeface="Calibri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18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R" sz="4400" dirty="0"/>
              <a:t>Tablas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42182" y="1825625"/>
            <a:ext cx="5344550" cy="3584449"/>
          </a:xfrm>
        </p:spPr>
        <p:txBody>
          <a:bodyPr>
            <a:norm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Coloque información que sea concisa.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Coloque los letreros de las variables y las condiciones muy cerca de los valores.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Elija la distribución según sus propósitos.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Utilice títulos breves pero explícitos.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El título de la tabla debe ir en </a:t>
            </a:r>
            <a:r>
              <a:rPr lang="es-CR" sz="2400" i="1" dirty="0">
                <a:latin typeface="Calibri" charset="0"/>
                <a:ea typeface="Calibri" charset="0"/>
                <a:cs typeface="Calibri" charset="0"/>
              </a:rPr>
              <a:t>cursiva</a:t>
            </a: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69612" y="17974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inherit" charset="0"/>
              </a:rPr>
              <a:t>TABLAS</a:t>
            </a:r>
            <a:endParaRPr kumimoji="0" lang="es-ES_tradnl" altLang="es-ES_tradn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s-ES_tradnl" altLang="es-ES_tradnl" sz="20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20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20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ES_tradnl" altLang="es-ES_tradnl" sz="20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ablas normas 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1797490"/>
            <a:ext cx="5362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8122" y="-2121142"/>
            <a:ext cx="1998961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inherit" charset="0"/>
              </a:rPr>
              <a:t>TABLAS</a:t>
            </a:r>
            <a:endParaRPr kumimoji="0" lang="es-ES_tradnl" altLang="es-ES_tradn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s-ES_tradnl" altLang="es-ES_tradnl" sz="20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20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20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ES_tradnl" altLang="es-ES_tradnl" sz="20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ablas normas 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900333"/>
            <a:ext cx="8792308" cy="52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8789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CR" sz="4400" dirty="0"/>
              <a:t>Encabezados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246" y="2093976"/>
            <a:ext cx="9857508" cy="3318936"/>
          </a:xfrm>
        </p:spPr>
        <p:txBody>
          <a:bodyPr>
            <a:no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Organizan los datos e identifican las columnas debajo de ellas.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Deben ser breves  y no exceder el ancho de  la columna.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Pueden utilizarse abreviaturas y símbolos estándares (%, núm.)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Las abreviaturas para términos técnicos deben explicarse en la sección de notas.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Si los elementos de la columna izquierda tienen subdivisiones utilice sangría.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Numere los elementos sólo cuando se encuentran en una matriz de correlación. </a:t>
            </a:r>
          </a:p>
          <a:p>
            <a:endParaRPr lang="es-CR" sz="2400" dirty="0">
              <a:latin typeface="Calibri" charset="0"/>
              <a:ea typeface="Calibri" charset="0"/>
              <a:cs typeface="Calibri" charset="0"/>
            </a:endParaRPr>
          </a:p>
          <a:p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23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Notas de las tablas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Notas generales: Explica o proporciona información relacionada con la tabla completa o con abreviaturas, símbolos y similares.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Nota específica: Se refiere a una columna, fila o celdilla. Se indican mediante superíndices en los encabezados. Ordene los índices de manera horizontal de izquierda a derecha y de arriba hacia abajo.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Nota de probabilidad: Se indican mediante asteriscos* para indicar los </a:t>
            </a:r>
            <a:r>
              <a:rPr lang="es-CR" sz="2400" i="1" dirty="0">
                <a:latin typeface="Calibri" charset="0"/>
                <a:ea typeface="Calibri" charset="0"/>
                <a:cs typeface="Calibri" charset="0"/>
              </a:rPr>
              <a:t>valores p</a:t>
            </a: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 y los resultados de las pruebas de comprobación de hipótesis estadísticas. </a:t>
            </a:r>
          </a:p>
        </p:txBody>
      </p:sp>
    </p:spTree>
    <p:extLst>
      <p:ext uri="{BB962C8B-B14F-4D97-AF65-F5344CB8AC3E}">
        <p14:creationId xmlns:p14="http://schemas.microsoft.com/office/powerpoint/2010/main" val="13105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05908" y="-22580"/>
            <a:ext cx="5008098" cy="6903159"/>
          </a:xfrm>
        </p:spPr>
      </p:pic>
    </p:spTree>
    <p:extLst>
      <p:ext uri="{BB962C8B-B14F-4D97-AF65-F5344CB8AC3E}">
        <p14:creationId xmlns:p14="http://schemas.microsoft.com/office/powerpoint/2010/main" val="5596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119" y="636104"/>
            <a:ext cx="10353762" cy="970450"/>
          </a:xfrm>
        </p:spPr>
        <p:txBody>
          <a:bodyPr/>
          <a:lstStyle/>
          <a:p>
            <a:r>
              <a:rPr lang="es-CR" sz="4400" dirty="0"/>
              <a:t>Figuras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9119" y="1606554"/>
            <a:ext cx="5059650" cy="3195839"/>
          </a:xfrm>
        </p:spPr>
        <p:txBody>
          <a:bodyPr>
            <a:no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Se incluyen: Gráficos, diagramas, mapas, dibujos y fotografías. 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Debe asegurarse de: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Suministrar suficiente información para hacerla comprensible por sí sola.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Los símbolos sean fáciles de diferenciar 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Los gráficos sean grandes para que los elementos sean perceptibles. </a:t>
            </a:r>
            <a:endParaRPr lang="es-CR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es-CR" sz="2400" dirty="0" smtClean="0">
                <a:latin typeface="Calibri" charset="0"/>
                <a:ea typeface="Calibri" charset="0"/>
                <a:cs typeface="Calibri" charset="0"/>
              </a:rPr>
              <a:t>El autor se cita de modo similar que en un texto.</a:t>
            </a:r>
            <a:endParaRPr lang="es-CR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s-CR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74" name="Picture 2" descr="iguras normas 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6464"/>
            <a:ext cx="5210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guras normas 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85" y="614563"/>
            <a:ext cx="8202429" cy="52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 smtClean="0"/>
              <a:t>Autores, algunas consideraciones</a:t>
            </a:r>
            <a:endParaRPr lang="es-ES" sz="44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Latinos: Colocar ambos apellidos.</a:t>
            </a:r>
          </a:p>
          <a:p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Anglosajones: Colocar único apellido.</a:t>
            </a:r>
          </a:p>
          <a:p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Orientales: Se colocan como se describe en el documento.</a:t>
            </a:r>
          </a:p>
          <a:p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Apellidos compuestos: Von, De La, entre otros. </a:t>
            </a:r>
          </a:p>
          <a:p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Ejemplo: </a:t>
            </a:r>
            <a:r>
              <a:rPr lang="es-CR" sz="2800" i="1" dirty="0" smtClean="0">
                <a:latin typeface="Calibri" charset="0"/>
                <a:ea typeface="Calibri" charset="0"/>
                <a:cs typeface="Calibri" charset="0"/>
              </a:rPr>
              <a:t>Alexander Von Humboldt </a:t>
            </a:r>
            <a:r>
              <a:rPr lang="es-CR" sz="2800" dirty="0" smtClean="0">
                <a:latin typeface="Calibri" charset="0"/>
                <a:ea typeface="Calibri" charset="0"/>
                <a:cs typeface="Calibri" charset="0"/>
              </a:rPr>
              <a:t>Cita</a:t>
            </a:r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s-CR" sz="2800" dirty="0" smtClean="0">
                <a:latin typeface="Calibri" charset="0"/>
                <a:ea typeface="Calibri" charset="0"/>
                <a:cs typeface="Calibri" charset="0"/>
              </a:rPr>
              <a:t>(Humboldt, </a:t>
            </a:r>
            <a:r>
              <a:rPr lang="es-CR" sz="2800" dirty="0">
                <a:latin typeface="Calibri" charset="0"/>
                <a:ea typeface="Calibri" charset="0"/>
                <a:cs typeface="Calibri" charset="0"/>
              </a:rPr>
              <a:t>2006, p. 5)</a:t>
            </a:r>
            <a:endParaRPr lang="es-CR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dirty="0"/>
              <a:t>Anotaciones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498416"/>
            <a:ext cx="9601196" cy="31731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Si el gráfico es de autoría propia debe colocarse al final en una nota general al pie inmediatamente después de la imagen.  </a:t>
            </a:r>
          </a:p>
          <a:p>
            <a:pPr>
              <a:lnSpc>
                <a:spcPct val="150000"/>
              </a:lnSpc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Si no se conoce el autor o la fuente principal debe colocarse el link donde fue tomado. </a:t>
            </a:r>
          </a:p>
          <a:p>
            <a:endParaRPr lang="es-E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27384" y="769934"/>
            <a:ext cx="7737231" cy="602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Arial Narrow" charset="0"/>
                <a:ea typeface="Calibri" charset="0"/>
                <a:cs typeface="Times New Roman" charset="0"/>
              </a:rPr>
              <a:t>REFERENCIAS BIBLIOGRÁFICAS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Adán, C. (2012). El ABC de los parques científicos</a:t>
            </a:r>
            <a:r>
              <a:rPr lang="es-CL" i="1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.</a:t>
            </a:r>
            <a:r>
              <a:rPr lang="es-CL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 </a:t>
            </a:r>
            <a:r>
              <a:rPr lang="es-CL" i="1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Seminarios de la Fundación Española de Reumatología, 13</a:t>
            </a:r>
            <a:r>
              <a:rPr lang="es-CL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(3), 85–94.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Adrià, M. (2013). Postales Chilenas</a:t>
            </a:r>
            <a:r>
              <a:rPr lang="es-CL" i="1" dirty="0">
                <a:latin typeface="Arial Narrow" charset="0"/>
                <a:ea typeface="Calibri" charset="0"/>
                <a:cs typeface="Calibri Light" charset="0"/>
              </a:rPr>
              <a:t>. 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En</a:t>
            </a:r>
            <a:r>
              <a:rPr lang="es-CL" i="1" dirty="0">
                <a:latin typeface="Arial Narrow" charset="0"/>
                <a:ea typeface="Calibri" charset="0"/>
                <a:cs typeface="Calibri Light" charset="0"/>
              </a:rPr>
              <a:t> Blanca montaña. Arquitectura en Chile 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(pp. 13-25). Santiago, Chile: Puro Chile</a:t>
            </a:r>
            <a:r>
              <a:rPr lang="es-CL" dirty="0" smtClean="0">
                <a:latin typeface="Arial Narrow" charset="0"/>
                <a:ea typeface="Calibri" charset="0"/>
                <a:cs typeface="Calibri Light" charset="0"/>
              </a:rPr>
              <a:t>.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latin typeface="Arial Narrow" charset="0"/>
                <a:ea typeface="Calibri" charset="0"/>
                <a:cs typeface="Calibri Light" charset="0"/>
              </a:rPr>
              <a:t> 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 Narrow" charset="0"/>
                <a:ea typeface="Calibri" charset="0"/>
                <a:cs typeface="Calibri Light" charset="0"/>
              </a:rPr>
              <a:t>AECOM © (13 de </a:t>
            </a:r>
            <a:r>
              <a:rPr lang="en-GB" dirty="0" err="1">
                <a:latin typeface="Arial Narrow" charset="0"/>
                <a:ea typeface="Calibri" charset="0"/>
                <a:cs typeface="Calibri Light" charset="0"/>
              </a:rPr>
              <a:t>septiembre</a:t>
            </a:r>
            <a:r>
              <a:rPr lang="en-GB" dirty="0">
                <a:latin typeface="Arial Narrow" charset="0"/>
                <a:ea typeface="Calibri" charset="0"/>
                <a:cs typeface="Calibri Light" charset="0"/>
              </a:rPr>
              <a:t>, 2012). 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Vista aérea del Centro de Innovación de 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Skolkovo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 con la propuesta paisajística. [ilustración]. Recuperada de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https://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worldlandscapearchitect.com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/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skolkovo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-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innovation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-centre-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moscow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-</a:t>
            </a: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russia-aecom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/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AERES. (2014).</a:t>
            </a:r>
            <a:r>
              <a:rPr lang="es-ES_tradnl" i="1" dirty="0">
                <a:latin typeface="Arial Narrow" charset="0"/>
                <a:ea typeface="Calibri" charset="0"/>
                <a:cs typeface="Calibri Light" charset="0"/>
              </a:rPr>
              <a:t> </a:t>
            </a:r>
            <a:r>
              <a:rPr lang="es-CL" i="1" dirty="0">
                <a:latin typeface="Arial Narrow" charset="0"/>
                <a:ea typeface="Calibri" charset="0"/>
                <a:cs typeface="Calibri Light" charset="0"/>
              </a:rPr>
              <a:t>Rapport d’activité 2014 de l’Agence d’évaluation de la recherche et de l’enseignement supérieur. 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Versailles-Marseille, Francia: HCERES. Recuperado de https://www.hceres.fr/sites/default/files/media/downloads/RAP_2014_22122014VD.pdf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Agence TER. (2014). Ubicación de Sophia Antipolis, respecto a la Costa Azul a 20 km del aeropuerto de Niza. Recuperado de </a:t>
            </a:r>
            <a:r>
              <a:rPr lang="es-CL" dirty="0">
                <a:latin typeface="Arial Narrow" charset="0"/>
                <a:ea typeface="Times New Roman" charset="0"/>
                <a:cs typeface="Calibri Light" charset="0"/>
              </a:rPr>
              <a:t>https://agenceter.com/projets/antibes-sophia-antipolis/#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100" dirty="0">
                <a:latin typeface="Arial Narrow" charset="0"/>
                <a:ea typeface="Times New Roman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Aicher, O. (2001). </a:t>
            </a:r>
            <a:r>
              <a:rPr lang="es-CL" i="1" dirty="0">
                <a:latin typeface="Arial Narrow" charset="0"/>
                <a:ea typeface="Calibri" charset="0"/>
                <a:cs typeface="Calibri Light" charset="0"/>
              </a:rPr>
              <a:t>El Mundo como proyecto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. Barcelona, España: Editorial Gustavo Gili.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ES_tradnl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8640" y="230710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21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1036582"/>
            <a:ext cx="6096000" cy="47848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Ajepbah. (24 de mayo, 2015). </a:t>
            </a:r>
            <a:r>
              <a:rPr lang="en-US" kern="1800" dirty="0" err="1">
                <a:latin typeface="Arial Narrow" charset="0"/>
                <a:ea typeface="Times New Roman" charset="0"/>
                <a:cs typeface="Calibri Light" charset="0"/>
              </a:rPr>
              <a:t>Festwiese</a:t>
            </a: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 </a:t>
            </a:r>
            <a:r>
              <a:rPr lang="en-US" kern="1800" dirty="0" err="1">
                <a:latin typeface="Arial Narrow" charset="0"/>
                <a:ea typeface="Times New Roman" charset="0"/>
                <a:cs typeface="Calibri Light" charset="0"/>
              </a:rPr>
              <a:t>im</a:t>
            </a: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 Hamburger Stadtpark in Hamburg-</a:t>
            </a:r>
            <a:r>
              <a:rPr lang="en-US" kern="1800" dirty="0" err="1">
                <a:latin typeface="Arial Narrow" charset="0"/>
                <a:ea typeface="Times New Roman" charset="0"/>
                <a:cs typeface="Calibri Light" charset="0"/>
              </a:rPr>
              <a:t>Winterhude</a:t>
            </a: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, </a:t>
            </a:r>
            <a:r>
              <a:rPr lang="en-US" kern="1800" dirty="0" err="1">
                <a:latin typeface="Arial Narrow" charset="0"/>
                <a:ea typeface="Times New Roman" charset="0"/>
                <a:cs typeface="Calibri Light" charset="0"/>
              </a:rPr>
              <a:t>im</a:t>
            </a: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 </a:t>
            </a:r>
            <a:r>
              <a:rPr lang="en-US" kern="1800" dirty="0" err="1">
                <a:latin typeface="Arial Narrow" charset="0"/>
                <a:ea typeface="Times New Roman" charset="0"/>
                <a:cs typeface="Calibri Light" charset="0"/>
              </a:rPr>
              <a:t>Hintergund</a:t>
            </a:r>
            <a:r>
              <a:rPr lang="en-US" kern="1800" dirty="0">
                <a:latin typeface="Arial Narrow" charset="0"/>
                <a:ea typeface="Times New Roman" charset="0"/>
                <a:cs typeface="Calibri Light" charset="0"/>
              </a:rPr>
              <a:t> das Planetarium. </a:t>
            </a:r>
            <a:r>
              <a:rPr lang="es-CL" kern="1800" dirty="0">
                <a:latin typeface="Arial Narrow" charset="0"/>
                <a:ea typeface="Times New Roman" charset="0"/>
                <a:cs typeface="Calibri Light" charset="0"/>
              </a:rPr>
              <a:t>[fotografía]. Recuperada de https://commons.wikimedia.org/wiki/File:Stadtpark_(Hamburg-Winterhude).Festwiese.4.22023.ajb.jpg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100" kern="1800" dirty="0">
                <a:latin typeface="Arial Narrow" charset="0"/>
                <a:ea typeface="Times New Roman" charset="0"/>
                <a:cs typeface="Calibri Light" charset="0"/>
              </a:rPr>
              <a:t> 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dirty="0" err="1">
                <a:latin typeface="Arial Narrow" charset="0"/>
                <a:ea typeface="Calibri" charset="0"/>
                <a:cs typeface="Calibri Light" charset="0"/>
              </a:rPr>
              <a:t>Akel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, R. (2011). </a:t>
            </a:r>
            <a:r>
              <a:rPr lang="es-ES_tradnl" i="1" dirty="0">
                <a:latin typeface="Arial Narrow" charset="0"/>
                <a:ea typeface="Calibri" charset="0"/>
                <a:cs typeface="Calibri Light" charset="0"/>
              </a:rPr>
              <a:t>María Graham: Una biografía literaria</a:t>
            </a:r>
            <a:r>
              <a:rPr lang="es-ES_tradnl" dirty="0">
                <a:latin typeface="Arial Narrow" charset="0"/>
                <a:ea typeface="Calibri" charset="0"/>
                <a:cs typeface="Calibri Light" charset="0"/>
              </a:rPr>
              <a:t>. </a:t>
            </a:r>
            <a:r>
              <a:rPr lang="it-IT" dirty="0">
                <a:latin typeface="Arial Narrow" charset="0"/>
                <a:ea typeface="Calibri" charset="0"/>
                <a:cs typeface="Calibri Light" charset="0"/>
              </a:rPr>
              <a:t>Santiago, Chile: </a:t>
            </a:r>
            <a:r>
              <a:rPr lang="it-IT" dirty="0" err="1">
                <a:latin typeface="Arial Narrow" charset="0"/>
                <a:ea typeface="Calibri" charset="0"/>
                <a:cs typeface="Calibri Light" charset="0"/>
              </a:rPr>
              <a:t>Editorial</a:t>
            </a:r>
            <a:r>
              <a:rPr lang="it-IT" dirty="0">
                <a:latin typeface="Arial Narrow" charset="0"/>
                <a:ea typeface="Calibri" charset="0"/>
                <a:cs typeface="Calibri Light" charset="0"/>
              </a:rPr>
              <a:t> Universitaria. 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Al aire libre. (27 de agosto, 2014). Maqueta electrónica del Proyecto para el Estadio de Club Universidad de Chile. [imagen web]. Recuperado de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https://www.alairelibre.cl/noticias/deportes/futbol/universidad-de-chile/la-u-suma-una-nueva-complicacion-en-la-construccion-de-su-estadio/2014-08-27/074306.html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100" dirty="0">
                <a:latin typeface="Arial Narrow" charset="0"/>
                <a:ea typeface="Calibri" charset="0"/>
                <a:cs typeface="Calibri Light" charset="0"/>
              </a:rPr>
              <a:t> 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highlight>
                  <a:srgbClr val="FFFFFF"/>
                </a:highlight>
                <a:latin typeface="Arial Narrow" charset="0"/>
                <a:ea typeface="Calibri" charset="0"/>
                <a:cs typeface="Calibri Light" charset="0"/>
              </a:rPr>
              <a:t>Alberti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, L. (1991). </a:t>
            </a:r>
            <a:r>
              <a:rPr lang="es-CL" i="1" dirty="0">
                <a:latin typeface="Arial Narrow" charset="0"/>
                <a:ea typeface="Calibri" charset="0"/>
                <a:cs typeface="Calibri Light" charset="0"/>
              </a:rPr>
              <a:t>De re aedificatoria </a:t>
            </a:r>
            <a:r>
              <a:rPr lang="es-CL" dirty="0">
                <a:latin typeface="Arial Narrow" charset="0"/>
                <a:ea typeface="Calibri" charset="0"/>
                <a:cs typeface="Calibri Light" charset="0"/>
              </a:rPr>
              <a:t>(2nd Ed.). Madrid, España: Akal.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9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1488096"/>
            <a:ext cx="12192000" cy="38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altLang="es-ES_tradnl" sz="4267" b="1" dirty="0" smtClean="0">
                <a:solidFill>
                  <a:srgbClr val="A6A6A6"/>
                </a:solidFill>
                <a:latin typeface="Verdana" charset="0"/>
                <a:ea typeface="MS PGothic" charset="-128"/>
                <a:cs typeface="ＭＳ Ｐゴシック" charset="-128"/>
              </a:rPr>
              <a:t>EJERCICIO</a:t>
            </a:r>
            <a:r>
              <a:rPr lang="es-CL" altLang="es-ES_tradnl" sz="4267" b="1" dirty="0">
                <a:latin typeface="Verdana" charset="0"/>
                <a:ea typeface="MS PGothic" charset="-128"/>
                <a:cs typeface="ＭＳ Ｐゴシック" charset="-128"/>
              </a:rPr>
              <a:t/>
            </a:r>
            <a:br>
              <a:rPr lang="es-CL" altLang="es-ES_tradnl" sz="4267" b="1" dirty="0">
                <a:latin typeface="Verdana" charset="0"/>
                <a:ea typeface="MS PGothic" charset="-128"/>
                <a:cs typeface="ＭＳ Ｐゴシック" charset="-128"/>
              </a:rPr>
            </a:br>
            <a:endParaRPr lang="es-CL" altLang="es-ES_tradnl" sz="4267" b="1" dirty="0">
              <a:latin typeface="Verdana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8203" y="2362200"/>
            <a:ext cx="9347200" cy="1600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s-CL" altLang="es-ES_tradnl" sz="2667" dirty="0" smtClean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Trabajar en grupo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s-CL" altLang="es-ES_tradnl" sz="2667" dirty="0" smtClean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Primer borrador de Vanguardia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s-CL" altLang="es-ES_tradnl" sz="2667" dirty="0" smtClean="0">
                <a:solidFill>
                  <a:schemeClr val="tx1">
                    <a:lumMod val="65000"/>
                  </a:schemeClr>
                </a:solidFill>
                <a:latin typeface="Verdana" charset="0"/>
                <a:ea typeface="MS PGothic" charset="-128"/>
              </a:rPr>
              <a:t>Entrega: 13:30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s-CL" alt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Título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s-CL" alt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Integrantes</a:t>
            </a:r>
            <a:endParaRPr lang="es-CL" altLang="es-ES_tradnl" sz="2400" b="1" dirty="0">
              <a:solidFill>
                <a:schemeClr val="accent1">
                  <a:lumMod val="75000"/>
                </a:schemeClr>
              </a:solidFill>
              <a:latin typeface="Verdana" charset="0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s-CL" alt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P</a:t>
            </a:r>
            <a:r>
              <a:rPr lang="es-ES" altLang="es-ES_tradnl" sz="2400" b="1" dirty="0" err="1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rincipios</a:t>
            </a:r>
            <a:endParaRPr lang="es-ES" altLang="es-ES_tradnl" sz="2400" b="1" dirty="0" smtClean="0">
              <a:solidFill>
                <a:schemeClr val="accent1">
                  <a:lumMod val="75000"/>
                </a:schemeClr>
              </a:solidFill>
              <a:latin typeface="Verdana" charset="0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s-ES" alt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3 ejes</a:t>
            </a: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es-ES" altLang="es-ES_tradnl" sz="2400" b="1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MS PGothic" charset="-128"/>
              </a:rPr>
              <a:t>Frase final</a:t>
            </a:r>
            <a:endParaRPr lang="es-ES" altLang="es-ES_tradnl" sz="2400" b="1" dirty="0">
              <a:solidFill>
                <a:schemeClr val="accent1">
                  <a:lumMod val="75000"/>
                </a:schemeClr>
              </a:solidFill>
              <a:latin typeface="Verdana" charset="0"/>
              <a:ea typeface="MS PGothic" charset="-128"/>
            </a:endParaRPr>
          </a:p>
          <a:p>
            <a:pPr eaLnBrk="1" hangingPunct="1">
              <a:buFont typeface="Wingdings" charset="2"/>
              <a:buNone/>
              <a:defRPr/>
            </a:pPr>
            <a:endParaRPr lang="es-ES" altLang="es-ES_tradnl" sz="2667" dirty="0">
              <a:solidFill>
                <a:schemeClr val="tx1">
                  <a:lumMod val="65000"/>
                </a:schemeClr>
              </a:solidFill>
              <a:latin typeface="Verdan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83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148692"/>
          </a:xfrm>
        </p:spPr>
        <p:txBody>
          <a:bodyPr>
            <a:norm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Citas con menos de 40 palabras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Incorporarse dentro del texto entre comillas</a:t>
            </a:r>
          </a:p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Sin Cursiva</a:t>
            </a:r>
          </a:p>
          <a:p>
            <a:pPr marL="457200" lvl="1" indent="0">
              <a:buNone/>
            </a:pPr>
            <a:endParaRPr lang="es-C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05956" y="2758808"/>
            <a:ext cx="5269209" cy="179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“teatro Dioniso se levanta en otro tiempo una enorme construcción cuadrangular” (Servi </a:t>
            </a:r>
            <a:r>
              <a:rPr lang="es-CR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2011, p. 75)</a:t>
            </a:r>
          </a:p>
          <a:p>
            <a:endParaRPr lang="es-C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400" dirty="0"/>
              <a:t>Citas </a:t>
            </a:r>
            <a:r>
              <a:rPr lang="es-CR" sz="4400" dirty="0" smtClean="0"/>
              <a:t>cortas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15195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38300"/>
            <a:ext cx="7645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809750"/>
            <a:ext cx="7759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s-CR" sz="4400" dirty="0"/>
              <a:t>Cita Larga</a:t>
            </a:r>
            <a:endParaRPr lang="es-ES" sz="44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49224" y="2133601"/>
            <a:ext cx="4344807" cy="3180522"/>
          </a:xfrm>
        </p:spPr>
        <p:txBody>
          <a:bodyPr>
            <a:noAutofit/>
          </a:bodyPr>
          <a:lstStyle/>
          <a:p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Citas con 40 o más palabras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Omita comillas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Utilice sangría </a:t>
            </a:r>
            <a:endParaRPr lang="es-CR" sz="2400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R" sz="2400" dirty="0" smtClean="0">
                <a:latin typeface="Calibri" charset="0"/>
                <a:ea typeface="Calibri" charset="0"/>
                <a:cs typeface="Calibri" charset="0"/>
              </a:rPr>
              <a:t>Tamaño letra uno o dos puntos menor</a:t>
            </a:r>
            <a:endParaRPr lang="es-CR" sz="24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Coloque posterior a la cita entre paréntesis (autor, año, p. o párr.)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R" sz="2400" dirty="0">
                <a:latin typeface="Calibri" charset="0"/>
                <a:ea typeface="Calibri" charset="0"/>
                <a:cs typeface="Calibri" charset="0"/>
              </a:rPr>
              <a:t>Sin Cursiva</a:t>
            </a:r>
          </a:p>
          <a:p>
            <a:pPr marL="0" indent="0">
              <a:buNone/>
            </a:pPr>
            <a:endParaRPr lang="es-E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8961"/>
          <a:stretch/>
        </p:blipFill>
        <p:spPr>
          <a:xfrm>
            <a:off x="4895557" y="2025748"/>
            <a:ext cx="7227146" cy="34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870" y="1405109"/>
            <a:ext cx="7950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ipo de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1_Perfil">
  <a:themeElements>
    <a:clrScheme name="Personalizar 2">
      <a:dk1>
        <a:srgbClr val="4A5752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2447</Words>
  <Application>Microsoft Macintosh PowerPoint</Application>
  <PresentationFormat>Panorámica</PresentationFormat>
  <Paragraphs>236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9" baseType="lpstr">
      <vt:lpstr>Arial Narrow</vt:lpstr>
      <vt:lpstr>Bookman Old Style</vt:lpstr>
      <vt:lpstr>Calibri Light</vt:lpstr>
      <vt:lpstr>Century Gothic</vt:lpstr>
      <vt:lpstr>inherit</vt:lpstr>
      <vt:lpstr>MS PGothic</vt:lpstr>
      <vt:lpstr>Rockwell Extra Bold</vt:lpstr>
      <vt:lpstr>Times New Roman</vt:lpstr>
      <vt:lpstr>Verdana</vt:lpstr>
      <vt:lpstr>Arial</vt:lpstr>
      <vt:lpstr>Calibri</vt:lpstr>
      <vt:lpstr>ＭＳ Ｐゴシック</vt:lpstr>
      <vt:lpstr>Wingdings</vt:lpstr>
      <vt:lpstr>Tipo de madera</vt:lpstr>
      <vt:lpstr>1_Perfil</vt:lpstr>
      <vt:lpstr>AUA20002-1 Fundamentos de la Arquitectura Semestre Otoño 2021</vt:lpstr>
      <vt:lpstr>Intervenciones en la fuente original</vt:lpstr>
      <vt:lpstr>Citas bibliográficas </vt:lpstr>
      <vt:lpstr>Autores, algunas consideraciones</vt:lpstr>
      <vt:lpstr>Citas cortas</vt:lpstr>
      <vt:lpstr>Presentación de PowerPoint</vt:lpstr>
      <vt:lpstr>Presentación de PowerPoint</vt:lpstr>
      <vt:lpstr>Cita Larga</vt:lpstr>
      <vt:lpstr>Presentación de PowerPoint</vt:lpstr>
      <vt:lpstr>Paráfrasis </vt:lpstr>
      <vt:lpstr>Traducciones</vt:lpstr>
      <vt:lpstr>Cita material en línea sin paginación</vt:lpstr>
      <vt:lpstr>Citas dentro de citas</vt:lpstr>
      <vt:lpstr>Un trabajo varios autores</vt:lpstr>
      <vt:lpstr>Comunicaciones Personales  (se usa cuando hacemos entrevistas o incluimos datos u opiniones vertidas por otra persona a través de correos o conversaciones)</vt:lpstr>
      <vt:lpstr>Referencias bibliográficas o Bibliografía?</vt:lpstr>
      <vt:lpstr>Publicaciones periódicas</vt:lpstr>
      <vt:lpstr>Revistas electrónicas</vt:lpstr>
      <vt:lpstr>Ejemplos</vt:lpstr>
      <vt:lpstr>Periódicos</vt:lpstr>
      <vt:lpstr>Libros</vt:lpstr>
      <vt:lpstr>Libros de consulta</vt:lpstr>
      <vt:lpstr>Libro de consulta en línea</vt:lpstr>
      <vt:lpstr>Documentos sin Autor</vt:lpstr>
      <vt:lpstr>Informes </vt:lpstr>
      <vt:lpstr>Tesis</vt:lpstr>
      <vt:lpstr>Formatos estándar</vt:lpstr>
      <vt:lpstr> Conferencias</vt:lpstr>
      <vt:lpstr>Medios audiovisuales</vt:lpstr>
      <vt:lpstr>Grabación Musical</vt:lpstr>
      <vt:lpstr>Foros de internet, listas de direcciones electrónicas y comunidades en línea</vt:lpstr>
      <vt:lpstr>TABLAS y FIGURAS</vt:lpstr>
      <vt:lpstr>Tablas</vt:lpstr>
      <vt:lpstr>Presentación de PowerPoint</vt:lpstr>
      <vt:lpstr>Encabezados</vt:lpstr>
      <vt:lpstr>Notas de las tablas</vt:lpstr>
      <vt:lpstr>Presentación de PowerPoint</vt:lpstr>
      <vt:lpstr>Figuras </vt:lpstr>
      <vt:lpstr>Presentación de PowerPoint</vt:lpstr>
      <vt:lpstr>Anotaciones</vt:lpstr>
      <vt:lpstr>Presentación de PowerPoint</vt:lpstr>
      <vt:lpstr>Presentación de PowerPoint</vt:lpstr>
      <vt:lpstr>Presentación de PowerPoint</vt:lpstr>
      <vt:lpstr>EJERCICIO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2019-05-20T14:28:17Z</dcterms:created>
  <dcterms:modified xsi:type="dcterms:W3CDTF">2021-06-03T17:23:34Z</dcterms:modified>
  <cp:contentStatus/>
</cp:coreProperties>
</file>