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5119350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" roundtripDataSignature="AMtx7mjf7W6PG8PApBZ3kjLUDDECT0d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326"/>
    <a:srgbClr val="276002"/>
    <a:srgbClr val="4EA910"/>
    <a:srgbClr val="D9D9D9"/>
    <a:srgbClr val="4EA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CA80F1-540F-48D3-9A3E-A553677C6375}">
  <a:tblStyle styleId="{C7CA80F1-540F-48D3-9A3E-A553677C63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916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59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90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5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04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80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4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" y="2243138"/>
            <a:ext cx="8697187" cy="4879984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0101263" y="2831109"/>
            <a:ext cx="3714750" cy="2431435"/>
            <a:chOff x="10101263" y="2831109"/>
            <a:chExt cx="3714750" cy="2431435"/>
          </a:xfrm>
        </p:grpSpPr>
        <p:sp>
          <p:nvSpPr>
            <p:cNvPr id="5" name="CuadroTexto 4"/>
            <p:cNvSpPr txBox="1"/>
            <p:nvPr/>
          </p:nvSpPr>
          <p:spPr>
            <a:xfrm>
              <a:off x="10101263" y="2831109"/>
              <a:ext cx="371475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400" b="1" dirty="0" smtClean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EJERCICIO N° 01</a:t>
              </a:r>
            </a:p>
            <a:p>
              <a:pPr algn="ctr"/>
              <a:endParaRPr lang="es-CL" sz="3200" b="1" dirty="0" smtClean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3200" dirty="0" smtClean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Sostenibilidad</a:t>
              </a:r>
              <a:endParaRPr lang="es-CL" sz="3200" dirty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10101263" y="4504373"/>
              <a:ext cx="3714750" cy="0"/>
            </a:xfrm>
            <a:prstGeom prst="line">
              <a:avLst/>
            </a:prstGeom>
            <a:ln w="12700">
              <a:solidFill>
                <a:srgbClr val="4EA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 smtClean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N°01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37120" y="6294120"/>
            <a:ext cx="7456795" cy="2834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121" y="990600"/>
            <a:ext cx="7456796" cy="4008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2"/>
          <p:cNvSpPr txBox="1">
            <a:spLocks/>
          </p:cNvSpPr>
          <p:nvPr/>
        </p:nvSpPr>
        <p:spPr>
          <a:xfrm>
            <a:off x="619583" y="842963"/>
            <a:ext cx="6278591" cy="808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L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Instrucción</a:t>
            </a:r>
          </a:p>
          <a:p>
            <a:pPr marL="0" indent="0" algn="just">
              <a:buNone/>
            </a:pP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Considere un recinto de 7m de largo x 5 m de ancho y 2,5m de alto, con una ventana norte de 1,5x1.5m, </a:t>
            </a:r>
            <a:r>
              <a:rPr lang="es-CL" sz="1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ubicada en la ciudad y zona climática de la </a:t>
            </a:r>
            <a:r>
              <a:rPr lang="es-CL" sz="1800" b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NCh</a:t>
            </a:r>
            <a:r>
              <a:rPr lang="es-CL" sz="1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10.079 – 2008 designada.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materialidad base del recinto (muros, piso, techo) es hormigón, mientras que la ventana es de vidrio. La </a:t>
            </a:r>
            <a:r>
              <a:rPr lang="es-CL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IMAGEN 1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expone dicha información. </a:t>
            </a:r>
          </a:p>
          <a:p>
            <a:pPr marL="0" indent="0" algn="just">
              <a:buNone/>
            </a:pPr>
            <a:endParaRPr lang="es-CL" sz="18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 equipo deberá:</a:t>
            </a:r>
          </a:p>
          <a:p>
            <a:pPr marL="800100" lvl="1" algn="just"/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Buscar información y analizar las condiciones climáticas de la zona y ciudad designada.</a:t>
            </a:r>
            <a:endParaRPr lang="es-CL" sz="18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algn="just"/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Analizar la respuesta arquitectónica del recinto ante los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Principios de Habitabilidad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Sostenible (PHS).</a:t>
            </a: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algn="just"/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Proponer algunas mejoras para el recinto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(solo trabajar las caras laterales) y analizar </a:t>
            </a:r>
            <a:r>
              <a:rPr lang="es-CL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 respuesta a los PHS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800100" lvl="1" algn="just"/>
            <a:r>
              <a:rPr lang="es-CL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Comparar ambos casos, estableciendo comentarios y conclusiones.</a:t>
            </a:r>
          </a:p>
          <a:p>
            <a:pPr marL="800100" lvl="1" algn="just"/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Completar y entregar el ejercicio </a:t>
            </a:r>
            <a:r>
              <a:rPr lang="es-CL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N° 01</a:t>
            </a:r>
            <a:endParaRPr lang="es-CL" sz="18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Aprendizaje esperado: </a:t>
            </a:r>
            <a:endParaRPr lang="es-CL" sz="1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espera que en este ejercicio los estudiantes aprendan a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buscar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información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sobre clima, recursos y sostenibilidad; para analizarla y aplicarla en el diseño arquitectónico.</a:t>
            </a:r>
          </a:p>
          <a:p>
            <a:pPr marL="0" indent="0" algn="just">
              <a:buNone/>
            </a:pP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Este ejercicio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desarrollar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pensamiento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crítico entorno a los principios de habitabilidad y sostenibilidad. Además, permite fortalecer la toma de decisiones, que beneficiaran tanto a la coordinación grupal,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diseño arquitectónico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69162" lvl="1" indent="-356386" algn="just">
              <a:buSzPts val="1200"/>
            </a:pPr>
            <a:endParaRPr lang="es-CL" sz="1800" dirty="0"/>
          </a:p>
        </p:txBody>
      </p:sp>
      <p:sp>
        <p:nvSpPr>
          <p:cNvPr id="10" name="Google Shape;89;p2"/>
          <p:cNvSpPr txBox="1">
            <a:spLocks/>
          </p:cNvSpPr>
          <p:nvPr/>
        </p:nvSpPr>
        <p:spPr>
          <a:xfrm>
            <a:off x="7737627" y="6294120"/>
            <a:ext cx="6831813" cy="319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Requerimientos previos</a:t>
            </a:r>
          </a:p>
          <a:p>
            <a:pPr marL="0" indent="0" algn="just">
              <a:buFont typeface="Arial"/>
              <a:buNone/>
            </a:pP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ejercicio debe llevarse acabo por grupos de 5 personas. Recordar que el grupo deberá mantenerse a lo largo del semestre. </a:t>
            </a:r>
          </a:p>
          <a:p>
            <a:pPr marL="0" indent="0" algn="just">
              <a:buFont typeface="Arial"/>
              <a:buNone/>
            </a:pP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correcta realización del ejercicio es necesario que los alumnos estén interiorizado en el contenido “Introducción a la </a:t>
            </a: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Sostenibilidad”</a:t>
            </a:r>
          </a:p>
          <a:p>
            <a:pPr marL="0" indent="0" algn="just">
              <a:buFont typeface="Arial"/>
              <a:buNone/>
            </a:pP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Recuerde que este ejercicio es intuitivo y servirá para evaluar sus conocimientos previos</a:t>
            </a: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437121" y="5052425"/>
            <a:ext cx="74567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IMAGEN 1</a:t>
            </a:r>
          </a:p>
          <a:p>
            <a:pPr algn="ctr"/>
            <a:r>
              <a:rPr lang="es-CL" sz="1200" dirty="0" smtClean="0"/>
              <a:t>La imagen muestra el diseño del recinto, sus dimensiones y orientación.</a:t>
            </a:r>
          </a:p>
          <a:p>
            <a:pPr algn="ctr"/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Fuente: Elaborada por el equipo PHS.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11216639" y="777239"/>
            <a:ext cx="3677279" cy="39559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3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1486861" y="987656"/>
            <a:ext cx="317401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 smtClean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SINTESIS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 smtClean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 con principales hallazgos 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228601" y="777239"/>
            <a:ext cx="7094427" cy="801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Ubicación: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Región, </a:t>
            </a:r>
            <a:r>
              <a:rPr lang="es-CL" sz="1100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ciudad</a:t>
            </a:r>
            <a:r>
              <a:rPr lang="es-CL" sz="1100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, </a:t>
            </a:r>
            <a:r>
              <a:rPr lang="es-CL" sz="1100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zona climática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Latitud </a:t>
            </a:r>
            <a:r>
              <a:rPr lang="es-CL" sz="1600" b="1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/ Altitud y Relieve: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¿Cómo incide en el ascenso o disminución de la temperatura del lugar</a:t>
            </a:r>
            <a:r>
              <a:rPr lang="es-CL" sz="1100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?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¿Cómo incide en la temperatura y en las precipitaciones del lugar? (Presencia de cordilleras, valles, quebradas, etc.)</a:t>
            </a:r>
            <a:endParaRPr sz="1800" b="1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Clima (De acuerdo a zona térmica):</a:t>
            </a:r>
            <a:endParaRPr sz="1600" b="1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285749" algn="l" rtl="0">
              <a:spcBef>
                <a:spcPts val="0"/>
              </a:spcBef>
              <a:spcAft>
                <a:spcPts val="0"/>
              </a:spcAft>
              <a:buClr>
                <a:srgbClr val="4EA910"/>
              </a:buClr>
              <a:buSzPts val="1600"/>
              <a:buFont typeface="Arial"/>
              <a:buChar char="•"/>
            </a:pPr>
            <a:r>
              <a:rPr lang="es-CL" sz="1600" b="1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Oscilación térmica: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1946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Temperaturas máxima y mínima en invierno y verano.</a:t>
            </a:r>
            <a:endParaRPr sz="1800" b="1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184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285749" algn="l" rtl="0">
              <a:spcBef>
                <a:spcPts val="0"/>
              </a:spcBef>
              <a:spcAft>
                <a:spcPts val="0"/>
              </a:spcAft>
              <a:buClr>
                <a:srgbClr val="4EA910"/>
              </a:buClr>
              <a:buSzPts val="1600"/>
              <a:buFont typeface="Arial"/>
              <a:buChar char="•"/>
            </a:pPr>
            <a:r>
              <a:rPr lang="es-CL" sz="1600" b="1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Humedad relativa: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19460" marR="0" lvl="1" indent="0" algn="l" rtl="0">
              <a:spcBef>
                <a:spcPts val="0"/>
              </a:spcBef>
              <a:spcAft>
                <a:spcPts val="0"/>
              </a:spcAft>
              <a:buClr>
                <a:srgbClr val="4EA910"/>
              </a:buClr>
              <a:buSzPts val="1050"/>
              <a:buFont typeface="Arial"/>
              <a:buNone/>
            </a:pPr>
            <a:r>
              <a:rPr lang="es-CL" sz="1100" b="0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Humedad relativa media en invierno y verano.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05209" marR="0" lvl="1" indent="-184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285749" algn="l" rtl="0">
              <a:spcBef>
                <a:spcPts val="0"/>
              </a:spcBef>
              <a:spcAft>
                <a:spcPts val="0"/>
              </a:spcAft>
              <a:buClr>
                <a:srgbClr val="4EA910"/>
              </a:buClr>
              <a:buSzPts val="1600"/>
              <a:buFont typeface="Arial"/>
              <a:buChar char="•"/>
            </a:pPr>
            <a:r>
              <a:rPr lang="es-CL" sz="1600" b="1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Radiación Solar: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1946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Nivel de radiación en invierno y verano.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05209" marR="0" lvl="1" indent="-184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285749" algn="l" rtl="0">
              <a:spcBef>
                <a:spcPts val="0"/>
              </a:spcBef>
              <a:spcAft>
                <a:spcPts val="0"/>
              </a:spcAft>
              <a:buClr>
                <a:srgbClr val="4EA910"/>
              </a:buClr>
              <a:buSzPts val="1600"/>
              <a:buFont typeface="Arial"/>
              <a:buChar char="•"/>
            </a:pPr>
            <a:r>
              <a:rPr lang="es-CL" sz="1600" b="1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Nubosidad: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1946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Nubosidad en invierno y verano.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05209" marR="0" lvl="1" indent="-184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285749" algn="l" rtl="0">
              <a:spcBef>
                <a:spcPts val="0"/>
              </a:spcBef>
              <a:spcAft>
                <a:spcPts val="0"/>
              </a:spcAft>
              <a:buClr>
                <a:srgbClr val="4EA910"/>
              </a:buClr>
              <a:buSzPts val="1600"/>
              <a:buFont typeface="Arial"/>
              <a:buChar char="•"/>
            </a:pPr>
            <a:r>
              <a:rPr lang="es-CL" sz="1600" b="1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Vientos: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1946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Dirección, velocidad, frecuencia de vientos en invierno y verano.</a:t>
            </a:r>
            <a:endParaRPr sz="1100" b="0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184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905209" marR="0" lvl="1" indent="-285749" algn="l" rtl="0">
              <a:spcBef>
                <a:spcPts val="0"/>
              </a:spcBef>
              <a:spcAft>
                <a:spcPts val="0"/>
              </a:spcAft>
              <a:buClr>
                <a:srgbClr val="4EA910"/>
              </a:buClr>
              <a:buSzPts val="1600"/>
              <a:buFont typeface="Arial"/>
              <a:buChar char="•"/>
            </a:pPr>
            <a:r>
              <a:rPr lang="es-CL" sz="1600" b="1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Precipitaciones:</a:t>
            </a:r>
            <a:endParaRPr sz="1600" b="1" i="0" u="none" strike="noStrike" cap="none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61946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Precipitaciones en inverno y verano.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Agua: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1600" b="1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Áreas Verdes: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Materiales</a:t>
            </a:r>
            <a:endParaRPr sz="1600" b="1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Principales materiales </a:t>
            </a:r>
            <a:r>
              <a:rPr lang="es-CL" sz="1100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de construcción de acuerdo </a:t>
            </a:r>
            <a:r>
              <a:rPr lang="es-CL" sz="1100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 la zona climática</a:t>
            </a:r>
            <a:endParaRPr sz="1100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Residuos:</a:t>
            </a:r>
            <a:endParaRPr sz="1600" b="1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rgbClr val="4EA91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Protección del medioambiente, información medioambiental de la materialidad, reutilización, reciclaje.</a:t>
            </a:r>
            <a:endParaRPr sz="1100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EA91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</a:t>
            </a:r>
            <a:r>
              <a:rPr lang="es-CL" sz="1800" b="1" dirty="0" smtClean="0">
                <a:solidFill>
                  <a:srgbClr val="4EA910"/>
                </a:solidFill>
              </a:rPr>
              <a:t>N°01</a:t>
            </a:r>
            <a:endParaRPr lang="es-CL" sz="1800" b="1" dirty="0">
              <a:solidFill>
                <a:srgbClr val="4EA910"/>
              </a:solidFill>
            </a:endParaRPr>
          </a:p>
        </p:txBody>
      </p:sp>
      <p:sp>
        <p:nvSpPr>
          <p:cNvPr id="9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216640" y="4941256"/>
            <a:ext cx="3677278" cy="4568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89;p2"/>
          <p:cNvSpPr txBox="1">
            <a:spLocks/>
          </p:cNvSpPr>
          <p:nvPr/>
        </p:nvSpPr>
        <p:spPr>
          <a:xfrm>
            <a:off x="11497960" y="4941256"/>
            <a:ext cx="3162919" cy="410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BIBLIOGRAFÍA</a:t>
            </a:r>
          </a:p>
          <a:p>
            <a:pPr marL="0" indent="0" algn="just">
              <a:buFont typeface="Arial"/>
              <a:buNone/>
            </a:pPr>
            <a:r>
              <a:rPr lang="es-C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fuentes bibliográficas con norma APA</a:t>
            </a:r>
            <a:endParaRPr lang="es-CL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4"/>
          <p:cNvGraphicFramePr/>
          <p:nvPr>
            <p:extLst>
              <p:ext uri="{D42A27DB-BD31-4B8C-83A1-F6EECF244321}">
                <p14:modId xmlns:p14="http://schemas.microsoft.com/office/powerpoint/2010/main" val="1193810387"/>
              </p:ext>
            </p:extLst>
          </p:nvPr>
        </p:nvGraphicFramePr>
        <p:xfrm>
          <a:off x="228600" y="774700"/>
          <a:ext cx="14665317" cy="8612188"/>
        </p:xfrm>
        <a:graphic>
          <a:graphicData uri="http://schemas.openxmlformats.org/drawingml/2006/table">
            <a:tbl>
              <a:tblPr firstRow="1" bandRow="1">
                <a:noFill/>
                <a:tableStyleId>{C7CA80F1-540F-48D3-9A3E-A553677C6375}</a:tableStyleId>
              </a:tblPr>
              <a:tblGrid>
                <a:gridCol w="602185"/>
                <a:gridCol w="2933937"/>
                <a:gridCol w="2778153"/>
                <a:gridCol w="2811410"/>
                <a:gridCol w="2794766"/>
                <a:gridCol w="2744866"/>
              </a:tblGrid>
              <a:tr h="416311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A910"/>
                        </a:buClr>
                        <a:buSzPts val="2800"/>
                        <a:buFont typeface="Calibri"/>
                        <a:buNone/>
                      </a:pPr>
                      <a:r>
                        <a:rPr lang="es-CL" sz="2000" u="none" strike="noStrike" cap="none" dirty="0">
                          <a:solidFill>
                            <a:schemeClr val="bg1"/>
                          </a:solidFill>
                        </a:rPr>
                        <a:t>Respuesta del recinto </a:t>
                      </a:r>
                      <a:r>
                        <a:rPr lang="es-CL" sz="2000" u="none" strike="noStrike" cap="none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s-CL" sz="2000" u="none" strike="noStrike" cap="none" baseline="0" dirty="0" smtClean="0">
                          <a:solidFill>
                            <a:schemeClr val="bg1"/>
                          </a:solidFill>
                        </a:rPr>
                        <a:t> los Principios de Habitabilidad Sostenible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vert="vert270"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Radiación solar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Luminosidad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Ventilación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 dirty="0" smtClean="0">
                          <a:solidFill>
                            <a:schemeClr val="lt1"/>
                          </a:solidFill>
                        </a:rPr>
                        <a:t>Análisis</a:t>
                      </a:r>
                      <a:r>
                        <a:rPr lang="es-CL" sz="2000" u="none" strike="noStrike" cap="none" baseline="0" dirty="0" smtClean="0">
                          <a:solidFill>
                            <a:schemeClr val="lt1"/>
                          </a:solidFill>
                        </a:rPr>
                        <a:t> del </a:t>
                      </a:r>
                      <a:r>
                        <a:rPr lang="es-CL" sz="2000" u="none" strike="noStrike" cap="none" dirty="0" smtClean="0">
                          <a:solidFill>
                            <a:schemeClr val="lt1"/>
                          </a:solidFill>
                        </a:rPr>
                        <a:t>Ciclo de Vida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 dirty="0" smtClean="0">
                          <a:solidFill>
                            <a:schemeClr val="lt1"/>
                          </a:solidFill>
                        </a:rPr>
                        <a:t>Envolvente</a:t>
                      </a:r>
                      <a:r>
                        <a:rPr lang="es-CL" sz="2000" u="none" strike="noStrike" cap="none" baseline="0" dirty="0" smtClean="0">
                          <a:solidFill>
                            <a:schemeClr val="lt1"/>
                          </a:solidFill>
                        </a:rPr>
                        <a:t> Térmica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</a:tr>
              <a:tr h="4095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RECINTO</a:t>
                      </a:r>
                      <a:r>
                        <a:rPr lang="es-CL" sz="1200" b="1" u="none" strike="noStrike" cap="none" baseline="0" dirty="0" smtClean="0"/>
                        <a:t> ORIGINAL</a:t>
                      </a:r>
                      <a:endParaRPr lang="es-CL" sz="1050" b="1" u="none" strike="noStrike" cap="none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</a:t>
                      </a:r>
                      <a:r>
                        <a:rPr lang="es-CL" sz="1050" u="none" strike="noStrike" cap="none" dirty="0"/>
                        <a:t>/ diagramas/ esquemas</a:t>
                      </a:r>
                      <a:endParaRPr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RECINTO</a:t>
                      </a:r>
                      <a:r>
                        <a:rPr lang="es-CL" sz="1200" b="1" u="none" strike="noStrike" cap="none" baseline="0" dirty="0" smtClean="0"/>
                        <a:t> ORIGINAL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RECINTO</a:t>
                      </a:r>
                      <a:r>
                        <a:rPr lang="es-CL" sz="1200" b="1" u="none" strike="noStrike" cap="none" baseline="0" dirty="0" smtClean="0"/>
                        <a:t> ORIGINAL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RECINTO</a:t>
                      </a:r>
                      <a:r>
                        <a:rPr lang="es-CL" sz="1200" b="1" u="none" strike="noStrike" cap="none" baseline="0" dirty="0" smtClean="0"/>
                        <a:t> ORIGINAL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RECINTO</a:t>
                      </a:r>
                      <a:r>
                        <a:rPr lang="es-CL" sz="1200" b="1" u="none" strike="noStrike" cap="none" baseline="0" dirty="0" smtClean="0"/>
                        <a:t> ORIGINAL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10051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A910"/>
                        </a:buClr>
                        <a:buSzPts val="2800"/>
                        <a:buFont typeface="Calibri"/>
                        <a:buNone/>
                      </a:pP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vert="vert270"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PROPUESTA N°1</a:t>
                      </a:r>
                      <a:endParaRPr lang="es-CL" sz="1050" b="1" u="none" strike="noStrike" cap="none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PROPUESTA N°1</a:t>
                      </a:r>
                      <a:endParaRPr lang="es-CL" sz="1050" b="1" u="none" strike="noStrike" cap="none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PROPUESTA N°1</a:t>
                      </a:r>
                      <a:endParaRPr lang="es-CL" sz="1050" b="1" u="none" strike="noStrike" cap="none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PROPUESTA N°1</a:t>
                      </a:r>
                      <a:endParaRPr lang="es-CL" sz="1050" b="1" u="none" strike="noStrike" cap="none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 smtClean="0"/>
                        <a:t>PROPUESTA N°1</a:t>
                      </a:r>
                      <a:endParaRPr lang="es-CL" sz="1050" b="1" u="none" strike="noStrike" cap="none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 smtClean="0"/>
                        <a:t>Texto/ diagramas/ esquemas</a:t>
                      </a:r>
                      <a:endParaRPr lang="es-CL" sz="105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09" name="Google Shape;109;p4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</a:t>
            </a:r>
            <a:r>
              <a:rPr lang="es-CL" sz="1800" b="1" dirty="0" smtClean="0">
                <a:solidFill>
                  <a:srgbClr val="4EA910"/>
                </a:solidFill>
              </a:rPr>
              <a:t>N°08</a:t>
            </a:r>
            <a:endParaRPr lang="es-CL" sz="1800" b="1" dirty="0">
              <a:solidFill>
                <a:srgbClr val="4EA910"/>
              </a:solidFill>
            </a:endParaRPr>
          </a:p>
        </p:txBody>
      </p:sp>
      <p:sp>
        <p:nvSpPr>
          <p:cNvPr id="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8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4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</a:t>
            </a:r>
            <a:r>
              <a:rPr lang="es-CL" sz="1800" b="1" dirty="0" smtClean="0">
                <a:solidFill>
                  <a:srgbClr val="4EA910"/>
                </a:solidFill>
              </a:rPr>
              <a:t>N°01</a:t>
            </a:r>
            <a:endParaRPr lang="es-CL" sz="1800" b="1" dirty="0">
              <a:solidFill>
                <a:srgbClr val="4EA910"/>
              </a:solidFill>
            </a:endParaRPr>
          </a:p>
        </p:txBody>
      </p:sp>
      <p:sp>
        <p:nvSpPr>
          <p:cNvPr id="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0" name="Google Shape;96;p3"/>
          <p:cNvSpPr/>
          <p:nvPr/>
        </p:nvSpPr>
        <p:spPr>
          <a:xfrm>
            <a:off x="8790480" y="777239"/>
            <a:ext cx="6099142" cy="30232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3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/>
        </p:nvSpPr>
        <p:spPr>
          <a:xfrm>
            <a:off x="9016251" y="1090459"/>
            <a:ext cx="5499850" cy="99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 smtClean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COMPARATIVO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 smtClean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791109" y="6831016"/>
            <a:ext cx="6102809" cy="2604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;p2"/>
          <p:cNvSpPr txBox="1">
            <a:spLocks/>
          </p:cNvSpPr>
          <p:nvPr/>
        </p:nvSpPr>
        <p:spPr>
          <a:xfrm>
            <a:off x="9016250" y="6956153"/>
            <a:ext cx="5499850" cy="18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CONCLUSIONES</a:t>
            </a:r>
          </a:p>
          <a:p>
            <a:pPr marL="0" indent="0" algn="just">
              <a:buFont typeface="Arial"/>
              <a:buNone/>
            </a:pPr>
            <a:r>
              <a:rPr lang="es-C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lang="es-CL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786813" y="4008520"/>
            <a:ext cx="6102809" cy="261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89;p2"/>
          <p:cNvSpPr txBox="1">
            <a:spLocks/>
          </p:cNvSpPr>
          <p:nvPr/>
        </p:nvSpPr>
        <p:spPr>
          <a:xfrm>
            <a:off x="9016250" y="4200602"/>
            <a:ext cx="5499850" cy="18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COMENTARIOS</a:t>
            </a:r>
          </a:p>
          <a:p>
            <a:pPr marL="0" indent="0" algn="just">
              <a:buFont typeface="Arial"/>
              <a:buNone/>
            </a:pPr>
            <a:r>
              <a:rPr lang="es-C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lang="es-CL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8601" y="777239"/>
            <a:ext cx="375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RECINTO ORIGINAL</a:t>
            </a:r>
          </a:p>
          <a:p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/ Planta / Corte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50033" y="5100751"/>
            <a:ext cx="375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PROPUESTA </a:t>
            </a:r>
            <a:r>
              <a:rPr lang="es-CL" b="1" dirty="0"/>
              <a:t>N°01</a:t>
            </a:r>
          </a:p>
          <a:p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 </a:t>
            </a: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Planta / 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8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664</Words>
  <Application>Microsoft Office PowerPoint</Application>
  <PresentationFormat>Personalizado</PresentationFormat>
  <Paragraphs>119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</dc:title>
  <dc:creator>ericka osses aravena</dc:creator>
  <cp:lastModifiedBy>ericka osses aravena</cp:lastModifiedBy>
  <cp:revision>44</cp:revision>
  <dcterms:created xsi:type="dcterms:W3CDTF">2020-02-10T20:38:09Z</dcterms:created>
  <dcterms:modified xsi:type="dcterms:W3CDTF">2020-03-19T21:14:43Z</dcterms:modified>
</cp:coreProperties>
</file>