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58" r:id="rId4"/>
    <p:sldId id="259" r:id="rId5"/>
    <p:sldId id="260" r:id="rId6"/>
  </p:sldIdLst>
  <p:sldSz cx="15119350" cy="106918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2" roundtripDataSignature="AMtx7mg2HgotKORIavUFGGf+JiXYUdfv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437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3F7A0C-0BC9-4573-9BA5-E1312FF4CCC9}">
  <a:tblStyle styleId="{953F7A0C-0BC9-4573-9BA5-E1312FF4CC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3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9009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94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9708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745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1999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420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1pPr>
            <a:lvl2pPr lvl="1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2pPr>
            <a:lvl3pPr lvl="2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lvl="3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4pPr>
            <a:lvl5pPr lvl="4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5pPr>
            <a:lvl6pPr lvl="5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6pPr>
            <a:lvl7pPr lvl="6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7pPr>
            <a:lvl8pPr lvl="7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8pPr>
            <a:lvl9pPr lvl="8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4167747" y="-282091"/>
            <a:ext cx="6783857" cy="1304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919432" y="3469593"/>
            <a:ext cx="9060817" cy="326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304717" y="303980"/>
            <a:ext cx="9060817" cy="959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4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1031582" y="2665532"/>
            <a:ext cx="13040440" cy="444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1031582" y="7155103"/>
            <a:ext cx="13040440" cy="233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118"/>
              <a:buNone/>
              <a:defRPr sz="311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806"/>
              <a:buNone/>
              <a:defRPr sz="2806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1039455" y="2846200"/>
            <a:ext cx="642572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7654171" y="2846200"/>
            <a:ext cx="642572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1041425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1041426" y="3905482"/>
            <a:ext cx="63961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7654172" y="2620980"/>
            <a:ext cx="64276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7654172" y="3905482"/>
            <a:ext cx="64276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45401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Char char="•"/>
              <a:defRPr sz="4989"/>
            </a:lvl1pPr>
            <a:lvl2pPr marL="914400" lvl="1" indent="-50577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Char char="•"/>
              <a:defRPr sz="4365"/>
            </a:lvl2pPr>
            <a:lvl3pPr marL="1371600" lvl="2" indent="-46621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Char char="•"/>
              <a:defRPr sz="3741"/>
            </a:lvl3pPr>
            <a:lvl4pPr marL="1828800" lvl="3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4pPr>
            <a:lvl5pPr marL="2286000" lvl="4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5pPr>
            <a:lvl6pPr marL="2743200" lvl="5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6pPr>
            <a:lvl7pPr marL="3200400" lvl="6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7pPr>
            <a:lvl8pPr marL="3657600" lvl="7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8pPr>
            <a:lvl9pPr marL="4114800" lvl="8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Font typeface="Arial"/>
              <a:buNone/>
              <a:defRPr sz="49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None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None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4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Calibri"/>
              <a:buNone/>
              <a:defRPr sz="6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4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04" y="2243138"/>
            <a:ext cx="8697187" cy="4879984"/>
          </a:xfrm>
          <a:prstGeom prst="rect">
            <a:avLst/>
          </a:prstGeom>
        </p:spPr>
      </p:pic>
      <p:sp>
        <p:nvSpPr>
          <p:cNvPr id="6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0101263" y="2831109"/>
            <a:ext cx="3714750" cy="2923877"/>
            <a:chOff x="10101263" y="2831109"/>
            <a:chExt cx="3714750" cy="2923877"/>
          </a:xfrm>
        </p:grpSpPr>
        <p:sp>
          <p:nvSpPr>
            <p:cNvPr id="5" name="CuadroTexto 4"/>
            <p:cNvSpPr txBox="1"/>
            <p:nvPr/>
          </p:nvSpPr>
          <p:spPr>
            <a:xfrm>
              <a:off x="10101263" y="2831109"/>
              <a:ext cx="3714750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4400" b="1" dirty="0">
                  <a:solidFill>
                    <a:srgbClr val="2760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EJERCICIO N° 02</a:t>
              </a:r>
            </a:p>
            <a:p>
              <a:pPr algn="ctr"/>
              <a:endParaRPr lang="es-CL" sz="3200" b="1" dirty="0">
                <a:solidFill>
                  <a:srgbClr val="4EA9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CL" sz="3200" dirty="0">
                  <a:solidFill>
                    <a:srgbClr val="4EA9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Radiación Solar/</a:t>
              </a:r>
            </a:p>
            <a:p>
              <a:pPr algn="ctr"/>
              <a:r>
                <a:rPr lang="es-CL" sz="3200" dirty="0">
                  <a:solidFill>
                    <a:srgbClr val="4EA9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Iluminación Natural</a:t>
              </a:r>
            </a:p>
          </p:txBody>
        </p:sp>
        <p:cxnSp>
          <p:nvCxnSpPr>
            <p:cNvPr id="8" name="Conector recto 7"/>
            <p:cNvCxnSpPr/>
            <p:nvPr/>
          </p:nvCxnSpPr>
          <p:spPr>
            <a:xfrm>
              <a:off x="10101263" y="4504373"/>
              <a:ext cx="3714750" cy="0"/>
            </a:xfrm>
            <a:prstGeom prst="line">
              <a:avLst/>
            </a:prstGeom>
            <a:ln w="12700">
              <a:solidFill>
                <a:srgbClr val="4EA8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1259" y="508234"/>
            <a:ext cx="7456796" cy="400812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228601" y="199862"/>
            <a:ext cx="14665316" cy="369332"/>
          </a:xfrm>
          <a:prstGeom prst="rect">
            <a:avLst/>
          </a:prstGeom>
          <a:noFill/>
          <a:ln w="9525" cap="flat" cmpd="sng">
            <a:solidFill>
              <a:srgbClr val="4EA9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CL" sz="1800" b="1" dirty="0">
                <a:solidFill>
                  <a:srgbClr val="4EA910"/>
                </a:solidFill>
              </a:rPr>
              <a:t>EJERCICIO N°02 </a:t>
            </a:r>
            <a:endParaRPr sz="1800" b="1" i="0" u="none" strike="noStrike" cap="none" dirty="0">
              <a:solidFill>
                <a:srgbClr val="4EA9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89;p2"/>
          <p:cNvSpPr txBox="1">
            <a:spLocks/>
          </p:cNvSpPr>
          <p:nvPr/>
        </p:nvSpPr>
        <p:spPr>
          <a:xfrm>
            <a:off x="619583" y="647700"/>
            <a:ext cx="6278591" cy="909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C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Instrucción</a:t>
            </a:r>
          </a:p>
          <a:p>
            <a:pPr marL="0" indent="0" algn="just">
              <a:buNone/>
            </a:pPr>
            <a:r>
              <a:rPr lang="es-C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Considere el recinto entregado en el </a:t>
            </a:r>
            <a:r>
              <a:rPr lang="es-CL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ejercicio N°01, ver  </a:t>
            </a:r>
            <a:r>
              <a:rPr lang="es-C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IMAGEN 1. En escala 1:20, es decir, 35cm x 25cm y altura de 12.5cm, con ventana de 7.5x7.5cm. Ubicada en la ciudad y zona climática de la </a:t>
            </a:r>
            <a:r>
              <a:rPr lang="es-CL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NCh</a:t>
            </a:r>
            <a:r>
              <a:rPr lang="es-C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10.079 – 2008 designada.</a:t>
            </a:r>
          </a:p>
          <a:p>
            <a:pPr marL="0" indent="0" algn="just">
              <a:buNone/>
            </a:pPr>
            <a:r>
              <a:rPr lang="es-C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Este ejercicio consta de dos partes: una destinada a radiación solar y otra a iluminación natural. </a:t>
            </a:r>
            <a:endParaRPr lang="es-CL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es-CL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Para la 1° Parte el equipo deberá:</a:t>
            </a:r>
          </a:p>
          <a:p>
            <a:pPr marL="800100" lvl="1" algn="just"/>
            <a:r>
              <a:rPr lang="es-C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Proyectar asoleamiento interior en tres horas diarias en planta en los solsticios y equinoccios.</a:t>
            </a:r>
          </a:p>
          <a:p>
            <a:pPr marL="800100" lvl="1" algn="just"/>
            <a:r>
              <a:rPr lang="es-C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Calcular altitud, azimut y distancias.</a:t>
            </a:r>
            <a:endParaRPr lang="es-CL" sz="14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algn="just"/>
            <a:r>
              <a:rPr lang="es-C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Proyectar protección solar mediante alero, de manera que no haya sol directo a las 10 hrs el 21 de marzo. Debe determinar ancho y largo del alero.</a:t>
            </a:r>
          </a:p>
          <a:p>
            <a:pPr marL="800100" lvl="1" algn="just"/>
            <a:r>
              <a:rPr lang="es-C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Calcular protección solar  para Norte , Proponer y demostrar la reducción de ganancia solar de la ventana mediante el coeficiente de sombra de la ventana, para tres tipos de vidriado.</a:t>
            </a:r>
          </a:p>
          <a:p>
            <a:pPr marL="0" indent="0" algn="just">
              <a:buNone/>
            </a:pPr>
            <a:endParaRPr lang="es-CL" sz="2024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algn="just"/>
            <a:endParaRPr lang="es-CL" sz="14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69162" lvl="1" indent="-356386" algn="just">
              <a:buSzPts val="1200"/>
            </a:pPr>
            <a:endParaRPr lang="es-CL" sz="1400" dirty="0"/>
          </a:p>
        </p:txBody>
      </p:sp>
      <p:grpSp>
        <p:nvGrpSpPr>
          <p:cNvPr id="3" name="Grupo 2"/>
          <p:cNvGrpSpPr/>
          <p:nvPr/>
        </p:nvGrpSpPr>
        <p:grpSpPr>
          <a:xfrm>
            <a:off x="7662555" y="5345906"/>
            <a:ext cx="7456795" cy="1844039"/>
            <a:chOff x="7437122" y="5292799"/>
            <a:chExt cx="7456795" cy="1844039"/>
          </a:xfrm>
        </p:grpSpPr>
        <p:sp>
          <p:nvSpPr>
            <p:cNvPr id="7" name="Rectángulo 6"/>
            <p:cNvSpPr/>
            <p:nvPr/>
          </p:nvSpPr>
          <p:spPr>
            <a:xfrm>
              <a:off x="7437122" y="5414718"/>
              <a:ext cx="7456795" cy="17221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Google Shape;89;p2"/>
            <p:cNvSpPr txBox="1">
              <a:spLocks/>
            </p:cNvSpPr>
            <p:nvPr/>
          </p:nvSpPr>
          <p:spPr>
            <a:xfrm>
              <a:off x="7737629" y="5292799"/>
              <a:ext cx="6831813" cy="17068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559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436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78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3741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78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3118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78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6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78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6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78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6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78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6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78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6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78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6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s-CL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Requerimientos previos</a:t>
              </a:r>
            </a:p>
            <a:p>
              <a:pPr marL="0" indent="0" algn="just">
                <a:buFont typeface="Arial"/>
                <a:buNone/>
              </a:pPr>
              <a:r>
                <a:rPr lang="es-CL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Para la correcta realización del ejercicio es necesario que los alumnos estén interiorizado en el contenido “Radiación Solar” </a:t>
              </a:r>
            </a:p>
            <a:p>
              <a:pPr marL="0" indent="0" algn="just">
                <a:buFont typeface="Arial"/>
                <a:buNone/>
              </a:pPr>
              <a:r>
                <a:rPr lang="es-CL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También es necesario que los estudiantes hayan completado el ejercicio N° 1, debido a que es la base para desarrollar este ejercicio.</a:t>
              </a:r>
            </a:p>
          </p:txBody>
        </p:sp>
      </p:grpSp>
      <p:sp>
        <p:nvSpPr>
          <p:cNvPr id="5" name="CuadroTexto 4"/>
          <p:cNvSpPr txBox="1"/>
          <p:nvPr/>
        </p:nvSpPr>
        <p:spPr>
          <a:xfrm>
            <a:off x="102880" y="4820992"/>
            <a:ext cx="74567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IMAGEN 1</a:t>
            </a:r>
          </a:p>
          <a:p>
            <a:pPr algn="ctr"/>
            <a:r>
              <a:rPr lang="es-CL" sz="1200" dirty="0"/>
              <a:t>La imagen muestra el diseño del recinto, sus dimensiones y orientación.</a:t>
            </a:r>
          </a:p>
          <a:p>
            <a:pPr algn="ctr"/>
            <a:r>
              <a:rPr lang="es-CL" sz="1200" dirty="0">
                <a:solidFill>
                  <a:schemeClr val="bg1">
                    <a:lumMod val="50000"/>
                  </a:schemeClr>
                </a:solidFill>
              </a:rPr>
              <a:t>Fuente: Elaborada por el equipo PHS.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2879" y="5756224"/>
            <a:ext cx="745679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CL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Aprendizaje esperado:</a:t>
            </a:r>
          </a:p>
          <a:p>
            <a:pPr marL="0" indent="0" algn="just">
              <a:buNone/>
            </a:pPr>
            <a:r>
              <a:rPr lang="es-CL" dirty="0">
                <a:latin typeface="Calibri Light" panose="020F0302020204030204" pitchFamily="34" charset="0"/>
                <a:cs typeface="Calibri Light" panose="020F0302020204030204" pitchFamily="34" charset="0"/>
              </a:rPr>
              <a:t>Se espera que en este ejercicio los estudiantes reconozcan la importancia de la trayectoria solar en el diseño arquitectónico y exploren diferentes ambientes luminosos, mediante estrategias, técnicas y posibilidades de máximo aprovechamiento de la iluminación natural, para lograr altos niveles de iluminancia interior y buena distribución de la luz. </a:t>
            </a:r>
          </a:p>
          <a:p>
            <a:pPr marL="0" indent="0" algn="just">
              <a:buNone/>
            </a:pPr>
            <a:endParaRPr lang="es-C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es-CL" dirty="0">
                <a:latin typeface="Calibri Light" panose="020F0302020204030204" pitchFamily="34" charset="0"/>
                <a:cs typeface="Calibri Light" panose="020F0302020204030204" pitchFamily="34" charset="0"/>
              </a:rPr>
              <a:t>Es determinante establecer el impacto de los rayos solares en la construcción, la orientación y la intensidad de la radiación, a fin de evaluar las condiciones previas para diseñar las respectivas mejoras. También los alumnos aprenderán a relacionarse con la luz, logrando manipularla para condicionar el diseño arquitectónico a las actividades propuestas, entregándoles un carácter especifico.</a:t>
            </a:r>
          </a:p>
        </p:txBody>
      </p:sp>
    </p:spTree>
    <p:extLst>
      <p:ext uri="{BB962C8B-B14F-4D97-AF65-F5344CB8AC3E}">
        <p14:creationId xmlns:p14="http://schemas.microsoft.com/office/powerpoint/2010/main" val="153259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Google Shape;96;p3"/>
          <p:cNvGraphicFramePr/>
          <p:nvPr>
            <p:extLst>
              <p:ext uri="{D42A27DB-BD31-4B8C-83A1-F6EECF244321}">
                <p14:modId xmlns:p14="http://schemas.microsoft.com/office/powerpoint/2010/main" val="2593135664"/>
              </p:ext>
            </p:extLst>
          </p:nvPr>
        </p:nvGraphicFramePr>
        <p:xfrm>
          <a:off x="228601" y="1153839"/>
          <a:ext cx="14665350" cy="8416881"/>
        </p:xfrm>
        <a:graphic>
          <a:graphicData uri="http://schemas.openxmlformats.org/drawingml/2006/table">
            <a:tbl>
              <a:tblPr firstRow="1" bandRow="1">
                <a:noFill/>
                <a:tableStyleId>{953F7A0C-0BC9-4573-9BA5-E1312FF4CCC9}</a:tableStyleId>
              </a:tblPr>
              <a:tblGrid>
                <a:gridCol w="457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9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46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22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221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221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1200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800" b="1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CÁLCULO ANGULOS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vert="vert270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437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Horario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 DE JUNIO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SOLSTICIO DE INVIERNO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 DE MARZO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EQUINOCCIO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 DE DICIEMBRE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SOLSTICIO DE VERANO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7725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CARTA SOLAR 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CARTA SOLAR 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CARTA SOLAR </a:t>
                      </a:r>
                      <a:endParaRPr sz="10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775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10:00</a:t>
                      </a:r>
                      <a:endParaRPr sz="16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Altitud: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Azimut: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Altitud: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Azimut: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Altitud: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Azimut: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7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CL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Calculo de distancias: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CL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Calculo de distancias: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CL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Calculo de distancias: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775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i="0">
                          <a:latin typeface="Arial"/>
                          <a:ea typeface="Arial"/>
                          <a:cs typeface="Arial"/>
                          <a:sym typeface="Arial"/>
                        </a:rPr>
                        <a:t>12:00</a:t>
                      </a:r>
                      <a:endParaRPr sz="1600" b="1" i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Altitud: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Azimut: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Altitud: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Azimut: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Altitud: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Azimut: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7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CL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Calculo de distancias: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CL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Calculo de distancias: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CL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Calculo de distancias: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775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i="0">
                          <a:latin typeface="Arial"/>
                          <a:ea typeface="Arial"/>
                          <a:cs typeface="Arial"/>
                          <a:sym typeface="Arial"/>
                        </a:rPr>
                        <a:t>16:00</a:t>
                      </a:r>
                      <a:endParaRPr sz="1600" b="1" i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Altitud: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Azimut: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Altitud: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Azimut: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Altitud: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Azimut: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63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CL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Calculo de distancias: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CL" sz="1000">
                          <a:latin typeface="Arial"/>
                          <a:ea typeface="Arial"/>
                          <a:cs typeface="Arial"/>
                          <a:sym typeface="Arial"/>
                        </a:rPr>
                        <a:t>Calculo de distancias:</a:t>
                      </a: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CL" sz="1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Calculo de distancias:</a:t>
                      </a:r>
                      <a:endParaRPr sz="10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7" name="Google Shape;97;p3"/>
          <p:cNvSpPr txBox="1"/>
          <p:nvPr/>
        </p:nvSpPr>
        <p:spPr>
          <a:xfrm>
            <a:off x="228602" y="721916"/>
            <a:ext cx="14665316" cy="3093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LUGAR:				LATITUD:				LONGITUD:</a:t>
            </a:r>
            <a:endParaRPr sz="1400" b="1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91;p2"/>
          <p:cNvSpPr txBox="1"/>
          <p:nvPr/>
        </p:nvSpPr>
        <p:spPr>
          <a:xfrm>
            <a:off x="228601" y="199862"/>
            <a:ext cx="14665316" cy="369291"/>
          </a:xfrm>
          <a:prstGeom prst="rect">
            <a:avLst/>
          </a:prstGeom>
          <a:noFill/>
          <a:ln w="9525" cap="flat" cmpd="sng">
            <a:solidFill>
              <a:srgbClr val="4EA9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L" sz="1800" b="1" i="0" u="none" strike="noStrike" cap="none" dirty="0">
                <a:solidFill>
                  <a:srgbClr val="4EA910"/>
                </a:solidFill>
                <a:latin typeface="Arial"/>
                <a:ea typeface="Arial"/>
                <a:cs typeface="Arial"/>
                <a:sym typeface="Arial"/>
              </a:rPr>
              <a:t>EJERCICIO </a:t>
            </a:r>
            <a:r>
              <a:rPr lang="es-CL" sz="1800" b="1" dirty="0">
                <a:solidFill>
                  <a:srgbClr val="4EA910"/>
                </a:solidFill>
              </a:rPr>
              <a:t>N°02 - 1° PARTE</a:t>
            </a:r>
          </a:p>
        </p:txBody>
      </p:sp>
      <p:sp>
        <p:nvSpPr>
          <p:cNvPr id="6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Google Shape;103;p4"/>
          <p:cNvGraphicFramePr/>
          <p:nvPr>
            <p:extLst>
              <p:ext uri="{D42A27DB-BD31-4B8C-83A1-F6EECF244321}">
                <p14:modId xmlns:p14="http://schemas.microsoft.com/office/powerpoint/2010/main" val="1786930055"/>
              </p:ext>
            </p:extLst>
          </p:nvPr>
        </p:nvGraphicFramePr>
        <p:xfrm>
          <a:off x="228601" y="1182415"/>
          <a:ext cx="14665374" cy="8422120"/>
        </p:xfrm>
        <a:graphic>
          <a:graphicData uri="http://schemas.openxmlformats.org/drawingml/2006/table">
            <a:tbl>
              <a:tblPr firstRow="1" bandRow="1">
                <a:noFill/>
                <a:tableStyleId>{953F7A0C-0BC9-4573-9BA5-E1312FF4CCC9}</a:tableStyleId>
              </a:tblPr>
              <a:tblGrid>
                <a:gridCol w="441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2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2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22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221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221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7775">
                <a:tc row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PROYECCIÓN SOMBRA INTERIOR EN CORTE Y PLANTA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vert="vert270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437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Horario</a:t>
                      </a:r>
                      <a:endParaRPr sz="160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 DE JUNIO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SOLSTICIO DE INVIERNO</a:t>
                      </a:r>
                      <a:endParaRPr sz="16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 DE MARZO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EQUINOCCIO</a:t>
                      </a:r>
                      <a:endParaRPr sz="16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 DE DICIEMBRE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SOLSTICIO DE VERANO</a:t>
                      </a:r>
                      <a:endParaRPr sz="16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25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43732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i="0">
                          <a:latin typeface="Arial"/>
                          <a:ea typeface="Arial"/>
                          <a:cs typeface="Arial"/>
                          <a:sym typeface="Arial"/>
                        </a:rPr>
                        <a:t>10:00</a:t>
                      </a:r>
                      <a:endParaRPr sz="1600" b="1" i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Altitud: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Azimut: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Altitud: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Azimut: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Altitud: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Azimut: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Planta 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Planta 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Planta 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325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43732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i="0">
                          <a:latin typeface="Arial"/>
                          <a:ea typeface="Arial"/>
                          <a:cs typeface="Arial"/>
                          <a:sym typeface="Arial"/>
                        </a:rPr>
                        <a:t>12:00</a:t>
                      </a:r>
                      <a:endParaRPr sz="1600" b="1" i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Altitud: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Azimut: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Altitud: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Azimut: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Altitud: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Azimut: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Planta 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Planta 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Planta 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925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43732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i="0">
                          <a:latin typeface="Arial"/>
                          <a:ea typeface="Arial"/>
                          <a:cs typeface="Arial"/>
                          <a:sym typeface="Arial"/>
                        </a:rPr>
                        <a:t>16:00</a:t>
                      </a:r>
                      <a:endParaRPr sz="1600" b="1" i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Altitud: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Azimut: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Altitud: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Azimut: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Altitud: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Azimut: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Planta 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Planta 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Planta </a:t>
                      </a:r>
                      <a:endParaRPr sz="12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04" name="Google Shape;104;p4"/>
          <p:cNvGrpSpPr/>
          <p:nvPr/>
        </p:nvGrpSpPr>
        <p:grpSpPr>
          <a:xfrm>
            <a:off x="2956626" y="2112235"/>
            <a:ext cx="11210426" cy="7304855"/>
            <a:chOff x="793477" y="1798090"/>
            <a:chExt cx="6826592" cy="4448295"/>
          </a:xfrm>
        </p:grpSpPr>
        <p:pic>
          <p:nvPicPr>
            <p:cNvPr id="105" name="Google Shape;105;p4"/>
            <p:cNvPicPr preferRelativeResize="0"/>
            <p:nvPr/>
          </p:nvPicPr>
          <p:blipFill rotWithShape="1">
            <a:blip r:embed="rId3">
              <a:alphaModFix/>
            </a:blip>
            <a:srcRect t="25220"/>
            <a:stretch/>
          </p:blipFill>
          <p:spPr>
            <a:xfrm>
              <a:off x="903552" y="1911625"/>
              <a:ext cx="1083211" cy="114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4"/>
            <p:cNvPicPr preferRelativeResize="0"/>
            <p:nvPr/>
          </p:nvPicPr>
          <p:blipFill rotWithShape="1">
            <a:blip r:embed="rId3">
              <a:alphaModFix/>
            </a:blip>
            <a:srcRect t="25220"/>
            <a:stretch/>
          </p:blipFill>
          <p:spPr>
            <a:xfrm>
              <a:off x="924476" y="3495802"/>
              <a:ext cx="1083211" cy="114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4"/>
            <p:cNvPicPr preferRelativeResize="0"/>
            <p:nvPr/>
          </p:nvPicPr>
          <p:blipFill rotWithShape="1">
            <a:blip r:embed="rId3">
              <a:alphaModFix/>
            </a:blip>
            <a:srcRect t="25220"/>
            <a:stretch/>
          </p:blipFill>
          <p:spPr>
            <a:xfrm flipH="1">
              <a:off x="793477" y="5098584"/>
              <a:ext cx="1083211" cy="114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4"/>
            <p:cNvPicPr preferRelativeResize="0"/>
            <p:nvPr/>
          </p:nvPicPr>
          <p:blipFill rotWithShape="1">
            <a:blip r:embed="rId3">
              <a:alphaModFix/>
            </a:blip>
            <a:srcRect t="25220"/>
            <a:stretch/>
          </p:blipFill>
          <p:spPr>
            <a:xfrm>
              <a:off x="3562805" y="1798090"/>
              <a:ext cx="1190356" cy="1261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4"/>
            <p:cNvPicPr preferRelativeResize="0"/>
            <p:nvPr/>
          </p:nvPicPr>
          <p:blipFill rotWithShape="1">
            <a:blip r:embed="rId3">
              <a:alphaModFix/>
            </a:blip>
            <a:srcRect t="25220"/>
            <a:stretch/>
          </p:blipFill>
          <p:spPr>
            <a:xfrm>
              <a:off x="3617594" y="3382267"/>
              <a:ext cx="1190356" cy="1261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4"/>
            <p:cNvPicPr preferRelativeResize="0"/>
            <p:nvPr/>
          </p:nvPicPr>
          <p:blipFill rotWithShape="1">
            <a:blip r:embed="rId3">
              <a:alphaModFix/>
            </a:blip>
            <a:srcRect t="25220"/>
            <a:stretch/>
          </p:blipFill>
          <p:spPr>
            <a:xfrm flipH="1">
              <a:off x="3423740" y="4985047"/>
              <a:ext cx="1190356" cy="1261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4"/>
            <p:cNvPicPr preferRelativeResize="0"/>
            <p:nvPr/>
          </p:nvPicPr>
          <p:blipFill rotWithShape="1">
            <a:blip r:embed="rId3">
              <a:alphaModFix/>
            </a:blip>
            <a:srcRect t="25220"/>
            <a:stretch/>
          </p:blipFill>
          <p:spPr>
            <a:xfrm>
              <a:off x="6665337" y="2041461"/>
              <a:ext cx="954732" cy="10116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4"/>
            <p:cNvPicPr preferRelativeResize="0"/>
            <p:nvPr/>
          </p:nvPicPr>
          <p:blipFill rotWithShape="1">
            <a:blip r:embed="rId3">
              <a:alphaModFix/>
            </a:blip>
            <a:srcRect t="25220"/>
            <a:stretch/>
          </p:blipFill>
          <p:spPr>
            <a:xfrm>
              <a:off x="6583725" y="3570267"/>
              <a:ext cx="954732" cy="10116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4"/>
            <p:cNvPicPr preferRelativeResize="0"/>
            <p:nvPr/>
          </p:nvPicPr>
          <p:blipFill rotWithShape="1">
            <a:blip r:embed="rId3">
              <a:alphaModFix/>
            </a:blip>
            <a:srcRect t="25220"/>
            <a:stretch/>
          </p:blipFill>
          <p:spPr>
            <a:xfrm flipH="1">
              <a:off x="6498688" y="5228951"/>
              <a:ext cx="954732" cy="10116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4" name="Google Shape;114;p4"/>
          <p:cNvSpPr txBox="1"/>
          <p:nvPr/>
        </p:nvSpPr>
        <p:spPr>
          <a:xfrm>
            <a:off x="228602" y="721916"/>
            <a:ext cx="14665316" cy="3093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LUGAR:				LATITUD:				LONGITUD:</a:t>
            </a:r>
            <a:endParaRPr sz="1400" b="1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91;p2"/>
          <p:cNvSpPr txBox="1"/>
          <p:nvPr/>
        </p:nvSpPr>
        <p:spPr>
          <a:xfrm>
            <a:off x="228601" y="199862"/>
            <a:ext cx="14665316" cy="369332"/>
          </a:xfrm>
          <a:prstGeom prst="rect">
            <a:avLst/>
          </a:prstGeom>
          <a:noFill/>
          <a:ln w="9525" cap="flat" cmpd="sng">
            <a:solidFill>
              <a:srgbClr val="4EA9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L" sz="1800" b="1" dirty="0">
                <a:solidFill>
                  <a:srgbClr val="4EA910"/>
                </a:solidFill>
              </a:rPr>
              <a:t>EJERCICIO N°02 - 1° PARTE</a:t>
            </a:r>
          </a:p>
        </p:txBody>
      </p:sp>
      <p:sp>
        <p:nvSpPr>
          <p:cNvPr id="16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p5"/>
          <p:cNvGraphicFramePr/>
          <p:nvPr>
            <p:extLst>
              <p:ext uri="{D42A27DB-BD31-4B8C-83A1-F6EECF244321}">
                <p14:modId xmlns:p14="http://schemas.microsoft.com/office/powerpoint/2010/main" val="4191735278"/>
              </p:ext>
            </p:extLst>
          </p:nvPr>
        </p:nvGraphicFramePr>
        <p:xfrm>
          <a:off x="255494" y="5393487"/>
          <a:ext cx="7293625" cy="4270480"/>
        </p:xfrm>
        <a:graphic>
          <a:graphicData uri="http://schemas.openxmlformats.org/drawingml/2006/table">
            <a:tbl>
              <a:tblPr firstRow="1" bandRow="1">
                <a:noFill/>
                <a:tableStyleId>{953F7A0C-0BC9-4573-9BA5-E1312FF4CCC9}</a:tableStyleId>
              </a:tblPr>
              <a:tblGrid>
                <a:gridCol w="729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26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60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DISEÑO DE PROTECCIÓN SOLAR NORTE EN CORTE SELECCIONADA POR EL EQUIPO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1350">
                <a:tc>
                  <a:txBody>
                    <a:bodyPr/>
                    <a:lstStyle/>
                    <a:p>
                      <a:pPr marL="712775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1" name="Google Shape;121;p5"/>
          <p:cNvGraphicFramePr/>
          <p:nvPr>
            <p:extLst>
              <p:ext uri="{D42A27DB-BD31-4B8C-83A1-F6EECF244321}">
                <p14:modId xmlns:p14="http://schemas.microsoft.com/office/powerpoint/2010/main" val="1375021060"/>
              </p:ext>
            </p:extLst>
          </p:nvPr>
        </p:nvGraphicFramePr>
        <p:xfrm>
          <a:off x="255491" y="1285776"/>
          <a:ext cx="7293625" cy="4109184"/>
        </p:xfrm>
        <a:graphic>
          <a:graphicData uri="http://schemas.openxmlformats.org/drawingml/2006/table">
            <a:tbl>
              <a:tblPr firstRow="1" bandRow="1">
                <a:noFill/>
                <a:tableStyleId>{953F7A0C-0BC9-4573-9BA5-E1312FF4CCC9}</a:tableStyleId>
              </a:tblPr>
              <a:tblGrid>
                <a:gridCol w="729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2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DISEÑO DE PROTECCIÓN SOLAR NORTE EN PLANTA SELECCIONADA POR EL EQUIPO</a:t>
                      </a:r>
                      <a:endParaRPr sz="160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054">
                <a:tc>
                  <a:txBody>
                    <a:bodyPr/>
                    <a:lstStyle/>
                    <a:p>
                      <a:pPr marL="712775" marR="0" lvl="1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2" name="Google Shape;122;p5"/>
          <p:cNvGraphicFramePr/>
          <p:nvPr>
            <p:extLst>
              <p:ext uri="{D42A27DB-BD31-4B8C-83A1-F6EECF244321}">
                <p14:modId xmlns:p14="http://schemas.microsoft.com/office/powerpoint/2010/main" val="4230586067"/>
              </p:ext>
            </p:extLst>
          </p:nvPr>
        </p:nvGraphicFramePr>
        <p:xfrm>
          <a:off x="7520060" y="6857602"/>
          <a:ext cx="5645575" cy="2562825"/>
        </p:xfrm>
        <a:graphic>
          <a:graphicData uri="http://schemas.openxmlformats.org/drawingml/2006/table">
            <a:tbl>
              <a:tblPr firstRow="1" bandRow="1">
                <a:noFill/>
                <a:tableStyleId>{953F7A0C-0BC9-4573-9BA5-E1312FF4CCC9}</a:tableStyleId>
              </a:tblPr>
              <a:tblGrid>
                <a:gridCol w="69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4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4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INSOLACIÓN NORTE DICIEMBRE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kWh/m2</a:t>
                      </a:r>
                      <a:endParaRPr sz="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SUPERFICIE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VENTANA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NORTE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m2</a:t>
                      </a:r>
                      <a:endParaRPr sz="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INSOLACIÓN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VENTANA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NORTE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kWh</a:t>
                      </a:r>
                      <a:endParaRPr sz="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COEFICIENTE DE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SOMBRA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ENERGÍA SOLAR TRANSMITIDA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kWh</a:t>
                      </a:r>
                      <a:endParaRPr sz="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REDUCCIÓN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VIDRIADO SIMPLE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B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B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B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B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B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B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B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DVH INCOLORO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T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T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T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T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T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T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T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900">
                          <a:latin typeface="Arial"/>
                          <a:ea typeface="Arial"/>
                          <a:cs typeface="Arial"/>
                          <a:sym typeface="Arial"/>
                        </a:rPr>
                        <a:t>DVH TINTEADO</a:t>
                      </a: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T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T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T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T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T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T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T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3" name="Google Shape;123;p5"/>
          <p:cNvSpPr txBox="1"/>
          <p:nvPr/>
        </p:nvSpPr>
        <p:spPr>
          <a:xfrm>
            <a:off x="7554790" y="6453079"/>
            <a:ext cx="7331103" cy="3077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6000" tIns="45700" rIns="36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REDUCCION DE GANANCIA SOLAR DE LA VENTANA MEDIANTE VIDRIADO</a:t>
            </a:r>
            <a:endParaRPr sz="1200" dirty="0"/>
          </a:p>
        </p:txBody>
      </p:sp>
      <p:graphicFrame>
        <p:nvGraphicFramePr>
          <p:cNvPr id="124" name="Google Shape;124;p5"/>
          <p:cNvGraphicFramePr/>
          <p:nvPr/>
        </p:nvGraphicFramePr>
        <p:xfrm>
          <a:off x="13248164" y="6868870"/>
          <a:ext cx="1637750" cy="2540290"/>
        </p:xfrm>
        <a:graphic>
          <a:graphicData uri="http://schemas.openxmlformats.org/drawingml/2006/table">
            <a:tbl>
              <a:tblPr firstRow="1" bandRow="1">
                <a:noFill/>
                <a:tableStyleId>{953F7A0C-0BC9-4573-9BA5-E1312FF4CCC9}</a:tableStyleId>
              </a:tblPr>
              <a:tblGrid>
                <a:gridCol w="81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9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90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FUENTES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900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Nombre            Fabricante</a:t>
                      </a:r>
                      <a:endParaRPr sz="900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B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B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T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T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T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6000" marR="36000" marT="36000" marB="36000">
                    <a:lnT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EA91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5" name="Google Shape;125;p5"/>
          <p:cNvGraphicFramePr/>
          <p:nvPr/>
        </p:nvGraphicFramePr>
        <p:xfrm>
          <a:off x="7552586" y="1284020"/>
          <a:ext cx="7336775" cy="5169075"/>
        </p:xfrm>
        <a:graphic>
          <a:graphicData uri="http://schemas.openxmlformats.org/drawingml/2006/table">
            <a:tbl>
              <a:tblPr firstRow="1" bandRow="1">
                <a:noFill/>
                <a:tableStyleId>{953F7A0C-0BC9-4573-9BA5-E1312FF4CCC9}</a:tableStyleId>
              </a:tblPr>
              <a:tblGrid>
                <a:gridCol w="733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CARTA SOLAR</a:t>
                      </a:r>
                      <a:endParaRPr sz="16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1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26" name="Google Shape;126;p5"/>
          <p:cNvGrpSpPr/>
          <p:nvPr/>
        </p:nvGrpSpPr>
        <p:grpSpPr>
          <a:xfrm>
            <a:off x="2234974" y="1893086"/>
            <a:ext cx="12509025" cy="7477395"/>
            <a:chOff x="2234974" y="1893086"/>
            <a:chExt cx="12509025" cy="7477395"/>
          </a:xfrm>
        </p:grpSpPr>
        <p:grpSp>
          <p:nvGrpSpPr>
            <p:cNvPr id="127" name="Google Shape;127;p5"/>
            <p:cNvGrpSpPr/>
            <p:nvPr/>
          </p:nvGrpSpPr>
          <p:grpSpPr>
            <a:xfrm>
              <a:off x="2234974" y="1893086"/>
              <a:ext cx="12509025" cy="7477395"/>
              <a:chOff x="2234974" y="1893086"/>
              <a:chExt cx="12509025" cy="7477395"/>
            </a:xfrm>
          </p:grpSpPr>
          <p:grpSp>
            <p:nvGrpSpPr>
              <p:cNvPr id="128" name="Google Shape;128;p5"/>
              <p:cNvGrpSpPr/>
              <p:nvPr/>
            </p:nvGrpSpPr>
            <p:grpSpPr>
              <a:xfrm>
                <a:off x="2409737" y="6622356"/>
                <a:ext cx="3108191" cy="2748125"/>
                <a:chOff x="5006307" y="2087310"/>
                <a:chExt cx="2689373" cy="2377825"/>
              </a:xfrm>
            </p:grpSpPr>
            <p:grpSp>
              <p:nvGrpSpPr>
                <p:cNvPr id="129" name="Google Shape;129;p5"/>
                <p:cNvGrpSpPr/>
                <p:nvPr/>
              </p:nvGrpSpPr>
              <p:grpSpPr>
                <a:xfrm>
                  <a:off x="5179493" y="2087310"/>
                  <a:ext cx="2516187" cy="1882775"/>
                  <a:chOff x="0" y="0"/>
                  <a:chExt cx="3133725" cy="2343150"/>
                </a:xfrm>
              </p:grpSpPr>
              <p:grpSp>
                <p:nvGrpSpPr>
                  <p:cNvPr id="130" name="Google Shape;130;p5"/>
                  <p:cNvGrpSpPr/>
                  <p:nvPr/>
                </p:nvGrpSpPr>
                <p:grpSpPr>
                  <a:xfrm>
                    <a:off x="0" y="0"/>
                    <a:ext cx="3133725" cy="2343150"/>
                    <a:chOff x="0" y="0"/>
                    <a:chExt cx="3133725" cy="2343150"/>
                  </a:xfrm>
                </p:grpSpPr>
                <p:pic>
                  <p:nvPicPr>
                    <p:cNvPr id="131" name="Google Shape;131;p5" descr="F:\Alejandra\FAU-UCHILE\CURSOS 2012\Estrategias de Diseño Sustentable\CONTENIDOS\Diseño Solar Pasivo\Calculo de Sombras\sombras_2.jpg"/>
                    <p:cNvPicPr preferRelativeResize="0"/>
                    <p:nvPr/>
                  </p:nvPicPr>
                  <p:blipFill rotWithShape="1">
                    <a:blip r:embed="rId3">
                      <a:alphaModFix/>
                    </a:blip>
                    <a:srcRect/>
                    <a:stretch/>
                  </p:blipFill>
                  <p:spPr>
                    <a:xfrm rot="-5400000">
                      <a:off x="514350" y="-276225"/>
                      <a:ext cx="2343150" cy="28956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cxnSp>
                  <p:nvCxnSpPr>
                    <p:cNvPr id="132" name="Google Shape;132;p5"/>
                    <p:cNvCxnSpPr/>
                    <p:nvPr/>
                  </p:nvCxnSpPr>
                  <p:spPr>
                    <a:xfrm>
                      <a:off x="0" y="1094524"/>
                      <a:ext cx="2259841" cy="474162"/>
                    </a:xfrm>
                    <a:prstGeom prst="straightConnector1">
                      <a:avLst/>
                    </a:prstGeom>
                    <a:noFill/>
                    <a:ln w="12700" cap="flat" cmpd="sng">
                      <a:solidFill>
                        <a:srgbClr val="FF0000"/>
                      </a:solidFill>
                      <a:prstDash val="dash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133" name="Google Shape;133;p5"/>
                    <p:cNvCxnSpPr/>
                    <p:nvPr/>
                  </p:nvCxnSpPr>
                  <p:spPr>
                    <a:xfrm>
                      <a:off x="124558" y="657900"/>
                      <a:ext cx="2505004" cy="513675"/>
                    </a:xfrm>
                    <a:prstGeom prst="straightConnector1">
                      <a:avLst/>
                    </a:prstGeom>
                    <a:noFill/>
                    <a:ln w="12700" cap="flat" cmpd="sng">
                      <a:solidFill>
                        <a:srgbClr val="FF0000"/>
                      </a:solidFill>
                      <a:prstDash val="dash"/>
                      <a:miter lim="800000"/>
                      <a:headEnd type="none" w="sm" len="sm"/>
                      <a:tailEnd type="none" w="sm" len="sm"/>
                    </a:ln>
                  </p:spPr>
                </p:cxnSp>
                <p:sp>
                  <p:nvSpPr>
                    <p:cNvPr id="134" name="Google Shape;134;p5"/>
                    <p:cNvSpPr txBox="1"/>
                    <p:nvPr/>
                  </p:nvSpPr>
                  <p:spPr>
                    <a:xfrm>
                      <a:off x="1219200" y="1362075"/>
                      <a:ext cx="460987" cy="30096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12°</a:t>
                      </a:r>
                      <a:endParaRPr sz="10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p:txBody>
                </p:sp>
              </p:grpSp>
              <p:sp>
                <p:nvSpPr>
                  <p:cNvPr id="135" name="Google Shape;135;p5"/>
                  <p:cNvSpPr/>
                  <p:nvPr/>
                </p:nvSpPr>
                <p:spPr>
                  <a:xfrm>
                    <a:off x="703853" y="772489"/>
                    <a:ext cx="1939548" cy="8021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9797" h="803403" extrusionOk="0">
                        <a:moveTo>
                          <a:pt x="5286" y="470413"/>
                        </a:moveTo>
                        <a:lnTo>
                          <a:pt x="0" y="0"/>
                        </a:lnTo>
                        <a:lnTo>
                          <a:pt x="1934511" y="401701"/>
                        </a:lnTo>
                        <a:lnTo>
                          <a:pt x="1939797" y="803403"/>
                        </a:lnTo>
                        <a:lnTo>
                          <a:pt x="1569808" y="803403"/>
                        </a:lnTo>
                        <a:lnTo>
                          <a:pt x="5286" y="470413"/>
                        </a:lnTo>
                        <a:close/>
                      </a:path>
                    </a:pathLst>
                  </a:custGeom>
                  <a:solidFill>
                    <a:srgbClr val="FFC000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5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6" name="Google Shape;136;p5"/>
                <p:cNvSpPr/>
                <p:nvPr/>
              </p:nvSpPr>
              <p:spPr>
                <a:xfrm>
                  <a:off x="5006307" y="2450060"/>
                  <a:ext cx="671386" cy="181653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39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137;p5"/>
                <p:cNvSpPr txBox="1"/>
                <p:nvPr/>
              </p:nvSpPr>
              <p:spPr>
                <a:xfrm rot="-2033935">
                  <a:off x="5025493" y="3232636"/>
                  <a:ext cx="2096984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4000">
                      <a:solidFill>
                        <a:srgbClr val="F4B08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EJEMPLO</a:t>
                  </a:r>
                  <a:endParaRPr sz="4000">
                    <a:solidFill>
                      <a:srgbClr val="F4B08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8" name="Google Shape;138;p5"/>
              <p:cNvGrpSpPr/>
              <p:nvPr/>
            </p:nvGrpSpPr>
            <p:grpSpPr>
              <a:xfrm>
                <a:off x="2234974" y="1893086"/>
                <a:ext cx="3289424" cy="2950302"/>
                <a:chOff x="854525" y="1920836"/>
                <a:chExt cx="4507188" cy="4042522"/>
              </a:xfrm>
            </p:grpSpPr>
            <p:grpSp>
              <p:nvGrpSpPr>
                <p:cNvPr id="139" name="Google Shape;139;p5"/>
                <p:cNvGrpSpPr/>
                <p:nvPr/>
              </p:nvGrpSpPr>
              <p:grpSpPr>
                <a:xfrm>
                  <a:off x="2638985" y="1920836"/>
                  <a:ext cx="2722728" cy="3856586"/>
                  <a:chOff x="217488" y="2379663"/>
                  <a:chExt cx="2933700" cy="4154487"/>
                </a:xfrm>
              </p:grpSpPr>
              <p:pic>
                <p:nvPicPr>
                  <p:cNvPr id="140" name="Google Shape;140;p5" descr="F:\Alejandra\FAU-UCHILE\CURSOS 2012\Estrategias de Diseño Sustentable\CONTENIDOS\Diseño Solar Pasivo\Calculo de Sombras\sombras_2.jpg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/>
                  <a:stretch/>
                </p:blipFill>
                <p:spPr>
                  <a:xfrm>
                    <a:off x="217488" y="2379663"/>
                    <a:ext cx="2933700" cy="415448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cxnSp>
                <p:nvCxnSpPr>
                  <p:cNvPr id="141" name="Google Shape;141;p5"/>
                  <p:cNvCxnSpPr/>
                  <p:nvPr/>
                </p:nvCxnSpPr>
                <p:spPr>
                  <a:xfrm rot="10800000" flipH="1">
                    <a:off x="504136" y="2917256"/>
                    <a:ext cx="776917" cy="1826235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0000"/>
                    </a:solidFill>
                    <a:prstDash val="dash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2" name="Google Shape;142;p5"/>
                  <p:cNvCxnSpPr/>
                  <p:nvPr/>
                </p:nvCxnSpPr>
                <p:spPr>
                  <a:xfrm rot="10800000" flipH="1">
                    <a:off x="1241515" y="3083277"/>
                    <a:ext cx="1186132" cy="278481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0000"/>
                    </a:solidFill>
                    <a:prstDash val="dash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3" name="Google Shape;143;p5"/>
                  <p:cNvCxnSpPr/>
                  <p:nvPr/>
                </p:nvCxnSpPr>
                <p:spPr>
                  <a:xfrm flipH="1">
                    <a:off x="1403648" y="4059239"/>
                    <a:ext cx="620415" cy="1385985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FF0000"/>
                    </a:solidFill>
                    <a:prstDash val="solid"/>
                    <a:miter lim="800000"/>
                    <a:headEnd type="stealth" w="med" len="med"/>
                    <a:tailEnd type="stealth" w="med" len="med"/>
                  </a:ln>
                </p:spPr>
              </p:cxnSp>
              <p:sp>
                <p:nvSpPr>
                  <p:cNvPr id="144" name="Google Shape;144;p5"/>
                  <p:cNvSpPr txBox="1"/>
                  <p:nvPr/>
                </p:nvSpPr>
                <p:spPr>
                  <a:xfrm>
                    <a:off x="1692275" y="4652963"/>
                    <a:ext cx="377825" cy="3016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s-CL" sz="10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a</a:t>
                    </a:r>
                    <a:endParaRPr sz="10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cxnSp>
                <p:nvCxnSpPr>
                  <p:cNvPr id="145" name="Google Shape;145;p5"/>
                  <p:cNvCxnSpPr/>
                  <p:nvPr/>
                </p:nvCxnSpPr>
                <p:spPr>
                  <a:xfrm>
                    <a:off x="474483" y="5445128"/>
                    <a:ext cx="1795013" cy="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0000"/>
                    </a:solidFill>
                    <a:prstDash val="dash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6" name="Google Shape;146;p5"/>
                  <p:cNvCxnSpPr/>
                  <p:nvPr/>
                </p:nvCxnSpPr>
                <p:spPr>
                  <a:xfrm rot="10800000" flipH="1">
                    <a:off x="2032270" y="3053630"/>
                    <a:ext cx="29653" cy="938812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rgbClr val="FF0000"/>
                    </a:solidFill>
                    <a:prstDash val="dash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47" name="Google Shape;147;p5"/>
                  <p:cNvSpPr txBox="1"/>
                  <p:nvPr/>
                </p:nvSpPr>
                <p:spPr>
                  <a:xfrm>
                    <a:off x="1984375" y="3238500"/>
                    <a:ext cx="461963" cy="3016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s-CL" sz="10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23°</a:t>
                    </a:r>
                    <a:endParaRPr sz="10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8" name="Google Shape;148;p5"/>
                  <p:cNvSpPr/>
                  <p:nvPr/>
                </p:nvSpPr>
                <p:spPr>
                  <a:xfrm>
                    <a:off x="504136" y="5445128"/>
                    <a:ext cx="899484" cy="4269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161" h="272955" extrusionOk="0">
                        <a:moveTo>
                          <a:pt x="0" y="272955"/>
                        </a:moveTo>
                        <a:lnTo>
                          <a:pt x="6824" y="13648"/>
                        </a:lnTo>
                        <a:lnTo>
                          <a:pt x="846161" y="0"/>
                        </a:lnTo>
                        <a:lnTo>
                          <a:pt x="730155" y="272955"/>
                        </a:lnTo>
                        <a:lnTo>
                          <a:pt x="0" y="272955"/>
                        </a:lnTo>
                        <a:close/>
                      </a:path>
                    </a:pathLst>
                  </a:custGeom>
                  <a:solidFill>
                    <a:srgbClr val="FFC000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5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9" name="Google Shape;149;p5"/>
                <p:cNvSpPr txBox="1"/>
                <p:nvPr/>
              </p:nvSpPr>
              <p:spPr>
                <a:xfrm rot="-2033935">
                  <a:off x="876697" y="4538921"/>
                  <a:ext cx="2423549" cy="8181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L" sz="4000" dirty="0">
                      <a:solidFill>
                        <a:srgbClr val="F4B08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EJEMPLO</a:t>
                  </a:r>
                  <a:endParaRPr sz="4000" dirty="0">
                    <a:solidFill>
                      <a:srgbClr val="F4B08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150" name="Google Shape;150;p5"/>
              <p:cNvPicPr preferRelativeResize="0"/>
              <p:nvPr/>
            </p:nvPicPr>
            <p:blipFill rotWithShape="1">
              <a:blip r:embed="rId5">
                <a:alphaModFix/>
              </a:blip>
              <a:srcRect l="52384"/>
              <a:stretch/>
            </p:blipFill>
            <p:spPr>
              <a:xfrm>
                <a:off x="12390052" y="2305708"/>
                <a:ext cx="2307344" cy="21112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1" name="Google Shape;151;p5"/>
              <p:cNvPicPr preferRelativeResize="0"/>
              <p:nvPr/>
            </p:nvPicPr>
            <p:blipFill rotWithShape="1">
              <a:blip r:embed="rId6">
                <a:alphaModFix/>
              </a:blip>
              <a:srcRect r="56603"/>
              <a:stretch/>
            </p:blipFill>
            <p:spPr>
              <a:xfrm>
                <a:off x="7837380" y="1893086"/>
                <a:ext cx="4334010" cy="435111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2" name="Google Shape;152;p5"/>
              <p:cNvPicPr preferRelativeResize="0"/>
              <p:nvPr/>
            </p:nvPicPr>
            <p:blipFill rotWithShape="1">
              <a:blip r:embed="rId5">
                <a:alphaModFix/>
              </a:blip>
              <a:srcRect l="52384"/>
              <a:stretch/>
            </p:blipFill>
            <p:spPr>
              <a:xfrm>
                <a:off x="12436655" y="4056740"/>
                <a:ext cx="2307344" cy="21112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3" name="Google Shape;153;p5"/>
            <p:cNvSpPr/>
            <p:nvPr/>
          </p:nvSpPr>
          <p:spPr>
            <a:xfrm>
              <a:off x="4059061" y="2565690"/>
              <a:ext cx="727541" cy="408612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3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5"/>
          <p:cNvSpPr txBox="1"/>
          <p:nvPr/>
        </p:nvSpPr>
        <p:spPr>
          <a:xfrm>
            <a:off x="228602" y="721916"/>
            <a:ext cx="14665316" cy="3093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LUGAR:				LATITUD:				LONGITUD:</a:t>
            </a:r>
            <a:endParaRPr sz="1400" b="1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91;p2"/>
          <p:cNvSpPr txBox="1"/>
          <p:nvPr/>
        </p:nvSpPr>
        <p:spPr>
          <a:xfrm>
            <a:off x="228601" y="199862"/>
            <a:ext cx="14665316" cy="369332"/>
          </a:xfrm>
          <a:prstGeom prst="rect">
            <a:avLst/>
          </a:prstGeom>
          <a:noFill/>
          <a:ln w="9525" cap="flat" cmpd="sng">
            <a:solidFill>
              <a:srgbClr val="4EA9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L" sz="1800" b="1" dirty="0">
                <a:solidFill>
                  <a:srgbClr val="4EA910"/>
                </a:solidFill>
              </a:rPr>
              <a:t>EJERCICIO N°02 - 1° PARTE</a:t>
            </a:r>
          </a:p>
        </p:txBody>
      </p:sp>
      <p:sp>
        <p:nvSpPr>
          <p:cNvPr id="39" name="Google Shape;98;p3"/>
          <p:cNvSpPr txBox="1"/>
          <p:nvPr/>
        </p:nvSpPr>
        <p:spPr>
          <a:xfrm>
            <a:off x="8649989" y="9877301"/>
            <a:ext cx="440099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Apellido, Nombre Apellido,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 Apellido, Nombre Apellido</a:t>
            </a:r>
            <a:endParaRPr sz="105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98;p3"/>
          <p:cNvSpPr txBox="1"/>
          <p:nvPr/>
        </p:nvSpPr>
        <p:spPr>
          <a:xfrm>
            <a:off x="8178935" y="10273913"/>
            <a:ext cx="1272895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Día/Mes/Año</a:t>
            </a:r>
            <a:endParaRPr sz="1050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770</Words>
  <Application>Microsoft Office PowerPoint</Application>
  <PresentationFormat>Custom</PresentationFormat>
  <Paragraphs>172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ericka osses aravena</dc:creator>
  <cp:lastModifiedBy>Barbara Rodriguez</cp:lastModifiedBy>
  <cp:revision>41</cp:revision>
  <dcterms:created xsi:type="dcterms:W3CDTF">2020-02-10T20:38:09Z</dcterms:created>
  <dcterms:modified xsi:type="dcterms:W3CDTF">2020-04-20T19:14:19Z</dcterms:modified>
</cp:coreProperties>
</file>