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3" r:id="rId2"/>
    <p:sldId id="267" r:id="rId3"/>
    <p:sldId id="265" r:id="rId4"/>
    <p:sldId id="268" r:id="rId5"/>
  </p:sldIdLst>
  <p:sldSz cx="15119350" cy="10691813"/>
  <p:notesSz cx="6858000" cy="9144000"/>
  <p:defaultTextStyle>
    <a:defPPr>
      <a:defRPr lang="en-US"/>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022"/>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2" autoAdjust="0"/>
    <p:restoredTop sz="94660"/>
  </p:normalViewPr>
  <p:slideViewPr>
    <p:cSldViewPr snapToGrid="0">
      <p:cViewPr varScale="1">
        <p:scale>
          <a:sx n="56" d="100"/>
          <a:sy n="56" d="100"/>
        </p:scale>
        <p:origin x="15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92156-B1E9-4994-808D-3EF645A7D8FA}" type="datetimeFigureOut">
              <a:rPr lang="en-US" smtClean="0"/>
              <a:t>5/11/2020</a:t>
            </a:fld>
            <a:endParaRPr lang="en-US"/>
          </a:p>
        </p:txBody>
      </p:sp>
      <p:sp>
        <p:nvSpPr>
          <p:cNvPr id="4" name="Marcador de imagen de diapositiva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F4FF-80C7-4C46-9F8E-55C30B50A549}" type="slidenum">
              <a:rPr lang="en-US" smtClean="0"/>
              <a:t>‹#›</a:t>
            </a:fld>
            <a:endParaRPr lang="en-US"/>
          </a:p>
        </p:txBody>
      </p:sp>
    </p:spTree>
    <p:extLst>
      <p:ext uri="{BB962C8B-B14F-4D97-AF65-F5344CB8AC3E}">
        <p14:creationId xmlns:p14="http://schemas.microsoft.com/office/powerpoint/2010/main" val="40598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08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E8EBE75-A5A1-4553-940E-1CEEAFCC148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154050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8EBE75-A5A1-4553-940E-1CEEAFCC148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3356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8EBE75-A5A1-4553-940E-1CEEAFCC148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289411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8EBE75-A5A1-4553-940E-1CEEAFCC148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260904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E8EBE75-A5A1-4553-940E-1CEEAFCC148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311522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E8EBE75-A5A1-4553-940E-1CEEAFCC1482}"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114888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s-ES"/>
              <a:t>Haga clic para modificar el estilo de texto del patrón</a:t>
            </a:r>
          </a:p>
        </p:txBody>
      </p:sp>
      <p:sp>
        <p:nvSpPr>
          <p:cNvPr id="4" name="Content Placeholder 3"/>
          <p:cNvSpPr>
            <a:spLocks noGrp="1"/>
          </p:cNvSpPr>
          <p:nvPr>
            <p:ph sz="half" idx="2"/>
          </p:nvPr>
        </p:nvSpPr>
        <p:spPr>
          <a:xfrm>
            <a:off x="1041426" y="3905482"/>
            <a:ext cx="6396193" cy="574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s-ES"/>
              <a:t>Haga clic para modificar el estilo de texto del patrón</a:t>
            </a:r>
          </a:p>
        </p:txBody>
      </p:sp>
      <p:sp>
        <p:nvSpPr>
          <p:cNvPr id="6" name="Content Placeholder 5"/>
          <p:cNvSpPr>
            <a:spLocks noGrp="1"/>
          </p:cNvSpPr>
          <p:nvPr>
            <p:ph sz="quarter" idx="4"/>
          </p:nvPr>
        </p:nvSpPr>
        <p:spPr>
          <a:xfrm>
            <a:off x="7654172" y="3905482"/>
            <a:ext cx="6427693" cy="574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E8EBE75-A5A1-4553-940E-1CEEAFCC1482}"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178695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E8EBE75-A5A1-4553-940E-1CEEAFCC1482}"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153770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EBE75-A5A1-4553-940E-1CEEAFCC1482}"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123149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s-ES"/>
              <a:t>Haga clic para modificar el estilo de título del patrón</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E8EBE75-A5A1-4553-940E-1CEEAFCC1482}"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137770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E8EBE75-A5A1-4553-940E-1CEEAFCC1482}"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2978-F825-40AB-98EC-4E12347AF994}" type="slidenum">
              <a:rPr lang="en-US" smtClean="0"/>
              <a:t>‹#›</a:t>
            </a:fld>
            <a:endParaRPr lang="en-US"/>
          </a:p>
        </p:txBody>
      </p:sp>
    </p:spTree>
    <p:extLst>
      <p:ext uri="{BB962C8B-B14F-4D97-AF65-F5344CB8AC3E}">
        <p14:creationId xmlns:p14="http://schemas.microsoft.com/office/powerpoint/2010/main" val="266104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E8EBE75-A5A1-4553-940E-1CEEAFCC1482}" type="datetimeFigureOut">
              <a:rPr lang="en-US" smtClean="0"/>
              <a:t>5/11/2020</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902D2978-F825-40AB-98EC-4E12347AF994}" type="slidenum">
              <a:rPr lang="en-US" smtClean="0"/>
              <a:t>‹#›</a:t>
            </a:fld>
            <a:endParaRPr lang="en-US"/>
          </a:p>
        </p:txBody>
      </p:sp>
    </p:spTree>
    <p:extLst>
      <p:ext uri="{BB962C8B-B14F-4D97-AF65-F5344CB8AC3E}">
        <p14:creationId xmlns:p14="http://schemas.microsoft.com/office/powerpoint/2010/main" val="448370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04" y="2243138"/>
            <a:ext cx="8697187" cy="4879984"/>
          </a:xfrm>
          <a:prstGeom prst="rect">
            <a:avLst/>
          </a:prstGeom>
        </p:spPr>
      </p:pic>
      <p:sp>
        <p:nvSpPr>
          <p:cNvPr id="6" name="Google Shape;98;p3"/>
          <p:cNvSpPr txBox="1"/>
          <p:nvPr/>
        </p:nvSpPr>
        <p:spPr>
          <a:xfrm>
            <a:off x="8649989" y="9877301"/>
            <a:ext cx="4400994"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 Nombre Apellido, </a:t>
            </a:r>
          </a:p>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a:t>
            </a:r>
            <a:endParaRPr sz="1050" b="1" dirty="0">
              <a:solidFill>
                <a:schemeClr val="dk1"/>
              </a:solidFill>
              <a:latin typeface="Arial"/>
              <a:ea typeface="Arial"/>
              <a:cs typeface="Arial"/>
              <a:sym typeface="Arial"/>
            </a:endParaRPr>
          </a:p>
        </p:txBody>
      </p:sp>
      <p:sp>
        <p:nvSpPr>
          <p:cNvPr id="7" name="Google Shape;98;p3"/>
          <p:cNvSpPr txBox="1"/>
          <p:nvPr/>
        </p:nvSpPr>
        <p:spPr>
          <a:xfrm>
            <a:off x="8178935" y="10273913"/>
            <a:ext cx="1272895" cy="25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dirty="0">
                <a:solidFill>
                  <a:schemeClr val="tx1">
                    <a:lumMod val="65000"/>
                    <a:lumOff val="35000"/>
                  </a:schemeClr>
                </a:solidFill>
              </a:rPr>
              <a:t>Día/Mes/Año</a:t>
            </a:r>
            <a:endParaRPr sz="1050" dirty="0">
              <a:solidFill>
                <a:schemeClr val="tx1">
                  <a:lumMod val="65000"/>
                  <a:lumOff val="35000"/>
                </a:schemeClr>
              </a:solidFill>
              <a:sym typeface="Arial"/>
            </a:endParaRPr>
          </a:p>
        </p:txBody>
      </p:sp>
      <p:grpSp>
        <p:nvGrpSpPr>
          <p:cNvPr id="8" name="Grupo 7"/>
          <p:cNvGrpSpPr/>
          <p:nvPr/>
        </p:nvGrpSpPr>
        <p:grpSpPr>
          <a:xfrm>
            <a:off x="10101263" y="2831109"/>
            <a:ext cx="3714750" cy="2923877"/>
            <a:chOff x="10101263" y="2831109"/>
            <a:chExt cx="3714750" cy="2923877"/>
          </a:xfrm>
        </p:grpSpPr>
        <p:sp>
          <p:nvSpPr>
            <p:cNvPr id="9" name="CuadroTexto 8"/>
            <p:cNvSpPr txBox="1"/>
            <p:nvPr/>
          </p:nvSpPr>
          <p:spPr>
            <a:xfrm>
              <a:off x="10101263" y="2831109"/>
              <a:ext cx="3714750" cy="2923877"/>
            </a:xfrm>
            <a:prstGeom prst="rect">
              <a:avLst/>
            </a:prstGeom>
            <a:noFill/>
          </p:spPr>
          <p:txBody>
            <a:bodyPr wrap="square" rtlCol="0">
              <a:spAutoFit/>
            </a:bodyPr>
            <a:lstStyle/>
            <a:p>
              <a:pPr algn="ctr"/>
              <a:r>
                <a:rPr lang="es-CL" sz="4400" b="1" dirty="0">
                  <a:solidFill>
                    <a:srgbClr val="276002"/>
                  </a:solidFill>
                  <a:latin typeface="Arial" panose="020B0604020202020204" pitchFamily="34" charset="0"/>
                  <a:cs typeface="Arial" panose="020B0604020202020204" pitchFamily="34" charset="0"/>
                </a:rPr>
                <a:t>EJERCICIO N° 04</a:t>
              </a:r>
            </a:p>
            <a:p>
              <a:pPr algn="ctr"/>
              <a:endParaRPr lang="es-CL" sz="3200" b="1" dirty="0">
                <a:solidFill>
                  <a:srgbClr val="4EA910"/>
                </a:solidFill>
                <a:latin typeface="Arial" panose="020B0604020202020204" pitchFamily="34" charset="0"/>
                <a:cs typeface="Arial" panose="020B0604020202020204" pitchFamily="34" charset="0"/>
              </a:endParaRPr>
            </a:p>
            <a:p>
              <a:pPr algn="ctr"/>
              <a:r>
                <a:rPr lang="es-CL" sz="3200" dirty="0">
                  <a:solidFill>
                    <a:srgbClr val="4EA910"/>
                  </a:solidFill>
                  <a:latin typeface="Arial" panose="020B0604020202020204" pitchFamily="34" charset="0"/>
                  <a:cs typeface="Arial" panose="020B0604020202020204" pitchFamily="34" charset="0"/>
                </a:rPr>
                <a:t>Envolvente Térmica</a:t>
              </a:r>
            </a:p>
          </p:txBody>
        </p:sp>
        <p:cxnSp>
          <p:nvCxnSpPr>
            <p:cNvPr id="10" name="Conector recto 9"/>
            <p:cNvCxnSpPr/>
            <p:nvPr/>
          </p:nvCxnSpPr>
          <p:spPr>
            <a:xfrm>
              <a:off x="10101263" y="4504373"/>
              <a:ext cx="3714750" cy="0"/>
            </a:xfrm>
            <a:prstGeom prst="line">
              <a:avLst/>
            </a:prstGeom>
            <a:ln w="12700">
              <a:solidFill>
                <a:srgbClr val="4EA81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5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2"/>
          <p:cNvSpPr txBox="1"/>
          <p:nvPr/>
        </p:nvSpPr>
        <p:spPr>
          <a:xfrm>
            <a:off x="228601" y="199862"/>
            <a:ext cx="14665316" cy="369332"/>
          </a:xfrm>
          <a:prstGeom prst="rect">
            <a:avLst/>
          </a:prstGeom>
          <a:noFill/>
          <a:ln w="9525" cap="flat" cmpd="sng">
            <a:solidFill>
              <a:srgbClr val="4EA9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0" u="none" strike="noStrike" cap="none" dirty="0">
                <a:solidFill>
                  <a:srgbClr val="4EA910"/>
                </a:solidFill>
                <a:latin typeface="Arial"/>
                <a:ea typeface="Arial"/>
                <a:cs typeface="Arial"/>
                <a:sym typeface="Arial"/>
              </a:rPr>
              <a:t>EJERCICIO N°04</a:t>
            </a:r>
            <a:endParaRPr sz="1800" b="1" i="0" u="none" strike="noStrike" cap="none" dirty="0">
              <a:solidFill>
                <a:srgbClr val="4EA910"/>
              </a:solidFill>
              <a:latin typeface="Arial"/>
              <a:ea typeface="Arial"/>
              <a:cs typeface="Arial"/>
              <a:sym typeface="Arial"/>
            </a:endParaRPr>
          </a:p>
        </p:txBody>
      </p:sp>
      <p:sp>
        <p:nvSpPr>
          <p:cNvPr id="7" name="Rectángulo 6"/>
          <p:cNvSpPr/>
          <p:nvPr/>
        </p:nvSpPr>
        <p:spPr>
          <a:xfrm>
            <a:off x="7437120" y="6294120"/>
            <a:ext cx="7456795" cy="2834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89;p2"/>
          <p:cNvSpPr txBox="1">
            <a:spLocks/>
          </p:cNvSpPr>
          <p:nvPr/>
        </p:nvSpPr>
        <p:spPr>
          <a:xfrm>
            <a:off x="619583" y="1048872"/>
            <a:ext cx="6278591" cy="8216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559"/>
              </a:spcBef>
              <a:spcAft>
                <a:spcPts val="0"/>
              </a:spcAft>
              <a:buClr>
                <a:schemeClr val="dk1"/>
              </a:buClr>
              <a:buSzPts val="1800"/>
              <a:buFont typeface="Arial"/>
              <a:buChar char="•"/>
              <a:defRPr sz="4365"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780"/>
              </a:spcBef>
              <a:spcAft>
                <a:spcPts val="0"/>
              </a:spcAft>
              <a:buClr>
                <a:schemeClr val="dk1"/>
              </a:buClr>
              <a:buSzPts val="1800"/>
              <a:buFont typeface="Arial"/>
              <a:buChar char="•"/>
              <a:defRPr sz="3741"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780"/>
              </a:spcBef>
              <a:spcAft>
                <a:spcPts val="0"/>
              </a:spcAft>
              <a:buClr>
                <a:schemeClr val="dk1"/>
              </a:buClr>
              <a:buSzPts val="1800"/>
              <a:buFont typeface="Arial"/>
              <a:buChar char="•"/>
              <a:defRPr sz="3118"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9pPr>
          </a:lstStyle>
          <a:p>
            <a:pPr marL="0" indent="0" algn="ctr">
              <a:spcBef>
                <a:spcPts val="0"/>
              </a:spcBef>
              <a:buNone/>
            </a:pPr>
            <a:r>
              <a:rPr lang="es-CL" sz="2400" b="1" dirty="0">
                <a:latin typeface="Calibri Light" panose="020F0302020204030204" pitchFamily="34" charset="0"/>
                <a:cs typeface="Calibri Light" panose="020F0302020204030204" pitchFamily="34" charset="0"/>
              </a:rPr>
              <a:t>Instrucción</a:t>
            </a:r>
          </a:p>
          <a:p>
            <a:pPr marL="0" indent="0" algn="just">
              <a:buNone/>
            </a:pPr>
            <a:r>
              <a:rPr lang="es-CL" sz="1800" dirty="0">
                <a:latin typeface="Calibri Light" panose="020F0302020204030204" pitchFamily="34" charset="0"/>
                <a:cs typeface="Calibri Light" panose="020F0302020204030204" pitchFamily="34" charset="0"/>
              </a:rPr>
              <a:t>Utilizando el diseño propuesto en los ejercicios anteriores y con el apoyo de la </a:t>
            </a:r>
            <a:r>
              <a:rPr lang="es-CL" sz="1800" b="1" dirty="0">
                <a:latin typeface="Calibri Light" panose="020F0302020204030204" pitchFamily="34" charset="0"/>
                <a:cs typeface="Calibri Light" panose="020F0302020204030204" pitchFamily="34" charset="0"/>
              </a:rPr>
              <a:t>Lista de Materiales MINVU </a:t>
            </a:r>
            <a:r>
              <a:rPr lang="es-CL" sz="1800" b="1" dirty="0" err="1">
                <a:latin typeface="Calibri Light" panose="020F0302020204030204" pitchFamily="34" charset="0"/>
                <a:cs typeface="Calibri Light" panose="020F0302020204030204" pitchFamily="34" charset="0"/>
              </a:rPr>
              <a:t>NCh</a:t>
            </a:r>
            <a:r>
              <a:rPr lang="es-CL" sz="1800" b="1" dirty="0">
                <a:latin typeface="Calibri Light" panose="020F0302020204030204" pitchFamily="34" charset="0"/>
                <a:cs typeface="Calibri Light" panose="020F0302020204030204" pitchFamily="34" charset="0"/>
              </a:rPr>
              <a:t>. 853</a:t>
            </a:r>
          </a:p>
          <a:p>
            <a:pPr marL="0" indent="0" algn="just">
              <a:buNone/>
            </a:pPr>
            <a:r>
              <a:rPr lang="es-CL" sz="1800" b="1" dirty="0">
                <a:latin typeface="Calibri Light" panose="020F0302020204030204" pitchFamily="34" charset="0"/>
                <a:cs typeface="Calibri Light" panose="020F0302020204030204" pitchFamily="34" charset="0"/>
              </a:rPr>
              <a:t>El equipo deberá:</a:t>
            </a:r>
          </a:p>
          <a:p>
            <a:pPr marL="800100" lvl="1" algn="just"/>
            <a:r>
              <a:rPr lang="es-CL" sz="1800" dirty="0">
                <a:latin typeface="Calibri Light" panose="020F0302020204030204" pitchFamily="34" charset="0"/>
                <a:cs typeface="Calibri Light" panose="020F0302020204030204" pitchFamily="34" charset="0"/>
              </a:rPr>
              <a:t>Calcular la resistencia térmica, </a:t>
            </a:r>
            <a:r>
              <a:rPr lang="es-CL" sz="1800" dirty="0" err="1">
                <a:latin typeface="Calibri Light" panose="020F0302020204030204" pitchFamily="34" charset="0"/>
                <a:cs typeface="Calibri Light" panose="020F0302020204030204" pitchFamily="34" charset="0"/>
              </a:rPr>
              <a:t>transmitancia</a:t>
            </a:r>
            <a:r>
              <a:rPr lang="es-CL" sz="1800" dirty="0">
                <a:latin typeface="Calibri Light" panose="020F0302020204030204" pitchFamily="34" charset="0"/>
                <a:cs typeface="Calibri Light" panose="020F0302020204030204" pitchFamily="34" charset="0"/>
              </a:rPr>
              <a:t> térmica, Gv1 y Gv2 de los materiales escogidos en los ejercicios anteriores. En el caso que el grupo haya seleccionado un material diferente al original (hormigón), recuerde definir el espesor. En cuanto, al vidrio utilice el que especifico en el ejercicio N°2, sino dispone de la información ocupe el dato por defecto.</a:t>
            </a:r>
          </a:p>
          <a:p>
            <a:pPr marL="800100" lvl="1" algn="just"/>
            <a:r>
              <a:rPr lang="es-CL" sz="1800" dirty="0">
                <a:latin typeface="Calibri Light" panose="020F0302020204030204" pitchFamily="34" charset="0"/>
                <a:cs typeface="Calibri Light" panose="020F0302020204030204" pitchFamily="34" charset="0"/>
              </a:rPr>
              <a:t>Mejorar la resistencia térmica de la envolvente anterior según zona térmica entregada en el ejercicio N°1, mediante la selección de materiales del MINVU </a:t>
            </a:r>
            <a:r>
              <a:rPr lang="es-CL" sz="1800" dirty="0" err="1">
                <a:latin typeface="Calibri Light" panose="020F0302020204030204" pitchFamily="34" charset="0"/>
                <a:cs typeface="Calibri Light" panose="020F0302020204030204" pitchFamily="34" charset="0"/>
              </a:rPr>
              <a:t>NCh</a:t>
            </a:r>
            <a:r>
              <a:rPr lang="es-CL" sz="1800" dirty="0">
                <a:latin typeface="Calibri Light" panose="020F0302020204030204" pitchFamily="34" charset="0"/>
                <a:cs typeface="Calibri Light" panose="020F0302020204030204" pitchFamily="34" charset="0"/>
              </a:rPr>
              <a:t>. 853.</a:t>
            </a:r>
          </a:p>
          <a:p>
            <a:pPr marL="800100" lvl="1" algn="just"/>
            <a:r>
              <a:rPr lang="es-CL" sz="1800" dirty="0">
                <a:latin typeface="Calibri Light" panose="020F0302020204030204" pitchFamily="34" charset="0"/>
                <a:cs typeface="Calibri Light" panose="020F0302020204030204" pitchFamily="34" charset="0"/>
              </a:rPr>
              <a:t>Completar y entregar el </a:t>
            </a:r>
            <a:r>
              <a:rPr lang="es-CL" sz="1800" dirty="0">
                <a:solidFill>
                  <a:schemeClr val="tx1"/>
                </a:solidFill>
                <a:latin typeface="Calibri Light" panose="020F0302020204030204" pitchFamily="34" charset="0"/>
                <a:cs typeface="Calibri Light" panose="020F0302020204030204" pitchFamily="34" charset="0"/>
              </a:rPr>
              <a:t>ejercicio N° 04.</a:t>
            </a:r>
          </a:p>
          <a:p>
            <a:pPr marL="800100" lvl="1" algn="just"/>
            <a:endParaRPr lang="es-CL" sz="1800" dirty="0">
              <a:solidFill>
                <a:srgbClr val="FF0000"/>
              </a:solidFill>
              <a:latin typeface="Calibri Light" panose="020F0302020204030204" pitchFamily="34" charset="0"/>
              <a:cs typeface="Calibri Light" panose="020F0302020204030204" pitchFamily="34" charset="0"/>
            </a:endParaRPr>
          </a:p>
          <a:p>
            <a:pPr marL="0" indent="0" algn="just">
              <a:buNone/>
            </a:pPr>
            <a:r>
              <a:rPr lang="es-CL" sz="1800" b="1" dirty="0">
                <a:latin typeface="Calibri Light" panose="020F0302020204030204" pitchFamily="34" charset="0"/>
                <a:cs typeface="Calibri Light" panose="020F0302020204030204" pitchFamily="34" charset="0"/>
              </a:rPr>
              <a:t>Aprendizaje esperado: </a:t>
            </a:r>
          </a:p>
          <a:p>
            <a:pPr marL="0" indent="0" algn="just">
              <a:buNone/>
            </a:pPr>
            <a:r>
              <a:rPr lang="es-CL" sz="1800" dirty="0">
                <a:latin typeface="Calibri Light" panose="020F0302020204030204" pitchFamily="34" charset="0"/>
                <a:cs typeface="Calibri Light" panose="020F0302020204030204" pitchFamily="34" charset="0"/>
              </a:rPr>
              <a:t>Se espera que en este ejercicio los estudiantes comprendan el desempeño térmico de cada uno de los elementos constructivos.</a:t>
            </a:r>
          </a:p>
          <a:p>
            <a:pPr marL="0" indent="0" algn="just">
              <a:buNone/>
            </a:pPr>
            <a:r>
              <a:rPr lang="es-CL" sz="1800" dirty="0">
                <a:latin typeface="Calibri Light" panose="020F0302020204030204" pitchFamily="34" charset="0"/>
                <a:cs typeface="Calibri Light" panose="020F0302020204030204" pitchFamily="34" charset="0"/>
              </a:rPr>
              <a:t>Además deben reconocer la importancia de la zona térmica para obtener el confort térmico deseado, logrando la satisfacción del usuario en el ambiente construido.</a:t>
            </a:r>
          </a:p>
          <a:p>
            <a:pPr marL="1069162" lvl="1" indent="-356386" algn="just">
              <a:buSzPts val="1200"/>
            </a:pPr>
            <a:endParaRPr lang="es-CL" sz="1800" dirty="0"/>
          </a:p>
        </p:txBody>
      </p:sp>
      <p:sp>
        <p:nvSpPr>
          <p:cNvPr id="10" name="Google Shape;89;p2"/>
          <p:cNvSpPr txBox="1">
            <a:spLocks/>
          </p:cNvSpPr>
          <p:nvPr/>
        </p:nvSpPr>
        <p:spPr>
          <a:xfrm>
            <a:off x="7737627" y="6381525"/>
            <a:ext cx="6831813" cy="23958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559"/>
              </a:spcBef>
              <a:spcAft>
                <a:spcPts val="0"/>
              </a:spcAft>
              <a:buClr>
                <a:schemeClr val="dk1"/>
              </a:buClr>
              <a:buSzPts val="1800"/>
              <a:buFont typeface="Arial"/>
              <a:buChar char="•"/>
              <a:defRPr sz="4365"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780"/>
              </a:spcBef>
              <a:spcAft>
                <a:spcPts val="0"/>
              </a:spcAft>
              <a:buClr>
                <a:schemeClr val="dk1"/>
              </a:buClr>
              <a:buSzPts val="1800"/>
              <a:buFont typeface="Arial"/>
              <a:buChar char="•"/>
              <a:defRPr sz="3741"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780"/>
              </a:spcBef>
              <a:spcAft>
                <a:spcPts val="0"/>
              </a:spcAft>
              <a:buClr>
                <a:schemeClr val="dk1"/>
              </a:buClr>
              <a:buSzPts val="1800"/>
              <a:buFont typeface="Arial"/>
              <a:buChar char="•"/>
              <a:defRPr sz="3118"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780"/>
              </a:spcBef>
              <a:spcAft>
                <a:spcPts val="0"/>
              </a:spcAft>
              <a:buClr>
                <a:schemeClr val="dk1"/>
              </a:buClr>
              <a:buSzPts val="1800"/>
              <a:buFont typeface="Arial"/>
              <a:buChar char="•"/>
              <a:defRPr sz="2806" b="0" i="0" u="none" strike="noStrike" cap="none">
                <a:solidFill>
                  <a:schemeClr val="dk1"/>
                </a:solidFill>
                <a:latin typeface="Calibri"/>
                <a:ea typeface="Calibri"/>
                <a:cs typeface="Calibri"/>
                <a:sym typeface="Calibri"/>
              </a:defRPr>
            </a:lvl9pPr>
          </a:lstStyle>
          <a:p>
            <a:pPr marL="0" indent="0" algn="ctr">
              <a:buFont typeface="Arial"/>
              <a:buNone/>
            </a:pPr>
            <a:r>
              <a:rPr lang="es-CL" sz="1800" b="1" dirty="0">
                <a:solidFill>
                  <a:schemeClr val="tx1">
                    <a:lumMod val="65000"/>
                    <a:lumOff val="35000"/>
                  </a:schemeClr>
                </a:solidFill>
              </a:rPr>
              <a:t>Requerimientos previos</a:t>
            </a:r>
          </a:p>
          <a:p>
            <a:pPr marL="0" indent="0" algn="just">
              <a:buNone/>
            </a:pPr>
            <a:r>
              <a:rPr lang="es-CL" sz="1800" dirty="0">
                <a:solidFill>
                  <a:schemeClr val="tx1">
                    <a:lumMod val="50000"/>
                    <a:lumOff val="50000"/>
                  </a:schemeClr>
                </a:solidFill>
              </a:rPr>
              <a:t>Para la correcta realización del ejercicio es necesario que los alumnos estén interiorizado en el contenido “Evaluación Térmica”</a:t>
            </a:r>
          </a:p>
          <a:p>
            <a:pPr marL="0" indent="0" algn="just">
              <a:buNone/>
            </a:pPr>
            <a:r>
              <a:rPr lang="es-CL" sz="1800" dirty="0">
                <a:solidFill>
                  <a:schemeClr val="tx1">
                    <a:lumMod val="50000"/>
                    <a:lumOff val="50000"/>
                  </a:schemeClr>
                </a:solidFill>
              </a:rPr>
              <a:t>También es necesario que los estudiantes hayan completado los ejercicios anteriores, debido a que son la base para desarrollar este ejercicio.</a:t>
            </a:r>
          </a:p>
        </p:txBody>
      </p:sp>
      <p:sp>
        <p:nvSpPr>
          <p:cNvPr id="15" name="Google Shape;98;p3"/>
          <p:cNvSpPr txBox="1"/>
          <p:nvPr/>
        </p:nvSpPr>
        <p:spPr>
          <a:xfrm>
            <a:off x="8649989" y="9877301"/>
            <a:ext cx="4400994"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 Nombre Apellido, </a:t>
            </a:r>
          </a:p>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a:t>
            </a:r>
            <a:endParaRPr sz="1050" b="1" dirty="0">
              <a:solidFill>
                <a:schemeClr val="dk1"/>
              </a:solidFill>
              <a:latin typeface="Arial"/>
              <a:ea typeface="Arial"/>
              <a:cs typeface="Arial"/>
              <a:sym typeface="Arial"/>
            </a:endParaRPr>
          </a:p>
        </p:txBody>
      </p:sp>
      <p:sp>
        <p:nvSpPr>
          <p:cNvPr id="16" name="Google Shape;98;p3"/>
          <p:cNvSpPr txBox="1"/>
          <p:nvPr/>
        </p:nvSpPr>
        <p:spPr>
          <a:xfrm>
            <a:off x="8178935" y="10273913"/>
            <a:ext cx="1272895" cy="25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dirty="0">
                <a:solidFill>
                  <a:schemeClr val="tx1">
                    <a:lumMod val="65000"/>
                    <a:lumOff val="35000"/>
                  </a:schemeClr>
                </a:solidFill>
              </a:rPr>
              <a:t>Día/Mes/Año</a:t>
            </a:r>
            <a:endParaRPr sz="1050" dirty="0">
              <a:solidFill>
                <a:schemeClr val="tx1">
                  <a:lumMod val="65000"/>
                  <a:lumOff val="35000"/>
                </a:schemeClr>
              </a:solidFill>
              <a:sym typeface="Arial"/>
            </a:endParaRPr>
          </a:p>
        </p:txBody>
      </p:sp>
      <p:grpSp>
        <p:nvGrpSpPr>
          <p:cNvPr id="5" name="Grupo 4"/>
          <p:cNvGrpSpPr/>
          <p:nvPr/>
        </p:nvGrpSpPr>
        <p:grpSpPr>
          <a:xfrm>
            <a:off x="7960753" y="1073530"/>
            <a:ext cx="6385560" cy="4846320"/>
            <a:chOff x="7960753" y="1160935"/>
            <a:chExt cx="6385560" cy="4846320"/>
          </a:xfrm>
        </p:grpSpPr>
        <p:pic>
          <p:nvPicPr>
            <p:cNvPr id="4" name="Imagen 3"/>
            <p:cNvPicPr>
              <a:picLocks noChangeAspect="1"/>
            </p:cNvPicPr>
            <p:nvPr/>
          </p:nvPicPr>
          <p:blipFill rotWithShape="1">
            <a:blip r:embed="rId3">
              <a:duotone>
                <a:schemeClr val="bg2">
                  <a:shade val="45000"/>
                  <a:satMod val="135000"/>
                </a:schemeClr>
                <a:prstClr val="white"/>
              </a:duotone>
            </a:blip>
            <a:srcRect l="11088" t="20471" r="46678" b="22545"/>
            <a:stretch/>
          </p:blipFill>
          <p:spPr>
            <a:xfrm>
              <a:off x="7960753" y="1160935"/>
              <a:ext cx="6385560" cy="4846320"/>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rot="20157364">
              <a:off x="9137282" y="2965843"/>
              <a:ext cx="3874899" cy="1015663"/>
            </a:xfrm>
            <a:prstGeom prst="rect">
              <a:avLst/>
            </a:prstGeom>
            <a:noFill/>
          </p:spPr>
          <p:txBody>
            <a:bodyPr wrap="square" rtlCol="0">
              <a:spAutoFit/>
            </a:bodyPr>
            <a:lstStyle/>
            <a:p>
              <a:pPr algn="ctr"/>
              <a:r>
                <a:rPr lang="es-CL" sz="6000" b="1" spc="600" dirty="0">
                  <a:solidFill>
                    <a:srgbClr val="C00000"/>
                  </a:solidFill>
                </a:rPr>
                <a:t>REVISAR</a:t>
              </a:r>
              <a:endParaRPr lang="en-US" sz="6000" b="1" spc="600" dirty="0">
                <a:solidFill>
                  <a:srgbClr val="C00000"/>
                </a:solidFill>
              </a:endParaRPr>
            </a:p>
          </p:txBody>
        </p:sp>
      </p:grpSp>
    </p:spTree>
    <p:extLst>
      <p:ext uri="{BB962C8B-B14F-4D97-AF65-F5344CB8AC3E}">
        <p14:creationId xmlns:p14="http://schemas.microsoft.com/office/powerpoint/2010/main" val="166756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74336284"/>
              </p:ext>
            </p:extLst>
          </p:nvPr>
        </p:nvGraphicFramePr>
        <p:xfrm>
          <a:off x="228602" y="754027"/>
          <a:ext cx="14630398" cy="8753044"/>
        </p:xfrm>
        <a:graphic>
          <a:graphicData uri="http://schemas.openxmlformats.org/drawingml/2006/table">
            <a:tbl>
              <a:tblPr firstRow="1" bandRow="1">
                <a:tableStyleId>{16D9F66E-5EB9-4882-86FB-DCBF35E3C3E4}</a:tableStyleId>
              </a:tblPr>
              <a:tblGrid>
                <a:gridCol w="380998">
                  <a:extLst>
                    <a:ext uri="{9D8B030D-6E8A-4147-A177-3AD203B41FA5}">
                      <a16:colId xmlns:a16="http://schemas.microsoft.com/office/drawing/2014/main" val="20005"/>
                    </a:ext>
                  </a:extLst>
                </a:gridCol>
                <a:gridCol w="3269673">
                  <a:extLst>
                    <a:ext uri="{9D8B030D-6E8A-4147-A177-3AD203B41FA5}">
                      <a16:colId xmlns:a16="http://schemas.microsoft.com/office/drawing/2014/main" val="20000"/>
                    </a:ext>
                  </a:extLst>
                </a:gridCol>
                <a:gridCol w="3602182">
                  <a:extLst>
                    <a:ext uri="{9D8B030D-6E8A-4147-A177-3AD203B41FA5}">
                      <a16:colId xmlns:a16="http://schemas.microsoft.com/office/drawing/2014/main" val="20001"/>
                    </a:ext>
                  </a:extLst>
                </a:gridCol>
                <a:gridCol w="3422888">
                  <a:extLst>
                    <a:ext uri="{9D8B030D-6E8A-4147-A177-3AD203B41FA5}">
                      <a16:colId xmlns:a16="http://schemas.microsoft.com/office/drawing/2014/main" val="20002"/>
                    </a:ext>
                  </a:extLst>
                </a:gridCol>
                <a:gridCol w="1255191">
                  <a:extLst>
                    <a:ext uri="{9D8B030D-6E8A-4147-A177-3AD203B41FA5}">
                      <a16:colId xmlns:a16="http://schemas.microsoft.com/office/drawing/2014/main" val="20003"/>
                    </a:ext>
                  </a:extLst>
                </a:gridCol>
                <a:gridCol w="2699466">
                  <a:extLst>
                    <a:ext uri="{9D8B030D-6E8A-4147-A177-3AD203B41FA5}">
                      <a16:colId xmlns:a16="http://schemas.microsoft.com/office/drawing/2014/main" val="20004"/>
                    </a:ext>
                  </a:extLst>
                </a:gridCol>
              </a:tblGrid>
              <a:tr h="765491">
                <a:tc rowSpan="6">
                  <a:txBody>
                    <a:bodyPr/>
                    <a:lstStyle/>
                    <a:p>
                      <a:pPr algn="ctr"/>
                      <a:r>
                        <a:rPr lang="es-CL" sz="1400" dirty="0">
                          <a:solidFill>
                            <a:schemeClr val="bg1"/>
                          </a:solidFill>
                          <a:latin typeface="Arial" pitchFamily="34" charset="0"/>
                          <a:cs typeface="Arial" pitchFamily="34" charset="0"/>
                        </a:rPr>
                        <a:t>PROPUESTA</a:t>
                      </a:r>
                      <a:r>
                        <a:rPr lang="es-CL" sz="1400" baseline="0" dirty="0">
                          <a:solidFill>
                            <a:schemeClr val="bg1"/>
                          </a:solidFill>
                          <a:latin typeface="Arial" pitchFamily="34" charset="0"/>
                          <a:cs typeface="Arial" pitchFamily="34" charset="0"/>
                        </a:rPr>
                        <a:t>  ORIGINAL</a:t>
                      </a:r>
                      <a:endParaRPr lang="es-CL" sz="1400" dirty="0">
                        <a:solidFill>
                          <a:schemeClr val="bg1"/>
                        </a:solidFill>
                        <a:latin typeface="Arial" pitchFamily="34" charset="0"/>
                        <a:cs typeface="Arial" pitchFamily="34" charset="0"/>
                      </a:endParaRPr>
                    </a:p>
                  </a:txBody>
                  <a:tcPr vert="vert270">
                    <a:lnL w="38100" cap="flat" cmpd="sng" algn="ctr">
                      <a:solidFill>
                        <a:schemeClr val="accent6"/>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algn="ctr"/>
                      <a:r>
                        <a:rPr lang="es-CL" sz="1200" dirty="0">
                          <a:solidFill>
                            <a:schemeClr val="bg1"/>
                          </a:solidFill>
                          <a:latin typeface="Arial" pitchFamily="34" charset="0"/>
                          <a:cs typeface="Arial" pitchFamily="34" charset="0"/>
                        </a:rPr>
                        <a:t>ESQUEMAS, PLANTA</a:t>
                      </a:r>
                      <a:r>
                        <a:rPr lang="es-CL" sz="1200" baseline="0" dirty="0">
                          <a:solidFill>
                            <a:schemeClr val="bg1"/>
                          </a:solidFill>
                          <a:latin typeface="Arial" pitchFamily="34" charset="0"/>
                          <a:cs typeface="Arial" pitchFamily="34" charset="0"/>
                        </a:rPr>
                        <a:t> Y ELEVACIONES</a:t>
                      </a:r>
                      <a:r>
                        <a:rPr lang="es-CL" sz="1200" dirty="0">
                          <a:solidFill>
                            <a:schemeClr val="bg1"/>
                          </a:solidFill>
                          <a:latin typeface="Arial" pitchFamily="34" charset="0"/>
                          <a:cs typeface="Arial" pitchFamily="34" charset="0"/>
                        </a:rPr>
                        <a:t>  CAJA CON DIMENSIONES DE VENTANA LATERAL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baseline="0" dirty="0">
                          <a:solidFill>
                            <a:schemeClr val="bg1"/>
                          </a:solidFill>
                          <a:latin typeface="Arial" pitchFamily="34" charset="0"/>
                          <a:cs typeface="Arial" pitchFamily="34" charset="0"/>
                        </a:rPr>
                        <a:t>PAQUETES CONSTRUCTIVOS</a:t>
                      </a:r>
                      <a:endParaRPr lang="es-CL" sz="14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dirty="0">
                          <a:solidFill>
                            <a:schemeClr val="bg1"/>
                          </a:solidFill>
                          <a:latin typeface="Arial" pitchFamily="34" charset="0"/>
                          <a:cs typeface="Arial" pitchFamily="34" charset="0"/>
                        </a:rPr>
                        <a:t>RESISTENCIA</a:t>
                      </a:r>
                    </a:p>
                    <a:p>
                      <a:pPr algn="ctr"/>
                      <a:r>
                        <a:rPr lang="es-CL" sz="1400" dirty="0">
                          <a:solidFill>
                            <a:schemeClr val="bg1"/>
                          </a:solidFill>
                          <a:latin typeface="Arial" pitchFamily="34" charset="0"/>
                          <a:cs typeface="Arial" pitchFamily="34" charset="0"/>
                        </a:rPr>
                        <a:t>R</a:t>
                      </a:r>
                      <a:r>
                        <a:rPr lang="es-CL" sz="1400" baseline="0" dirty="0">
                          <a:solidFill>
                            <a:schemeClr val="bg1"/>
                          </a:solidFill>
                          <a:latin typeface="Arial" pitchFamily="34" charset="0"/>
                          <a:cs typeface="Arial" pitchFamily="34" charset="0"/>
                        </a:rPr>
                        <a:t> y RT</a:t>
                      </a:r>
                      <a:endParaRPr lang="es-CL" sz="14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dirty="0">
                          <a:solidFill>
                            <a:schemeClr val="bg1"/>
                          </a:solidFill>
                          <a:latin typeface="Arial" pitchFamily="34" charset="0"/>
                          <a:cs typeface="Arial" pitchFamily="34" charset="0"/>
                        </a:rPr>
                        <a:t>CÁLCULO</a:t>
                      </a:r>
                      <a:r>
                        <a:rPr lang="es-CL" sz="1400" baseline="0" dirty="0">
                          <a:solidFill>
                            <a:schemeClr val="bg1"/>
                          </a:solidFill>
                          <a:latin typeface="Arial" pitchFamily="34" charset="0"/>
                          <a:cs typeface="Arial" pitchFamily="34" charset="0"/>
                        </a:rPr>
                        <a:t> U:</a:t>
                      </a:r>
                      <a:endParaRPr lang="es-CL" sz="14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dirty="0">
                          <a:solidFill>
                            <a:schemeClr val="bg1"/>
                          </a:solidFill>
                          <a:latin typeface="Arial" pitchFamily="34" charset="0"/>
                          <a:cs typeface="Arial" pitchFamily="34" charset="0"/>
                        </a:rPr>
                        <a:t>CÁLCULO G</a:t>
                      </a:r>
                    </a:p>
                  </a:txBody>
                  <a:tcPr>
                    <a:lnL w="28575" cap="flat" cmpd="sng" algn="ctr">
                      <a:solidFill>
                        <a:schemeClr val="bg1"/>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906614">
                <a:tc vMerge="1">
                  <a:txBody>
                    <a:bodyPr/>
                    <a:lstStyle/>
                    <a:p>
                      <a:pPr algn="ctr"/>
                      <a:endParaRPr lang="es-CL" sz="1400" b="1" i="0" dirty="0">
                        <a:latin typeface="Arial"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rowSpan="2">
                  <a:txBody>
                    <a:bodyPr/>
                    <a:lstStyle/>
                    <a:p>
                      <a:pPr algn="ctr"/>
                      <a:endParaRPr lang="es-CL" sz="1400" b="1" i="0" dirty="0">
                        <a:latin typeface="Arial"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5">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5">
                  <a:txBody>
                    <a:bodyPr/>
                    <a:lstStyle/>
                    <a:p>
                      <a:endParaRPr lang="es-CL" sz="1200" dirty="0">
                        <a:latin typeface="Arial" pitchFamily="34" charset="0"/>
                        <a:cs typeface="Arial" pitchFamily="34" charset="0"/>
                      </a:endParaRPr>
                    </a:p>
                  </a:txBody>
                  <a:tcPr>
                    <a:lnL w="28575"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5">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r>
                        <a:rPr lang="es-CL" sz="1200" dirty="0">
                          <a:latin typeface="Arial" pitchFamily="34" charset="0"/>
                          <a:cs typeface="Arial" pitchFamily="34" charset="0"/>
                        </a:rPr>
                        <a:t>Gv1</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r h="577878">
                <a:tc vMerge="1">
                  <a:txBody>
                    <a:bodyPr/>
                    <a:lstStyle/>
                    <a:p>
                      <a:endParaRPr lang="en-US"/>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rowSpan="4">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200" dirty="0">
                          <a:latin typeface="Arial" pitchFamily="34" charset="0"/>
                          <a:cs typeface="Arial" pitchFamily="34" charset="0"/>
                        </a:rPr>
                        <a:t>Gv2</a:t>
                      </a:r>
                    </a:p>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2"/>
                  </a:ext>
                </a:extLst>
              </a:tr>
              <a:tr h="1109578">
                <a:tc vMerge="1">
                  <a:txBody>
                    <a:bodyPr/>
                    <a:lstStyle/>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050" dirty="0">
                          <a:latin typeface="Arial" pitchFamily="34" charset="0"/>
                          <a:cs typeface="Arial" pitchFamily="34" charset="0"/>
                        </a:rPr>
                        <a:t>Cálculo de superficie muros:</a:t>
                      </a:r>
                    </a:p>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1109579">
                <a:tc vMerge="1">
                  <a:txBody>
                    <a:bodyPr/>
                    <a:lstStyle/>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050" dirty="0">
                          <a:latin typeface="Arial" pitchFamily="34" charset="0"/>
                          <a:cs typeface="Arial" pitchFamily="34" charset="0"/>
                        </a:rPr>
                        <a:t>Cálculo de superficie techumbre:</a:t>
                      </a:r>
                    </a:p>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r h="1283904">
                <a:tc vMerge="1">
                  <a:txBody>
                    <a:bodyPr/>
                    <a:lstStyle/>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050" dirty="0">
                          <a:latin typeface="Arial" pitchFamily="34" charset="0"/>
                          <a:cs typeface="Arial" pitchFamily="34" charset="0"/>
                        </a:rPr>
                        <a:t>Cálculo de superficie piso:</a:t>
                      </a:r>
                    </a:p>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es-CL" sz="1200" dirty="0">
                        <a:latin typeface="Arial" pitchFamily="34" charset="0"/>
                        <a:cs typeface="Arial" pitchFamily="34" charset="0"/>
                      </a:endParaRPr>
                    </a:p>
                  </a:txBody>
                  <a:tcPr>
                    <a:noFill/>
                  </a:tcPr>
                </a:tc>
                <a:tc vMerge="1">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noFill/>
                  </a:tcPr>
                </a:tc>
                <a:tc vMerge="1">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vMerge="1">
                  <a:txBody>
                    <a:bodyPr/>
                    <a:lstStyle/>
                    <a:p>
                      <a:endParaRPr lang="es-CL" sz="1200" dirty="0">
                        <a:latin typeface="Arial" pitchFamily="34" charset="0"/>
                        <a:cs typeface="Arial" pitchFamily="34" charset="0"/>
                      </a:endParaRPr>
                    </a:p>
                  </a:txBody>
                  <a:tcPr>
                    <a:no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26727342"/>
              </p:ext>
            </p:extLst>
          </p:nvPr>
        </p:nvGraphicFramePr>
        <p:xfrm>
          <a:off x="3890833" y="1522286"/>
          <a:ext cx="3587262" cy="1534538"/>
        </p:xfrm>
        <a:graphic>
          <a:graphicData uri="http://schemas.openxmlformats.org/drawingml/2006/table">
            <a:tbl>
              <a:tblPr>
                <a:tableStyleId>{93296810-A885-4BE3-A3E7-6D5BEEA58F35}</a:tableStyleId>
              </a:tblPr>
              <a:tblGrid>
                <a:gridCol w="415755">
                  <a:extLst>
                    <a:ext uri="{9D8B030D-6E8A-4147-A177-3AD203B41FA5}">
                      <a16:colId xmlns:a16="http://schemas.microsoft.com/office/drawing/2014/main" val="20000"/>
                    </a:ext>
                  </a:extLst>
                </a:gridCol>
                <a:gridCol w="1206451">
                  <a:extLst>
                    <a:ext uri="{9D8B030D-6E8A-4147-A177-3AD203B41FA5}">
                      <a16:colId xmlns:a16="http://schemas.microsoft.com/office/drawing/2014/main" val="20001"/>
                    </a:ext>
                  </a:extLst>
                </a:gridCol>
                <a:gridCol w="603227">
                  <a:extLst>
                    <a:ext uri="{9D8B030D-6E8A-4147-A177-3AD203B41FA5}">
                      <a16:colId xmlns:a16="http://schemas.microsoft.com/office/drawing/2014/main" val="20002"/>
                    </a:ext>
                  </a:extLst>
                </a:gridCol>
                <a:gridCol w="703764">
                  <a:extLst>
                    <a:ext uri="{9D8B030D-6E8A-4147-A177-3AD203B41FA5}">
                      <a16:colId xmlns:a16="http://schemas.microsoft.com/office/drawing/2014/main" val="20003"/>
                    </a:ext>
                  </a:extLst>
                </a:gridCol>
                <a:gridCol w="658065">
                  <a:extLst>
                    <a:ext uri="{9D8B030D-6E8A-4147-A177-3AD203B41FA5}">
                      <a16:colId xmlns:a16="http://schemas.microsoft.com/office/drawing/2014/main" val="20004"/>
                    </a:ext>
                  </a:extLst>
                </a:gridCol>
              </a:tblGrid>
              <a:tr h="174896">
                <a:tc gridSpan="5">
                  <a:txBody>
                    <a:bodyPr/>
                    <a:lstStyle/>
                    <a:p>
                      <a:pPr algn="ctr" fontAlgn="b"/>
                      <a:r>
                        <a:rPr lang="es-CL" sz="1000" b="1" u="none" strike="noStrike" dirty="0">
                          <a:solidFill>
                            <a:schemeClr val="tx1"/>
                          </a:solidFill>
                          <a:effectLst/>
                        </a:rPr>
                        <a:t>TECHUMBRE</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6992">
                <a:tc>
                  <a:txBody>
                    <a:bodyPr/>
                    <a:lstStyle/>
                    <a:p>
                      <a:pPr algn="ctr" fontAlgn="b"/>
                      <a:r>
                        <a:rPr lang="es-CL" sz="1000" b="1" u="none" strike="noStrike">
                          <a:effectLst/>
                        </a:rPr>
                        <a:t>CAPA</a:t>
                      </a:r>
                      <a:endParaRPr lang="es-CL" sz="1000" b="1" i="0" u="none" strike="noStrike">
                        <a:solidFill>
                          <a:srgbClr val="000000"/>
                        </a:solidFill>
                        <a:effectLst/>
                        <a:latin typeface="Calibri"/>
                      </a:endParaRPr>
                    </a:p>
                    <a:p>
                      <a:pPr algn="ctr" fontAlgn="b"/>
                      <a:r>
                        <a:rPr lang="es-CL" sz="1000" b="1" u="none" strike="noStrike">
                          <a:effectLst/>
                        </a:rPr>
                        <a:t> </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MATERIAL</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DENSIDAD</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ESPESOR</a:t>
                      </a:r>
                      <a:endParaRPr lang="es-CL" sz="1000" b="1" i="0" u="none" strike="noStrike" dirty="0">
                        <a:solidFill>
                          <a:srgbClr val="000000"/>
                        </a:solidFill>
                        <a:effectLst/>
                        <a:latin typeface="Calibri"/>
                      </a:endParaRPr>
                    </a:p>
                    <a:p>
                      <a:pPr algn="ctr" fontAlgn="b"/>
                      <a:r>
                        <a:rPr lang="es-CL" sz="1000" b="1" u="none" strike="noStrike" dirty="0">
                          <a:effectLst/>
                        </a:rPr>
                        <a:t>mm</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  </a:t>
                      </a:r>
                      <a:r>
                        <a:rPr lang="el-GR" sz="1000" b="1" u="none" strike="noStrike" dirty="0">
                          <a:effectLst/>
                        </a:rPr>
                        <a:t>λ </a:t>
                      </a:r>
                      <a:endParaRPr lang="el-GR" sz="1000" b="1" i="0" u="none" strike="noStrike" dirty="0">
                        <a:solidFill>
                          <a:srgbClr val="000000"/>
                        </a:solidFill>
                        <a:effectLst/>
                        <a:latin typeface="Calibri"/>
                      </a:endParaRPr>
                    </a:p>
                    <a:p>
                      <a:pPr algn="ctr" fontAlgn="b"/>
                      <a:r>
                        <a:rPr lang="es-CL" sz="1000" b="1" u="none" strike="noStrike" dirty="0">
                          <a:effectLst/>
                        </a:rPr>
                        <a:t>W/</a:t>
                      </a:r>
                      <a:r>
                        <a:rPr lang="es-CL" sz="1000" b="1" u="none" strike="noStrike" dirty="0" err="1">
                          <a:effectLst/>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0272">
                <a:tc>
                  <a:txBody>
                    <a:bodyPr/>
                    <a:lstStyle/>
                    <a:p>
                      <a:pPr algn="ctr" fontAlgn="b"/>
                      <a:r>
                        <a:rPr lang="es-CL" sz="900" u="none" strike="noStrike" dirty="0">
                          <a:effectLst/>
                        </a:rPr>
                        <a:t>1</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Losa de hormigón armado</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2400</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150</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6115">
                <a:tc>
                  <a:txBody>
                    <a:bodyPr/>
                    <a:lstStyle/>
                    <a:p>
                      <a:pPr algn="ctr" fontAlgn="b"/>
                      <a:r>
                        <a:rPr lang="es-CL" sz="900" u="none" strike="noStrike">
                          <a:effectLst/>
                        </a:rPr>
                        <a:t>2</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680">
                <a:tc>
                  <a:txBody>
                    <a:bodyPr/>
                    <a:lstStyle/>
                    <a:p>
                      <a:pPr algn="ctr" fontAlgn="b"/>
                      <a:r>
                        <a:rPr lang="es-CL" sz="900" u="none" strike="noStrike">
                          <a:effectLst/>
                        </a:rPr>
                        <a:t>3</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3432">
                <a:tc>
                  <a:txBody>
                    <a:bodyPr/>
                    <a:lstStyle/>
                    <a:p>
                      <a:pPr algn="ctr" fontAlgn="b"/>
                      <a:r>
                        <a:rPr lang="es-CL" sz="900" u="none" strike="noStrike">
                          <a:effectLst/>
                        </a:rPr>
                        <a:t>4</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a:effectLst/>
                        </a:rPr>
                        <a:t> </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6595">
                <a:tc>
                  <a:txBody>
                    <a:bodyPr/>
                    <a:lstStyle/>
                    <a:p>
                      <a:pPr algn="ctr" fontAlgn="b"/>
                      <a:r>
                        <a:rPr lang="es-CL" sz="900" u="none" strike="noStrike">
                          <a:effectLst/>
                        </a:rPr>
                        <a:t>5</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a:effectLst/>
                        </a:rPr>
                        <a:t> </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99134023"/>
              </p:ext>
            </p:extLst>
          </p:nvPr>
        </p:nvGraphicFramePr>
        <p:xfrm>
          <a:off x="3884977" y="3682199"/>
          <a:ext cx="3584039" cy="1532061"/>
        </p:xfrm>
        <a:graphic>
          <a:graphicData uri="http://schemas.openxmlformats.org/drawingml/2006/table">
            <a:tbl>
              <a:tblPr>
                <a:tableStyleId>{93296810-A885-4BE3-A3E7-6D5BEEA58F35}</a:tableStyleId>
              </a:tblPr>
              <a:tblGrid>
                <a:gridCol w="427758">
                  <a:extLst>
                    <a:ext uri="{9D8B030D-6E8A-4147-A177-3AD203B41FA5}">
                      <a16:colId xmlns:a16="http://schemas.microsoft.com/office/drawing/2014/main" val="20000"/>
                    </a:ext>
                  </a:extLst>
                </a:gridCol>
                <a:gridCol w="1200660">
                  <a:extLst>
                    <a:ext uri="{9D8B030D-6E8A-4147-A177-3AD203B41FA5}">
                      <a16:colId xmlns:a16="http://schemas.microsoft.com/office/drawing/2014/main" val="20001"/>
                    </a:ext>
                  </a:extLst>
                </a:gridCol>
                <a:gridCol w="600331">
                  <a:extLst>
                    <a:ext uri="{9D8B030D-6E8A-4147-A177-3AD203B41FA5}">
                      <a16:colId xmlns:a16="http://schemas.microsoft.com/office/drawing/2014/main" val="20002"/>
                    </a:ext>
                  </a:extLst>
                </a:gridCol>
                <a:gridCol w="700385">
                  <a:extLst>
                    <a:ext uri="{9D8B030D-6E8A-4147-A177-3AD203B41FA5}">
                      <a16:colId xmlns:a16="http://schemas.microsoft.com/office/drawing/2014/main" val="20003"/>
                    </a:ext>
                  </a:extLst>
                </a:gridCol>
                <a:gridCol w="654905">
                  <a:extLst>
                    <a:ext uri="{9D8B030D-6E8A-4147-A177-3AD203B41FA5}">
                      <a16:colId xmlns:a16="http://schemas.microsoft.com/office/drawing/2014/main" val="20004"/>
                    </a:ext>
                  </a:extLst>
                </a:gridCol>
              </a:tblGrid>
              <a:tr h="176292">
                <a:tc gridSpan="5">
                  <a:txBody>
                    <a:bodyPr/>
                    <a:lstStyle/>
                    <a:p>
                      <a:pPr algn="ctr" fontAlgn="b"/>
                      <a:r>
                        <a:rPr lang="es-CL" sz="1000" b="1" i="0" u="none" strike="noStrike" dirty="0">
                          <a:solidFill>
                            <a:schemeClr val="tx1"/>
                          </a:solidFill>
                          <a:effectLst/>
                          <a:latin typeface="+mn-lt"/>
                        </a:rPr>
                        <a:t>MUROS</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7719">
                <a:tc>
                  <a:txBody>
                    <a:bodyPr/>
                    <a:lstStyle/>
                    <a:p>
                      <a:pPr algn="ctr" fontAlgn="b"/>
                      <a:r>
                        <a:rPr lang="es-CL" sz="1000" b="1" u="none" strike="noStrike">
                          <a:effectLst/>
                        </a:rPr>
                        <a:t>CAPA</a:t>
                      </a:r>
                      <a:endParaRPr lang="es-CL" sz="1000" b="1" i="0" u="none" strike="noStrike">
                        <a:solidFill>
                          <a:srgbClr val="000000"/>
                        </a:solidFill>
                        <a:effectLst/>
                        <a:latin typeface="Calibri"/>
                      </a:endParaRPr>
                    </a:p>
                    <a:p>
                      <a:pPr algn="ctr" fontAlgn="b"/>
                      <a:r>
                        <a:rPr lang="es-CL" sz="1000" b="1" u="none" strike="noStrike">
                          <a:effectLst/>
                        </a:rPr>
                        <a:t> </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MATERIAL</a:t>
                      </a:r>
                      <a:endParaRPr lang="es-CL" sz="1000" b="1" i="0" u="none" strike="noStrike" dirty="0">
                        <a:solidFill>
                          <a:srgbClr val="000000"/>
                        </a:solidFill>
                        <a:effectLst/>
                        <a:latin typeface="Calibri"/>
                      </a:endParaRPr>
                    </a:p>
                    <a:p>
                      <a:pPr algn="ctr" fontAlgn="b"/>
                      <a:r>
                        <a:rPr lang="es-CL" sz="1000" b="1" u="none" strike="noStrike" dirty="0">
                          <a:effectLst/>
                        </a:rPr>
                        <a:t>kg/m3</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DENSIDAD</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a:effectLst/>
                        </a:rPr>
                        <a:t>ESPESOR</a:t>
                      </a:r>
                      <a:endParaRPr lang="es-CL" sz="1000" b="1" i="0" u="none" strike="noStrike">
                        <a:solidFill>
                          <a:srgbClr val="000000"/>
                        </a:solidFill>
                        <a:effectLst/>
                        <a:latin typeface="Calibri"/>
                      </a:endParaRPr>
                    </a:p>
                    <a:p>
                      <a:pPr algn="ctr" fontAlgn="b"/>
                      <a:r>
                        <a:rPr lang="es-CL" sz="1000" b="1" u="none" strike="noStrike">
                          <a:effectLst/>
                        </a:rPr>
                        <a:t>mm</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  </a:t>
                      </a:r>
                      <a:r>
                        <a:rPr lang="el-GR" sz="1000" b="1" u="none" strike="noStrike" dirty="0">
                          <a:effectLst/>
                        </a:rPr>
                        <a:t>λ </a:t>
                      </a:r>
                      <a:endParaRPr lang="el-GR" sz="1000" b="1" i="0" u="none" strike="noStrike" dirty="0">
                        <a:solidFill>
                          <a:srgbClr val="000000"/>
                        </a:solidFill>
                        <a:effectLst/>
                        <a:latin typeface="Calibri"/>
                      </a:endParaRPr>
                    </a:p>
                    <a:p>
                      <a:pPr algn="ctr" fontAlgn="b"/>
                      <a:r>
                        <a:rPr lang="es-CL" sz="1000" b="1" u="none" strike="noStrike" dirty="0">
                          <a:effectLst/>
                        </a:rPr>
                        <a:t>W/</a:t>
                      </a:r>
                      <a:r>
                        <a:rPr lang="es-CL" sz="1000" b="1" u="none" strike="noStrike" dirty="0" err="1">
                          <a:effectLst/>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159">
                <a:tc>
                  <a:txBody>
                    <a:bodyPr/>
                    <a:lstStyle/>
                    <a:p>
                      <a:pPr algn="ctr" fontAlgn="b"/>
                      <a:r>
                        <a:rPr lang="es-CL" sz="900" b="0" i="0" u="none" strike="noStrike">
                          <a:solidFill>
                            <a:srgbClr val="000000"/>
                          </a:solidFill>
                          <a:effectLst/>
                          <a:latin typeface="Calibri"/>
                        </a:rPr>
                        <a:t>1</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Hormigón armado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2400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200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5873">
                <a:tc>
                  <a:txBody>
                    <a:bodyPr/>
                    <a:lstStyle/>
                    <a:p>
                      <a:pPr algn="ctr" fontAlgn="b"/>
                      <a:r>
                        <a:rPr lang="es-CL" sz="900" b="0" i="0" u="none" strike="noStrike">
                          <a:solidFill>
                            <a:srgbClr val="000000"/>
                          </a:solidFill>
                          <a:effectLst/>
                          <a:latin typeface="Calibri"/>
                        </a:rPr>
                        <a:t>2</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715">
                <a:tc>
                  <a:txBody>
                    <a:bodyPr/>
                    <a:lstStyle/>
                    <a:p>
                      <a:pPr algn="ctr" fontAlgn="b"/>
                      <a:r>
                        <a:rPr lang="es-CL" sz="900" b="0" i="0" u="none" strike="noStrike" dirty="0">
                          <a:solidFill>
                            <a:srgbClr val="000000"/>
                          </a:solidFill>
                          <a:effectLst/>
                          <a:latin typeface="Calibri"/>
                        </a:rPr>
                        <a:t>3</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1116">
                <a:tc>
                  <a:txBody>
                    <a:bodyPr/>
                    <a:lstStyle/>
                    <a:p>
                      <a:pPr algn="ctr" fontAlgn="b"/>
                      <a:r>
                        <a:rPr lang="es-CL" sz="900" b="0" i="0" u="none" strike="noStrike">
                          <a:solidFill>
                            <a:srgbClr val="000000"/>
                          </a:solidFill>
                          <a:effectLst/>
                          <a:latin typeface="Calibri"/>
                        </a:rPr>
                        <a:t>4</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56">
                <a:tc>
                  <a:txBody>
                    <a:bodyPr/>
                    <a:lstStyle/>
                    <a:p>
                      <a:pPr algn="ctr" fontAlgn="b"/>
                      <a:r>
                        <a:rPr lang="es-CL" sz="900" b="0" i="0" u="none" strike="noStrike">
                          <a:solidFill>
                            <a:srgbClr val="000000"/>
                          </a:solidFill>
                          <a:effectLst/>
                          <a:latin typeface="Calibri"/>
                        </a:rPr>
                        <a:t>5</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99617926"/>
              </p:ext>
            </p:extLst>
          </p:nvPr>
        </p:nvGraphicFramePr>
        <p:xfrm>
          <a:off x="3891905" y="5806049"/>
          <a:ext cx="3581969" cy="2037455"/>
        </p:xfrm>
        <a:graphic>
          <a:graphicData uri="http://schemas.openxmlformats.org/drawingml/2006/table">
            <a:tbl>
              <a:tblPr>
                <a:tableStyleId>{93296810-A885-4BE3-A3E7-6D5BEEA58F35}</a:tableStyleId>
              </a:tblPr>
              <a:tblGrid>
                <a:gridCol w="427511">
                  <a:extLst>
                    <a:ext uri="{9D8B030D-6E8A-4147-A177-3AD203B41FA5}">
                      <a16:colId xmlns:a16="http://schemas.microsoft.com/office/drawing/2014/main" val="20000"/>
                    </a:ext>
                  </a:extLst>
                </a:gridCol>
                <a:gridCol w="1199966">
                  <a:extLst>
                    <a:ext uri="{9D8B030D-6E8A-4147-A177-3AD203B41FA5}">
                      <a16:colId xmlns:a16="http://schemas.microsoft.com/office/drawing/2014/main" val="20001"/>
                    </a:ext>
                  </a:extLst>
                </a:gridCol>
                <a:gridCol w="599984">
                  <a:extLst>
                    <a:ext uri="{9D8B030D-6E8A-4147-A177-3AD203B41FA5}">
                      <a16:colId xmlns:a16="http://schemas.microsoft.com/office/drawing/2014/main" val="20002"/>
                    </a:ext>
                  </a:extLst>
                </a:gridCol>
                <a:gridCol w="699981">
                  <a:extLst>
                    <a:ext uri="{9D8B030D-6E8A-4147-A177-3AD203B41FA5}">
                      <a16:colId xmlns:a16="http://schemas.microsoft.com/office/drawing/2014/main" val="20003"/>
                    </a:ext>
                  </a:extLst>
                </a:gridCol>
                <a:gridCol w="654527">
                  <a:extLst>
                    <a:ext uri="{9D8B030D-6E8A-4147-A177-3AD203B41FA5}">
                      <a16:colId xmlns:a16="http://schemas.microsoft.com/office/drawing/2014/main" val="20004"/>
                    </a:ext>
                  </a:extLst>
                </a:gridCol>
              </a:tblGrid>
              <a:tr h="162950">
                <a:tc gridSpan="5">
                  <a:txBody>
                    <a:bodyPr/>
                    <a:lstStyle/>
                    <a:p>
                      <a:pPr algn="ctr" fontAlgn="b"/>
                      <a:r>
                        <a:rPr lang="es-CL" sz="1000" b="1" i="0" u="none" strike="noStrike" dirty="0">
                          <a:solidFill>
                            <a:schemeClr val="tx1"/>
                          </a:solidFill>
                          <a:effectLst/>
                          <a:latin typeface="+mn-lt"/>
                        </a:rPr>
                        <a:t>PISO</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19381">
                <a:tc>
                  <a:txBody>
                    <a:bodyPr/>
                    <a:lstStyle/>
                    <a:p>
                      <a:pPr algn="ctr" fontAlgn="b"/>
                      <a:r>
                        <a:rPr lang="es-CL" sz="1000" b="1" u="none" strike="noStrike">
                          <a:effectLst/>
                        </a:rPr>
                        <a:t>CAPA</a:t>
                      </a:r>
                      <a:endParaRPr lang="es-CL" sz="1000" b="1" i="0" u="none" strike="noStrike">
                        <a:solidFill>
                          <a:srgbClr val="000000"/>
                        </a:solidFill>
                        <a:effectLst/>
                        <a:latin typeface="Calibri"/>
                      </a:endParaRPr>
                    </a:p>
                    <a:p>
                      <a:pPr algn="ctr" fontAlgn="b"/>
                      <a:r>
                        <a:rPr lang="es-CL" sz="1000" b="1" u="none" strike="noStrike">
                          <a:effectLst/>
                        </a:rPr>
                        <a:t> </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MATERIAL</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DENSIDAD</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ESPESOR</a:t>
                      </a:r>
                      <a:endParaRPr lang="es-CL" sz="1000" b="1" i="0" u="none" strike="noStrike" dirty="0">
                        <a:solidFill>
                          <a:srgbClr val="000000"/>
                        </a:solidFill>
                        <a:effectLst/>
                        <a:latin typeface="Calibri"/>
                      </a:endParaRPr>
                    </a:p>
                    <a:p>
                      <a:pPr algn="ctr" fontAlgn="b"/>
                      <a:r>
                        <a:rPr lang="es-CL" sz="1000" b="1" u="none" strike="noStrike" dirty="0">
                          <a:effectLst/>
                        </a:rPr>
                        <a:t>mm</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  </a:t>
                      </a:r>
                      <a:r>
                        <a:rPr lang="el-GR" sz="1000" b="1" u="none" strike="noStrike" dirty="0">
                          <a:effectLst/>
                        </a:rPr>
                        <a:t>λ </a:t>
                      </a:r>
                      <a:endParaRPr lang="el-GR" sz="1000" b="1" i="0" u="none" strike="noStrike" dirty="0">
                        <a:solidFill>
                          <a:srgbClr val="000000"/>
                        </a:solidFill>
                        <a:effectLst/>
                        <a:latin typeface="Calibri"/>
                      </a:endParaRPr>
                    </a:p>
                    <a:p>
                      <a:pPr algn="ctr" fontAlgn="b"/>
                      <a:r>
                        <a:rPr lang="es-CL" sz="1000" b="1" u="none" strike="noStrike" dirty="0">
                          <a:effectLst/>
                        </a:rPr>
                        <a:t>W/</a:t>
                      </a:r>
                      <a:r>
                        <a:rPr lang="es-CL" sz="1000" b="1" u="none" strike="noStrike" dirty="0" err="1">
                          <a:effectLst/>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7590">
                <a:tc>
                  <a:txBody>
                    <a:bodyPr/>
                    <a:lstStyle/>
                    <a:p>
                      <a:pPr algn="ctr" fontAlgn="b"/>
                      <a:r>
                        <a:rPr lang="es-CL" sz="900" b="0" i="0" u="none" strike="noStrike">
                          <a:solidFill>
                            <a:srgbClr val="000000"/>
                          </a:solidFill>
                          <a:effectLst/>
                          <a:latin typeface="Calibri"/>
                        </a:rPr>
                        <a:t>1</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Hormigón armado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2400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150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352">
                <a:tc>
                  <a:txBody>
                    <a:bodyPr/>
                    <a:lstStyle/>
                    <a:p>
                      <a:pPr algn="ctr" fontAlgn="b"/>
                      <a:r>
                        <a:rPr lang="es-CL" sz="900" b="0" i="0" u="none" strike="noStrike">
                          <a:solidFill>
                            <a:srgbClr val="000000"/>
                          </a:solidFill>
                          <a:effectLst/>
                          <a:latin typeface="Calibri"/>
                        </a:rPr>
                        <a:t>2</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352">
                <a:tc>
                  <a:txBody>
                    <a:bodyPr/>
                    <a:lstStyle/>
                    <a:p>
                      <a:pPr algn="ctr" fontAlgn="b"/>
                      <a:r>
                        <a:rPr lang="es-CL" sz="900" b="0" i="0" u="none" strike="noStrike">
                          <a:solidFill>
                            <a:srgbClr val="000000"/>
                          </a:solidFill>
                          <a:effectLst/>
                          <a:latin typeface="Calibri"/>
                        </a:rPr>
                        <a:t>3</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933">
                <a:tc>
                  <a:txBody>
                    <a:bodyPr/>
                    <a:lstStyle/>
                    <a:p>
                      <a:pPr algn="ctr" fontAlgn="b"/>
                      <a:r>
                        <a:rPr lang="es-CL" sz="900" b="0" i="0" u="none" strike="noStrike">
                          <a:solidFill>
                            <a:srgbClr val="000000"/>
                          </a:solidFill>
                          <a:effectLst/>
                          <a:latin typeface="Calibri"/>
                        </a:rPr>
                        <a:t>4</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6276">
                <a:tc>
                  <a:txBody>
                    <a:bodyPr/>
                    <a:lstStyle/>
                    <a:p>
                      <a:pPr algn="ctr" fontAlgn="b"/>
                      <a:r>
                        <a:rPr lang="es-CL" sz="900" b="0" i="0" u="none" strike="noStrike">
                          <a:solidFill>
                            <a:srgbClr val="000000"/>
                          </a:solidFill>
                          <a:effectLst/>
                          <a:latin typeface="Calibri"/>
                        </a:rPr>
                        <a:t>5</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621">
                <a:tc>
                  <a:txBody>
                    <a:bodyPr/>
                    <a:lstStyle/>
                    <a:p>
                      <a:pPr algn="ctr" fontAlgn="b"/>
                      <a:r>
                        <a:rPr lang="es-CL" sz="900" b="0" i="0" u="none" strike="noStrike">
                          <a:solidFill>
                            <a:srgbClr val="000000"/>
                          </a:solidFill>
                          <a:effectLst/>
                          <a:latin typeface="Calibri"/>
                        </a:rPr>
                        <a:t>6</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10889042"/>
              </p:ext>
            </p:extLst>
          </p:nvPr>
        </p:nvGraphicFramePr>
        <p:xfrm>
          <a:off x="3891905" y="8182515"/>
          <a:ext cx="3586190" cy="1145524"/>
        </p:xfrm>
        <a:graphic>
          <a:graphicData uri="http://schemas.openxmlformats.org/drawingml/2006/table">
            <a:tbl>
              <a:tblPr>
                <a:tableStyleId>{93296810-A885-4BE3-A3E7-6D5BEEA58F35}</a:tableStyleId>
              </a:tblPr>
              <a:tblGrid>
                <a:gridCol w="1629395">
                  <a:extLst>
                    <a:ext uri="{9D8B030D-6E8A-4147-A177-3AD203B41FA5}">
                      <a16:colId xmlns:a16="http://schemas.microsoft.com/office/drawing/2014/main" val="20000"/>
                    </a:ext>
                  </a:extLst>
                </a:gridCol>
                <a:gridCol w="600691">
                  <a:extLst>
                    <a:ext uri="{9D8B030D-6E8A-4147-A177-3AD203B41FA5}">
                      <a16:colId xmlns:a16="http://schemas.microsoft.com/office/drawing/2014/main" val="20001"/>
                    </a:ext>
                  </a:extLst>
                </a:gridCol>
                <a:gridCol w="1356104">
                  <a:extLst>
                    <a:ext uri="{9D8B030D-6E8A-4147-A177-3AD203B41FA5}">
                      <a16:colId xmlns:a16="http://schemas.microsoft.com/office/drawing/2014/main" val="20002"/>
                    </a:ext>
                  </a:extLst>
                </a:gridCol>
              </a:tblGrid>
              <a:tr h="156065">
                <a:tc gridSpan="3">
                  <a:txBody>
                    <a:bodyPr/>
                    <a:lstStyle/>
                    <a:p>
                      <a:pPr algn="ctr" fontAlgn="b"/>
                      <a:r>
                        <a:rPr lang="es-CL" sz="1000" b="1" i="0" u="none" strike="noStrike" dirty="0">
                          <a:solidFill>
                            <a:schemeClr val="tx1"/>
                          </a:solidFill>
                          <a:effectLst/>
                          <a:latin typeface="+mn-lt"/>
                        </a:rPr>
                        <a:t>VENTANAS</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500364">
                <a:tc>
                  <a:txBody>
                    <a:bodyPr/>
                    <a:lstStyle/>
                    <a:p>
                      <a:pPr algn="ctr" fontAlgn="b"/>
                      <a:r>
                        <a:rPr lang="es-CL" sz="1100" b="0" i="0" u="none" strike="noStrike" dirty="0">
                          <a:solidFill>
                            <a:srgbClr val="000000"/>
                          </a:solidFill>
                          <a:effectLst/>
                          <a:latin typeface="Calibri"/>
                        </a:rPr>
                        <a:t>VIDRIADO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100" b="0" i="0" u="none" strike="noStrike" dirty="0">
                          <a:solidFill>
                            <a:srgbClr val="000000"/>
                          </a:solidFill>
                          <a:effectLst/>
                          <a:latin typeface="Calibri"/>
                        </a:rPr>
                        <a:t>U</a:t>
                      </a:r>
                    </a:p>
                    <a:p>
                      <a:pPr algn="ctr" fontAlgn="b"/>
                      <a:r>
                        <a:rPr lang="es-CL" sz="1100" b="0" i="0" u="none" strike="noStrike" dirty="0">
                          <a:solidFill>
                            <a:srgbClr val="000000"/>
                          </a:solidFill>
                          <a:effectLst/>
                          <a:latin typeface="Calibri"/>
                        </a:rPr>
                        <a:t>W/m2K</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100" b="0" i="0" u="none" strike="noStrike" dirty="0">
                          <a:solidFill>
                            <a:srgbClr val="000000"/>
                          </a:solidFill>
                          <a:effectLst/>
                          <a:latin typeface="Calibri"/>
                        </a:rPr>
                        <a:t>FUENTE</a:t>
                      </a:r>
                    </a:p>
                    <a:p>
                      <a:pPr algn="ctr" fontAlgn="b"/>
                      <a:r>
                        <a:rPr lang="es-CL" sz="11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7971">
                <a:tc>
                  <a:txBody>
                    <a:bodyPr/>
                    <a:lstStyle/>
                    <a:p>
                      <a:pPr algn="l" fontAlgn="b"/>
                      <a:r>
                        <a:rPr lang="es-CL" sz="1050" b="0" i="0" u="none" strike="noStrike" dirty="0">
                          <a:solidFill>
                            <a:srgbClr val="000000"/>
                          </a:solidFill>
                          <a:effectLst/>
                          <a:latin typeface="Calibri"/>
                        </a:rPr>
                        <a:t>Vidrio (reemplazar por el seleccionado en el ejercicio N°2)</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1050" b="0" i="0" u="none" strike="noStrike" dirty="0">
                          <a:solidFill>
                            <a:srgbClr val="000000"/>
                          </a:solidFill>
                          <a:effectLst/>
                          <a:latin typeface="Calibri"/>
                        </a:rPr>
                        <a:t>5,8</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1050" b="0" i="0" u="none" strike="noStrike" dirty="0">
                          <a:solidFill>
                            <a:srgbClr val="000000"/>
                          </a:solidFill>
                          <a:effectLst/>
                          <a:latin typeface="Calibri"/>
                        </a:rPr>
                        <a:t>Profesor</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652993588"/>
              </p:ext>
            </p:extLst>
          </p:nvPr>
        </p:nvGraphicFramePr>
        <p:xfrm>
          <a:off x="7496015" y="1522286"/>
          <a:ext cx="3402624" cy="2156908"/>
        </p:xfrm>
        <a:graphic>
          <a:graphicData uri="http://schemas.openxmlformats.org/drawingml/2006/table">
            <a:tbl>
              <a:tblPr>
                <a:tableStyleId>{93296810-A885-4BE3-A3E7-6D5BEEA58F35}</a:tableStyleId>
              </a:tblPr>
              <a:tblGrid>
                <a:gridCol w="907406">
                  <a:extLst>
                    <a:ext uri="{9D8B030D-6E8A-4147-A177-3AD203B41FA5}">
                      <a16:colId xmlns:a16="http://schemas.microsoft.com/office/drawing/2014/main" val="20000"/>
                    </a:ext>
                  </a:extLst>
                </a:gridCol>
                <a:gridCol w="1396472">
                  <a:extLst>
                    <a:ext uri="{9D8B030D-6E8A-4147-A177-3AD203B41FA5}">
                      <a16:colId xmlns:a16="http://schemas.microsoft.com/office/drawing/2014/main" val="20001"/>
                    </a:ext>
                  </a:extLst>
                </a:gridCol>
                <a:gridCol w="1098746">
                  <a:extLst>
                    <a:ext uri="{9D8B030D-6E8A-4147-A177-3AD203B41FA5}">
                      <a16:colId xmlns:a16="http://schemas.microsoft.com/office/drawing/2014/main" val="20002"/>
                    </a:ext>
                  </a:extLst>
                </a:gridCol>
              </a:tblGrid>
              <a:tr h="174896">
                <a:tc gridSpan="3">
                  <a:txBody>
                    <a:bodyPr/>
                    <a:lstStyle/>
                    <a:p>
                      <a:pPr algn="ctr" fontAlgn="b"/>
                      <a:r>
                        <a:rPr lang="es-CL" sz="1000" b="1" u="none" strike="noStrike" dirty="0">
                          <a:solidFill>
                            <a:schemeClr val="tx1"/>
                          </a:solidFill>
                          <a:effectLst/>
                        </a:rPr>
                        <a:t> TECHUMBRE</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12707">
                <a:tc>
                  <a:txBody>
                    <a:bodyPr/>
                    <a:lstStyle/>
                    <a:p>
                      <a:pPr algn="ctr" fontAlgn="b"/>
                      <a:r>
                        <a:rPr lang="es-CL" sz="1000" b="1" i="0" u="none" strike="noStrike" dirty="0">
                          <a:solidFill>
                            <a:srgbClr val="000000"/>
                          </a:solidFill>
                          <a:effectLst/>
                          <a:latin typeface="Calibri"/>
                        </a:rPr>
                        <a:t>ESPESOR ( E )</a:t>
                      </a:r>
                    </a:p>
                    <a:p>
                      <a:pPr algn="ctr" fontAlgn="b"/>
                      <a:r>
                        <a:rPr lang="es-CL" sz="1000" b="1" i="0" u="none" strike="noStrike" dirty="0">
                          <a:solidFill>
                            <a:srgbClr val="000000"/>
                          </a:solidFill>
                          <a:effectLst/>
                          <a:latin typeface="Calibri"/>
                        </a:rPr>
                        <a:t>m</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 CONDUCTIVIDAD ( </a:t>
                      </a:r>
                      <a:r>
                        <a:rPr lang="el-GR" sz="1000" b="1" i="0" u="none" strike="noStrike" dirty="0">
                          <a:solidFill>
                            <a:srgbClr val="000000"/>
                          </a:solidFill>
                          <a:effectLst/>
                          <a:latin typeface="Calibri"/>
                        </a:rPr>
                        <a:t>λ )</a:t>
                      </a:r>
                    </a:p>
                    <a:p>
                      <a:pPr algn="ctr" fontAlgn="b"/>
                      <a:r>
                        <a:rPr lang="es-CL" sz="1000" b="1" i="0" u="none" strike="noStrike" dirty="0">
                          <a:solidFill>
                            <a:srgbClr val="000000"/>
                          </a:solidFill>
                          <a:effectLst/>
                          <a:latin typeface="Calibri"/>
                        </a:rPr>
                        <a:t>W/</a:t>
                      </a:r>
                      <a:r>
                        <a:rPr lang="es-CL" sz="1000" b="1" i="0" u="none" strike="noStrike" dirty="0" err="1">
                          <a:solidFill>
                            <a:srgbClr val="000000"/>
                          </a:solidFill>
                          <a:effectLst/>
                          <a:latin typeface="Calibri"/>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RESISTENCIA ( R)</a:t>
                      </a:r>
                    </a:p>
                    <a:p>
                      <a:pPr algn="ctr" fontAlgn="b"/>
                      <a:r>
                        <a:rPr lang="es-CL" sz="1000" b="1" i="0" u="none" strike="noStrike" dirty="0">
                          <a:solidFill>
                            <a:srgbClr val="000000"/>
                          </a:solidFill>
                          <a:effectLst/>
                          <a:latin typeface="Calibri"/>
                        </a:rPr>
                        <a:t>m</a:t>
                      </a:r>
                      <a:r>
                        <a:rPr lang="es-CL" sz="1000" b="1" i="0" u="none" strike="noStrike" baseline="30000" dirty="0">
                          <a:solidFill>
                            <a:srgbClr val="000000"/>
                          </a:solidFill>
                          <a:effectLst/>
                          <a:latin typeface="Calibri"/>
                        </a:rPr>
                        <a:t>2</a:t>
                      </a:r>
                      <a:r>
                        <a:rPr lang="es-CL" sz="1000" b="1" i="0" u="none" strike="noStrike" baseline="0" dirty="0">
                          <a:solidFill>
                            <a:srgbClr val="000000"/>
                          </a:solidFill>
                          <a:effectLst/>
                          <a:latin typeface="Calibri"/>
                        </a:rPr>
                        <a:t>K</a:t>
                      </a:r>
                      <a:r>
                        <a:rPr lang="es-CL" sz="1000" b="1" i="0" u="none" strike="noStrike" dirty="0">
                          <a:solidFill>
                            <a:srgbClr val="000000"/>
                          </a:solidFill>
                          <a:effectLst/>
                          <a:latin typeface="Calibri"/>
                        </a:rPr>
                        <a:t>/W</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253">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5374">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542">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6874">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0270">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3664">
                <a:tc gridSpan="2">
                  <a:txBody>
                    <a:bodyPr/>
                    <a:lstStyle/>
                    <a:p>
                      <a:pPr algn="r" fontAlgn="b"/>
                      <a:r>
                        <a:rPr lang="es-CL" sz="1000" b="1" i="0" u="none" strike="noStrike" dirty="0" err="1">
                          <a:solidFill>
                            <a:srgbClr val="000000"/>
                          </a:solidFill>
                          <a:effectLst/>
                          <a:latin typeface="Calibri"/>
                        </a:rPr>
                        <a:t>rsi</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3664">
                <a:tc gridSpan="2">
                  <a:txBody>
                    <a:bodyPr/>
                    <a:lstStyle/>
                    <a:p>
                      <a:pPr algn="r" fontAlgn="b"/>
                      <a:r>
                        <a:rPr lang="es-CL" sz="1000" b="1" i="0" u="none" strike="noStrike" dirty="0" err="1">
                          <a:solidFill>
                            <a:srgbClr val="000000"/>
                          </a:solidFill>
                          <a:effectLst/>
                          <a:latin typeface="Calibri"/>
                        </a:rPr>
                        <a:t>Rse</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3664">
                <a:tc gridSpan="2">
                  <a:txBody>
                    <a:bodyPr/>
                    <a:lstStyle/>
                    <a:p>
                      <a:pPr algn="r" fontAlgn="b"/>
                      <a:r>
                        <a:rPr lang="es-CL" sz="1000" b="1" i="0" u="none" strike="noStrike" dirty="0">
                          <a:solidFill>
                            <a:srgbClr val="000000"/>
                          </a:solidFill>
                          <a:effectLst/>
                          <a:latin typeface="Calibri"/>
                        </a:rPr>
                        <a:t>RT</a:t>
                      </a: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600662339"/>
              </p:ext>
            </p:extLst>
          </p:nvPr>
        </p:nvGraphicFramePr>
        <p:xfrm>
          <a:off x="10922415" y="1522286"/>
          <a:ext cx="1216550" cy="487238"/>
        </p:xfrm>
        <a:graphic>
          <a:graphicData uri="http://schemas.openxmlformats.org/drawingml/2006/table">
            <a:tbl>
              <a:tblPr>
                <a:tableStyleId>{93296810-A885-4BE3-A3E7-6D5BEEA58F35}</a:tableStyleId>
              </a:tblPr>
              <a:tblGrid>
                <a:gridCol w="1216550">
                  <a:extLst>
                    <a:ext uri="{9D8B030D-6E8A-4147-A177-3AD203B41FA5}">
                      <a16:colId xmlns:a16="http://schemas.microsoft.com/office/drawing/2014/main" val="20000"/>
                    </a:ext>
                  </a:extLst>
                </a:gridCol>
              </a:tblGrid>
              <a:tr h="176088">
                <a:tc>
                  <a:txBody>
                    <a:bodyPr/>
                    <a:lstStyle/>
                    <a:p>
                      <a:pPr algn="ctr" fontAlgn="b"/>
                      <a:r>
                        <a:rPr lang="es-CL" sz="1000" b="1" u="none" strike="noStrike" dirty="0">
                          <a:solidFill>
                            <a:schemeClr val="tx1"/>
                          </a:solidFill>
                          <a:effectLst/>
                        </a:rPr>
                        <a:t>U TECHUMBRE</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99042">
                <a:tc>
                  <a:txBody>
                    <a:bodyPr/>
                    <a:lstStyle/>
                    <a:p>
                      <a:pPr algn="ctr" fontAlgn="b"/>
                      <a:r>
                        <a:rPr lang="es-CL" sz="1000" b="1" i="0" u="none" strike="noStrike" dirty="0">
                          <a:solidFill>
                            <a:srgbClr val="000000"/>
                          </a:solidFill>
                          <a:effectLst/>
                          <a:latin typeface="Calibri"/>
                        </a:rPr>
                        <a:t>( U</a:t>
                      </a:r>
                      <a:r>
                        <a:rPr lang="es-CL" sz="1000" b="1" i="0" u="none" strike="noStrike" baseline="0" dirty="0">
                          <a:solidFill>
                            <a:srgbClr val="000000"/>
                          </a:solidFill>
                          <a:effectLst/>
                          <a:latin typeface="Calibri"/>
                        </a:rPr>
                        <a:t> </a:t>
                      </a:r>
                      <a:r>
                        <a:rPr lang="el-GR" sz="1000" b="1" i="0" u="none" strike="noStrike" dirty="0">
                          <a:solidFill>
                            <a:srgbClr val="000000"/>
                          </a:solidFill>
                          <a:effectLst/>
                          <a:latin typeface="Calibri"/>
                        </a:rPr>
                        <a:t>)</a:t>
                      </a:r>
                    </a:p>
                    <a:p>
                      <a:pPr algn="ctr" fontAlgn="b"/>
                      <a:r>
                        <a:rPr lang="es-CL" sz="1000" b="1" i="0" u="none" strike="noStrike" dirty="0">
                          <a:solidFill>
                            <a:srgbClr val="000000"/>
                          </a:solidFill>
                          <a:effectLst/>
                          <a:latin typeface="+mn-lt"/>
                        </a:rPr>
                        <a:t>W/m</a:t>
                      </a:r>
                      <a:r>
                        <a:rPr lang="es-CL" sz="1000" b="1" i="0" u="none" strike="noStrike" baseline="30000" dirty="0">
                          <a:solidFill>
                            <a:srgbClr val="000000"/>
                          </a:solidFill>
                          <a:effectLst/>
                          <a:latin typeface="+mn-lt"/>
                        </a:rPr>
                        <a:t>2</a:t>
                      </a:r>
                      <a:r>
                        <a:rPr lang="es-CL" sz="1000" b="1" i="0" u="none" strike="noStrike" dirty="0">
                          <a:solidFill>
                            <a:srgbClr val="000000"/>
                          </a:solidFill>
                          <a:effectLst/>
                          <a:latin typeface="+mn-lt"/>
                        </a:rPr>
                        <a:t>K </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21467904"/>
              </p:ext>
            </p:extLst>
          </p:nvPr>
        </p:nvGraphicFramePr>
        <p:xfrm>
          <a:off x="10921073" y="3678615"/>
          <a:ext cx="1225828" cy="487238"/>
        </p:xfrm>
        <a:graphic>
          <a:graphicData uri="http://schemas.openxmlformats.org/drawingml/2006/table">
            <a:tbl>
              <a:tblPr>
                <a:tableStyleId>{93296810-A885-4BE3-A3E7-6D5BEEA58F35}</a:tableStyleId>
              </a:tblPr>
              <a:tblGrid>
                <a:gridCol w="1225828">
                  <a:extLst>
                    <a:ext uri="{9D8B030D-6E8A-4147-A177-3AD203B41FA5}">
                      <a16:colId xmlns:a16="http://schemas.microsoft.com/office/drawing/2014/main" val="20000"/>
                    </a:ext>
                  </a:extLst>
                </a:gridCol>
              </a:tblGrid>
              <a:tr h="176088">
                <a:tc>
                  <a:txBody>
                    <a:bodyPr/>
                    <a:lstStyle/>
                    <a:p>
                      <a:pPr algn="ctr" fontAlgn="b"/>
                      <a:r>
                        <a:rPr lang="es-CL" sz="1000" b="1" u="none" strike="noStrike" dirty="0">
                          <a:solidFill>
                            <a:schemeClr val="tx1"/>
                          </a:solidFill>
                          <a:effectLst/>
                        </a:rPr>
                        <a:t>U MUROS</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99042">
                <a:tc>
                  <a:txBody>
                    <a:bodyPr/>
                    <a:lstStyle/>
                    <a:p>
                      <a:pPr algn="ctr" fontAlgn="b"/>
                      <a:r>
                        <a:rPr lang="es-CL" sz="1000" b="1" i="0" u="none" strike="noStrike" dirty="0">
                          <a:solidFill>
                            <a:srgbClr val="000000"/>
                          </a:solidFill>
                          <a:effectLst/>
                          <a:latin typeface="Calibri"/>
                        </a:rPr>
                        <a:t>( U</a:t>
                      </a:r>
                      <a:r>
                        <a:rPr lang="es-CL" sz="1000" b="1" i="0" u="none" strike="noStrike" baseline="0" dirty="0">
                          <a:solidFill>
                            <a:srgbClr val="000000"/>
                          </a:solidFill>
                          <a:effectLst/>
                          <a:latin typeface="Calibri"/>
                        </a:rPr>
                        <a:t> </a:t>
                      </a:r>
                      <a:r>
                        <a:rPr lang="el-GR" sz="1000" b="1" i="0" u="none" strike="noStrike" dirty="0">
                          <a:solidFill>
                            <a:srgbClr val="000000"/>
                          </a:solidFill>
                          <a:effectLst/>
                          <a:latin typeface="Calibri"/>
                        </a:rPr>
                        <a:t>)</a:t>
                      </a:r>
                    </a:p>
                    <a:p>
                      <a:pPr algn="ctr" fontAlgn="b"/>
                      <a:r>
                        <a:rPr lang="es-CL" sz="1000" b="1" i="0" u="none" strike="noStrike" dirty="0">
                          <a:solidFill>
                            <a:srgbClr val="000000"/>
                          </a:solidFill>
                          <a:effectLst/>
                          <a:latin typeface="+mn-lt"/>
                        </a:rPr>
                        <a:t>W/m</a:t>
                      </a:r>
                      <a:r>
                        <a:rPr lang="es-CL" sz="1000" b="1" i="0" u="none" strike="noStrike" baseline="30000" dirty="0">
                          <a:solidFill>
                            <a:srgbClr val="000000"/>
                          </a:solidFill>
                          <a:effectLst/>
                          <a:latin typeface="+mn-lt"/>
                        </a:rPr>
                        <a:t>2</a:t>
                      </a:r>
                      <a:r>
                        <a:rPr lang="es-CL" sz="1000" b="1" i="0" u="none" strike="noStrike" dirty="0">
                          <a:solidFill>
                            <a:srgbClr val="000000"/>
                          </a:solidFill>
                          <a:effectLst/>
                          <a:latin typeface="+mn-lt"/>
                        </a:rPr>
                        <a:t>K </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454898518"/>
              </p:ext>
            </p:extLst>
          </p:nvPr>
        </p:nvGraphicFramePr>
        <p:xfrm>
          <a:off x="10915470" y="5811455"/>
          <a:ext cx="1225828" cy="469900"/>
        </p:xfrm>
        <a:graphic>
          <a:graphicData uri="http://schemas.openxmlformats.org/drawingml/2006/table">
            <a:tbl>
              <a:tblPr>
                <a:tableStyleId>{93296810-A885-4BE3-A3E7-6D5BEEA58F35}</a:tableStyleId>
              </a:tblPr>
              <a:tblGrid>
                <a:gridCol w="1225828">
                  <a:extLst>
                    <a:ext uri="{9D8B030D-6E8A-4147-A177-3AD203B41FA5}">
                      <a16:colId xmlns:a16="http://schemas.microsoft.com/office/drawing/2014/main" val="20000"/>
                    </a:ext>
                  </a:extLst>
                </a:gridCol>
              </a:tblGrid>
              <a:tr h="125057">
                <a:tc>
                  <a:txBody>
                    <a:bodyPr/>
                    <a:lstStyle/>
                    <a:p>
                      <a:pPr algn="ctr" fontAlgn="b"/>
                      <a:r>
                        <a:rPr lang="es-CL" sz="1000" b="1" u="none" strike="noStrike" dirty="0">
                          <a:solidFill>
                            <a:schemeClr val="tx1"/>
                          </a:solidFill>
                          <a:effectLst/>
                        </a:rPr>
                        <a:t>U PISO</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99042">
                <a:tc>
                  <a:txBody>
                    <a:bodyPr/>
                    <a:lstStyle/>
                    <a:p>
                      <a:pPr algn="ctr" fontAlgn="b"/>
                      <a:r>
                        <a:rPr lang="es-CL" sz="1000" b="1" i="0" u="none" strike="noStrike" dirty="0">
                          <a:solidFill>
                            <a:srgbClr val="000000"/>
                          </a:solidFill>
                          <a:effectLst/>
                          <a:latin typeface="Calibri"/>
                        </a:rPr>
                        <a:t>( U</a:t>
                      </a:r>
                      <a:r>
                        <a:rPr lang="es-CL" sz="1000" b="1" i="0" u="none" strike="noStrike" baseline="0" dirty="0">
                          <a:solidFill>
                            <a:srgbClr val="000000"/>
                          </a:solidFill>
                          <a:effectLst/>
                          <a:latin typeface="Calibri"/>
                        </a:rPr>
                        <a:t> </a:t>
                      </a:r>
                      <a:r>
                        <a:rPr lang="el-GR" sz="1000" b="1" i="0" u="none" strike="noStrike" dirty="0">
                          <a:solidFill>
                            <a:srgbClr val="000000"/>
                          </a:solidFill>
                          <a:effectLst/>
                          <a:latin typeface="Calibri"/>
                        </a:rPr>
                        <a:t>)</a:t>
                      </a:r>
                    </a:p>
                    <a:p>
                      <a:pPr algn="ctr" fontAlgn="b"/>
                      <a:r>
                        <a:rPr lang="es-CL" sz="1000" b="1" i="0" u="none" strike="noStrike" dirty="0">
                          <a:solidFill>
                            <a:srgbClr val="000000"/>
                          </a:solidFill>
                          <a:effectLst/>
                          <a:latin typeface="+mn-lt"/>
                        </a:rPr>
                        <a:t>W/m</a:t>
                      </a:r>
                      <a:r>
                        <a:rPr lang="es-CL" sz="1000" b="1" i="0" u="none" strike="noStrike" baseline="30000" dirty="0">
                          <a:solidFill>
                            <a:srgbClr val="000000"/>
                          </a:solidFill>
                          <a:effectLst/>
                          <a:latin typeface="+mn-lt"/>
                        </a:rPr>
                        <a:t>2</a:t>
                      </a:r>
                      <a:r>
                        <a:rPr lang="es-CL" sz="1000" b="1" i="0" u="none" strike="noStrike" dirty="0">
                          <a:solidFill>
                            <a:srgbClr val="000000"/>
                          </a:solidFill>
                          <a:effectLst/>
                          <a:latin typeface="+mn-lt"/>
                        </a:rPr>
                        <a:t>K </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46603655"/>
              </p:ext>
            </p:extLst>
          </p:nvPr>
        </p:nvGraphicFramePr>
        <p:xfrm>
          <a:off x="7494508" y="3680284"/>
          <a:ext cx="3402624" cy="2139712"/>
        </p:xfrm>
        <a:graphic>
          <a:graphicData uri="http://schemas.openxmlformats.org/drawingml/2006/table">
            <a:tbl>
              <a:tblPr>
                <a:tableStyleId>{93296810-A885-4BE3-A3E7-6D5BEEA58F35}</a:tableStyleId>
              </a:tblPr>
              <a:tblGrid>
                <a:gridCol w="907406">
                  <a:extLst>
                    <a:ext uri="{9D8B030D-6E8A-4147-A177-3AD203B41FA5}">
                      <a16:colId xmlns:a16="http://schemas.microsoft.com/office/drawing/2014/main" val="20000"/>
                    </a:ext>
                  </a:extLst>
                </a:gridCol>
                <a:gridCol w="1396472">
                  <a:extLst>
                    <a:ext uri="{9D8B030D-6E8A-4147-A177-3AD203B41FA5}">
                      <a16:colId xmlns:a16="http://schemas.microsoft.com/office/drawing/2014/main" val="20001"/>
                    </a:ext>
                  </a:extLst>
                </a:gridCol>
                <a:gridCol w="1098746">
                  <a:extLst>
                    <a:ext uri="{9D8B030D-6E8A-4147-A177-3AD203B41FA5}">
                      <a16:colId xmlns:a16="http://schemas.microsoft.com/office/drawing/2014/main" val="20002"/>
                    </a:ext>
                  </a:extLst>
                </a:gridCol>
              </a:tblGrid>
              <a:tr h="178207">
                <a:tc gridSpan="3">
                  <a:txBody>
                    <a:bodyPr/>
                    <a:lstStyle/>
                    <a:p>
                      <a:pPr algn="ctr" fontAlgn="b"/>
                      <a:r>
                        <a:rPr lang="es-CL" sz="1000" b="1" i="0" u="none" strike="noStrike" dirty="0">
                          <a:solidFill>
                            <a:schemeClr val="tx1"/>
                          </a:solidFill>
                          <a:effectLst/>
                          <a:latin typeface="Calibri"/>
                        </a:rPr>
                        <a:t>MUROS</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6345">
                <a:tc>
                  <a:txBody>
                    <a:bodyPr/>
                    <a:lstStyle/>
                    <a:p>
                      <a:pPr algn="ctr" fontAlgn="b"/>
                      <a:r>
                        <a:rPr lang="es-CL" sz="1000" b="1" i="0" u="none" strike="noStrike" dirty="0">
                          <a:solidFill>
                            <a:srgbClr val="000000"/>
                          </a:solidFill>
                          <a:effectLst/>
                          <a:latin typeface="Calibri"/>
                        </a:rPr>
                        <a:t>ESPESOR ( E )</a:t>
                      </a:r>
                    </a:p>
                    <a:p>
                      <a:pPr algn="ctr" fontAlgn="b"/>
                      <a:r>
                        <a:rPr lang="es-CL" sz="1000" b="1" i="0" u="none" strike="noStrike" dirty="0">
                          <a:solidFill>
                            <a:srgbClr val="000000"/>
                          </a:solidFill>
                          <a:effectLst/>
                          <a:latin typeface="Calibri"/>
                        </a:rPr>
                        <a:t>m</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 CONDUCTIVIDAD ( </a:t>
                      </a:r>
                      <a:r>
                        <a:rPr lang="el-GR" sz="1000" b="1" i="0" u="none" strike="noStrike" dirty="0">
                          <a:solidFill>
                            <a:srgbClr val="000000"/>
                          </a:solidFill>
                          <a:effectLst/>
                          <a:latin typeface="Calibri"/>
                        </a:rPr>
                        <a:t>λ )</a:t>
                      </a:r>
                    </a:p>
                    <a:p>
                      <a:pPr algn="ctr" fontAlgn="b"/>
                      <a:r>
                        <a:rPr lang="es-CL" sz="1000" b="1" i="0" u="none" strike="noStrike" dirty="0">
                          <a:solidFill>
                            <a:srgbClr val="000000"/>
                          </a:solidFill>
                          <a:effectLst/>
                          <a:latin typeface="Calibri"/>
                        </a:rPr>
                        <a:t>W/</a:t>
                      </a:r>
                      <a:r>
                        <a:rPr lang="es-CL" sz="1000" b="1" i="0" u="none" strike="noStrike" dirty="0" err="1">
                          <a:solidFill>
                            <a:srgbClr val="000000"/>
                          </a:solidFill>
                          <a:effectLst/>
                          <a:latin typeface="Calibri"/>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RESISTENCIA ( R)</a:t>
                      </a:r>
                    </a:p>
                    <a:p>
                      <a:pPr algn="ctr" fontAlgn="b"/>
                      <a:r>
                        <a:rPr lang="es-CL" sz="1000" b="1" i="0" u="none" strike="noStrike" dirty="0">
                          <a:solidFill>
                            <a:srgbClr val="000000"/>
                          </a:solidFill>
                          <a:effectLst/>
                          <a:latin typeface="Calibri"/>
                        </a:rPr>
                        <a:t>m</a:t>
                      </a:r>
                      <a:r>
                        <a:rPr lang="es-CL" sz="1000" b="1" i="0" u="none" strike="noStrike" baseline="30000" dirty="0">
                          <a:solidFill>
                            <a:srgbClr val="000000"/>
                          </a:solidFill>
                          <a:effectLst/>
                          <a:latin typeface="Calibri"/>
                        </a:rPr>
                        <a:t>2</a:t>
                      </a:r>
                      <a:r>
                        <a:rPr lang="es-CL" sz="1000" b="1" i="0" u="none" strike="noStrike" baseline="0" dirty="0">
                          <a:solidFill>
                            <a:srgbClr val="000000"/>
                          </a:solidFill>
                          <a:effectLst/>
                          <a:latin typeface="Calibri"/>
                        </a:rPr>
                        <a:t>K</a:t>
                      </a:r>
                      <a:r>
                        <a:rPr lang="es-CL" sz="1000" b="1" i="0" u="none" strike="noStrike" dirty="0">
                          <a:solidFill>
                            <a:srgbClr val="000000"/>
                          </a:solidFill>
                          <a:effectLst/>
                          <a:latin typeface="Calibri"/>
                        </a:rPr>
                        <a:t>/W</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6769">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5413">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755">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013">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2842">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521">
                <a:tc gridSpan="2">
                  <a:txBody>
                    <a:bodyPr/>
                    <a:lstStyle/>
                    <a:p>
                      <a:pPr algn="r" fontAlgn="b"/>
                      <a:r>
                        <a:rPr lang="es-CL" sz="1000" b="1" i="0" u="none" strike="noStrike" dirty="0" err="1">
                          <a:solidFill>
                            <a:srgbClr val="000000"/>
                          </a:solidFill>
                          <a:effectLst/>
                          <a:latin typeface="Calibri"/>
                        </a:rPr>
                        <a:t>rsi</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9521">
                <a:tc gridSpan="2">
                  <a:txBody>
                    <a:bodyPr/>
                    <a:lstStyle/>
                    <a:p>
                      <a:pPr algn="r" fontAlgn="b"/>
                      <a:r>
                        <a:rPr lang="es-CL" sz="1000" b="1" i="0" u="none" strike="noStrike" dirty="0" err="1">
                          <a:solidFill>
                            <a:srgbClr val="000000"/>
                          </a:solidFill>
                          <a:effectLst/>
                          <a:latin typeface="Calibri"/>
                        </a:rPr>
                        <a:t>Rse</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9521">
                <a:tc gridSpan="2">
                  <a:txBody>
                    <a:bodyPr/>
                    <a:lstStyle/>
                    <a:p>
                      <a:pPr algn="r" fontAlgn="b"/>
                      <a:r>
                        <a:rPr lang="es-CL" sz="1000" b="1" i="0" u="none" strike="noStrike" dirty="0">
                          <a:solidFill>
                            <a:srgbClr val="000000"/>
                          </a:solidFill>
                          <a:effectLst/>
                          <a:latin typeface="Calibri"/>
                        </a:rPr>
                        <a:t>RT</a:t>
                      </a: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41679728"/>
              </p:ext>
            </p:extLst>
          </p:nvPr>
        </p:nvGraphicFramePr>
        <p:xfrm>
          <a:off x="7490822" y="5810038"/>
          <a:ext cx="3402624" cy="2372477"/>
        </p:xfrm>
        <a:graphic>
          <a:graphicData uri="http://schemas.openxmlformats.org/drawingml/2006/table">
            <a:tbl>
              <a:tblPr>
                <a:tableStyleId>{93296810-A885-4BE3-A3E7-6D5BEEA58F35}</a:tableStyleId>
              </a:tblPr>
              <a:tblGrid>
                <a:gridCol w="907406">
                  <a:extLst>
                    <a:ext uri="{9D8B030D-6E8A-4147-A177-3AD203B41FA5}">
                      <a16:colId xmlns:a16="http://schemas.microsoft.com/office/drawing/2014/main" val="20000"/>
                    </a:ext>
                  </a:extLst>
                </a:gridCol>
                <a:gridCol w="1396472">
                  <a:extLst>
                    <a:ext uri="{9D8B030D-6E8A-4147-A177-3AD203B41FA5}">
                      <a16:colId xmlns:a16="http://schemas.microsoft.com/office/drawing/2014/main" val="20001"/>
                    </a:ext>
                  </a:extLst>
                </a:gridCol>
                <a:gridCol w="1098746">
                  <a:extLst>
                    <a:ext uri="{9D8B030D-6E8A-4147-A177-3AD203B41FA5}">
                      <a16:colId xmlns:a16="http://schemas.microsoft.com/office/drawing/2014/main" val="20002"/>
                    </a:ext>
                  </a:extLst>
                </a:gridCol>
              </a:tblGrid>
              <a:tr h="155723">
                <a:tc gridSpan="3">
                  <a:txBody>
                    <a:bodyPr/>
                    <a:lstStyle/>
                    <a:p>
                      <a:pPr algn="ctr" fontAlgn="b"/>
                      <a:r>
                        <a:rPr lang="es-CL" sz="1000" b="1" i="0" u="none" strike="noStrike" dirty="0">
                          <a:solidFill>
                            <a:schemeClr val="tx1"/>
                          </a:solidFill>
                          <a:effectLst/>
                          <a:latin typeface="Calibri"/>
                        </a:rPr>
                        <a:t>PISO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5216">
                <a:tc>
                  <a:txBody>
                    <a:bodyPr/>
                    <a:lstStyle/>
                    <a:p>
                      <a:pPr algn="ctr" fontAlgn="b"/>
                      <a:r>
                        <a:rPr lang="es-CL" sz="1000" b="1" i="0" u="none" strike="noStrike" dirty="0">
                          <a:solidFill>
                            <a:srgbClr val="000000"/>
                          </a:solidFill>
                          <a:effectLst/>
                          <a:latin typeface="Calibri"/>
                        </a:rPr>
                        <a:t>ESPESOR ( E )</a:t>
                      </a:r>
                    </a:p>
                    <a:p>
                      <a:pPr algn="ctr" fontAlgn="b"/>
                      <a:r>
                        <a:rPr lang="es-CL" sz="1000" b="1" i="0" u="none" strike="noStrike" dirty="0">
                          <a:solidFill>
                            <a:srgbClr val="000000"/>
                          </a:solidFill>
                          <a:effectLst/>
                          <a:latin typeface="Calibri"/>
                        </a:rPr>
                        <a:t>m</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 CONDUCTIVIDAD ( </a:t>
                      </a:r>
                      <a:r>
                        <a:rPr lang="el-GR" sz="1000" b="1" i="0" u="none" strike="noStrike" dirty="0">
                          <a:solidFill>
                            <a:srgbClr val="000000"/>
                          </a:solidFill>
                          <a:effectLst/>
                          <a:latin typeface="Calibri"/>
                        </a:rPr>
                        <a:t>λ )</a:t>
                      </a:r>
                    </a:p>
                    <a:p>
                      <a:pPr algn="ctr" fontAlgn="b"/>
                      <a:r>
                        <a:rPr lang="es-CL" sz="1000" b="1" i="0" u="none" strike="noStrike" dirty="0">
                          <a:solidFill>
                            <a:srgbClr val="000000"/>
                          </a:solidFill>
                          <a:effectLst/>
                          <a:latin typeface="Calibri"/>
                        </a:rPr>
                        <a:t>W/</a:t>
                      </a:r>
                      <a:r>
                        <a:rPr lang="es-CL" sz="1000" b="1" i="0" u="none" strike="noStrike" dirty="0" err="1">
                          <a:solidFill>
                            <a:srgbClr val="000000"/>
                          </a:solidFill>
                          <a:effectLst/>
                          <a:latin typeface="Calibri"/>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RESISTENCIA ( R)</a:t>
                      </a:r>
                    </a:p>
                    <a:p>
                      <a:pPr algn="ctr" fontAlgn="b"/>
                      <a:r>
                        <a:rPr lang="es-CL" sz="1000" b="1" i="0" u="none" strike="noStrike" dirty="0">
                          <a:solidFill>
                            <a:srgbClr val="000000"/>
                          </a:solidFill>
                          <a:effectLst/>
                          <a:latin typeface="Calibri"/>
                        </a:rPr>
                        <a:t>m</a:t>
                      </a:r>
                      <a:r>
                        <a:rPr lang="es-CL" sz="1000" b="1" i="0" u="none" strike="noStrike" baseline="30000" dirty="0">
                          <a:solidFill>
                            <a:srgbClr val="000000"/>
                          </a:solidFill>
                          <a:effectLst/>
                          <a:latin typeface="Calibri"/>
                        </a:rPr>
                        <a:t>2</a:t>
                      </a:r>
                      <a:r>
                        <a:rPr lang="es-CL" sz="1000" b="1" i="0" u="none" strike="noStrike" baseline="0" dirty="0">
                          <a:solidFill>
                            <a:srgbClr val="000000"/>
                          </a:solidFill>
                          <a:effectLst/>
                          <a:latin typeface="Calibri"/>
                        </a:rPr>
                        <a:t>K</a:t>
                      </a:r>
                      <a:r>
                        <a:rPr lang="es-CL" sz="1000" b="1" i="0" u="none" strike="noStrike" dirty="0">
                          <a:solidFill>
                            <a:srgbClr val="000000"/>
                          </a:solidFill>
                          <a:effectLst/>
                          <a:latin typeface="Calibri"/>
                        </a:rPr>
                        <a:t>/W</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9542">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8792">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5390">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229">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6337">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6337">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2650">
                <a:tc gridSpan="2">
                  <a:txBody>
                    <a:bodyPr/>
                    <a:lstStyle/>
                    <a:p>
                      <a:pPr algn="r" fontAlgn="b"/>
                      <a:r>
                        <a:rPr lang="es-CL" sz="1000" b="1" i="0" u="none" strike="noStrike" dirty="0" err="1">
                          <a:solidFill>
                            <a:srgbClr val="000000"/>
                          </a:solidFill>
                          <a:effectLst/>
                          <a:latin typeface="Calibri"/>
                        </a:rPr>
                        <a:t>rsi</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2650">
                <a:tc gridSpan="2">
                  <a:txBody>
                    <a:bodyPr/>
                    <a:lstStyle/>
                    <a:p>
                      <a:pPr algn="r" fontAlgn="b"/>
                      <a:r>
                        <a:rPr lang="es-CL" sz="1000" b="1" i="0" u="none" strike="noStrike" dirty="0" err="1">
                          <a:solidFill>
                            <a:srgbClr val="000000"/>
                          </a:solidFill>
                          <a:effectLst/>
                          <a:latin typeface="Calibri"/>
                        </a:rPr>
                        <a:t>Rse</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2650">
                <a:tc gridSpan="2">
                  <a:txBody>
                    <a:bodyPr/>
                    <a:lstStyle/>
                    <a:p>
                      <a:pPr algn="r" fontAlgn="b"/>
                      <a:r>
                        <a:rPr lang="es-CL" sz="1000" b="1" i="0" u="none" strike="noStrike" dirty="0">
                          <a:solidFill>
                            <a:srgbClr val="000000"/>
                          </a:solidFill>
                          <a:effectLst/>
                          <a:latin typeface="Calibri"/>
                        </a:rPr>
                        <a:t>RT</a:t>
                      </a: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1" name="Google Shape;91;p2"/>
          <p:cNvSpPr txBox="1"/>
          <p:nvPr/>
        </p:nvSpPr>
        <p:spPr>
          <a:xfrm>
            <a:off x="228601" y="199862"/>
            <a:ext cx="14665316" cy="369332"/>
          </a:xfrm>
          <a:prstGeom prst="rect">
            <a:avLst/>
          </a:prstGeom>
          <a:noFill/>
          <a:ln w="9525" cap="flat" cmpd="sng">
            <a:solidFill>
              <a:srgbClr val="4EA9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0" u="none" strike="noStrike" cap="none" dirty="0">
                <a:solidFill>
                  <a:srgbClr val="4EA910"/>
                </a:solidFill>
                <a:latin typeface="Arial"/>
                <a:ea typeface="Arial"/>
                <a:cs typeface="Arial"/>
                <a:sym typeface="Arial"/>
              </a:rPr>
              <a:t>EJERCICIO N°04</a:t>
            </a:r>
            <a:endParaRPr sz="1800" b="1" i="0" u="none" strike="noStrike" cap="none" dirty="0">
              <a:solidFill>
                <a:srgbClr val="4EA910"/>
              </a:solidFill>
              <a:latin typeface="Arial"/>
              <a:ea typeface="Arial"/>
              <a:cs typeface="Arial"/>
              <a:sym typeface="Arial"/>
            </a:endParaRPr>
          </a:p>
        </p:txBody>
      </p:sp>
      <p:sp>
        <p:nvSpPr>
          <p:cNvPr id="22" name="Google Shape;98;p3"/>
          <p:cNvSpPr txBox="1"/>
          <p:nvPr/>
        </p:nvSpPr>
        <p:spPr>
          <a:xfrm>
            <a:off x="8649989" y="9877301"/>
            <a:ext cx="4400994"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 Nombre Apellido, </a:t>
            </a:r>
          </a:p>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a:t>
            </a:r>
            <a:endParaRPr sz="1050" b="1" dirty="0">
              <a:solidFill>
                <a:schemeClr val="dk1"/>
              </a:solidFill>
              <a:latin typeface="Arial"/>
              <a:ea typeface="Arial"/>
              <a:cs typeface="Arial"/>
              <a:sym typeface="Arial"/>
            </a:endParaRPr>
          </a:p>
        </p:txBody>
      </p:sp>
      <p:sp>
        <p:nvSpPr>
          <p:cNvPr id="23" name="Google Shape;98;p3"/>
          <p:cNvSpPr txBox="1"/>
          <p:nvPr/>
        </p:nvSpPr>
        <p:spPr>
          <a:xfrm>
            <a:off x="8178935" y="10273913"/>
            <a:ext cx="1272895" cy="25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dirty="0">
                <a:solidFill>
                  <a:schemeClr val="tx1">
                    <a:lumMod val="65000"/>
                    <a:lumOff val="35000"/>
                  </a:schemeClr>
                </a:solidFill>
              </a:rPr>
              <a:t>Día/Mes/Año</a:t>
            </a:r>
            <a:endParaRPr sz="1050" dirty="0">
              <a:solidFill>
                <a:schemeClr val="tx1">
                  <a:lumMod val="65000"/>
                  <a:lumOff val="35000"/>
                </a:schemeClr>
              </a:solidFill>
              <a:sym typeface="Arial"/>
            </a:endParaRPr>
          </a:p>
        </p:txBody>
      </p:sp>
    </p:spTree>
    <p:extLst>
      <p:ext uri="{BB962C8B-B14F-4D97-AF65-F5344CB8AC3E}">
        <p14:creationId xmlns:p14="http://schemas.microsoft.com/office/powerpoint/2010/main" val="217996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90090315"/>
              </p:ext>
            </p:extLst>
          </p:nvPr>
        </p:nvGraphicFramePr>
        <p:xfrm>
          <a:off x="228602" y="754027"/>
          <a:ext cx="14630398" cy="8753044"/>
        </p:xfrm>
        <a:graphic>
          <a:graphicData uri="http://schemas.openxmlformats.org/drawingml/2006/table">
            <a:tbl>
              <a:tblPr firstRow="1" bandRow="1">
                <a:tableStyleId>{16D9F66E-5EB9-4882-86FB-DCBF35E3C3E4}</a:tableStyleId>
              </a:tblPr>
              <a:tblGrid>
                <a:gridCol w="380998">
                  <a:extLst>
                    <a:ext uri="{9D8B030D-6E8A-4147-A177-3AD203B41FA5}">
                      <a16:colId xmlns:a16="http://schemas.microsoft.com/office/drawing/2014/main" val="20005"/>
                    </a:ext>
                  </a:extLst>
                </a:gridCol>
                <a:gridCol w="3269673">
                  <a:extLst>
                    <a:ext uri="{9D8B030D-6E8A-4147-A177-3AD203B41FA5}">
                      <a16:colId xmlns:a16="http://schemas.microsoft.com/office/drawing/2014/main" val="20000"/>
                    </a:ext>
                  </a:extLst>
                </a:gridCol>
                <a:gridCol w="3602182">
                  <a:extLst>
                    <a:ext uri="{9D8B030D-6E8A-4147-A177-3AD203B41FA5}">
                      <a16:colId xmlns:a16="http://schemas.microsoft.com/office/drawing/2014/main" val="20001"/>
                    </a:ext>
                  </a:extLst>
                </a:gridCol>
                <a:gridCol w="3422888">
                  <a:extLst>
                    <a:ext uri="{9D8B030D-6E8A-4147-A177-3AD203B41FA5}">
                      <a16:colId xmlns:a16="http://schemas.microsoft.com/office/drawing/2014/main" val="20002"/>
                    </a:ext>
                  </a:extLst>
                </a:gridCol>
                <a:gridCol w="1255191">
                  <a:extLst>
                    <a:ext uri="{9D8B030D-6E8A-4147-A177-3AD203B41FA5}">
                      <a16:colId xmlns:a16="http://schemas.microsoft.com/office/drawing/2014/main" val="20003"/>
                    </a:ext>
                  </a:extLst>
                </a:gridCol>
                <a:gridCol w="2699466">
                  <a:extLst>
                    <a:ext uri="{9D8B030D-6E8A-4147-A177-3AD203B41FA5}">
                      <a16:colId xmlns:a16="http://schemas.microsoft.com/office/drawing/2014/main" val="20004"/>
                    </a:ext>
                  </a:extLst>
                </a:gridCol>
              </a:tblGrid>
              <a:tr h="765491">
                <a:tc rowSpan="6">
                  <a:txBody>
                    <a:bodyPr/>
                    <a:lstStyle/>
                    <a:p>
                      <a:pPr algn="ctr"/>
                      <a:r>
                        <a:rPr lang="es-CL" sz="1400" dirty="0">
                          <a:solidFill>
                            <a:schemeClr val="bg1"/>
                          </a:solidFill>
                          <a:latin typeface="Arial" pitchFamily="34" charset="0"/>
                          <a:cs typeface="Arial" pitchFamily="34" charset="0"/>
                        </a:rPr>
                        <a:t>PROPUESTA</a:t>
                      </a:r>
                      <a:r>
                        <a:rPr lang="es-CL" sz="1400" baseline="0" dirty="0">
                          <a:solidFill>
                            <a:schemeClr val="bg1"/>
                          </a:solidFill>
                          <a:latin typeface="Arial" pitchFamily="34" charset="0"/>
                          <a:cs typeface="Arial" pitchFamily="34" charset="0"/>
                        </a:rPr>
                        <a:t>  SEGÚN ZONA CLIMÁTICA</a:t>
                      </a:r>
                      <a:endParaRPr lang="es-CL" sz="1400" dirty="0">
                        <a:solidFill>
                          <a:schemeClr val="bg1"/>
                        </a:solidFill>
                        <a:latin typeface="Arial" pitchFamily="34" charset="0"/>
                        <a:cs typeface="Arial" pitchFamily="34" charset="0"/>
                      </a:endParaRPr>
                    </a:p>
                  </a:txBody>
                  <a:tcPr vert="vert270">
                    <a:lnL w="38100" cap="flat" cmpd="sng" algn="ctr">
                      <a:solidFill>
                        <a:schemeClr val="accent6"/>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algn="ctr"/>
                      <a:r>
                        <a:rPr lang="es-CL" sz="1200" dirty="0">
                          <a:solidFill>
                            <a:schemeClr val="bg1"/>
                          </a:solidFill>
                          <a:latin typeface="Arial" pitchFamily="34" charset="0"/>
                          <a:cs typeface="Arial" pitchFamily="34" charset="0"/>
                        </a:rPr>
                        <a:t>ESQUEMAS, PLANTA</a:t>
                      </a:r>
                      <a:r>
                        <a:rPr lang="es-CL" sz="1200" baseline="0" dirty="0">
                          <a:solidFill>
                            <a:schemeClr val="bg1"/>
                          </a:solidFill>
                          <a:latin typeface="Arial" pitchFamily="34" charset="0"/>
                          <a:cs typeface="Arial" pitchFamily="34" charset="0"/>
                        </a:rPr>
                        <a:t> Y ELEVACIONES</a:t>
                      </a:r>
                      <a:r>
                        <a:rPr lang="es-CL" sz="1200" dirty="0">
                          <a:solidFill>
                            <a:schemeClr val="bg1"/>
                          </a:solidFill>
                          <a:latin typeface="Arial" pitchFamily="34" charset="0"/>
                          <a:cs typeface="Arial" pitchFamily="34" charset="0"/>
                        </a:rPr>
                        <a:t>  CAJA CON DIMENSIONES DE VENTANA LATERAL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baseline="0" dirty="0">
                          <a:solidFill>
                            <a:schemeClr val="bg1"/>
                          </a:solidFill>
                          <a:latin typeface="Arial" pitchFamily="34" charset="0"/>
                          <a:cs typeface="Arial" pitchFamily="34" charset="0"/>
                        </a:rPr>
                        <a:t>PAQUETES CONSTRUCTIVOS</a:t>
                      </a:r>
                      <a:endParaRPr lang="es-CL" sz="14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dirty="0">
                          <a:solidFill>
                            <a:schemeClr val="bg1"/>
                          </a:solidFill>
                          <a:latin typeface="Arial" pitchFamily="34" charset="0"/>
                          <a:cs typeface="Arial" pitchFamily="34" charset="0"/>
                        </a:rPr>
                        <a:t>RESISTENCIA</a:t>
                      </a:r>
                    </a:p>
                    <a:p>
                      <a:pPr algn="ctr"/>
                      <a:r>
                        <a:rPr lang="es-CL" sz="1400" dirty="0">
                          <a:solidFill>
                            <a:schemeClr val="bg1"/>
                          </a:solidFill>
                          <a:latin typeface="Arial" pitchFamily="34" charset="0"/>
                          <a:cs typeface="Arial" pitchFamily="34" charset="0"/>
                        </a:rPr>
                        <a:t>R</a:t>
                      </a:r>
                      <a:r>
                        <a:rPr lang="es-CL" sz="1400" baseline="0" dirty="0">
                          <a:solidFill>
                            <a:schemeClr val="bg1"/>
                          </a:solidFill>
                          <a:latin typeface="Arial" pitchFamily="34" charset="0"/>
                          <a:cs typeface="Arial" pitchFamily="34" charset="0"/>
                        </a:rPr>
                        <a:t> y RT</a:t>
                      </a:r>
                      <a:endParaRPr lang="es-CL" sz="14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dirty="0">
                          <a:solidFill>
                            <a:schemeClr val="bg1"/>
                          </a:solidFill>
                          <a:latin typeface="Arial" pitchFamily="34" charset="0"/>
                          <a:cs typeface="Arial" pitchFamily="34" charset="0"/>
                        </a:rPr>
                        <a:t>CÁLCULO</a:t>
                      </a:r>
                      <a:r>
                        <a:rPr lang="es-CL" sz="1400" baseline="0" dirty="0">
                          <a:solidFill>
                            <a:schemeClr val="bg1"/>
                          </a:solidFill>
                          <a:latin typeface="Arial" pitchFamily="34" charset="0"/>
                          <a:cs typeface="Arial" pitchFamily="34" charset="0"/>
                        </a:rPr>
                        <a:t> U:</a:t>
                      </a:r>
                      <a:endParaRPr lang="es-CL" sz="14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s-CL" sz="1400" dirty="0">
                          <a:solidFill>
                            <a:schemeClr val="bg1"/>
                          </a:solidFill>
                          <a:latin typeface="Arial" pitchFamily="34" charset="0"/>
                          <a:cs typeface="Arial" pitchFamily="34" charset="0"/>
                        </a:rPr>
                        <a:t>CÁLCULO G</a:t>
                      </a:r>
                    </a:p>
                  </a:txBody>
                  <a:tcPr>
                    <a:lnL w="28575" cap="flat" cmpd="sng" algn="ctr">
                      <a:solidFill>
                        <a:schemeClr val="bg1"/>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906614">
                <a:tc vMerge="1">
                  <a:txBody>
                    <a:bodyPr/>
                    <a:lstStyle/>
                    <a:p>
                      <a:pPr algn="ctr"/>
                      <a:endParaRPr lang="es-CL" sz="1400" b="1" i="0" dirty="0">
                        <a:latin typeface="Arial"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rowSpan="2">
                  <a:txBody>
                    <a:bodyPr/>
                    <a:lstStyle/>
                    <a:p>
                      <a:pPr algn="ctr"/>
                      <a:endParaRPr lang="es-CL" sz="1400" b="1" i="0" dirty="0">
                        <a:latin typeface="Arial"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5">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5">
                  <a:txBody>
                    <a:bodyPr/>
                    <a:lstStyle/>
                    <a:p>
                      <a:endParaRPr lang="es-CL" sz="1200" dirty="0">
                        <a:latin typeface="Arial" pitchFamily="34" charset="0"/>
                        <a:cs typeface="Arial" pitchFamily="34" charset="0"/>
                      </a:endParaRPr>
                    </a:p>
                  </a:txBody>
                  <a:tcPr>
                    <a:lnL w="28575"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5">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r>
                        <a:rPr lang="es-CL" sz="1200" dirty="0">
                          <a:latin typeface="Arial" pitchFamily="34" charset="0"/>
                          <a:cs typeface="Arial" pitchFamily="34" charset="0"/>
                        </a:rPr>
                        <a:t>Gv1</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r h="577878">
                <a:tc vMerge="1">
                  <a:txBody>
                    <a:bodyPr/>
                    <a:lstStyle/>
                    <a:p>
                      <a:endParaRPr lang="en-US"/>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rowSpan="4">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200" dirty="0">
                          <a:latin typeface="Arial" pitchFamily="34" charset="0"/>
                          <a:cs typeface="Arial" pitchFamily="34" charset="0"/>
                        </a:rPr>
                        <a:t>Gv2</a:t>
                      </a:r>
                    </a:p>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2"/>
                  </a:ext>
                </a:extLst>
              </a:tr>
              <a:tr h="1109578">
                <a:tc vMerge="1">
                  <a:txBody>
                    <a:bodyPr/>
                    <a:lstStyle/>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050" dirty="0">
                          <a:latin typeface="Arial" pitchFamily="34" charset="0"/>
                          <a:cs typeface="Arial" pitchFamily="34" charset="0"/>
                        </a:rPr>
                        <a:t>Cálculo de superficie muros:</a:t>
                      </a:r>
                    </a:p>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1109579">
                <a:tc vMerge="1">
                  <a:txBody>
                    <a:bodyPr/>
                    <a:lstStyle/>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050" dirty="0">
                          <a:latin typeface="Arial" pitchFamily="34" charset="0"/>
                          <a:cs typeface="Arial" pitchFamily="34" charset="0"/>
                        </a:rPr>
                        <a:t>Cálculo de superficie techumbre:</a:t>
                      </a:r>
                    </a:p>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r h="1283904">
                <a:tc vMerge="1">
                  <a:txBody>
                    <a:bodyPr/>
                    <a:lstStyle/>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3F7022"/>
                    </a:solid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lang="es-CL" sz="1050" dirty="0">
                          <a:latin typeface="Arial" pitchFamily="34" charset="0"/>
                          <a:cs typeface="Arial" pitchFamily="34" charset="0"/>
                        </a:rPr>
                        <a:t>Cálculo de superficie piso:</a:t>
                      </a:r>
                    </a:p>
                    <a:p>
                      <a:pPr algn="l"/>
                      <a:endParaRPr lang="es-CL" sz="1050" b="1" i="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es-CL" sz="1200" dirty="0">
                        <a:latin typeface="Arial" pitchFamily="34" charset="0"/>
                        <a:cs typeface="Arial" pitchFamily="34" charset="0"/>
                      </a:endParaRPr>
                    </a:p>
                  </a:txBody>
                  <a:tcPr>
                    <a:noFill/>
                  </a:tcPr>
                </a:tc>
                <a:tc vMerge="1">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noFill/>
                  </a:tcPr>
                </a:tc>
                <a:tc vMerge="1">
                  <a:txBody>
                    <a:bodyPr/>
                    <a:lstStyle/>
                    <a:p>
                      <a:endParaRPr lang="es-CL" sz="1200" dirty="0">
                        <a:latin typeface="Arial" pitchFamily="34" charset="0"/>
                        <a:cs typeface="Arial"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vMerge="1">
                  <a:txBody>
                    <a:bodyPr/>
                    <a:lstStyle/>
                    <a:p>
                      <a:endParaRPr lang="es-CL" sz="1200" dirty="0">
                        <a:latin typeface="Arial" pitchFamily="34" charset="0"/>
                        <a:cs typeface="Arial" pitchFamily="34" charset="0"/>
                      </a:endParaRPr>
                    </a:p>
                  </a:txBody>
                  <a:tcPr>
                    <a:no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26727342"/>
              </p:ext>
            </p:extLst>
          </p:nvPr>
        </p:nvGraphicFramePr>
        <p:xfrm>
          <a:off x="3890833" y="1522286"/>
          <a:ext cx="3587262" cy="1534538"/>
        </p:xfrm>
        <a:graphic>
          <a:graphicData uri="http://schemas.openxmlformats.org/drawingml/2006/table">
            <a:tbl>
              <a:tblPr>
                <a:tableStyleId>{93296810-A885-4BE3-A3E7-6D5BEEA58F35}</a:tableStyleId>
              </a:tblPr>
              <a:tblGrid>
                <a:gridCol w="415755">
                  <a:extLst>
                    <a:ext uri="{9D8B030D-6E8A-4147-A177-3AD203B41FA5}">
                      <a16:colId xmlns:a16="http://schemas.microsoft.com/office/drawing/2014/main" val="20000"/>
                    </a:ext>
                  </a:extLst>
                </a:gridCol>
                <a:gridCol w="1206451">
                  <a:extLst>
                    <a:ext uri="{9D8B030D-6E8A-4147-A177-3AD203B41FA5}">
                      <a16:colId xmlns:a16="http://schemas.microsoft.com/office/drawing/2014/main" val="20001"/>
                    </a:ext>
                  </a:extLst>
                </a:gridCol>
                <a:gridCol w="603227">
                  <a:extLst>
                    <a:ext uri="{9D8B030D-6E8A-4147-A177-3AD203B41FA5}">
                      <a16:colId xmlns:a16="http://schemas.microsoft.com/office/drawing/2014/main" val="20002"/>
                    </a:ext>
                  </a:extLst>
                </a:gridCol>
                <a:gridCol w="703764">
                  <a:extLst>
                    <a:ext uri="{9D8B030D-6E8A-4147-A177-3AD203B41FA5}">
                      <a16:colId xmlns:a16="http://schemas.microsoft.com/office/drawing/2014/main" val="20003"/>
                    </a:ext>
                  </a:extLst>
                </a:gridCol>
                <a:gridCol w="658065">
                  <a:extLst>
                    <a:ext uri="{9D8B030D-6E8A-4147-A177-3AD203B41FA5}">
                      <a16:colId xmlns:a16="http://schemas.microsoft.com/office/drawing/2014/main" val="20004"/>
                    </a:ext>
                  </a:extLst>
                </a:gridCol>
              </a:tblGrid>
              <a:tr h="174896">
                <a:tc gridSpan="5">
                  <a:txBody>
                    <a:bodyPr/>
                    <a:lstStyle/>
                    <a:p>
                      <a:pPr algn="ctr" fontAlgn="b"/>
                      <a:r>
                        <a:rPr lang="es-CL" sz="1000" b="1" u="none" strike="noStrike" dirty="0">
                          <a:solidFill>
                            <a:schemeClr val="tx1"/>
                          </a:solidFill>
                          <a:effectLst/>
                        </a:rPr>
                        <a:t>TECHUMBRE</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6992">
                <a:tc>
                  <a:txBody>
                    <a:bodyPr/>
                    <a:lstStyle/>
                    <a:p>
                      <a:pPr algn="ctr" fontAlgn="b"/>
                      <a:r>
                        <a:rPr lang="es-CL" sz="1000" b="1" u="none" strike="noStrike">
                          <a:effectLst/>
                        </a:rPr>
                        <a:t>CAPA</a:t>
                      </a:r>
                      <a:endParaRPr lang="es-CL" sz="1000" b="1" i="0" u="none" strike="noStrike">
                        <a:solidFill>
                          <a:srgbClr val="000000"/>
                        </a:solidFill>
                        <a:effectLst/>
                        <a:latin typeface="Calibri"/>
                      </a:endParaRPr>
                    </a:p>
                    <a:p>
                      <a:pPr algn="ctr" fontAlgn="b"/>
                      <a:r>
                        <a:rPr lang="es-CL" sz="1000" b="1" u="none" strike="noStrike">
                          <a:effectLst/>
                        </a:rPr>
                        <a:t> </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MATERIAL</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DENSIDAD</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ESPESOR</a:t>
                      </a:r>
                      <a:endParaRPr lang="es-CL" sz="1000" b="1" i="0" u="none" strike="noStrike" dirty="0">
                        <a:solidFill>
                          <a:srgbClr val="000000"/>
                        </a:solidFill>
                        <a:effectLst/>
                        <a:latin typeface="Calibri"/>
                      </a:endParaRPr>
                    </a:p>
                    <a:p>
                      <a:pPr algn="ctr" fontAlgn="b"/>
                      <a:r>
                        <a:rPr lang="es-CL" sz="1000" b="1" u="none" strike="noStrike" dirty="0">
                          <a:effectLst/>
                        </a:rPr>
                        <a:t>mm</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  </a:t>
                      </a:r>
                      <a:r>
                        <a:rPr lang="el-GR" sz="1000" b="1" u="none" strike="noStrike" dirty="0">
                          <a:effectLst/>
                        </a:rPr>
                        <a:t>λ </a:t>
                      </a:r>
                      <a:endParaRPr lang="el-GR" sz="1000" b="1" i="0" u="none" strike="noStrike" dirty="0">
                        <a:solidFill>
                          <a:srgbClr val="000000"/>
                        </a:solidFill>
                        <a:effectLst/>
                        <a:latin typeface="Calibri"/>
                      </a:endParaRPr>
                    </a:p>
                    <a:p>
                      <a:pPr algn="ctr" fontAlgn="b"/>
                      <a:r>
                        <a:rPr lang="es-CL" sz="1000" b="1" u="none" strike="noStrike" dirty="0">
                          <a:effectLst/>
                        </a:rPr>
                        <a:t>W/</a:t>
                      </a:r>
                      <a:r>
                        <a:rPr lang="es-CL" sz="1000" b="1" u="none" strike="noStrike" dirty="0" err="1">
                          <a:effectLst/>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0272">
                <a:tc>
                  <a:txBody>
                    <a:bodyPr/>
                    <a:lstStyle/>
                    <a:p>
                      <a:pPr algn="ctr" fontAlgn="b"/>
                      <a:r>
                        <a:rPr lang="es-CL" sz="900" u="none" strike="noStrike" dirty="0">
                          <a:effectLst/>
                        </a:rPr>
                        <a:t>1</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Losa de hormigón armado</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2400</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150</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6115">
                <a:tc>
                  <a:txBody>
                    <a:bodyPr/>
                    <a:lstStyle/>
                    <a:p>
                      <a:pPr algn="ctr" fontAlgn="b"/>
                      <a:r>
                        <a:rPr lang="es-CL" sz="900" u="none" strike="noStrike">
                          <a:effectLst/>
                        </a:rPr>
                        <a:t>2</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680">
                <a:tc>
                  <a:txBody>
                    <a:bodyPr/>
                    <a:lstStyle/>
                    <a:p>
                      <a:pPr algn="ctr" fontAlgn="b"/>
                      <a:r>
                        <a:rPr lang="es-CL" sz="900" u="none" strike="noStrike">
                          <a:effectLst/>
                        </a:rPr>
                        <a:t>3</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3432">
                <a:tc>
                  <a:txBody>
                    <a:bodyPr/>
                    <a:lstStyle/>
                    <a:p>
                      <a:pPr algn="ctr" fontAlgn="b"/>
                      <a:r>
                        <a:rPr lang="es-CL" sz="900" u="none" strike="noStrike">
                          <a:effectLst/>
                        </a:rPr>
                        <a:t>4</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a:effectLst/>
                        </a:rPr>
                        <a:t> </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6595">
                <a:tc>
                  <a:txBody>
                    <a:bodyPr/>
                    <a:lstStyle/>
                    <a:p>
                      <a:pPr algn="ctr" fontAlgn="b"/>
                      <a:r>
                        <a:rPr lang="es-CL" sz="900" u="none" strike="noStrike">
                          <a:effectLst/>
                        </a:rPr>
                        <a:t>5</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a:effectLst/>
                        </a:rPr>
                        <a:t> </a:t>
                      </a:r>
                      <a:endParaRPr lang="es-CL" sz="900" b="0"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u="none" strike="noStrike" dirty="0">
                          <a:effectLst/>
                        </a:rPr>
                        <a:t> </a:t>
                      </a:r>
                      <a:endParaRPr lang="es-CL" sz="9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99134023"/>
              </p:ext>
            </p:extLst>
          </p:nvPr>
        </p:nvGraphicFramePr>
        <p:xfrm>
          <a:off x="3884977" y="3682199"/>
          <a:ext cx="3584039" cy="1532061"/>
        </p:xfrm>
        <a:graphic>
          <a:graphicData uri="http://schemas.openxmlformats.org/drawingml/2006/table">
            <a:tbl>
              <a:tblPr>
                <a:tableStyleId>{93296810-A885-4BE3-A3E7-6D5BEEA58F35}</a:tableStyleId>
              </a:tblPr>
              <a:tblGrid>
                <a:gridCol w="427758">
                  <a:extLst>
                    <a:ext uri="{9D8B030D-6E8A-4147-A177-3AD203B41FA5}">
                      <a16:colId xmlns:a16="http://schemas.microsoft.com/office/drawing/2014/main" val="20000"/>
                    </a:ext>
                  </a:extLst>
                </a:gridCol>
                <a:gridCol w="1200660">
                  <a:extLst>
                    <a:ext uri="{9D8B030D-6E8A-4147-A177-3AD203B41FA5}">
                      <a16:colId xmlns:a16="http://schemas.microsoft.com/office/drawing/2014/main" val="20001"/>
                    </a:ext>
                  </a:extLst>
                </a:gridCol>
                <a:gridCol w="600331">
                  <a:extLst>
                    <a:ext uri="{9D8B030D-6E8A-4147-A177-3AD203B41FA5}">
                      <a16:colId xmlns:a16="http://schemas.microsoft.com/office/drawing/2014/main" val="20002"/>
                    </a:ext>
                  </a:extLst>
                </a:gridCol>
                <a:gridCol w="700385">
                  <a:extLst>
                    <a:ext uri="{9D8B030D-6E8A-4147-A177-3AD203B41FA5}">
                      <a16:colId xmlns:a16="http://schemas.microsoft.com/office/drawing/2014/main" val="20003"/>
                    </a:ext>
                  </a:extLst>
                </a:gridCol>
                <a:gridCol w="654905">
                  <a:extLst>
                    <a:ext uri="{9D8B030D-6E8A-4147-A177-3AD203B41FA5}">
                      <a16:colId xmlns:a16="http://schemas.microsoft.com/office/drawing/2014/main" val="20004"/>
                    </a:ext>
                  </a:extLst>
                </a:gridCol>
              </a:tblGrid>
              <a:tr h="176292">
                <a:tc gridSpan="5">
                  <a:txBody>
                    <a:bodyPr/>
                    <a:lstStyle/>
                    <a:p>
                      <a:pPr algn="ctr" fontAlgn="b"/>
                      <a:r>
                        <a:rPr lang="es-CL" sz="1000" b="1" i="0" u="none" strike="noStrike" dirty="0">
                          <a:solidFill>
                            <a:schemeClr val="tx1"/>
                          </a:solidFill>
                          <a:effectLst/>
                          <a:latin typeface="+mn-lt"/>
                        </a:rPr>
                        <a:t>MUROS</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7719">
                <a:tc>
                  <a:txBody>
                    <a:bodyPr/>
                    <a:lstStyle/>
                    <a:p>
                      <a:pPr algn="ctr" fontAlgn="b"/>
                      <a:r>
                        <a:rPr lang="es-CL" sz="1000" b="1" u="none" strike="noStrike">
                          <a:effectLst/>
                        </a:rPr>
                        <a:t>CAPA</a:t>
                      </a:r>
                      <a:endParaRPr lang="es-CL" sz="1000" b="1" i="0" u="none" strike="noStrike">
                        <a:solidFill>
                          <a:srgbClr val="000000"/>
                        </a:solidFill>
                        <a:effectLst/>
                        <a:latin typeface="Calibri"/>
                      </a:endParaRPr>
                    </a:p>
                    <a:p>
                      <a:pPr algn="ctr" fontAlgn="b"/>
                      <a:r>
                        <a:rPr lang="es-CL" sz="1000" b="1" u="none" strike="noStrike">
                          <a:effectLst/>
                        </a:rPr>
                        <a:t> </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MATERIAL</a:t>
                      </a:r>
                      <a:endParaRPr lang="es-CL" sz="1000" b="1" i="0" u="none" strike="noStrike" dirty="0">
                        <a:solidFill>
                          <a:srgbClr val="000000"/>
                        </a:solidFill>
                        <a:effectLst/>
                        <a:latin typeface="Calibri"/>
                      </a:endParaRPr>
                    </a:p>
                    <a:p>
                      <a:pPr algn="ctr" fontAlgn="b"/>
                      <a:r>
                        <a:rPr lang="es-CL" sz="1000" b="1" u="none" strike="noStrike" dirty="0">
                          <a:effectLst/>
                        </a:rPr>
                        <a:t>kg/m3</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DENSIDAD</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a:effectLst/>
                        </a:rPr>
                        <a:t>ESPESOR</a:t>
                      </a:r>
                      <a:endParaRPr lang="es-CL" sz="1000" b="1" i="0" u="none" strike="noStrike">
                        <a:solidFill>
                          <a:srgbClr val="000000"/>
                        </a:solidFill>
                        <a:effectLst/>
                        <a:latin typeface="Calibri"/>
                      </a:endParaRPr>
                    </a:p>
                    <a:p>
                      <a:pPr algn="ctr" fontAlgn="b"/>
                      <a:r>
                        <a:rPr lang="es-CL" sz="1000" b="1" u="none" strike="noStrike">
                          <a:effectLst/>
                        </a:rPr>
                        <a:t>mm</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  </a:t>
                      </a:r>
                      <a:r>
                        <a:rPr lang="el-GR" sz="1000" b="1" u="none" strike="noStrike" dirty="0">
                          <a:effectLst/>
                        </a:rPr>
                        <a:t>λ </a:t>
                      </a:r>
                      <a:endParaRPr lang="el-GR" sz="1000" b="1" i="0" u="none" strike="noStrike" dirty="0">
                        <a:solidFill>
                          <a:srgbClr val="000000"/>
                        </a:solidFill>
                        <a:effectLst/>
                        <a:latin typeface="Calibri"/>
                      </a:endParaRPr>
                    </a:p>
                    <a:p>
                      <a:pPr algn="ctr" fontAlgn="b"/>
                      <a:r>
                        <a:rPr lang="es-CL" sz="1000" b="1" u="none" strike="noStrike" dirty="0">
                          <a:effectLst/>
                        </a:rPr>
                        <a:t>W/</a:t>
                      </a:r>
                      <a:r>
                        <a:rPr lang="es-CL" sz="1000" b="1" u="none" strike="noStrike" dirty="0" err="1">
                          <a:effectLst/>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159">
                <a:tc>
                  <a:txBody>
                    <a:bodyPr/>
                    <a:lstStyle/>
                    <a:p>
                      <a:pPr algn="ctr" fontAlgn="b"/>
                      <a:r>
                        <a:rPr lang="es-CL" sz="900" b="0" i="0" u="none" strike="noStrike">
                          <a:solidFill>
                            <a:srgbClr val="000000"/>
                          </a:solidFill>
                          <a:effectLst/>
                          <a:latin typeface="Calibri"/>
                        </a:rPr>
                        <a:t>1</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Hormigón armado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2400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200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5873">
                <a:tc>
                  <a:txBody>
                    <a:bodyPr/>
                    <a:lstStyle/>
                    <a:p>
                      <a:pPr algn="ctr" fontAlgn="b"/>
                      <a:r>
                        <a:rPr lang="es-CL" sz="900" b="0" i="0" u="none" strike="noStrike">
                          <a:solidFill>
                            <a:srgbClr val="000000"/>
                          </a:solidFill>
                          <a:effectLst/>
                          <a:latin typeface="Calibri"/>
                        </a:rPr>
                        <a:t>2</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715">
                <a:tc>
                  <a:txBody>
                    <a:bodyPr/>
                    <a:lstStyle/>
                    <a:p>
                      <a:pPr algn="ctr" fontAlgn="b"/>
                      <a:r>
                        <a:rPr lang="es-CL" sz="900" b="0" i="0" u="none" strike="noStrike" dirty="0">
                          <a:solidFill>
                            <a:srgbClr val="000000"/>
                          </a:solidFill>
                          <a:effectLst/>
                          <a:latin typeface="Calibri"/>
                        </a:rPr>
                        <a:t>3</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1116">
                <a:tc>
                  <a:txBody>
                    <a:bodyPr/>
                    <a:lstStyle/>
                    <a:p>
                      <a:pPr algn="ctr" fontAlgn="b"/>
                      <a:r>
                        <a:rPr lang="es-CL" sz="900" b="0" i="0" u="none" strike="noStrike">
                          <a:solidFill>
                            <a:srgbClr val="000000"/>
                          </a:solidFill>
                          <a:effectLst/>
                          <a:latin typeface="Calibri"/>
                        </a:rPr>
                        <a:t>4</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56">
                <a:tc>
                  <a:txBody>
                    <a:bodyPr/>
                    <a:lstStyle/>
                    <a:p>
                      <a:pPr algn="ctr" fontAlgn="b"/>
                      <a:r>
                        <a:rPr lang="es-CL" sz="900" b="0" i="0" u="none" strike="noStrike">
                          <a:solidFill>
                            <a:srgbClr val="000000"/>
                          </a:solidFill>
                          <a:effectLst/>
                          <a:latin typeface="Calibri"/>
                        </a:rPr>
                        <a:t>5</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99617926"/>
              </p:ext>
            </p:extLst>
          </p:nvPr>
        </p:nvGraphicFramePr>
        <p:xfrm>
          <a:off x="3891905" y="5806049"/>
          <a:ext cx="3581969" cy="2037455"/>
        </p:xfrm>
        <a:graphic>
          <a:graphicData uri="http://schemas.openxmlformats.org/drawingml/2006/table">
            <a:tbl>
              <a:tblPr>
                <a:tableStyleId>{93296810-A885-4BE3-A3E7-6D5BEEA58F35}</a:tableStyleId>
              </a:tblPr>
              <a:tblGrid>
                <a:gridCol w="427511">
                  <a:extLst>
                    <a:ext uri="{9D8B030D-6E8A-4147-A177-3AD203B41FA5}">
                      <a16:colId xmlns:a16="http://schemas.microsoft.com/office/drawing/2014/main" val="20000"/>
                    </a:ext>
                  </a:extLst>
                </a:gridCol>
                <a:gridCol w="1199966">
                  <a:extLst>
                    <a:ext uri="{9D8B030D-6E8A-4147-A177-3AD203B41FA5}">
                      <a16:colId xmlns:a16="http://schemas.microsoft.com/office/drawing/2014/main" val="20001"/>
                    </a:ext>
                  </a:extLst>
                </a:gridCol>
                <a:gridCol w="599984">
                  <a:extLst>
                    <a:ext uri="{9D8B030D-6E8A-4147-A177-3AD203B41FA5}">
                      <a16:colId xmlns:a16="http://schemas.microsoft.com/office/drawing/2014/main" val="20002"/>
                    </a:ext>
                  </a:extLst>
                </a:gridCol>
                <a:gridCol w="699981">
                  <a:extLst>
                    <a:ext uri="{9D8B030D-6E8A-4147-A177-3AD203B41FA5}">
                      <a16:colId xmlns:a16="http://schemas.microsoft.com/office/drawing/2014/main" val="20003"/>
                    </a:ext>
                  </a:extLst>
                </a:gridCol>
                <a:gridCol w="654527">
                  <a:extLst>
                    <a:ext uri="{9D8B030D-6E8A-4147-A177-3AD203B41FA5}">
                      <a16:colId xmlns:a16="http://schemas.microsoft.com/office/drawing/2014/main" val="20004"/>
                    </a:ext>
                  </a:extLst>
                </a:gridCol>
              </a:tblGrid>
              <a:tr h="162950">
                <a:tc gridSpan="5">
                  <a:txBody>
                    <a:bodyPr/>
                    <a:lstStyle/>
                    <a:p>
                      <a:pPr algn="ctr" fontAlgn="b"/>
                      <a:r>
                        <a:rPr lang="es-CL" sz="1000" b="1" i="0" u="none" strike="noStrike" dirty="0">
                          <a:solidFill>
                            <a:schemeClr val="tx1"/>
                          </a:solidFill>
                          <a:effectLst/>
                          <a:latin typeface="+mn-lt"/>
                        </a:rPr>
                        <a:t>PISO</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19381">
                <a:tc>
                  <a:txBody>
                    <a:bodyPr/>
                    <a:lstStyle/>
                    <a:p>
                      <a:pPr algn="ctr" fontAlgn="b"/>
                      <a:r>
                        <a:rPr lang="es-CL" sz="1000" b="1" u="none" strike="noStrike">
                          <a:effectLst/>
                        </a:rPr>
                        <a:t>CAPA</a:t>
                      </a:r>
                      <a:endParaRPr lang="es-CL" sz="1000" b="1" i="0" u="none" strike="noStrike">
                        <a:solidFill>
                          <a:srgbClr val="000000"/>
                        </a:solidFill>
                        <a:effectLst/>
                        <a:latin typeface="Calibri"/>
                      </a:endParaRPr>
                    </a:p>
                    <a:p>
                      <a:pPr algn="ctr" fontAlgn="b"/>
                      <a:r>
                        <a:rPr lang="es-CL" sz="1000" b="1" u="none" strike="noStrike">
                          <a:effectLst/>
                        </a:rPr>
                        <a:t> </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MATERIAL</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DENSIDAD</a:t>
                      </a:r>
                      <a:endParaRPr lang="es-CL" sz="1000" b="1" i="0" u="none" strike="noStrike" dirty="0">
                        <a:solidFill>
                          <a:srgbClr val="000000"/>
                        </a:solidFill>
                        <a:effectLst/>
                        <a:latin typeface="Calibri"/>
                      </a:endParaRPr>
                    </a:p>
                    <a:p>
                      <a:pPr algn="ctr" fontAlgn="b"/>
                      <a:r>
                        <a:rPr lang="es-CL" sz="1000" b="1" u="none" strike="noStrike">
                          <a:effectLst/>
                        </a:rPr>
                        <a:t>kg/m3</a:t>
                      </a:r>
                      <a:endParaRPr lang="es-CL" sz="1000" b="1" i="0" u="none" strike="noStrike">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ESPESOR</a:t>
                      </a:r>
                      <a:endParaRPr lang="es-CL" sz="1000" b="1" i="0" u="none" strike="noStrike" dirty="0">
                        <a:solidFill>
                          <a:srgbClr val="000000"/>
                        </a:solidFill>
                        <a:effectLst/>
                        <a:latin typeface="Calibri"/>
                      </a:endParaRPr>
                    </a:p>
                    <a:p>
                      <a:pPr algn="ctr" fontAlgn="b"/>
                      <a:r>
                        <a:rPr lang="es-CL" sz="1000" b="1" u="none" strike="noStrike" dirty="0">
                          <a:effectLst/>
                        </a:rPr>
                        <a:t>mm</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000" b="1" u="none" strike="noStrike" dirty="0">
                          <a:effectLst/>
                        </a:rPr>
                        <a:t>  </a:t>
                      </a:r>
                      <a:r>
                        <a:rPr lang="el-GR" sz="1000" b="1" u="none" strike="noStrike" dirty="0">
                          <a:effectLst/>
                        </a:rPr>
                        <a:t>λ </a:t>
                      </a:r>
                      <a:endParaRPr lang="el-GR" sz="1000" b="1" i="0" u="none" strike="noStrike" dirty="0">
                        <a:solidFill>
                          <a:srgbClr val="000000"/>
                        </a:solidFill>
                        <a:effectLst/>
                        <a:latin typeface="Calibri"/>
                      </a:endParaRPr>
                    </a:p>
                    <a:p>
                      <a:pPr algn="ctr" fontAlgn="b"/>
                      <a:r>
                        <a:rPr lang="es-CL" sz="1000" b="1" u="none" strike="noStrike" dirty="0">
                          <a:effectLst/>
                        </a:rPr>
                        <a:t>W/</a:t>
                      </a:r>
                      <a:r>
                        <a:rPr lang="es-CL" sz="1000" b="1" u="none" strike="noStrike" dirty="0" err="1">
                          <a:effectLst/>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7590">
                <a:tc>
                  <a:txBody>
                    <a:bodyPr/>
                    <a:lstStyle/>
                    <a:p>
                      <a:pPr algn="ctr" fontAlgn="b"/>
                      <a:r>
                        <a:rPr lang="es-CL" sz="900" b="0" i="0" u="none" strike="noStrike">
                          <a:solidFill>
                            <a:srgbClr val="000000"/>
                          </a:solidFill>
                          <a:effectLst/>
                          <a:latin typeface="Calibri"/>
                        </a:rPr>
                        <a:t>1</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Hormigón armado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2400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150</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352">
                <a:tc>
                  <a:txBody>
                    <a:bodyPr/>
                    <a:lstStyle/>
                    <a:p>
                      <a:pPr algn="ctr" fontAlgn="b"/>
                      <a:r>
                        <a:rPr lang="es-CL" sz="900" b="0" i="0" u="none" strike="noStrike">
                          <a:solidFill>
                            <a:srgbClr val="000000"/>
                          </a:solidFill>
                          <a:effectLst/>
                          <a:latin typeface="Calibri"/>
                        </a:rPr>
                        <a:t>2</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352">
                <a:tc>
                  <a:txBody>
                    <a:bodyPr/>
                    <a:lstStyle/>
                    <a:p>
                      <a:pPr algn="ctr" fontAlgn="b"/>
                      <a:r>
                        <a:rPr lang="es-CL" sz="900" b="0" i="0" u="none" strike="noStrike">
                          <a:solidFill>
                            <a:srgbClr val="000000"/>
                          </a:solidFill>
                          <a:effectLst/>
                          <a:latin typeface="Calibri"/>
                        </a:rPr>
                        <a:t>3</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933">
                <a:tc>
                  <a:txBody>
                    <a:bodyPr/>
                    <a:lstStyle/>
                    <a:p>
                      <a:pPr algn="ctr" fontAlgn="b"/>
                      <a:r>
                        <a:rPr lang="es-CL" sz="900" b="0" i="0" u="none" strike="noStrike">
                          <a:solidFill>
                            <a:srgbClr val="000000"/>
                          </a:solidFill>
                          <a:effectLst/>
                          <a:latin typeface="Calibri"/>
                        </a:rPr>
                        <a:t>4</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6276">
                <a:tc>
                  <a:txBody>
                    <a:bodyPr/>
                    <a:lstStyle/>
                    <a:p>
                      <a:pPr algn="ctr" fontAlgn="b"/>
                      <a:r>
                        <a:rPr lang="es-CL" sz="900" b="0" i="0" u="none" strike="noStrike">
                          <a:solidFill>
                            <a:srgbClr val="000000"/>
                          </a:solidFill>
                          <a:effectLst/>
                          <a:latin typeface="Calibri"/>
                        </a:rPr>
                        <a:t>5</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621">
                <a:tc>
                  <a:txBody>
                    <a:bodyPr/>
                    <a:lstStyle/>
                    <a:p>
                      <a:pPr algn="ctr" fontAlgn="b"/>
                      <a:r>
                        <a:rPr lang="es-CL" sz="900" b="0" i="0" u="none" strike="noStrike">
                          <a:solidFill>
                            <a:srgbClr val="000000"/>
                          </a:solidFill>
                          <a:effectLst/>
                          <a:latin typeface="Calibri"/>
                        </a:rPr>
                        <a:t>6</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9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10889042"/>
              </p:ext>
            </p:extLst>
          </p:nvPr>
        </p:nvGraphicFramePr>
        <p:xfrm>
          <a:off x="3891905" y="8182515"/>
          <a:ext cx="3586190" cy="1145524"/>
        </p:xfrm>
        <a:graphic>
          <a:graphicData uri="http://schemas.openxmlformats.org/drawingml/2006/table">
            <a:tbl>
              <a:tblPr>
                <a:tableStyleId>{93296810-A885-4BE3-A3E7-6D5BEEA58F35}</a:tableStyleId>
              </a:tblPr>
              <a:tblGrid>
                <a:gridCol w="1629395">
                  <a:extLst>
                    <a:ext uri="{9D8B030D-6E8A-4147-A177-3AD203B41FA5}">
                      <a16:colId xmlns:a16="http://schemas.microsoft.com/office/drawing/2014/main" val="20000"/>
                    </a:ext>
                  </a:extLst>
                </a:gridCol>
                <a:gridCol w="600691">
                  <a:extLst>
                    <a:ext uri="{9D8B030D-6E8A-4147-A177-3AD203B41FA5}">
                      <a16:colId xmlns:a16="http://schemas.microsoft.com/office/drawing/2014/main" val="20001"/>
                    </a:ext>
                  </a:extLst>
                </a:gridCol>
                <a:gridCol w="1356104">
                  <a:extLst>
                    <a:ext uri="{9D8B030D-6E8A-4147-A177-3AD203B41FA5}">
                      <a16:colId xmlns:a16="http://schemas.microsoft.com/office/drawing/2014/main" val="20002"/>
                    </a:ext>
                  </a:extLst>
                </a:gridCol>
              </a:tblGrid>
              <a:tr h="156065">
                <a:tc gridSpan="3">
                  <a:txBody>
                    <a:bodyPr/>
                    <a:lstStyle/>
                    <a:p>
                      <a:pPr algn="ctr" fontAlgn="b"/>
                      <a:r>
                        <a:rPr lang="es-CL" sz="1000" b="1" i="0" u="none" strike="noStrike" dirty="0">
                          <a:solidFill>
                            <a:schemeClr val="tx1"/>
                          </a:solidFill>
                          <a:effectLst/>
                          <a:latin typeface="+mn-lt"/>
                        </a:rPr>
                        <a:t>VENTANAS</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500364">
                <a:tc>
                  <a:txBody>
                    <a:bodyPr/>
                    <a:lstStyle/>
                    <a:p>
                      <a:pPr algn="ctr" fontAlgn="b"/>
                      <a:r>
                        <a:rPr lang="es-CL" sz="1100" b="0" i="0" u="none" strike="noStrike" dirty="0">
                          <a:solidFill>
                            <a:srgbClr val="000000"/>
                          </a:solidFill>
                          <a:effectLst/>
                          <a:latin typeface="Calibri"/>
                        </a:rPr>
                        <a:t>VIDRIADO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100" b="0" i="0" u="none" strike="noStrike" dirty="0">
                          <a:solidFill>
                            <a:srgbClr val="000000"/>
                          </a:solidFill>
                          <a:effectLst/>
                          <a:latin typeface="Calibri"/>
                        </a:rPr>
                        <a:t>U</a:t>
                      </a:r>
                    </a:p>
                    <a:p>
                      <a:pPr algn="ctr" fontAlgn="b"/>
                      <a:r>
                        <a:rPr lang="es-CL" sz="1100" b="0" i="0" u="none" strike="noStrike" dirty="0">
                          <a:solidFill>
                            <a:srgbClr val="000000"/>
                          </a:solidFill>
                          <a:effectLst/>
                          <a:latin typeface="Calibri"/>
                        </a:rPr>
                        <a:t>W/m2K</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L" sz="1100" b="0" i="0" u="none" strike="noStrike" dirty="0">
                          <a:solidFill>
                            <a:srgbClr val="000000"/>
                          </a:solidFill>
                          <a:effectLst/>
                          <a:latin typeface="Calibri"/>
                        </a:rPr>
                        <a:t>FUENTE</a:t>
                      </a:r>
                    </a:p>
                    <a:p>
                      <a:pPr algn="ctr" fontAlgn="b"/>
                      <a:r>
                        <a:rPr lang="es-CL" sz="11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7971">
                <a:tc>
                  <a:txBody>
                    <a:bodyPr/>
                    <a:lstStyle/>
                    <a:p>
                      <a:pPr algn="l" fontAlgn="b"/>
                      <a:r>
                        <a:rPr lang="es-CL" sz="1050" b="0" i="0" u="none" strike="noStrike" dirty="0">
                          <a:solidFill>
                            <a:srgbClr val="000000"/>
                          </a:solidFill>
                          <a:effectLst/>
                          <a:latin typeface="Calibri"/>
                        </a:rPr>
                        <a:t>Vidrio (reemplazar por el seleccionado en el ejercicio N°2)</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1050" b="0" i="0" u="none" strike="noStrike" dirty="0">
                          <a:solidFill>
                            <a:srgbClr val="000000"/>
                          </a:solidFill>
                          <a:effectLst/>
                          <a:latin typeface="Calibri"/>
                        </a:rPr>
                        <a:t>5,8</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L" sz="1050" b="0" i="0" u="none" strike="noStrike" dirty="0">
                          <a:solidFill>
                            <a:srgbClr val="000000"/>
                          </a:solidFill>
                          <a:effectLst/>
                          <a:latin typeface="Calibri"/>
                        </a:rPr>
                        <a:t>Profesor</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652993588"/>
              </p:ext>
            </p:extLst>
          </p:nvPr>
        </p:nvGraphicFramePr>
        <p:xfrm>
          <a:off x="7496015" y="1522286"/>
          <a:ext cx="3402624" cy="2156908"/>
        </p:xfrm>
        <a:graphic>
          <a:graphicData uri="http://schemas.openxmlformats.org/drawingml/2006/table">
            <a:tbl>
              <a:tblPr>
                <a:tableStyleId>{93296810-A885-4BE3-A3E7-6D5BEEA58F35}</a:tableStyleId>
              </a:tblPr>
              <a:tblGrid>
                <a:gridCol w="907406">
                  <a:extLst>
                    <a:ext uri="{9D8B030D-6E8A-4147-A177-3AD203B41FA5}">
                      <a16:colId xmlns:a16="http://schemas.microsoft.com/office/drawing/2014/main" val="20000"/>
                    </a:ext>
                  </a:extLst>
                </a:gridCol>
                <a:gridCol w="1396472">
                  <a:extLst>
                    <a:ext uri="{9D8B030D-6E8A-4147-A177-3AD203B41FA5}">
                      <a16:colId xmlns:a16="http://schemas.microsoft.com/office/drawing/2014/main" val="20001"/>
                    </a:ext>
                  </a:extLst>
                </a:gridCol>
                <a:gridCol w="1098746">
                  <a:extLst>
                    <a:ext uri="{9D8B030D-6E8A-4147-A177-3AD203B41FA5}">
                      <a16:colId xmlns:a16="http://schemas.microsoft.com/office/drawing/2014/main" val="20002"/>
                    </a:ext>
                  </a:extLst>
                </a:gridCol>
              </a:tblGrid>
              <a:tr h="174896">
                <a:tc gridSpan="3">
                  <a:txBody>
                    <a:bodyPr/>
                    <a:lstStyle/>
                    <a:p>
                      <a:pPr algn="ctr" fontAlgn="b"/>
                      <a:r>
                        <a:rPr lang="es-CL" sz="1000" b="1" u="none" strike="noStrike" dirty="0">
                          <a:solidFill>
                            <a:schemeClr val="tx1"/>
                          </a:solidFill>
                          <a:effectLst/>
                        </a:rPr>
                        <a:t> TECHUMBRE</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12707">
                <a:tc>
                  <a:txBody>
                    <a:bodyPr/>
                    <a:lstStyle/>
                    <a:p>
                      <a:pPr algn="ctr" fontAlgn="b"/>
                      <a:r>
                        <a:rPr lang="es-CL" sz="1000" b="1" i="0" u="none" strike="noStrike" dirty="0">
                          <a:solidFill>
                            <a:srgbClr val="000000"/>
                          </a:solidFill>
                          <a:effectLst/>
                          <a:latin typeface="Calibri"/>
                        </a:rPr>
                        <a:t>ESPESOR ( E )</a:t>
                      </a:r>
                    </a:p>
                    <a:p>
                      <a:pPr algn="ctr" fontAlgn="b"/>
                      <a:r>
                        <a:rPr lang="es-CL" sz="1000" b="1" i="0" u="none" strike="noStrike" dirty="0">
                          <a:solidFill>
                            <a:srgbClr val="000000"/>
                          </a:solidFill>
                          <a:effectLst/>
                          <a:latin typeface="Calibri"/>
                        </a:rPr>
                        <a:t>m</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 CONDUCTIVIDAD ( </a:t>
                      </a:r>
                      <a:r>
                        <a:rPr lang="el-GR" sz="1000" b="1" i="0" u="none" strike="noStrike" dirty="0">
                          <a:solidFill>
                            <a:srgbClr val="000000"/>
                          </a:solidFill>
                          <a:effectLst/>
                          <a:latin typeface="Calibri"/>
                        </a:rPr>
                        <a:t>λ )</a:t>
                      </a:r>
                    </a:p>
                    <a:p>
                      <a:pPr algn="ctr" fontAlgn="b"/>
                      <a:r>
                        <a:rPr lang="es-CL" sz="1000" b="1" i="0" u="none" strike="noStrike" dirty="0">
                          <a:solidFill>
                            <a:srgbClr val="000000"/>
                          </a:solidFill>
                          <a:effectLst/>
                          <a:latin typeface="Calibri"/>
                        </a:rPr>
                        <a:t>W/</a:t>
                      </a:r>
                      <a:r>
                        <a:rPr lang="es-CL" sz="1000" b="1" i="0" u="none" strike="noStrike" dirty="0" err="1">
                          <a:solidFill>
                            <a:srgbClr val="000000"/>
                          </a:solidFill>
                          <a:effectLst/>
                          <a:latin typeface="Calibri"/>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RESISTENCIA ( R)</a:t>
                      </a:r>
                    </a:p>
                    <a:p>
                      <a:pPr algn="ctr" fontAlgn="b"/>
                      <a:r>
                        <a:rPr lang="es-CL" sz="1000" b="1" i="0" u="none" strike="noStrike" dirty="0">
                          <a:solidFill>
                            <a:srgbClr val="000000"/>
                          </a:solidFill>
                          <a:effectLst/>
                          <a:latin typeface="Calibri"/>
                        </a:rPr>
                        <a:t>m</a:t>
                      </a:r>
                      <a:r>
                        <a:rPr lang="es-CL" sz="1000" b="1" i="0" u="none" strike="noStrike" baseline="30000" dirty="0">
                          <a:solidFill>
                            <a:srgbClr val="000000"/>
                          </a:solidFill>
                          <a:effectLst/>
                          <a:latin typeface="Calibri"/>
                        </a:rPr>
                        <a:t>2</a:t>
                      </a:r>
                      <a:r>
                        <a:rPr lang="es-CL" sz="1000" b="1" i="0" u="none" strike="noStrike" baseline="0" dirty="0">
                          <a:solidFill>
                            <a:srgbClr val="000000"/>
                          </a:solidFill>
                          <a:effectLst/>
                          <a:latin typeface="Calibri"/>
                        </a:rPr>
                        <a:t>K</a:t>
                      </a:r>
                      <a:r>
                        <a:rPr lang="es-CL" sz="1000" b="1" i="0" u="none" strike="noStrike" dirty="0">
                          <a:solidFill>
                            <a:srgbClr val="000000"/>
                          </a:solidFill>
                          <a:effectLst/>
                          <a:latin typeface="Calibri"/>
                        </a:rPr>
                        <a:t>/W</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253">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5374">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542">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6874">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0270">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3664">
                <a:tc gridSpan="2">
                  <a:txBody>
                    <a:bodyPr/>
                    <a:lstStyle/>
                    <a:p>
                      <a:pPr algn="r" fontAlgn="b"/>
                      <a:r>
                        <a:rPr lang="es-CL" sz="1000" b="1" i="0" u="none" strike="noStrike" dirty="0" err="1">
                          <a:solidFill>
                            <a:srgbClr val="000000"/>
                          </a:solidFill>
                          <a:effectLst/>
                          <a:latin typeface="Calibri"/>
                        </a:rPr>
                        <a:t>rsi</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3664">
                <a:tc gridSpan="2">
                  <a:txBody>
                    <a:bodyPr/>
                    <a:lstStyle/>
                    <a:p>
                      <a:pPr algn="r" fontAlgn="b"/>
                      <a:r>
                        <a:rPr lang="es-CL" sz="1000" b="1" i="0" u="none" strike="noStrike" dirty="0" err="1">
                          <a:solidFill>
                            <a:srgbClr val="000000"/>
                          </a:solidFill>
                          <a:effectLst/>
                          <a:latin typeface="Calibri"/>
                        </a:rPr>
                        <a:t>Rse</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3664">
                <a:tc gridSpan="2">
                  <a:txBody>
                    <a:bodyPr/>
                    <a:lstStyle/>
                    <a:p>
                      <a:pPr algn="r" fontAlgn="b"/>
                      <a:r>
                        <a:rPr lang="es-CL" sz="1000" b="1" i="0" u="none" strike="noStrike" dirty="0">
                          <a:solidFill>
                            <a:srgbClr val="000000"/>
                          </a:solidFill>
                          <a:effectLst/>
                          <a:latin typeface="Calibri"/>
                        </a:rPr>
                        <a:t>RT</a:t>
                      </a: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600662339"/>
              </p:ext>
            </p:extLst>
          </p:nvPr>
        </p:nvGraphicFramePr>
        <p:xfrm>
          <a:off x="10922415" y="1522286"/>
          <a:ext cx="1216550" cy="487238"/>
        </p:xfrm>
        <a:graphic>
          <a:graphicData uri="http://schemas.openxmlformats.org/drawingml/2006/table">
            <a:tbl>
              <a:tblPr>
                <a:tableStyleId>{93296810-A885-4BE3-A3E7-6D5BEEA58F35}</a:tableStyleId>
              </a:tblPr>
              <a:tblGrid>
                <a:gridCol w="1216550">
                  <a:extLst>
                    <a:ext uri="{9D8B030D-6E8A-4147-A177-3AD203B41FA5}">
                      <a16:colId xmlns:a16="http://schemas.microsoft.com/office/drawing/2014/main" val="20000"/>
                    </a:ext>
                  </a:extLst>
                </a:gridCol>
              </a:tblGrid>
              <a:tr h="176088">
                <a:tc>
                  <a:txBody>
                    <a:bodyPr/>
                    <a:lstStyle/>
                    <a:p>
                      <a:pPr algn="ctr" fontAlgn="b"/>
                      <a:r>
                        <a:rPr lang="es-CL" sz="1000" b="1" u="none" strike="noStrike" dirty="0">
                          <a:solidFill>
                            <a:schemeClr val="tx1"/>
                          </a:solidFill>
                          <a:effectLst/>
                        </a:rPr>
                        <a:t>U TECHUMBRE</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99042">
                <a:tc>
                  <a:txBody>
                    <a:bodyPr/>
                    <a:lstStyle/>
                    <a:p>
                      <a:pPr algn="ctr" fontAlgn="b"/>
                      <a:r>
                        <a:rPr lang="es-CL" sz="1000" b="1" i="0" u="none" strike="noStrike" dirty="0">
                          <a:solidFill>
                            <a:srgbClr val="000000"/>
                          </a:solidFill>
                          <a:effectLst/>
                          <a:latin typeface="Calibri"/>
                        </a:rPr>
                        <a:t>( U</a:t>
                      </a:r>
                      <a:r>
                        <a:rPr lang="es-CL" sz="1000" b="1" i="0" u="none" strike="noStrike" baseline="0" dirty="0">
                          <a:solidFill>
                            <a:srgbClr val="000000"/>
                          </a:solidFill>
                          <a:effectLst/>
                          <a:latin typeface="Calibri"/>
                        </a:rPr>
                        <a:t> </a:t>
                      </a:r>
                      <a:r>
                        <a:rPr lang="el-GR" sz="1000" b="1" i="0" u="none" strike="noStrike" dirty="0">
                          <a:solidFill>
                            <a:srgbClr val="000000"/>
                          </a:solidFill>
                          <a:effectLst/>
                          <a:latin typeface="Calibri"/>
                        </a:rPr>
                        <a:t>)</a:t>
                      </a:r>
                    </a:p>
                    <a:p>
                      <a:pPr algn="ctr" fontAlgn="b"/>
                      <a:r>
                        <a:rPr lang="es-CL" sz="1000" b="1" i="0" u="none" strike="noStrike" dirty="0">
                          <a:solidFill>
                            <a:srgbClr val="000000"/>
                          </a:solidFill>
                          <a:effectLst/>
                          <a:latin typeface="+mn-lt"/>
                        </a:rPr>
                        <a:t>W/m</a:t>
                      </a:r>
                      <a:r>
                        <a:rPr lang="es-CL" sz="1000" b="1" i="0" u="none" strike="noStrike" baseline="30000" dirty="0">
                          <a:solidFill>
                            <a:srgbClr val="000000"/>
                          </a:solidFill>
                          <a:effectLst/>
                          <a:latin typeface="+mn-lt"/>
                        </a:rPr>
                        <a:t>2</a:t>
                      </a:r>
                      <a:r>
                        <a:rPr lang="es-CL" sz="1000" b="1" i="0" u="none" strike="noStrike" dirty="0">
                          <a:solidFill>
                            <a:srgbClr val="000000"/>
                          </a:solidFill>
                          <a:effectLst/>
                          <a:latin typeface="+mn-lt"/>
                        </a:rPr>
                        <a:t>K </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21467904"/>
              </p:ext>
            </p:extLst>
          </p:nvPr>
        </p:nvGraphicFramePr>
        <p:xfrm>
          <a:off x="10921073" y="3678615"/>
          <a:ext cx="1225828" cy="487238"/>
        </p:xfrm>
        <a:graphic>
          <a:graphicData uri="http://schemas.openxmlformats.org/drawingml/2006/table">
            <a:tbl>
              <a:tblPr>
                <a:tableStyleId>{93296810-A885-4BE3-A3E7-6D5BEEA58F35}</a:tableStyleId>
              </a:tblPr>
              <a:tblGrid>
                <a:gridCol w="1225828">
                  <a:extLst>
                    <a:ext uri="{9D8B030D-6E8A-4147-A177-3AD203B41FA5}">
                      <a16:colId xmlns:a16="http://schemas.microsoft.com/office/drawing/2014/main" val="20000"/>
                    </a:ext>
                  </a:extLst>
                </a:gridCol>
              </a:tblGrid>
              <a:tr h="176088">
                <a:tc>
                  <a:txBody>
                    <a:bodyPr/>
                    <a:lstStyle/>
                    <a:p>
                      <a:pPr algn="ctr" fontAlgn="b"/>
                      <a:r>
                        <a:rPr lang="es-CL" sz="1000" b="1" u="none" strike="noStrike" dirty="0">
                          <a:solidFill>
                            <a:schemeClr val="tx1"/>
                          </a:solidFill>
                          <a:effectLst/>
                        </a:rPr>
                        <a:t>U MUROS</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99042">
                <a:tc>
                  <a:txBody>
                    <a:bodyPr/>
                    <a:lstStyle/>
                    <a:p>
                      <a:pPr algn="ctr" fontAlgn="b"/>
                      <a:r>
                        <a:rPr lang="es-CL" sz="1000" b="1" i="0" u="none" strike="noStrike" dirty="0">
                          <a:solidFill>
                            <a:srgbClr val="000000"/>
                          </a:solidFill>
                          <a:effectLst/>
                          <a:latin typeface="Calibri"/>
                        </a:rPr>
                        <a:t>( U</a:t>
                      </a:r>
                      <a:r>
                        <a:rPr lang="es-CL" sz="1000" b="1" i="0" u="none" strike="noStrike" baseline="0" dirty="0">
                          <a:solidFill>
                            <a:srgbClr val="000000"/>
                          </a:solidFill>
                          <a:effectLst/>
                          <a:latin typeface="Calibri"/>
                        </a:rPr>
                        <a:t> </a:t>
                      </a:r>
                      <a:r>
                        <a:rPr lang="el-GR" sz="1000" b="1" i="0" u="none" strike="noStrike" dirty="0">
                          <a:solidFill>
                            <a:srgbClr val="000000"/>
                          </a:solidFill>
                          <a:effectLst/>
                          <a:latin typeface="Calibri"/>
                        </a:rPr>
                        <a:t>)</a:t>
                      </a:r>
                    </a:p>
                    <a:p>
                      <a:pPr algn="ctr" fontAlgn="b"/>
                      <a:r>
                        <a:rPr lang="es-CL" sz="1000" b="1" i="0" u="none" strike="noStrike" dirty="0">
                          <a:solidFill>
                            <a:srgbClr val="000000"/>
                          </a:solidFill>
                          <a:effectLst/>
                          <a:latin typeface="+mn-lt"/>
                        </a:rPr>
                        <a:t>W/m</a:t>
                      </a:r>
                      <a:r>
                        <a:rPr lang="es-CL" sz="1000" b="1" i="0" u="none" strike="noStrike" baseline="30000" dirty="0">
                          <a:solidFill>
                            <a:srgbClr val="000000"/>
                          </a:solidFill>
                          <a:effectLst/>
                          <a:latin typeface="+mn-lt"/>
                        </a:rPr>
                        <a:t>2</a:t>
                      </a:r>
                      <a:r>
                        <a:rPr lang="es-CL" sz="1000" b="1" i="0" u="none" strike="noStrike" dirty="0">
                          <a:solidFill>
                            <a:srgbClr val="000000"/>
                          </a:solidFill>
                          <a:effectLst/>
                          <a:latin typeface="+mn-lt"/>
                        </a:rPr>
                        <a:t>K </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454898518"/>
              </p:ext>
            </p:extLst>
          </p:nvPr>
        </p:nvGraphicFramePr>
        <p:xfrm>
          <a:off x="10915470" y="5811455"/>
          <a:ext cx="1225828" cy="469900"/>
        </p:xfrm>
        <a:graphic>
          <a:graphicData uri="http://schemas.openxmlformats.org/drawingml/2006/table">
            <a:tbl>
              <a:tblPr>
                <a:tableStyleId>{93296810-A885-4BE3-A3E7-6D5BEEA58F35}</a:tableStyleId>
              </a:tblPr>
              <a:tblGrid>
                <a:gridCol w="1225828">
                  <a:extLst>
                    <a:ext uri="{9D8B030D-6E8A-4147-A177-3AD203B41FA5}">
                      <a16:colId xmlns:a16="http://schemas.microsoft.com/office/drawing/2014/main" val="20000"/>
                    </a:ext>
                  </a:extLst>
                </a:gridCol>
              </a:tblGrid>
              <a:tr h="125057">
                <a:tc>
                  <a:txBody>
                    <a:bodyPr/>
                    <a:lstStyle/>
                    <a:p>
                      <a:pPr algn="ctr" fontAlgn="b"/>
                      <a:r>
                        <a:rPr lang="es-CL" sz="1000" b="1" u="none" strike="noStrike" dirty="0">
                          <a:solidFill>
                            <a:schemeClr val="tx1"/>
                          </a:solidFill>
                          <a:effectLst/>
                        </a:rPr>
                        <a:t>U PISO</a:t>
                      </a:r>
                      <a:endParaRPr lang="es-CL" sz="1000" b="1" i="0" u="none" strike="noStrike" dirty="0">
                        <a:solidFill>
                          <a:schemeClr val="tx1"/>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99042">
                <a:tc>
                  <a:txBody>
                    <a:bodyPr/>
                    <a:lstStyle/>
                    <a:p>
                      <a:pPr algn="ctr" fontAlgn="b"/>
                      <a:r>
                        <a:rPr lang="es-CL" sz="1000" b="1" i="0" u="none" strike="noStrike" dirty="0">
                          <a:solidFill>
                            <a:srgbClr val="000000"/>
                          </a:solidFill>
                          <a:effectLst/>
                          <a:latin typeface="Calibri"/>
                        </a:rPr>
                        <a:t>( U</a:t>
                      </a:r>
                      <a:r>
                        <a:rPr lang="es-CL" sz="1000" b="1" i="0" u="none" strike="noStrike" baseline="0" dirty="0">
                          <a:solidFill>
                            <a:srgbClr val="000000"/>
                          </a:solidFill>
                          <a:effectLst/>
                          <a:latin typeface="Calibri"/>
                        </a:rPr>
                        <a:t> </a:t>
                      </a:r>
                      <a:r>
                        <a:rPr lang="el-GR" sz="1000" b="1" i="0" u="none" strike="noStrike" dirty="0">
                          <a:solidFill>
                            <a:srgbClr val="000000"/>
                          </a:solidFill>
                          <a:effectLst/>
                          <a:latin typeface="Calibri"/>
                        </a:rPr>
                        <a:t>)</a:t>
                      </a:r>
                    </a:p>
                    <a:p>
                      <a:pPr algn="ctr" fontAlgn="b"/>
                      <a:r>
                        <a:rPr lang="es-CL" sz="1000" b="1" i="0" u="none" strike="noStrike" dirty="0">
                          <a:solidFill>
                            <a:srgbClr val="000000"/>
                          </a:solidFill>
                          <a:effectLst/>
                          <a:latin typeface="+mn-lt"/>
                        </a:rPr>
                        <a:t>W/m</a:t>
                      </a:r>
                      <a:r>
                        <a:rPr lang="es-CL" sz="1000" b="1" i="0" u="none" strike="noStrike" baseline="30000" dirty="0">
                          <a:solidFill>
                            <a:srgbClr val="000000"/>
                          </a:solidFill>
                          <a:effectLst/>
                          <a:latin typeface="+mn-lt"/>
                        </a:rPr>
                        <a:t>2</a:t>
                      </a:r>
                      <a:r>
                        <a:rPr lang="es-CL" sz="1000" b="1" i="0" u="none" strike="noStrike" dirty="0">
                          <a:solidFill>
                            <a:srgbClr val="000000"/>
                          </a:solidFill>
                          <a:effectLst/>
                          <a:latin typeface="+mn-lt"/>
                        </a:rPr>
                        <a:t>K </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46603655"/>
              </p:ext>
            </p:extLst>
          </p:nvPr>
        </p:nvGraphicFramePr>
        <p:xfrm>
          <a:off x="7494508" y="3680284"/>
          <a:ext cx="3402624" cy="2139712"/>
        </p:xfrm>
        <a:graphic>
          <a:graphicData uri="http://schemas.openxmlformats.org/drawingml/2006/table">
            <a:tbl>
              <a:tblPr>
                <a:tableStyleId>{93296810-A885-4BE3-A3E7-6D5BEEA58F35}</a:tableStyleId>
              </a:tblPr>
              <a:tblGrid>
                <a:gridCol w="907406">
                  <a:extLst>
                    <a:ext uri="{9D8B030D-6E8A-4147-A177-3AD203B41FA5}">
                      <a16:colId xmlns:a16="http://schemas.microsoft.com/office/drawing/2014/main" val="20000"/>
                    </a:ext>
                  </a:extLst>
                </a:gridCol>
                <a:gridCol w="1396472">
                  <a:extLst>
                    <a:ext uri="{9D8B030D-6E8A-4147-A177-3AD203B41FA5}">
                      <a16:colId xmlns:a16="http://schemas.microsoft.com/office/drawing/2014/main" val="20001"/>
                    </a:ext>
                  </a:extLst>
                </a:gridCol>
                <a:gridCol w="1098746">
                  <a:extLst>
                    <a:ext uri="{9D8B030D-6E8A-4147-A177-3AD203B41FA5}">
                      <a16:colId xmlns:a16="http://schemas.microsoft.com/office/drawing/2014/main" val="20002"/>
                    </a:ext>
                  </a:extLst>
                </a:gridCol>
              </a:tblGrid>
              <a:tr h="178207">
                <a:tc gridSpan="3">
                  <a:txBody>
                    <a:bodyPr/>
                    <a:lstStyle/>
                    <a:p>
                      <a:pPr algn="ctr" fontAlgn="b"/>
                      <a:r>
                        <a:rPr lang="es-CL" sz="1000" b="1" i="0" u="none" strike="noStrike" dirty="0">
                          <a:solidFill>
                            <a:schemeClr val="tx1"/>
                          </a:solidFill>
                          <a:effectLst/>
                          <a:latin typeface="Calibri"/>
                        </a:rPr>
                        <a:t>MUROS</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6345">
                <a:tc>
                  <a:txBody>
                    <a:bodyPr/>
                    <a:lstStyle/>
                    <a:p>
                      <a:pPr algn="ctr" fontAlgn="b"/>
                      <a:r>
                        <a:rPr lang="es-CL" sz="1000" b="1" i="0" u="none" strike="noStrike" dirty="0">
                          <a:solidFill>
                            <a:srgbClr val="000000"/>
                          </a:solidFill>
                          <a:effectLst/>
                          <a:latin typeface="Calibri"/>
                        </a:rPr>
                        <a:t>ESPESOR ( E )</a:t>
                      </a:r>
                    </a:p>
                    <a:p>
                      <a:pPr algn="ctr" fontAlgn="b"/>
                      <a:r>
                        <a:rPr lang="es-CL" sz="1000" b="1" i="0" u="none" strike="noStrike" dirty="0">
                          <a:solidFill>
                            <a:srgbClr val="000000"/>
                          </a:solidFill>
                          <a:effectLst/>
                          <a:latin typeface="Calibri"/>
                        </a:rPr>
                        <a:t>m</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 CONDUCTIVIDAD ( </a:t>
                      </a:r>
                      <a:r>
                        <a:rPr lang="el-GR" sz="1000" b="1" i="0" u="none" strike="noStrike" dirty="0">
                          <a:solidFill>
                            <a:srgbClr val="000000"/>
                          </a:solidFill>
                          <a:effectLst/>
                          <a:latin typeface="Calibri"/>
                        </a:rPr>
                        <a:t>λ )</a:t>
                      </a:r>
                    </a:p>
                    <a:p>
                      <a:pPr algn="ctr" fontAlgn="b"/>
                      <a:r>
                        <a:rPr lang="es-CL" sz="1000" b="1" i="0" u="none" strike="noStrike" dirty="0">
                          <a:solidFill>
                            <a:srgbClr val="000000"/>
                          </a:solidFill>
                          <a:effectLst/>
                          <a:latin typeface="Calibri"/>
                        </a:rPr>
                        <a:t>W/</a:t>
                      </a:r>
                      <a:r>
                        <a:rPr lang="es-CL" sz="1000" b="1" i="0" u="none" strike="noStrike" dirty="0" err="1">
                          <a:solidFill>
                            <a:srgbClr val="000000"/>
                          </a:solidFill>
                          <a:effectLst/>
                          <a:latin typeface="Calibri"/>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RESISTENCIA ( R)</a:t>
                      </a:r>
                    </a:p>
                    <a:p>
                      <a:pPr algn="ctr" fontAlgn="b"/>
                      <a:r>
                        <a:rPr lang="es-CL" sz="1000" b="1" i="0" u="none" strike="noStrike" dirty="0">
                          <a:solidFill>
                            <a:srgbClr val="000000"/>
                          </a:solidFill>
                          <a:effectLst/>
                          <a:latin typeface="Calibri"/>
                        </a:rPr>
                        <a:t>m</a:t>
                      </a:r>
                      <a:r>
                        <a:rPr lang="es-CL" sz="1000" b="1" i="0" u="none" strike="noStrike" baseline="30000" dirty="0">
                          <a:solidFill>
                            <a:srgbClr val="000000"/>
                          </a:solidFill>
                          <a:effectLst/>
                          <a:latin typeface="Calibri"/>
                        </a:rPr>
                        <a:t>2</a:t>
                      </a:r>
                      <a:r>
                        <a:rPr lang="es-CL" sz="1000" b="1" i="0" u="none" strike="noStrike" baseline="0" dirty="0">
                          <a:solidFill>
                            <a:srgbClr val="000000"/>
                          </a:solidFill>
                          <a:effectLst/>
                          <a:latin typeface="Calibri"/>
                        </a:rPr>
                        <a:t>K</a:t>
                      </a:r>
                      <a:r>
                        <a:rPr lang="es-CL" sz="1000" b="1" i="0" u="none" strike="noStrike" dirty="0">
                          <a:solidFill>
                            <a:srgbClr val="000000"/>
                          </a:solidFill>
                          <a:effectLst/>
                          <a:latin typeface="Calibri"/>
                        </a:rPr>
                        <a:t>/W</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6769">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5413">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755">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013">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2842">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521">
                <a:tc gridSpan="2">
                  <a:txBody>
                    <a:bodyPr/>
                    <a:lstStyle/>
                    <a:p>
                      <a:pPr algn="r" fontAlgn="b"/>
                      <a:r>
                        <a:rPr lang="es-CL" sz="1000" b="1" i="0" u="none" strike="noStrike" dirty="0" err="1">
                          <a:solidFill>
                            <a:srgbClr val="000000"/>
                          </a:solidFill>
                          <a:effectLst/>
                          <a:latin typeface="Calibri"/>
                        </a:rPr>
                        <a:t>rsi</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9521">
                <a:tc gridSpan="2">
                  <a:txBody>
                    <a:bodyPr/>
                    <a:lstStyle/>
                    <a:p>
                      <a:pPr algn="r" fontAlgn="b"/>
                      <a:r>
                        <a:rPr lang="es-CL" sz="1000" b="1" i="0" u="none" strike="noStrike" dirty="0" err="1">
                          <a:solidFill>
                            <a:srgbClr val="000000"/>
                          </a:solidFill>
                          <a:effectLst/>
                          <a:latin typeface="Calibri"/>
                        </a:rPr>
                        <a:t>Rse</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9521">
                <a:tc gridSpan="2">
                  <a:txBody>
                    <a:bodyPr/>
                    <a:lstStyle/>
                    <a:p>
                      <a:pPr algn="r" fontAlgn="b"/>
                      <a:r>
                        <a:rPr lang="es-CL" sz="1000" b="1" i="0" u="none" strike="noStrike" dirty="0">
                          <a:solidFill>
                            <a:srgbClr val="000000"/>
                          </a:solidFill>
                          <a:effectLst/>
                          <a:latin typeface="Calibri"/>
                        </a:rPr>
                        <a:t>RT</a:t>
                      </a: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41679728"/>
              </p:ext>
            </p:extLst>
          </p:nvPr>
        </p:nvGraphicFramePr>
        <p:xfrm>
          <a:off x="7490822" y="5810038"/>
          <a:ext cx="3402624" cy="2372477"/>
        </p:xfrm>
        <a:graphic>
          <a:graphicData uri="http://schemas.openxmlformats.org/drawingml/2006/table">
            <a:tbl>
              <a:tblPr>
                <a:tableStyleId>{93296810-A885-4BE3-A3E7-6D5BEEA58F35}</a:tableStyleId>
              </a:tblPr>
              <a:tblGrid>
                <a:gridCol w="907406">
                  <a:extLst>
                    <a:ext uri="{9D8B030D-6E8A-4147-A177-3AD203B41FA5}">
                      <a16:colId xmlns:a16="http://schemas.microsoft.com/office/drawing/2014/main" val="20000"/>
                    </a:ext>
                  </a:extLst>
                </a:gridCol>
                <a:gridCol w="1396472">
                  <a:extLst>
                    <a:ext uri="{9D8B030D-6E8A-4147-A177-3AD203B41FA5}">
                      <a16:colId xmlns:a16="http://schemas.microsoft.com/office/drawing/2014/main" val="20001"/>
                    </a:ext>
                  </a:extLst>
                </a:gridCol>
                <a:gridCol w="1098746">
                  <a:extLst>
                    <a:ext uri="{9D8B030D-6E8A-4147-A177-3AD203B41FA5}">
                      <a16:colId xmlns:a16="http://schemas.microsoft.com/office/drawing/2014/main" val="20002"/>
                    </a:ext>
                  </a:extLst>
                </a:gridCol>
              </a:tblGrid>
              <a:tr h="155723">
                <a:tc gridSpan="3">
                  <a:txBody>
                    <a:bodyPr/>
                    <a:lstStyle/>
                    <a:p>
                      <a:pPr algn="ctr" fontAlgn="b"/>
                      <a:r>
                        <a:rPr lang="es-CL" sz="1000" b="1" i="0" u="none" strike="noStrike" dirty="0">
                          <a:solidFill>
                            <a:schemeClr val="tx1"/>
                          </a:solidFill>
                          <a:effectLst/>
                          <a:latin typeface="Calibri"/>
                        </a:rPr>
                        <a:t>PISO</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5216">
                <a:tc>
                  <a:txBody>
                    <a:bodyPr/>
                    <a:lstStyle/>
                    <a:p>
                      <a:pPr algn="ctr" fontAlgn="b"/>
                      <a:r>
                        <a:rPr lang="es-CL" sz="1000" b="1" i="0" u="none" strike="noStrike" dirty="0">
                          <a:solidFill>
                            <a:srgbClr val="000000"/>
                          </a:solidFill>
                          <a:effectLst/>
                          <a:latin typeface="Calibri"/>
                        </a:rPr>
                        <a:t>ESPESOR ( E )</a:t>
                      </a:r>
                    </a:p>
                    <a:p>
                      <a:pPr algn="ctr" fontAlgn="b"/>
                      <a:r>
                        <a:rPr lang="es-CL" sz="1000" b="1" i="0" u="none" strike="noStrike" dirty="0">
                          <a:solidFill>
                            <a:srgbClr val="000000"/>
                          </a:solidFill>
                          <a:effectLst/>
                          <a:latin typeface="Calibri"/>
                        </a:rPr>
                        <a:t>m</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 CONDUCTIVIDAD ( </a:t>
                      </a:r>
                      <a:r>
                        <a:rPr lang="el-GR" sz="1000" b="1" i="0" u="none" strike="noStrike" dirty="0">
                          <a:solidFill>
                            <a:srgbClr val="000000"/>
                          </a:solidFill>
                          <a:effectLst/>
                          <a:latin typeface="Calibri"/>
                        </a:rPr>
                        <a:t>λ )</a:t>
                      </a:r>
                    </a:p>
                    <a:p>
                      <a:pPr algn="ctr" fontAlgn="b"/>
                      <a:r>
                        <a:rPr lang="es-CL" sz="1000" b="1" i="0" u="none" strike="noStrike" dirty="0">
                          <a:solidFill>
                            <a:srgbClr val="000000"/>
                          </a:solidFill>
                          <a:effectLst/>
                          <a:latin typeface="Calibri"/>
                        </a:rPr>
                        <a:t>W/</a:t>
                      </a:r>
                      <a:r>
                        <a:rPr lang="es-CL" sz="1000" b="1" i="0" u="none" strike="noStrike" dirty="0" err="1">
                          <a:solidFill>
                            <a:srgbClr val="000000"/>
                          </a:solidFill>
                          <a:effectLst/>
                          <a:latin typeface="Calibri"/>
                        </a:rPr>
                        <a:t>mK</a:t>
                      </a:r>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CL" sz="1000" b="1" i="0" u="none" strike="noStrike" dirty="0">
                          <a:solidFill>
                            <a:srgbClr val="000000"/>
                          </a:solidFill>
                          <a:effectLst/>
                          <a:latin typeface="Calibri"/>
                        </a:rPr>
                        <a:t>RESISTENCIA ( R)</a:t>
                      </a:r>
                    </a:p>
                    <a:p>
                      <a:pPr algn="ctr" fontAlgn="b"/>
                      <a:r>
                        <a:rPr lang="es-CL" sz="1000" b="1" i="0" u="none" strike="noStrike" dirty="0">
                          <a:solidFill>
                            <a:srgbClr val="000000"/>
                          </a:solidFill>
                          <a:effectLst/>
                          <a:latin typeface="Calibri"/>
                        </a:rPr>
                        <a:t>m</a:t>
                      </a:r>
                      <a:r>
                        <a:rPr lang="es-CL" sz="1000" b="1" i="0" u="none" strike="noStrike" baseline="30000" dirty="0">
                          <a:solidFill>
                            <a:srgbClr val="000000"/>
                          </a:solidFill>
                          <a:effectLst/>
                          <a:latin typeface="Calibri"/>
                        </a:rPr>
                        <a:t>2</a:t>
                      </a:r>
                      <a:r>
                        <a:rPr lang="es-CL" sz="1000" b="1" i="0" u="none" strike="noStrike" baseline="0" dirty="0">
                          <a:solidFill>
                            <a:srgbClr val="000000"/>
                          </a:solidFill>
                          <a:effectLst/>
                          <a:latin typeface="Calibri"/>
                        </a:rPr>
                        <a:t>K</a:t>
                      </a:r>
                      <a:r>
                        <a:rPr lang="es-CL" sz="1000" b="1" i="0" u="none" strike="noStrike" dirty="0">
                          <a:solidFill>
                            <a:srgbClr val="000000"/>
                          </a:solidFill>
                          <a:effectLst/>
                          <a:latin typeface="Calibri"/>
                        </a:rPr>
                        <a:t>/W</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9542">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8792">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5390">
                <a:tc>
                  <a:txBody>
                    <a:bodyPr/>
                    <a:lstStyle/>
                    <a:p>
                      <a:pPr algn="l" fontAlgn="b"/>
                      <a:r>
                        <a:rPr lang="es-CL" sz="1000" b="0" i="0" u="none" strike="noStrike">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229">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6337">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6337">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000" b="0" i="0" u="none" strike="noStrike" dirty="0">
                          <a:solidFill>
                            <a:srgbClr val="000000"/>
                          </a:solidFill>
                          <a:effectLst/>
                          <a:latin typeface="Calibri"/>
                        </a:rPr>
                        <a:t> </a:t>
                      </a: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2650">
                <a:tc gridSpan="2">
                  <a:txBody>
                    <a:bodyPr/>
                    <a:lstStyle/>
                    <a:p>
                      <a:pPr algn="r" fontAlgn="b"/>
                      <a:r>
                        <a:rPr lang="es-CL" sz="1000" b="1" i="0" u="none" strike="noStrike" dirty="0" err="1">
                          <a:solidFill>
                            <a:srgbClr val="000000"/>
                          </a:solidFill>
                          <a:effectLst/>
                          <a:latin typeface="Calibri"/>
                        </a:rPr>
                        <a:t>rsi</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s-CL" sz="1000" b="1"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2650">
                <a:tc gridSpan="2">
                  <a:txBody>
                    <a:bodyPr/>
                    <a:lstStyle/>
                    <a:p>
                      <a:pPr algn="r" fontAlgn="b"/>
                      <a:r>
                        <a:rPr lang="es-CL" sz="1000" b="1" i="0" u="none" strike="noStrike" dirty="0" err="1">
                          <a:solidFill>
                            <a:srgbClr val="000000"/>
                          </a:solidFill>
                          <a:effectLst/>
                          <a:latin typeface="Calibri"/>
                        </a:rPr>
                        <a:t>Rse</a:t>
                      </a:r>
                      <a:endParaRPr lang="es-CL" sz="1000" b="1" i="0" u="none" strike="noStrike" dirty="0">
                        <a:solidFill>
                          <a:srgbClr val="000000"/>
                        </a:solidFill>
                        <a:effectLst/>
                        <a:latin typeface="Calibri"/>
                      </a:endParaRP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2650">
                <a:tc gridSpan="2">
                  <a:txBody>
                    <a:bodyPr/>
                    <a:lstStyle/>
                    <a:p>
                      <a:pPr algn="r" fontAlgn="b"/>
                      <a:r>
                        <a:rPr lang="es-CL" sz="1000" b="1" i="0" u="none" strike="noStrike" dirty="0">
                          <a:solidFill>
                            <a:srgbClr val="000000"/>
                          </a:solidFill>
                          <a:effectLst/>
                          <a:latin typeface="Calibri"/>
                        </a:rPr>
                        <a:t>RT</a:t>
                      </a:r>
                    </a:p>
                  </a:txBody>
                  <a:tcPr marL="6350" marR="6350" marT="6350" marB="0" anchor="b">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p>
                      <a:pPr algn="l" fontAlgn="b"/>
                      <a:endParaRPr lang="es-CL" sz="1000" b="0" i="0" u="none" strike="noStrike" dirty="0">
                        <a:solidFill>
                          <a:srgbClr val="000000"/>
                        </a:solidFill>
                        <a:effectLst/>
                        <a:latin typeface="Calibri"/>
                      </a:endParaRPr>
                    </a:p>
                  </a:txBody>
                  <a:tcPr marL="6350" marR="6350" marT="6350"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1" name="Google Shape;91;p2"/>
          <p:cNvSpPr txBox="1"/>
          <p:nvPr/>
        </p:nvSpPr>
        <p:spPr>
          <a:xfrm>
            <a:off x="228601" y="199862"/>
            <a:ext cx="14665316" cy="369332"/>
          </a:xfrm>
          <a:prstGeom prst="rect">
            <a:avLst/>
          </a:prstGeom>
          <a:noFill/>
          <a:ln w="9525" cap="flat" cmpd="sng">
            <a:solidFill>
              <a:srgbClr val="4EA9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0" u="none" strike="noStrike" cap="none">
                <a:solidFill>
                  <a:srgbClr val="4EA910"/>
                </a:solidFill>
                <a:latin typeface="Arial"/>
                <a:ea typeface="Arial"/>
                <a:cs typeface="Arial"/>
                <a:sym typeface="Arial"/>
              </a:rPr>
              <a:t>EJERCICIO N°04</a:t>
            </a:r>
            <a:endParaRPr sz="1800" b="1" i="0" u="none" strike="noStrike" cap="none" dirty="0">
              <a:solidFill>
                <a:srgbClr val="4EA910"/>
              </a:solidFill>
              <a:latin typeface="Arial"/>
              <a:ea typeface="Arial"/>
              <a:cs typeface="Arial"/>
              <a:sym typeface="Arial"/>
            </a:endParaRPr>
          </a:p>
        </p:txBody>
      </p:sp>
      <p:sp>
        <p:nvSpPr>
          <p:cNvPr id="22" name="Google Shape;98;p3"/>
          <p:cNvSpPr txBox="1"/>
          <p:nvPr/>
        </p:nvSpPr>
        <p:spPr>
          <a:xfrm>
            <a:off x="8649989" y="9877301"/>
            <a:ext cx="4400994"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 Nombre Apellido, </a:t>
            </a:r>
          </a:p>
          <a:p>
            <a:pPr marL="0" marR="0" lvl="0" indent="0" algn="l" rtl="0">
              <a:spcBef>
                <a:spcPts val="0"/>
              </a:spcBef>
              <a:spcAft>
                <a:spcPts val="0"/>
              </a:spcAft>
              <a:buNone/>
            </a:pPr>
            <a:r>
              <a:rPr lang="es-CL" sz="1050" b="1" i="0" u="none" strike="noStrike" cap="none" dirty="0">
                <a:solidFill>
                  <a:schemeClr val="dk1"/>
                </a:solidFill>
                <a:latin typeface="Arial"/>
                <a:ea typeface="Arial"/>
                <a:cs typeface="Arial"/>
                <a:sym typeface="Arial"/>
              </a:rPr>
              <a:t>Nombre Apellido, Nombre Apellido</a:t>
            </a:r>
            <a:endParaRPr sz="1050" b="1" dirty="0">
              <a:solidFill>
                <a:schemeClr val="dk1"/>
              </a:solidFill>
              <a:latin typeface="Arial"/>
              <a:ea typeface="Arial"/>
              <a:cs typeface="Arial"/>
              <a:sym typeface="Arial"/>
            </a:endParaRPr>
          </a:p>
        </p:txBody>
      </p:sp>
      <p:sp>
        <p:nvSpPr>
          <p:cNvPr id="23" name="Google Shape;98;p3"/>
          <p:cNvSpPr txBox="1"/>
          <p:nvPr/>
        </p:nvSpPr>
        <p:spPr>
          <a:xfrm>
            <a:off x="8178935" y="10273913"/>
            <a:ext cx="1272895" cy="25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50" dirty="0">
                <a:solidFill>
                  <a:schemeClr val="tx1">
                    <a:lumMod val="65000"/>
                    <a:lumOff val="35000"/>
                  </a:schemeClr>
                </a:solidFill>
              </a:rPr>
              <a:t>Día/Mes/Año</a:t>
            </a:r>
            <a:endParaRPr sz="1050" dirty="0">
              <a:solidFill>
                <a:schemeClr val="tx1">
                  <a:lumMod val="65000"/>
                  <a:lumOff val="35000"/>
                </a:schemeClr>
              </a:solidFill>
              <a:sym typeface="Arial"/>
            </a:endParaRPr>
          </a:p>
        </p:txBody>
      </p:sp>
    </p:spTree>
    <p:extLst>
      <p:ext uri="{BB962C8B-B14F-4D97-AF65-F5344CB8AC3E}">
        <p14:creationId xmlns:p14="http://schemas.microsoft.com/office/powerpoint/2010/main" val="33613957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TotalTime>
  <Words>994</Words>
  <Application>Microsoft Office PowerPoint</Application>
  <PresentationFormat>Custom</PresentationFormat>
  <Paragraphs>442</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Tema de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instrucciones</dc:title>
  <dc:creator>ericka osses aravena</dc:creator>
  <cp:lastModifiedBy>Barbara Rodriguez</cp:lastModifiedBy>
  <cp:revision>64</cp:revision>
  <dcterms:created xsi:type="dcterms:W3CDTF">2020-02-10T20:38:09Z</dcterms:created>
  <dcterms:modified xsi:type="dcterms:W3CDTF">2020-05-11T18:48:17Z</dcterms:modified>
</cp:coreProperties>
</file>