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15119350" cy="106918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jf7W6PG8PApBZ3kjLUDDECT0dE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326"/>
    <a:srgbClr val="276002"/>
    <a:srgbClr val="4EA910"/>
    <a:srgbClr val="D9D9D9"/>
    <a:srgbClr val="4EA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CA80F1-540F-48D3-9A3E-A553677C6375}">
  <a:tblStyle styleId="{C7CA80F1-540F-48D3-9A3E-A553677C637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89169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59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990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346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lvl="1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2pPr>
            <a:lvl3pPr lvl="2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lvl="3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4pPr>
            <a:lvl5pPr lvl="4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5pPr>
            <a:lvl6pPr lvl="5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6pPr>
            <a:lvl7pPr lvl="6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7pPr>
            <a:lvl8pPr lvl="7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8pPr>
            <a:lvl9pPr lvl="8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4167747" y="-282091"/>
            <a:ext cx="6783857" cy="1304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919432" y="3469593"/>
            <a:ext cx="9060817" cy="326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304717" y="303980"/>
            <a:ext cx="9060817" cy="959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4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1031582" y="2665532"/>
            <a:ext cx="13040440" cy="444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1031582" y="7155103"/>
            <a:ext cx="13040440" cy="233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 sz="311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806"/>
              <a:buNone/>
              <a:defRPr sz="2806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1039455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7654171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1041425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1041426" y="3905482"/>
            <a:ext cx="63961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7654172" y="2620980"/>
            <a:ext cx="64276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7654172" y="3905482"/>
            <a:ext cx="64276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45401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marL="914400" lvl="1" indent="-50577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marL="1371600" lvl="2" indent="-46621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marL="1828800" lvl="3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marL="2286000" lvl="4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marL="2743200" lvl="5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None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Calibri"/>
              <a:buNone/>
              <a:defRPr sz="6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4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04" y="2243138"/>
            <a:ext cx="8697187" cy="4879984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10101263" y="2831109"/>
            <a:ext cx="3714750" cy="2431435"/>
            <a:chOff x="10101263" y="2831109"/>
            <a:chExt cx="3714750" cy="2431435"/>
          </a:xfrm>
        </p:grpSpPr>
        <p:sp>
          <p:nvSpPr>
            <p:cNvPr id="5" name="CuadroTexto 4"/>
            <p:cNvSpPr txBox="1"/>
            <p:nvPr/>
          </p:nvSpPr>
          <p:spPr>
            <a:xfrm>
              <a:off x="10101263" y="2831109"/>
              <a:ext cx="371475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4400" b="1" dirty="0">
                  <a:solidFill>
                    <a:srgbClr val="2760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EJERCICIO N° 05</a:t>
              </a:r>
            </a:p>
            <a:p>
              <a:pPr algn="ctr"/>
              <a:endParaRPr lang="es-CL" sz="3200" b="1" dirty="0">
                <a:solidFill>
                  <a:srgbClr val="4EA9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CL" sz="3200" dirty="0">
                  <a:solidFill>
                    <a:srgbClr val="4EA9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</a:t>
              </a:r>
            </a:p>
          </p:txBody>
        </p:sp>
        <p:cxnSp>
          <p:nvCxnSpPr>
            <p:cNvPr id="12" name="Conector recto 11"/>
            <p:cNvCxnSpPr/>
            <p:nvPr/>
          </p:nvCxnSpPr>
          <p:spPr>
            <a:xfrm>
              <a:off x="10101263" y="4504373"/>
              <a:ext cx="3714750" cy="0"/>
            </a:xfrm>
            <a:prstGeom prst="line">
              <a:avLst/>
            </a:prstGeom>
            <a:ln w="12700">
              <a:solidFill>
                <a:srgbClr val="4EA8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228601" y="199862"/>
            <a:ext cx="14665316" cy="369332"/>
          </a:xfrm>
          <a:prstGeom prst="rect">
            <a:avLst/>
          </a:prstGeom>
          <a:noFill/>
          <a:ln w="9525" cap="flat" cmpd="sng">
            <a:solidFill>
              <a:srgbClr val="4EA9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 dirty="0">
                <a:solidFill>
                  <a:srgbClr val="4EA910"/>
                </a:solidFill>
                <a:latin typeface="Arial"/>
                <a:ea typeface="Arial"/>
                <a:cs typeface="Arial"/>
                <a:sym typeface="Arial"/>
              </a:rPr>
              <a:t>EJERCICIO N°05</a:t>
            </a:r>
            <a:endParaRPr sz="1800" b="1" i="0" u="none" strike="noStrike" cap="none" dirty="0">
              <a:solidFill>
                <a:srgbClr val="4EA9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437120" y="6294119"/>
            <a:ext cx="7456795" cy="26356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89;p2"/>
          <p:cNvSpPr txBox="1">
            <a:spLocks/>
          </p:cNvSpPr>
          <p:nvPr/>
        </p:nvSpPr>
        <p:spPr>
          <a:xfrm>
            <a:off x="669582" y="1479234"/>
            <a:ext cx="6278591" cy="715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L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Instrucción</a:t>
            </a:r>
          </a:p>
          <a:p>
            <a:pPr marL="0" indent="0" algn="just">
              <a:buNone/>
            </a:pP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Considere el Ejercicio N°01 y el Ejercicio N°4 para realizar la tarea final, donde:</a:t>
            </a:r>
            <a:endParaRPr lang="es-CL" sz="1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s-CL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El equipo deberá:</a:t>
            </a:r>
          </a:p>
          <a:p>
            <a:pPr marL="800100" lvl="1" algn="just"/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Analizar la respuesta arquitectónica de la Propuesta N°1 versus la Propuesta Final a los Principios de Habitabilidad Sostenible.</a:t>
            </a:r>
          </a:p>
          <a:p>
            <a:pPr marL="800100" lvl="1" algn="just"/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Comparar ambos casos, estableciendo comentarios y conclusiones.</a:t>
            </a:r>
          </a:p>
          <a:p>
            <a:pPr marL="800100" lvl="1" algn="just"/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Completar y entregar el ejercicio </a:t>
            </a:r>
            <a:r>
              <a:rPr lang="es-CL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N° 05</a:t>
            </a:r>
            <a:endParaRPr lang="es-CL" sz="1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s-CL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s-CL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Aprendizaje esperado: </a:t>
            </a:r>
          </a:p>
          <a:p>
            <a:pPr marL="0" indent="0" algn="just">
              <a:buNone/>
            </a:pP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Se espera que en este ejercicio los estudiantes comparen los conocimientos previos al curso con los conocimientos post curso.</a:t>
            </a:r>
          </a:p>
          <a:p>
            <a:pPr marL="0" indent="0" algn="just">
              <a:buNone/>
            </a:pP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Por lo tanto, este trabajo apela a la reflexión y toma de conciencia de los estudiantes.</a:t>
            </a:r>
          </a:p>
          <a:p>
            <a:pPr marL="0" indent="0" algn="just">
              <a:buNone/>
            </a:pPr>
            <a:r>
              <a:rPr lang="es-C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A través de este ejercicio los alumnos aprenderán que los PRINCICPIOS DE HABITABILIDAD SOSTENIBLE son fundamentales para generar espacios arquitectónicos coherentes con la sociedad y medioambiente.</a:t>
            </a:r>
          </a:p>
        </p:txBody>
      </p:sp>
      <p:sp>
        <p:nvSpPr>
          <p:cNvPr id="10" name="Google Shape;89;p2"/>
          <p:cNvSpPr txBox="1">
            <a:spLocks/>
          </p:cNvSpPr>
          <p:nvPr/>
        </p:nvSpPr>
        <p:spPr>
          <a:xfrm>
            <a:off x="7737627" y="6586538"/>
            <a:ext cx="6831813" cy="168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CL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Requerimientos previos</a:t>
            </a:r>
          </a:p>
          <a:p>
            <a:pPr marL="0" indent="0" algn="just">
              <a:buFont typeface="Arial"/>
              <a:buNone/>
            </a:pPr>
            <a:r>
              <a:rPr lang="es-C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la correcta realización del ejercicio es necesario que los alumnos hayan completado todo el curso y desarrollado todos los ejercicios. Además, deben haber participado de las actividades </a:t>
            </a:r>
            <a:r>
              <a:rPr lang="es-CL" sz="1800">
                <a:solidFill>
                  <a:schemeClr val="tx1">
                    <a:lumMod val="50000"/>
                    <a:lumOff val="50000"/>
                  </a:schemeClr>
                </a:solidFill>
              </a:rPr>
              <a:t>realizadas en </a:t>
            </a:r>
            <a:r>
              <a:rPr lang="es-C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clase.</a:t>
            </a:r>
            <a:endParaRPr lang="es-C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8815381" y="1631487"/>
            <a:ext cx="4600581" cy="3597737"/>
            <a:chOff x="8240863" y="1295290"/>
            <a:chExt cx="3899538" cy="285533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/>
            <a:srcRect l="29956" t="17549" r="14951" b="13069"/>
            <a:stretch/>
          </p:blipFill>
          <p:spPr>
            <a:xfrm>
              <a:off x="8240863" y="1295290"/>
              <a:ext cx="1949769" cy="1381225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3"/>
            <a:srcRect l="29956" t="17549" r="14951" b="13069"/>
            <a:stretch/>
          </p:blipFill>
          <p:spPr>
            <a:xfrm>
              <a:off x="8994465" y="1773933"/>
              <a:ext cx="1949769" cy="1381225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3"/>
            <a:srcRect l="29956" t="17549" r="14951" b="13069"/>
            <a:stretch/>
          </p:blipFill>
          <p:spPr>
            <a:xfrm>
              <a:off x="9483412" y="2267090"/>
              <a:ext cx="1949769" cy="1381225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3"/>
            <a:srcRect l="29956" t="17549" r="14951" b="13069"/>
            <a:stretch/>
          </p:blipFill>
          <p:spPr>
            <a:xfrm>
              <a:off x="10190632" y="2769395"/>
              <a:ext cx="1949769" cy="13812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4"/>
          <p:cNvGraphicFramePr/>
          <p:nvPr>
            <p:extLst>
              <p:ext uri="{D42A27DB-BD31-4B8C-83A1-F6EECF244321}">
                <p14:modId xmlns:p14="http://schemas.microsoft.com/office/powerpoint/2010/main" val="1993386886"/>
              </p:ext>
            </p:extLst>
          </p:nvPr>
        </p:nvGraphicFramePr>
        <p:xfrm>
          <a:off x="228600" y="774700"/>
          <a:ext cx="14665317" cy="8755062"/>
        </p:xfrm>
        <a:graphic>
          <a:graphicData uri="http://schemas.openxmlformats.org/drawingml/2006/table">
            <a:tbl>
              <a:tblPr firstRow="1" bandRow="1">
                <a:noFill/>
                <a:tableStyleId>{C7CA80F1-540F-48D3-9A3E-A553677C6375}</a:tableStyleId>
              </a:tblPr>
              <a:tblGrid>
                <a:gridCol w="602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3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8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1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94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4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6311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A910"/>
                        </a:buClr>
                        <a:buSzPts val="2800"/>
                        <a:buFont typeface="Calibri"/>
                        <a:buNone/>
                      </a:pPr>
                      <a:r>
                        <a:rPr lang="es-CL" sz="2000" u="none" strike="noStrike" cap="none" dirty="0">
                          <a:solidFill>
                            <a:schemeClr val="bg1"/>
                          </a:solidFill>
                        </a:rPr>
                        <a:t>Respuesta del recinto a</a:t>
                      </a:r>
                      <a:r>
                        <a:rPr lang="es-CL" sz="2000" u="none" strike="noStrike" cap="none" baseline="0" dirty="0">
                          <a:solidFill>
                            <a:schemeClr val="bg1"/>
                          </a:solidFill>
                        </a:rPr>
                        <a:t> los Principios de Habitabilidad Sostenible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vert="vert270">
                    <a:solidFill>
                      <a:srgbClr val="437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s-CL" sz="2000" u="none" strike="noStrike" cap="none">
                          <a:solidFill>
                            <a:schemeClr val="lt1"/>
                          </a:solidFill>
                        </a:rPr>
                        <a:t>Radiación solar</a:t>
                      </a:r>
                      <a:endParaRPr sz="20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4EA9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strike="noStrike" cap="none">
                          <a:solidFill>
                            <a:schemeClr val="lt1"/>
                          </a:solidFill>
                        </a:rPr>
                        <a:t>Luminosidad</a:t>
                      </a:r>
                      <a:endParaRPr sz="20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4EA9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s-CL" sz="2000" u="none" strike="noStrike" cap="none">
                          <a:solidFill>
                            <a:schemeClr val="lt1"/>
                          </a:solidFill>
                        </a:rPr>
                        <a:t>Ventilación</a:t>
                      </a:r>
                      <a:endParaRPr sz="20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4EA9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strike="noStrike" cap="none" dirty="0">
                          <a:solidFill>
                            <a:schemeClr val="lt1"/>
                          </a:solidFill>
                        </a:rPr>
                        <a:t>Análisis del Ciclo</a:t>
                      </a:r>
                      <a:r>
                        <a:rPr lang="es-CL" sz="2000" u="none" strike="noStrike" cap="none" baseline="0" dirty="0">
                          <a:solidFill>
                            <a:schemeClr val="lt1"/>
                          </a:solidFill>
                        </a:rPr>
                        <a:t> de Vida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4EA9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000" u="none" strike="noStrike" cap="none" dirty="0">
                          <a:solidFill>
                            <a:schemeClr val="lt1"/>
                          </a:solidFill>
                        </a:rPr>
                        <a:t>Envolvente Térmica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4EA9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0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ORIGINAL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sz="105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ORIGINAL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lang="es-CL" sz="105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ORIGINAL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lang="es-CL" sz="105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ORIGINAL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lang="es-CL" sz="1050" dirty="0"/>
                    </a:p>
                  </a:txBody>
                  <a:tcPr marL="91450" marR="91450"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ORIGINAL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lang="es-CL" sz="1050" dirty="0"/>
                    </a:p>
                  </a:txBody>
                  <a:tcPr marL="91450" marR="91450"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1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EJERCICIO N°01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sz="1050" dirty="0"/>
                    </a:p>
                  </a:txBody>
                  <a:tcPr marL="91450" marR="91450"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EJERCICIO N°01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lang="es-CL" sz="1050" dirty="0"/>
                    </a:p>
                  </a:txBody>
                  <a:tcPr marL="91450" marR="91450"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EJERCICIO N°01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lang="es-CL" sz="1050" dirty="0"/>
                    </a:p>
                  </a:txBody>
                  <a:tcPr marL="91450" marR="91450"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EJERCICIO N°01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lang="es-CL" sz="1050" dirty="0"/>
                    </a:p>
                  </a:txBody>
                  <a:tcPr marL="91450" marR="91450"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EJERCICIO N°01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lang="es-CL" sz="1050" dirty="0"/>
                    </a:p>
                  </a:txBody>
                  <a:tcPr marL="91450" marR="91450" marT="45725" marB="45725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6062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EA910"/>
                        </a:buClr>
                        <a:buSzPts val="2800"/>
                        <a:buFont typeface="Calibri"/>
                        <a:buNone/>
                      </a:pPr>
                      <a:endParaRPr sz="20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vert="vert270">
                    <a:solidFill>
                      <a:srgbClr val="437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FINAL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lang="es-CL" sz="105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FINAL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lang="es-CL" sz="105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FINAL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lang="es-CL" sz="105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FINAL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lang="es-CL" sz="105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/>
                        <a:t>PROPURSTA FINAL</a:t>
                      </a:r>
                      <a:endParaRPr lang="es-CL" sz="1050" b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u="none" strike="noStrike" cap="none" dirty="0"/>
                        <a:t>Texto/ diagramas/ esquemas</a:t>
                      </a:r>
                      <a:endParaRPr lang="es-CL" sz="105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9" name="Google Shape;109;p4"/>
          <p:cNvSpPr txBox="1"/>
          <p:nvPr/>
        </p:nvSpPr>
        <p:spPr>
          <a:xfrm>
            <a:off x="228601" y="199862"/>
            <a:ext cx="14665316" cy="369332"/>
          </a:xfrm>
          <a:prstGeom prst="rect">
            <a:avLst/>
          </a:prstGeom>
          <a:noFill/>
          <a:ln w="9525" cap="flat" cmpd="sng">
            <a:solidFill>
              <a:srgbClr val="4EA9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L" sz="1800" b="1" dirty="0">
                <a:solidFill>
                  <a:srgbClr val="4EA910"/>
                </a:solidFill>
              </a:rPr>
              <a:t>EJERCICIO N°05</a:t>
            </a:r>
          </a:p>
        </p:txBody>
      </p:sp>
      <p:sp>
        <p:nvSpPr>
          <p:cNvPr id="5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4"/>
          <p:cNvSpPr txBox="1"/>
          <p:nvPr/>
        </p:nvSpPr>
        <p:spPr>
          <a:xfrm>
            <a:off x="228601" y="199862"/>
            <a:ext cx="14665316" cy="369332"/>
          </a:xfrm>
          <a:prstGeom prst="rect">
            <a:avLst/>
          </a:prstGeom>
          <a:noFill/>
          <a:ln w="9525" cap="flat" cmpd="sng">
            <a:solidFill>
              <a:srgbClr val="4EA9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L" sz="1800" b="1" dirty="0">
                <a:solidFill>
                  <a:srgbClr val="4EA910"/>
                </a:solidFill>
              </a:rPr>
              <a:t>EJERCICIO N°05</a:t>
            </a:r>
          </a:p>
        </p:txBody>
      </p:sp>
      <p:sp>
        <p:nvSpPr>
          <p:cNvPr id="5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sp>
        <p:nvSpPr>
          <p:cNvPr id="10" name="Google Shape;96;p3"/>
          <p:cNvSpPr/>
          <p:nvPr/>
        </p:nvSpPr>
        <p:spPr>
          <a:xfrm>
            <a:off x="8790480" y="777239"/>
            <a:ext cx="6099142" cy="30232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3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7;p3"/>
          <p:cNvSpPr txBox="1"/>
          <p:nvPr/>
        </p:nvSpPr>
        <p:spPr>
          <a:xfrm>
            <a:off x="9016251" y="1090459"/>
            <a:ext cx="5499850" cy="99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dirty="0">
                <a:solidFill>
                  <a:schemeClr val="l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ANÁLISIS COMPARATIVO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dirty="0">
                <a:solidFill>
                  <a:schemeClr val="l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Ingresar texto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791109" y="6831016"/>
            <a:ext cx="6102809" cy="26048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89;p2"/>
          <p:cNvSpPr txBox="1">
            <a:spLocks/>
          </p:cNvSpPr>
          <p:nvPr/>
        </p:nvSpPr>
        <p:spPr>
          <a:xfrm>
            <a:off x="9016250" y="6956153"/>
            <a:ext cx="5499850" cy="18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CL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CONCLUSIONES</a:t>
            </a:r>
          </a:p>
          <a:p>
            <a:pPr marL="0" indent="0" algn="just">
              <a:buFont typeface="Arial"/>
              <a:buNone/>
            </a:pPr>
            <a:r>
              <a:rPr lang="es-C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Ingresar texto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8786813" y="4008520"/>
            <a:ext cx="6102809" cy="2614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89;p2"/>
          <p:cNvSpPr txBox="1">
            <a:spLocks/>
          </p:cNvSpPr>
          <p:nvPr/>
        </p:nvSpPr>
        <p:spPr>
          <a:xfrm>
            <a:off x="9016250" y="4200602"/>
            <a:ext cx="5499850" cy="18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CL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COMENTARIOS</a:t>
            </a:r>
          </a:p>
          <a:p>
            <a:pPr marL="0" indent="0" algn="just">
              <a:buFont typeface="Arial"/>
              <a:buNone/>
            </a:pPr>
            <a:r>
              <a:rPr lang="es-CL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Ingresar texto</a:t>
            </a:r>
            <a:endParaRPr lang="es-CL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28601" y="3938992"/>
            <a:ext cx="375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PROPUESTA EJERCICIO N°01</a:t>
            </a:r>
          </a:p>
          <a:p>
            <a:r>
              <a:rPr lang="es-C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3D / Planta / Corte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28601" y="6847459"/>
            <a:ext cx="375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PROPUESTA FINAL</a:t>
            </a:r>
          </a:p>
          <a:p>
            <a:r>
              <a:rPr lang="es-C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3D / Planta / Corte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7807" y="851932"/>
            <a:ext cx="7559675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L" b="1" dirty="0"/>
              <a:t>PROPURSTA ORIGINAL</a:t>
            </a:r>
            <a:endParaRPr lang="es-CL" sz="1100" b="1" dirty="0"/>
          </a:p>
          <a:p>
            <a:pPr lvl="0"/>
            <a:r>
              <a:rPr lang="es-CL" sz="1100" dirty="0"/>
              <a:t>Texto/ diagramas/ esquemas</a:t>
            </a:r>
          </a:p>
        </p:txBody>
      </p:sp>
    </p:spTree>
    <p:extLst>
      <p:ext uri="{BB962C8B-B14F-4D97-AF65-F5344CB8AC3E}">
        <p14:creationId xmlns:p14="http://schemas.microsoft.com/office/powerpoint/2010/main" val="46130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434</Words>
  <Application>Microsoft Office PowerPoint</Application>
  <PresentationFormat>Custom</PresentationFormat>
  <Paragraphs>80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PORTADA</dc:title>
  <dc:creator>ericka osses aravena</dc:creator>
  <cp:lastModifiedBy>Barbara Rodriguez</cp:lastModifiedBy>
  <cp:revision>47</cp:revision>
  <dcterms:created xsi:type="dcterms:W3CDTF">2020-02-10T20:38:09Z</dcterms:created>
  <dcterms:modified xsi:type="dcterms:W3CDTF">2020-05-11T18:49:49Z</dcterms:modified>
</cp:coreProperties>
</file>