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284" r:id="rId3"/>
    <p:sldId id="291" r:id="rId4"/>
    <p:sldId id="295" r:id="rId5"/>
    <p:sldId id="292" r:id="rId6"/>
    <p:sldId id="293" r:id="rId7"/>
    <p:sldId id="298" r:id="rId8"/>
    <p:sldId id="294" r:id="rId9"/>
    <p:sldId id="297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 Matias Ortega Moreno (rortega)" initials="RMOM(" lastIdx="1" clrIdx="0">
    <p:extLst>
      <p:ext uri="{19B8F6BF-5375-455C-9EA6-DF929625EA0E}">
        <p15:presenceInfo xmlns:p15="http://schemas.microsoft.com/office/powerpoint/2012/main" userId="Ricardo Matias Ortega Moreno (rorteg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>
        <p:scale>
          <a:sx n="80" d="100"/>
          <a:sy n="80" d="100"/>
        </p:scale>
        <p:origin x="173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85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0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11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773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76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65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22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93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713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37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349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98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025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03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49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37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4920-6941-4789-BF9E-2E93F7A9CBF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B0EE6B-7811-4D88-A252-A47392BB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840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45774" y="2120347"/>
            <a:ext cx="8812696" cy="3896139"/>
          </a:xfrm>
        </p:spPr>
        <p:txBody>
          <a:bodyPr>
            <a:normAutofit fontScale="90000"/>
          </a:bodyPr>
          <a:lstStyle/>
          <a:p>
            <a:r>
              <a:rPr lang="es-CL" sz="6600" dirty="0"/>
              <a:t>Ayudantía</a:t>
            </a:r>
            <a:br>
              <a:rPr lang="es-CL" sz="6600" dirty="0"/>
            </a:br>
            <a:r>
              <a:rPr lang="es-CL" sz="6600" dirty="0"/>
              <a:t>Geografía de los suelos</a:t>
            </a:r>
            <a:br>
              <a:rPr lang="es-CL" sz="6600" dirty="0"/>
            </a:br>
            <a:r>
              <a:rPr lang="es-CL" sz="2800" dirty="0"/>
              <a:t>Semestre </a:t>
            </a:r>
            <a:r>
              <a:rPr lang="es-CL" sz="2800" dirty="0" smtClean="0"/>
              <a:t>primavera 2020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200" dirty="0"/>
              <a:t/>
            </a:r>
            <a:br>
              <a:rPr lang="es-CL" sz="2200" dirty="0"/>
            </a:br>
            <a:r>
              <a:rPr lang="es-CL" sz="2200" dirty="0"/>
              <a:t/>
            </a:r>
            <a:br>
              <a:rPr lang="es-CL" sz="2200" dirty="0"/>
            </a:br>
            <a:r>
              <a:rPr lang="es-CL" sz="2200" dirty="0"/>
              <a:t/>
            </a:r>
            <a:br>
              <a:rPr lang="es-CL" sz="2200" dirty="0"/>
            </a:br>
            <a:r>
              <a:rPr lang="es-CL" sz="2200" dirty="0"/>
              <a:t/>
            </a:r>
            <a:br>
              <a:rPr lang="es-CL" sz="2200" dirty="0"/>
            </a:br>
            <a:r>
              <a:rPr lang="es-CL" sz="2200" dirty="0"/>
              <a:t/>
            </a:r>
            <a:br>
              <a:rPr lang="es-CL" sz="2200" dirty="0"/>
            </a:br>
            <a:r>
              <a:rPr lang="es-CL" sz="2200" dirty="0"/>
              <a:t>Clase </a:t>
            </a:r>
            <a:r>
              <a:rPr lang="es-CL" sz="2200" dirty="0" smtClean="0"/>
              <a:t>07 – Manejo del Triángulo textural</a:t>
            </a:r>
            <a:endParaRPr lang="es-CL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292863" y="4068416"/>
            <a:ext cx="2687102" cy="2054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s-CL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Monitores</a:t>
            </a:r>
          </a:p>
          <a:p>
            <a:pPr>
              <a:lnSpc>
                <a:spcPct val="114000"/>
              </a:lnSpc>
            </a:pPr>
            <a:r>
              <a:rPr lang="es-E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Paulo Guíñez</a:t>
            </a:r>
          </a:p>
          <a:p>
            <a:pPr>
              <a:lnSpc>
                <a:spcPct val="114000"/>
              </a:lnSpc>
            </a:pPr>
            <a:r>
              <a:rPr lang="es-E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Naira Prado</a:t>
            </a:r>
          </a:p>
          <a:p>
            <a:pPr>
              <a:lnSpc>
                <a:spcPct val="114000"/>
              </a:lnSpc>
            </a:pPr>
            <a:r>
              <a:rPr lang="es-E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CL" sz="16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s-CL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AYUDANTE</a:t>
            </a:r>
          </a:p>
          <a:p>
            <a:pPr>
              <a:lnSpc>
                <a:spcPct val="114000"/>
              </a:lnSpc>
            </a:pPr>
            <a:r>
              <a:rPr lang="es-CL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Nicolás Rivas A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45774" y="2120347"/>
            <a:ext cx="8812696" cy="3896139"/>
          </a:xfrm>
        </p:spPr>
        <p:txBody>
          <a:bodyPr>
            <a:normAutofit fontScale="90000"/>
          </a:bodyPr>
          <a:lstStyle/>
          <a:p>
            <a:r>
              <a:rPr lang="es-CL" sz="6600" dirty="0"/>
              <a:t>Ayudantía</a:t>
            </a:r>
            <a:br>
              <a:rPr lang="es-CL" sz="6600" dirty="0"/>
            </a:br>
            <a:r>
              <a:rPr lang="es-CL" sz="6600" dirty="0"/>
              <a:t>Geografía de los suelos</a:t>
            </a:r>
            <a:br>
              <a:rPr lang="es-CL" sz="6600" dirty="0"/>
            </a:br>
            <a:r>
              <a:rPr lang="es-CL" sz="2800" dirty="0"/>
              <a:t>Semestre </a:t>
            </a:r>
            <a:r>
              <a:rPr lang="es-CL" sz="2800" dirty="0" smtClean="0"/>
              <a:t>primavera 2020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200" dirty="0"/>
              <a:t/>
            </a:r>
            <a:br>
              <a:rPr lang="es-CL" sz="2200" dirty="0"/>
            </a:br>
            <a:r>
              <a:rPr lang="es-CL" sz="2200" dirty="0"/>
              <a:t/>
            </a:r>
            <a:br>
              <a:rPr lang="es-CL" sz="2200" dirty="0"/>
            </a:br>
            <a:r>
              <a:rPr lang="es-CL" sz="2200" dirty="0"/>
              <a:t/>
            </a:r>
            <a:br>
              <a:rPr lang="es-CL" sz="2200" dirty="0"/>
            </a:br>
            <a:r>
              <a:rPr lang="es-CL" sz="2200" dirty="0"/>
              <a:t/>
            </a:r>
            <a:br>
              <a:rPr lang="es-CL" sz="2200" dirty="0"/>
            </a:br>
            <a:r>
              <a:rPr lang="es-CL" sz="2200" dirty="0"/>
              <a:t/>
            </a:r>
            <a:br>
              <a:rPr lang="es-CL" sz="2200" dirty="0"/>
            </a:br>
            <a:r>
              <a:rPr lang="es-CL" sz="2200" dirty="0"/>
              <a:t>Clase </a:t>
            </a:r>
            <a:r>
              <a:rPr lang="es-CL" sz="2200" dirty="0" smtClean="0"/>
              <a:t>07 – Manejo del Triángulo textural</a:t>
            </a:r>
            <a:endParaRPr lang="es-CL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292863" y="4068416"/>
            <a:ext cx="2687102" cy="2054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s-CL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Monitores</a:t>
            </a:r>
          </a:p>
          <a:p>
            <a:pPr>
              <a:lnSpc>
                <a:spcPct val="114000"/>
              </a:lnSpc>
            </a:pPr>
            <a:r>
              <a:rPr lang="es-E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Paulo Guíñez</a:t>
            </a:r>
          </a:p>
          <a:p>
            <a:pPr>
              <a:lnSpc>
                <a:spcPct val="114000"/>
              </a:lnSpc>
            </a:pPr>
            <a:r>
              <a:rPr lang="es-E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Naira Prado</a:t>
            </a:r>
          </a:p>
          <a:p>
            <a:pPr>
              <a:lnSpc>
                <a:spcPct val="114000"/>
              </a:lnSpc>
            </a:pPr>
            <a:r>
              <a:rPr lang="es-E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CL" sz="16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s-CL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AYUDANTE</a:t>
            </a:r>
          </a:p>
          <a:p>
            <a:pPr>
              <a:lnSpc>
                <a:spcPct val="114000"/>
              </a:lnSpc>
            </a:pPr>
            <a:r>
              <a:rPr lang="es-CL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Nicolás Rivas A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90" y="208812"/>
            <a:ext cx="4039985" cy="1193171"/>
          </a:xfrm>
        </p:spPr>
        <p:txBody>
          <a:bodyPr>
            <a:normAutofit/>
          </a:bodyPr>
          <a:lstStyle/>
          <a:p>
            <a:pPr algn="ctr"/>
            <a:r>
              <a:rPr lang="es-CL" sz="3500" dirty="0"/>
              <a:t>Recalendarización</a:t>
            </a:r>
            <a:br>
              <a:rPr lang="es-CL" sz="3500" dirty="0"/>
            </a:br>
            <a:r>
              <a:rPr lang="es-CL" sz="3500" dirty="0"/>
              <a:t>ayudantía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77742"/>
              </p:ext>
            </p:extLst>
          </p:nvPr>
        </p:nvGraphicFramePr>
        <p:xfrm>
          <a:off x="1270444" y="2121067"/>
          <a:ext cx="7534276" cy="2798445"/>
        </p:xfrm>
        <a:graphic>
          <a:graphicData uri="http://schemas.openxmlformats.org/drawingml/2006/table">
            <a:tbl>
              <a:tblPr/>
              <a:tblGrid>
                <a:gridCol w="526174">
                  <a:extLst>
                    <a:ext uri="{9D8B030D-6E8A-4147-A177-3AD203B41FA5}">
                      <a16:colId xmlns:a16="http://schemas.microsoft.com/office/drawing/2014/main" val="54017029"/>
                    </a:ext>
                  </a:extLst>
                </a:gridCol>
                <a:gridCol w="1723498">
                  <a:extLst>
                    <a:ext uri="{9D8B030D-6E8A-4147-A177-3AD203B41FA5}">
                      <a16:colId xmlns:a16="http://schemas.microsoft.com/office/drawing/2014/main" val="484987691"/>
                    </a:ext>
                  </a:extLst>
                </a:gridCol>
                <a:gridCol w="2016215">
                  <a:extLst>
                    <a:ext uri="{9D8B030D-6E8A-4147-A177-3AD203B41FA5}">
                      <a16:colId xmlns:a16="http://schemas.microsoft.com/office/drawing/2014/main" val="212378531"/>
                    </a:ext>
                  </a:extLst>
                </a:gridCol>
                <a:gridCol w="2179752">
                  <a:extLst>
                    <a:ext uri="{9D8B030D-6E8A-4147-A177-3AD203B41FA5}">
                      <a16:colId xmlns:a16="http://schemas.microsoft.com/office/drawing/2014/main" val="2775045201"/>
                    </a:ext>
                  </a:extLst>
                </a:gridCol>
                <a:gridCol w="1088637">
                  <a:extLst>
                    <a:ext uri="{9D8B030D-6E8A-4147-A177-3AD203B41FA5}">
                      <a16:colId xmlns:a16="http://schemas.microsoft.com/office/drawing/2014/main" val="150252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inicio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entrega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46293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de Pedón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de noviembre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de noviembre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425981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Triangulo textural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de noviembre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245962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Graficar CIC y MO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de diciembre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de diciembre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132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Ejercicio de taxonomía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de diciembre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6103"/>
                  </a:ext>
                </a:extLst>
              </a:tr>
            </a:tbl>
          </a:graphicData>
        </a:graphic>
      </p:graphicFrame>
      <p:cxnSp>
        <p:nvCxnSpPr>
          <p:cNvPr id="7" name="Conector recto 6"/>
          <p:cNvCxnSpPr/>
          <p:nvPr/>
        </p:nvCxnSpPr>
        <p:spPr>
          <a:xfrm>
            <a:off x="1419726" y="2779295"/>
            <a:ext cx="7291137" cy="24063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DBD3674-4DCA-4E31-916D-4F9C415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14" y="533275"/>
            <a:ext cx="3590597" cy="1205346"/>
          </a:xfrm>
        </p:spPr>
        <p:txBody>
          <a:bodyPr anchor="ctr">
            <a:normAutofit/>
          </a:bodyPr>
          <a:lstStyle/>
          <a:p>
            <a:pPr algn="ctr"/>
            <a:r>
              <a:rPr lang="es-CL" sz="3200" b="1" dirty="0" smtClean="0">
                <a:cs typeface="Arial" panose="020B0604020202020204" pitchFamily="34" charset="0"/>
              </a:rPr>
              <a:t>TEXTURA </a:t>
            </a:r>
            <a:r>
              <a:rPr lang="es-CL" sz="3200" b="1" dirty="0">
                <a:cs typeface="Arial" panose="020B0604020202020204" pitchFamily="34" charset="0"/>
              </a:rPr>
              <a:t>DE SUELO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269CB07-5DB5-4863-9377-28B8DBC4D612}"/>
              </a:ext>
            </a:extLst>
          </p:cNvPr>
          <p:cNvSpPr/>
          <p:nvPr/>
        </p:nvSpPr>
        <p:spPr>
          <a:xfrm>
            <a:off x="5636027" y="453774"/>
            <a:ext cx="6400801" cy="615484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2 Subtítulo">
            <a:extLst>
              <a:ext uri="{FF2B5EF4-FFF2-40B4-BE49-F238E27FC236}">
                <a16:creationId xmlns:a16="http://schemas.microsoft.com/office/drawing/2014/main" id="{4EB26B4E-10E2-4833-93CE-3374EC93514E}"/>
              </a:ext>
            </a:extLst>
          </p:cNvPr>
          <p:cNvSpPr txBox="1">
            <a:spLocks/>
          </p:cNvSpPr>
          <p:nvPr/>
        </p:nvSpPr>
        <p:spPr>
          <a:xfrm>
            <a:off x="6144904" y="950094"/>
            <a:ext cx="5642543" cy="5162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s-CL" sz="2000" b="1" dirty="0" smtClean="0"/>
              <a:t> </a:t>
            </a:r>
            <a:endParaRPr lang="es-CL" sz="2000" b="1" dirty="0"/>
          </a:p>
          <a:p>
            <a:pPr algn="ctr"/>
            <a:r>
              <a:rPr lang="es-CL" sz="2000" b="1" dirty="0" smtClean="0"/>
              <a:t>TEXTURA DEL SUELO</a:t>
            </a:r>
            <a:r>
              <a:rPr lang="es-CL" sz="2000" b="1" noProof="0" dirty="0" smtClean="0"/>
              <a:t> 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Se llama textura a </a:t>
            </a:r>
            <a:r>
              <a:rPr lang="es-CL" sz="2000" dirty="0" smtClean="0"/>
              <a:t>la distribución por tamaño, en peso, de los </a:t>
            </a:r>
            <a:r>
              <a:rPr lang="es-CL" sz="2000" b="1" dirty="0" smtClean="0"/>
              <a:t>separados texturales</a:t>
            </a:r>
            <a:r>
              <a:rPr lang="es-CL" sz="2000" dirty="0" smtClean="0"/>
              <a:t> o también llamada tierra fina (&lt; a 2mm)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Los triángulo texturales son utilizados por quienes deben interpretar los resultados provenientes del análisis de laboratorio de suelos</a:t>
            </a:r>
            <a:r>
              <a:rPr lang="es-CL" sz="2000" dirty="0" smtClean="0"/>
              <a:t>.</a:t>
            </a:r>
            <a:endParaRPr lang="es-CL" sz="2000" dirty="0"/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El triángulo </a:t>
            </a:r>
            <a:r>
              <a:rPr lang="es-CL" sz="2000" dirty="0" smtClean="0"/>
              <a:t>utilizado </a:t>
            </a:r>
            <a:r>
              <a:rPr lang="es-CL" sz="2000" dirty="0"/>
              <a:t>en Chile, </a:t>
            </a:r>
            <a:r>
              <a:rPr lang="es-CL" sz="2000" dirty="0" smtClean="0"/>
              <a:t>es diseñado </a:t>
            </a:r>
            <a:r>
              <a:rPr lang="es-CL" sz="2000" dirty="0"/>
              <a:t>por el </a:t>
            </a:r>
            <a:r>
              <a:rPr lang="es-CL" sz="2000" dirty="0" smtClean="0"/>
              <a:t>USDA (Departamento de Agricultura de Estados Unidos). </a:t>
            </a:r>
            <a:endParaRPr lang="es-CL" sz="2000" b="1" i="1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3C2E9F6-7383-49D8-916D-7603AB00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051" t="12229" b="3577"/>
          <a:stretch>
            <a:fillRect/>
          </a:stretch>
        </p:blipFill>
        <p:spPr bwMode="auto">
          <a:xfrm>
            <a:off x="232969" y="2934579"/>
            <a:ext cx="4854419" cy="3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499514" y="1992206"/>
            <a:ext cx="410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Suelo: </a:t>
            </a:r>
            <a:r>
              <a:rPr lang="es-MX" i="1" dirty="0" smtClean="0"/>
              <a:t>Toda partícula inferior a 2 mm</a:t>
            </a:r>
            <a:endParaRPr lang="es-MX" i="1" dirty="0"/>
          </a:p>
        </p:txBody>
      </p:sp>
      <p:cxnSp>
        <p:nvCxnSpPr>
          <p:cNvPr id="4" name="Conector recto de flecha 3"/>
          <p:cNvCxnSpPr>
            <a:stCxn id="2" idx="2"/>
          </p:cNvCxnSpPr>
          <p:nvPr/>
        </p:nvCxnSpPr>
        <p:spPr>
          <a:xfrm flipH="1">
            <a:off x="2554307" y="2361538"/>
            <a:ext cx="1" cy="473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318537" y="5320980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&lt;0,002 mm</a:t>
            </a:r>
            <a:endParaRPr lang="es-MX" sz="1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204725" y="5740281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0,05-0,002 mm</a:t>
            </a:r>
            <a:endParaRPr lang="es-MX" sz="1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95821" y="6118008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2-0- 0,05 </a:t>
            </a:r>
            <a:r>
              <a:rPr lang="es-MX" sz="1000" b="1" dirty="0" smtClean="0"/>
              <a:t>mm</a:t>
            </a:r>
            <a:endParaRPr lang="es-MX" sz="1000" b="1" dirty="0"/>
          </a:p>
        </p:txBody>
      </p:sp>
    </p:spTree>
    <p:extLst>
      <p:ext uri="{BB962C8B-B14F-4D97-AF65-F5344CB8AC3E}">
        <p14:creationId xmlns:p14="http://schemas.microsoft.com/office/powerpoint/2010/main" val="20049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 descr="TEXTURA 2.jpg">
            <a:extLst>
              <a:ext uri="{FF2B5EF4-FFF2-40B4-BE49-F238E27FC236}">
                <a16:creationId xmlns:a16="http://schemas.microsoft.com/office/drawing/2014/main" id="{32378CB0-C376-4B0E-9E13-4126EB9405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527" y="322005"/>
            <a:ext cx="7140488" cy="62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1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DBD3674-4DCA-4E31-916D-4F9C415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563" y="275642"/>
            <a:ext cx="5583603" cy="687977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 smtClean="0">
                <a:cs typeface="Arial" panose="020B0604020202020204" pitchFamily="34" charset="0"/>
              </a:rPr>
              <a:t>TEXTURA </a:t>
            </a:r>
            <a:r>
              <a:rPr lang="es-CL" sz="3200" b="1" dirty="0">
                <a:cs typeface="Arial" panose="020B0604020202020204" pitchFamily="34" charset="0"/>
              </a:rPr>
              <a:t>DE SUELO</a:t>
            </a:r>
          </a:p>
        </p:txBody>
      </p:sp>
      <p:pic>
        <p:nvPicPr>
          <p:cNvPr id="4" name="4 Imagen" descr="TEXTURA 1.jpg">
            <a:extLst>
              <a:ext uri="{FF2B5EF4-FFF2-40B4-BE49-F238E27FC236}">
                <a16:creationId xmlns:a16="http://schemas.microsoft.com/office/drawing/2014/main" id="{EEAFF297-9B62-496B-8C4D-28D3E129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2052" t="7392" r="4607" b="43168"/>
          <a:stretch/>
        </p:blipFill>
        <p:spPr>
          <a:xfrm>
            <a:off x="8460047" y="2101501"/>
            <a:ext cx="2127742" cy="2692628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r="22346"/>
          <a:stretch>
            <a:fillRect/>
          </a:stretch>
        </p:blipFill>
        <p:spPr>
          <a:xfrm>
            <a:off x="2001562" y="963619"/>
            <a:ext cx="5953718" cy="5583096"/>
          </a:xfrm>
        </p:spPr>
      </p:pic>
    </p:spTree>
    <p:extLst>
      <p:ext uri="{BB962C8B-B14F-4D97-AF65-F5344CB8AC3E}">
        <p14:creationId xmlns:p14="http://schemas.microsoft.com/office/powerpoint/2010/main" val="22250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761" t="35642" r="33603" b="24560"/>
          <a:stretch/>
        </p:blipFill>
        <p:spPr>
          <a:xfrm>
            <a:off x="811677" y="1236619"/>
            <a:ext cx="6407508" cy="50090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67543" y="6514011"/>
            <a:ext cx="40062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/>
              <a:t>https://riunet.upv.es/bitstream/handle/10251/7775/Textura.pdf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DBD3674-4DCA-4E31-916D-4F9C415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91" y="31273"/>
            <a:ext cx="8095846" cy="1205346"/>
          </a:xfrm>
        </p:spPr>
        <p:txBody>
          <a:bodyPr anchor="ctr">
            <a:normAutofit/>
          </a:bodyPr>
          <a:lstStyle/>
          <a:p>
            <a:pPr algn="ctr"/>
            <a:r>
              <a:rPr lang="es-CL" sz="3200" b="1" dirty="0" smtClean="0">
                <a:cs typeface="Arial" panose="020B0604020202020204" pitchFamily="34" charset="0"/>
              </a:rPr>
              <a:t>Características de las clases texturales</a:t>
            </a:r>
            <a:endParaRPr lang="es-CL" sz="3200" b="1" dirty="0">
              <a:cs typeface="Arial" panose="020B0604020202020204" pitchFamily="34" charset="0"/>
            </a:endParaRPr>
          </a:p>
        </p:txBody>
      </p:sp>
      <p:pic>
        <p:nvPicPr>
          <p:cNvPr id="7" name="4 Imagen" descr="TEXTURA 1.jpg">
            <a:extLst>
              <a:ext uri="{FF2B5EF4-FFF2-40B4-BE49-F238E27FC236}">
                <a16:creationId xmlns:a16="http://schemas.microsoft.com/office/drawing/2014/main" id="{EEAFF297-9B62-496B-8C4D-28D3E129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2052" t="7392" r="4607" b="43168"/>
          <a:stretch/>
        </p:blipFill>
        <p:spPr>
          <a:xfrm>
            <a:off x="8266129" y="1920422"/>
            <a:ext cx="2515081" cy="31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842" t="20097" r="29650" b="10975"/>
          <a:stretch/>
        </p:blipFill>
        <p:spPr>
          <a:xfrm>
            <a:off x="4018548" y="0"/>
            <a:ext cx="7748336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DBD3674-4DCA-4E31-916D-4F9C415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77" y="1149708"/>
            <a:ext cx="2866527" cy="149723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200" b="1" dirty="0" smtClean="0">
                <a:cs typeface="Arial" panose="020B0604020202020204" pitchFamily="34" charset="0"/>
              </a:rPr>
              <a:t>Características de las clases texturales</a:t>
            </a:r>
            <a:endParaRPr lang="es-CL" sz="3200" b="1" dirty="0">
              <a:cs typeface="Arial" panose="020B0604020202020204" pitchFamily="34" charset="0"/>
            </a:endParaRPr>
          </a:p>
        </p:txBody>
      </p:sp>
      <p:pic>
        <p:nvPicPr>
          <p:cNvPr id="6" name="4 Imagen" descr="TEXTURA 1.jpg">
            <a:extLst>
              <a:ext uri="{FF2B5EF4-FFF2-40B4-BE49-F238E27FC236}">
                <a16:creationId xmlns:a16="http://schemas.microsoft.com/office/drawing/2014/main" id="{EEAFF297-9B62-496B-8C4D-28D3E129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2052" t="7392" r="4607" b="43168"/>
          <a:stretch/>
        </p:blipFill>
        <p:spPr>
          <a:xfrm>
            <a:off x="870199" y="2979201"/>
            <a:ext cx="2515081" cy="31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324" t="14609" r="27267" b="9038"/>
          <a:stretch/>
        </p:blipFill>
        <p:spPr>
          <a:xfrm>
            <a:off x="4580821" y="419476"/>
            <a:ext cx="6097781" cy="617560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DBD3674-4DCA-4E31-916D-4F9C415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9" y="475940"/>
            <a:ext cx="2866527" cy="687977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 smtClean="0">
                <a:cs typeface="Arial" panose="020B0604020202020204" pitchFamily="34" charset="0"/>
              </a:rPr>
              <a:t>Ejemplo</a:t>
            </a:r>
            <a:endParaRPr lang="es-CL" sz="3200" b="1" dirty="0"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r="22346"/>
          <a:stretch>
            <a:fillRect/>
          </a:stretch>
        </p:blipFill>
        <p:spPr>
          <a:xfrm>
            <a:off x="137929" y="1669013"/>
            <a:ext cx="4302963" cy="4035101"/>
          </a:xfr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cxnSp>
        <p:nvCxnSpPr>
          <p:cNvPr id="8" name="Conector recto 7"/>
          <p:cNvCxnSpPr/>
          <p:nvPr/>
        </p:nvCxnSpPr>
        <p:spPr>
          <a:xfrm flipH="1" flipV="1">
            <a:off x="1355651" y="3571152"/>
            <a:ext cx="876504" cy="17323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7724552" y="2642090"/>
            <a:ext cx="632841" cy="13933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7724551" y="2852058"/>
            <a:ext cx="632841" cy="13933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1596428" y="2991395"/>
            <a:ext cx="1181050" cy="231212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838485" y="4673009"/>
            <a:ext cx="2787217" cy="122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22"/>
          <p:cNvSpPr/>
          <p:nvPr/>
        </p:nvSpPr>
        <p:spPr>
          <a:xfrm>
            <a:off x="7724551" y="3062026"/>
            <a:ext cx="632841" cy="1393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1143000" y="62293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Clase textural: Franca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86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Clase textural: Franca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800330"/>
              </p:ext>
            </p:extLst>
          </p:nvPr>
        </p:nvGraphicFramePr>
        <p:xfrm>
          <a:off x="2476500" y="2052472"/>
          <a:ext cx="6124575" cy="3994113"/>
        </p:xfrm>
        <a:graphic>
          <a:graphicData uri="http://schemas.openxmlformats.org/drawingml/2006/table">
            <a:tbl>
              <a:tblPr/>
              <a:tblGrid>
                <a:gridCol w="2935354">
                  <a:extLst>
                    <a:ext uri="{9D8B030D-6E8A-4147-A177-3AD203B41FA5}">
                      <a16:colId xmlns:a16="http://schemas.microsoft.com/office/drawing/2014/main" val="2316038604"/>
                    </a:ext>
                  </a:extLst>
                </a:gridCol>
                <a:gridCol w="3189221">
                  <a:extLst>
                    <a:ext uri="{9D8B030D-6E8A-4147-A177-3AD203B41FA5}">
                      <a16:colId xmlns:a16="http://schemas.microsoft.com/office/drawing/2014/main" val="2115458318"/>
                    </a:ext>
                  </a:extLst>
                </a:gridCol>
              </a:tblGrid>
              <a:tr h="2898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 b="1">
                          <a:effectLst/>
                        </a:rPr>
                        <a:t>Propiedades</a:t>
                      </a:r>
                    </a:p>
                  </a:txBody>
                  <a:tcPr marL="26513" marR="26513" marT="17675" marB="1767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 b="1" dirty="0">
                          <a:effectLst/>
                        </a:rPr>
                        <a:t>Clase textural</a:t>
                      </a:r>
                      <a:r>
                        <a:rPr lang="es-MX" sz="1700" b="1" dirty="0" smtClean="0">
                          <a:effectLst/>
                        </a:rPr>
                        <a:t>: Franca</a:t>
                      </a:r>
                      <a:endParaRPr lang="es-MX" sz="1700" b="1" dirty="0">
                        <a:effectLst/>
                      </a:endParaRPr>
                    </a:p>
                  </a:txBody>
                  <a:tcPr marL="26513" marR="26513" marT="17675" marB="176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80600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>
                          <a:effectLst/>
                        </a:rPr>
                        <a:t>Porosidad</a:t>
                      </a:r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 Media</a:t>
                      </a:r>
                      <a:endParaRPr lang="es-MX" dirty="0"/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417579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>
                          <a:effectLst/>
                        </a:rPr>
                        <a:t>Macroporos</a:t>
                      </a:r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Media</a:t>
                      </a:r>
                      <a:endParaRPr lang="es-MX" dirty="0"/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246971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>
                          <a:effectLst/>
                        </a:rPr>
                        <a:t>Microporos</a:t>
                      </a:r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Media</a:t>
                      </a:r>
                      <a:endParaRPr lang="es-MX" dirty="0"/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690471"/>
                  </a:ext>
                </a:extLst>
              </a:tr>
              <a:tr h="5443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>
                          <a:effectLst/>
                        </a:rPr>
                        <a:t>Retención hídrica</a:t>
                      </a:r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Media- Alta</a:t>
                      </a:r>
                      <a:endParaRPr lang="es-MX" dirty="0"/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76860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>
                          <a:effectLst/>
                        </a:rPr>
                        <a:t>Aireación </a:t>
                      </a:r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Media</a:t>
                      </a:r>
                      <a:endParaRPr lang="es-MX" dirty="0"/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81313"/>
                  </a:ext>
                </a:extLst>
              </a:tr>
              <a:tr h="2898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>
                          <a:effectLst/>
                        </a:rPr>
                        <a:t>Permeabilidad</a:t>
                      </a:r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Media</a:t>
                      </a:r>
                      <a:endParaRPr lang="es-MX" dirty="0"/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243149"/>
                  </a:ext>
                </a:extLst>
              </a:tr>
              <a:tr h="54439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>
                          <a:effectLst/>
                        </a:rPr>
                        <a:t>Capacidad de cambio de iones</a:t>
                      </a:r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 dirty="0" smtClean="0">
                          <a:effectLst/>
                        </a:rPr>
                        <a:t>Media- Alta</a:t>
                      </a:r>
                      <a:endParaRPr lang="es-MX" sz="1700" dirty="0">
                        <a:effectLst/>
                      </a:endParaRPr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49462"/>
                  </a:ext>
                </a:extLst>
              </a:tr>
              <a:tr h="105343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>
                          <a:solidFill>
                            <a:srgbClr val="000000"/>
                          </a:solidFill>
                          <a:effectLst/>
                        </a:rPr>
                        <a:t>Nivel de fertilidad - Almacenamiento de nutrientes </a:t>
                      </a:r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700" dirty="0" smtClean="0">
                          <a:effectLst/>
                        </a:rPr>
                        <a:t>Media- Alta</a:t>
                      </a:r>
                      <a:endParaRPr lang="es-MX" sz="1700" dirty="0">
                        <a:effectLst/>
                      </a:endParaRPr>
                    </a:p>
                  </a:txBody>
                  <a:tcPr marL="26513" marR="26513" marT="17675" marB="1767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41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6031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4640</TotalTime>
  <Words>218</Words>
  <Application>Microsoft Office PowerPoint</Application>
  <PresentationFormat>Panorámica</PresentationFormat>
  <Paragraphs>78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Faceta</vt:lpstr>
      <vt:lpstr>Ayudantía Geografía de los suelos Semestre primavera 2020      Clase 07 – Manejo del Triángulo textural</vt:lpstr>
      <vt:lpstr>Recalendarización ayudantía</vt:lpstr>
      <vt:lpstr>TEXTURA DE SUELO</vt:lpstr>
      <vt:lpstr>Presentación de PowerPoint</vt:lpstr>
      <vt:lpstr>TEXTURA DE SUELO</vt:lpstr>
      <vt:lpstr>Características de las clases texturales</vt:lpstr>
      <vt:lpstr>Características de las clases texturales</vt:lpstr>
      <vt:lpstr>Ejemplo</vt:lpstr>
      <vt:lpstr>Clase textural: Franca</vt:lpstr>
      <vt:lpstr>Ayudantía Geografía de los suelos Semestre primavera 2020      Clase 07 – Manejo del Triángulo textural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Ayudantía Geografía de los suelos Semestre primavera 2017 GEO-603      Clase 01 -  Introducción</dc:title>
  <dc:creator>Ricardo Ortega Moreno</dc:creator>
  <cp:lastModifiedBy>PC Casa</cp:lastModifiedBy>
  <cp:revision>97</cp:revision>
  <dcterms:created xsi:type="dcterms:W3CDTF">2017-07-31T05:07:50Z</dcterms:created>
  <dcterms:modified xsi:type="dcterms:W3CDTF">2020-11-17T00:50:55Z</dcterms:modified>
</cp:coreProperties>
</file>