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slide" Target="slides/slide10.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s"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8178" y="0"/>
            <a:ext cx="9127642" cy="5143500"/>
          </a:xfrm>
          <a:prstGeom prst="rect">
            <a:avLst/>
          </a:prstGeom>
          <a:noFill/>
          <a:ln>
            <a:noFill/>
          </a:ln>
        </p:spPr>
      </p:pic>
      <p:sp>
        <p:nvSpPr>
          <p:cNvPr id="55" name="Shape 55"/>
          <p:cNvSpPr txBox="1"/>
          <p:nvPr>
            <p:ph type="ctrTitle"/>
          </p:nvPr>
        </p:nvSpPr>
        <p:spPr>
          <a:xfrm>
            <a:off x="-1645366" y="-158650"/>
            <a:ext cx="8520600" cy="2052600"/>
          </a:xfrm>
          <a:prstGeom prst="rect">
            <a:avLst/>
          </a:prstGeom>
        </p:spPr>
        <p:txBody>
          <a:bodyPr anchorCtr="0" anchor="b" bIns="91425" lIns="91425" rIns="91425" tIns="91425">
            <a:noAutofit/>
          </a:bodyPr>
          <a:lstStyle/>
          <a:p>
            <a:pPr lvl="0">
              <a:spcBef>
                <a:spcPts val="0"/>
              </a:spcBef>
              <a:buNone/>
            </a:pPr>
            <a:r>
              <a:rPr lang="es"/>
              <a:t>VALPARAÍSO </a:t>
            </a:r>
          </a:p>
        </p:txBody>
      </p:sp>
      <p:sp>
        <p:nvSpPr>
          <p:cNvPr id="56" name="Shape 56"/>
          <p:cNvSpPr txBox="1"/>
          <p:nvPr>
            <p:ph idx="1" type="subTitle"/>
          </p:nvPr>
        </p:nvSpPr>
        <p:spPr>
          <a:xfrm>
            <a:off x="-1456250" y="1817750"/>
            <a:ext cx="8520600" cy="792600"/>
          </a:xfrm>
          <a:prstGeom prst="rect">
            <a:avLst/>
          </a:prstGeom>
        </p:spPr>
        <p:txBody>
          <a:bodyPr anchorCtr="0" anchor="t" bIns="91425" lIns="91425" rIns="91425" tIns="91425">
            <a:noAutofit/>
          </a:bodyPr>
          <a:lstStyle/>
          <a:p>
            <a:pPr lvl="0">
              <a:spcBef>
                <a:spcPts val="0"/>
              </a:spcBef>
              <a:buNone/>
            </a:pPr>
            <a:r>
              <a:rPr lang="es"/>
              <a:t>Joya del Pacífico, y de Chile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idx="1" type="body"/>
          </p:nvPr>
        </p:nvSpPr>
        <p:spPr>
          <a:xfrm>
            <a:off x="311700" y="390475"/>
            <a:ext cx="8520600" cy="3416400"/>
          </a:xfrm>
          <a:prstGeom prst="rect">
            <a:avLst/>
          </a:prstGeom>
        </p:spPr>
        <p:txBody>
          <a:bodyPr anchorCtr="0" anchor="t" bIns="91425" lIns="91425" rIns="91425" tIns="91425">
            <a:noAutofit/>
          </a:bodyPr>
          <a:lstStyle/>
          <a:p>
            <a:pPr lvl="0">
              <a:spcBef>
                <a:spcPts val="0"/>
              </a:spcBef>
              <a:buNone/>
            </a:pPr>
            <a:r>
              <a:rPr lang="es"/>
              <a:t>Pero por otro lado, se conforma el contexto habitacional, que se desenvuelve en el resto de la ciudad, creando una trama que involucra al plan como a los cerros.</a:t>
            </a:r>
          </a:p>
        </p:txBody>
      </p:sp>
      <p:pic>
        <p:nvPicPr>
          <p:cNvPr id="120" name="Shape 120"/>
          <p:cNvPicPr preferRelativeResize="0"/>
          <p:nvPr/>
        </p:nvPicPr>
        <p:blipFill>
          <a:blip r:embed="rId3">
            <a:alphaModFix/>
          </a:blip>
          <a:stretch>
            <a:fillRect/>
          </a:stretch>
        </p:blipFill>
        <p:spPr>
          <a:xfrm>
            <a:off x="1879600" y="1192223"/>
            <a:ext cx="5384800" cy="3693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Shape 6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62" name="Shape 62"/>
          <p:cNvSpPr txBox="1"/>
          <p:nvPr>
            <p:ph idx="1" type="body"/>
          </p:nvPr>
        </p:nvSpPr>
        <p:spPr>
          <a:xfrm>
            <a:off x="138000" y="1654275"/>
            <a:ext cx="3726000" cy="3416400"/>
          </a:xfrm>
          <a:prstGeom prst="rect">
            <a:avLst/>
          </a:prstGeom>
        </p:spPr>
        <p:txBody>
          <a:bodyPr anchorCtr="0" anchor="t" bIns="91425" lIns="91425" rIns="91425" tIns="91425">
            <a:noAutofit/>
          </a:bodyPr>
          <a:lstStyle/>
          <a:p>
            <a:pPr lvl="0" algn="just">
              <a:spcBef>
                <a:spcPts val="0"/>
              </a:spcBef>
              <a:buNone/>
            </a:pPr>
            <a:r>
              <a:rPr lang="es" sz="1400"/>
              <a:t>Nace como un puerto de conexión y abastecimiento para la capital, pero con el tiempo tomó su propia relevancia dentro de la región. Valparaíso forja su cultura y propia identidad con los años, una ciudad llena de bohemia que no tiene nada que envidiar a las ciudades vecinas, por lo cual termina siendo la cuna de muchos artistas y viajeros. </a:t>
            </a:r>
          </a:p>
        </p:txBody>
      </p:sp>
      <p:pic>
        <p:nvPicPr>
          <p:cNvPr id="63" name="Shape 63"/>
          <p:cNvPicPr preferRelativeResize="0"/>
          <p:nvPr/>
        </p:nvPicPr>
        <p:blipFill>
          <a:blip r:embed="rId3">
            <a:alphaModFix/>
          </a:blip>
          <a:stretch>
            <a:fillRect/>
          </a:stretch>
        </p:blipFill>
        <p:spPr>
          <a:xfrm>
            <a:off x="3969875" y="1535000"/>
            <a:ext cx="5023598" cy="26513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Shape 68"/>
          <p:cNvSpPr txBox="1"/>
          <p:nvPr>
            <p:ph type="title"/>
          </p:nvPr>
        </p:nvSpPr>
        <p:spPr>
          <a:xfrm>
            <a:off x="311700" y="219200"/>
            <a:ext cx="4494000" cy="572700"/>
          </a:xfrm>
          <a:prstGeom prst="rect">
            <a:avLst/>
          </a:prstGeom>
        </p:spPr>
        <p:txBody>
          <a:bodyPr anchorCtr="0" anchor="t" bIns="91425" lIns="91425" rIns="91425" tIns="91425">
            <a:noAutofit/>
          </a:bodyPr>
          <a:lstStyle/>
          <a:p>
            <a:pPr lvl="0">
              <a:spcBef>
                <a:spcPts val="0"/>
              </a:spcBef>
              <a:buNone/>
            </a:pPr>
            <a:r>
              <a:rPr lang="es"/>
              <a:t>Tipologías</a:t>
            </a:r>
          </a:p>
        </p:txBody>
      </p:sp>
      <p:sp>
        <p:nvSpPr>
          <p:cNvPr id="69" name="Shape 69"/>
          <p:cNvSpPr txBox="1"/>
          <p:nvPr>
            <p:ph idx="1" type="body"/>
          </p:nvPr>
        </p:nvSpPr>
        <p:spPr>
          <a:xfrm>
            <a:off x="5076725" y="926700"/>
            <a:ext cx="3639900" cy="4293000"/>
          </a:xfrm>
          <a:prstGeom prst="rect">
            <a:avLst/>
          </a:prstGeom>
        </p:spPr>
        <p:txBody>
          <a:bodyPr anchorCtr="0" anchor="t" bIns="91425" lIns="91425" rIns="91425" tIns="91425">
            <a:noAutofit/>
          </a:bodyPr>
          <a:lstStyle/>
          <a:p>
            <a:pPr lvl="0" algn="just">
              <a:spcBef>
                <a:spcPts val="0"/>
              </a:spcBef>
              <a:buNone/>
            </a:pPr>
            <a:r>
              <a:rPr lang="es" sz="1200"/>
              <a:t>Primordialmente la arquitectura en Valparaíso es una técnica muy </a:t>
            </a:r>
            <a:r>
              <a:rPr lang="es" sz="1200"/>
              <a:t>miscelánea</a:t>
            </a:r>
            <a:r>
              <a:rPr lang="es" sz="1200"/>
              <a:t> entre todas las influencias extranjeras que llegaban por el puerto, </a:t>
            </a:r>
            <a:r>
              <a:rPr lang="es" sz="1200"/>
              <a:t>más</a:t>
            </a:r>
            <a:r>
              <a:rPr lang="es" sz="1200"/>
              <a:t> sin embargo algo que es un factor común de apreciar en las viviendas que se mantienen hasta el día de hoy, es que las edificaciones </a:t>
            </a:r>
            <a:r>
              <a:rPr lang="es" sz="1200"/>
              <a:t>más</a:t>
            </a:r>
            <a:r>
              <a:rPr lang="es" sz="1200"/>
              <a:t> significativas y acomodadas se hacían en albañilería cubierta de madera, mientras que las de recursos </a:t>
            </a:r>
            <a:r>
              <a:rPr lang="es" sz="1200"/>
              <a:t>más</a:t>
            </a:r>
            <a:r>
              <a:rPr lang="es" sz="1200"/>
              <a:t> recatados se </a:t>
            </a:r>
            <a:r>
              <a:rPr lang="es" sz="1200"/>
              <a:t>hacían</a:t>
            </a:r>
            <a:r>
              <a:rPr lang="es" sz="1200"/>
              <a:t> en adobe con estructura de madera, por lo que las pocas que quedan hasta el día de hoy eran aquellas que tenían una cantidad suficiente de recursos como para que sus estructuras fueran lo más anchas posible. </a:t>
            </a:r>
            <a:r>
              <a:rPr lang="es" sz="1200"/>
              <a:t>Además</a:t>
            </a:r>
            <a:r>
              <a:rPr lang="es" sz="1200"/>
              <a:t> cabe destacar, que sus viviendas tienden a </a:t>
            </a:r>
            <a:r>
              <a:rPr lang="es" sz="1200"/>
              <a:t>adaptarse</a:t>
            </a:r>
            <a:r>
              <a:rPr lang="es" sz="1200"/>
              <a:t> al terreno, generando formas y versiones alternativas a los estilos ortodoxos.  </a:t>
            </a:r>
          </a:p>
        </p:txBody>
      </p:sp>
      <p:pic>
        <p:nvPicPr>
          <p:cNvPr id="70" name="Shape 70"/>
          <p:cNvPicPr preferRelativeResize="0"/>
          <p:nvPr/>
        </p:nvPicPr>
        <p:blipFill>
          <a:blip r:embed="rId3">
            <a:alphaModFix/>
          </a:blip>
          <a:stretch>
            <a:fillRect/>
          </a:stretch>
        </p:blipFill>
        <p:spPr>
          <a:xfrm>
            <a:off x="311712" y="1079500"/>
            <a:ext cx="4493974" cy="32436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s"/>
              <a:t>Tipología Habitacional</a:t>
            </a:r>
          </a:p>
        </p:txBody>
      </p:sp>
      <p:sp>
        <p:nvSpPr>
          <p:cNvPr id="76" name="Shape 76"/>
          <p:cNvSpPr txBox="1"/>
          <p:nvPr>
            <p:ph idx="1" type="body"/>
          </p:nvPr>
        </p:nvSpPr>
        <p:spPr>
          <a:xfrm>
            <a:off x="311700" y="1152475"/>
            <a:ext cx="3351600" cy="3416400"/>
          </a:xfrm>
          <a:prstGeom prst="rect">
            <a:avLst/>
          </a:prstGeom>
        </p:spPr>
        <p:txBody>
          <a:bodyPr anchorCtr="0" anchor="t" bIns="91425" lIns="91425" rIns="91425" tIns="91425">
            <a:noAutofit/>
          </a:bodyPr>
          <a:lstStyle/>
          <a:p>
            <a:pPr lvl="0" algn="just">
              <a:spcBef>
                <a:spcPts val="0"/>
              </a:spcBef>
              <a:buNone/>
            </a:pPr>
            <a:r>
              <a:rPr lang="es"/>
              <a:t>En la ciudad de Valparaíso encontramos viviendas de un marcado estilo neocolonialista, donde se encuentra el neoclásico, renacentista, barroco e incluso el victoriano, traído por los inmigrantes ingleses que llegaron a principios del siglo XIX.</a:t>
            </a:r>
          </a:p>
        </p:txBody>
      </p:sp>
      <p:pic>
        <p:nvPicPr>
          <p:cNvPr id="77" name="Shape 77"/>
          <p:cNvPicPr preferRelativeResize="0"/>
          <p:nvPr/>
        </p:nvPicPr>
        <p:blipFill rotWithShape="1">
          <a:blip r:embed="rId3">
            <a:alphaModFix/>
          </a:blip>
          <a:srcRect b="8105" l="1913" r="1923" t="10188"/>
          <a:stretch/>
        </p:blipFill>
        <p:spPr>
          <a:xfrm>
            <a:off x="3826250" y="1129862"/>
            <a:ext cx="4867499" cy="2883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1485225" y="319900"/>
            <a:ext cx="3163900" cy="2372919"/>
          </a:xfrm>
          <a:prstGeom prst="rect">
            <a:avLst/>
          </a:prstGeom>
          <a:noFill/>
          <a:ln>
            <a:noFill/>
          </a:ln>
        </p:spPr>
      </p:pic>
      <p:pic>
        <p:nvPicPr>
          <p:cNvPr id="83" name="Shape 83"/>
          <p:cNvPicPr preferRelativeResize="0"/>
          <p:nvPr/>
        </p:nvPicPr>
        <p:blipFill>
          <a:blip r:embed="rId4">
            <a:alphaModFix/>
          </a:blip>
          <a:stretch>
            <a:fillRect/>
          </a:stretch>
        </p:blipFill>
        <p:spPr>
          <a:xfrm>
            <a:off x="4699325" y="319899"/>
            <a:ext cx="3014871" cy="4503697"/>
          </a:xfrm>
          <a:prstGeom prst="rect">
            <a:avLst/>
          </a:prstGeom>
          <a:noFill/>
          <a:ln>
            <a:noFill/>
          </a:ln>
        </p:spPr>
      </p:pic>
      <p:pic>
        <p:nvPicPr>
          <p:cNvPr id="84" name="Shape 84"/>
          <p:cNvPicPr preferRelativeResize="0"/>
          <p:nvPr/>
        </p:nvPicPr>
        <p:blipFill>
          <a:blip r:embed="rId5">
            <a:alphaModFix/>
          </a:blip>
          <a:stretch>
            <a:fillRect/>
          </a:stretch>
        </p:blipFill>
        <p:spPr>
          <a:xfrm>
            <a:off x="1485212" y="2714325"/>
            <a:ext cx="3163911" cy="21092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311700" y="241825"/>
            <a:ext cx="8520600" cy="572700"/>
          </a:xfrm>
          <a:prstGeom prst="rect">
            <a:avLst/>
          </a:prstGeom>
        </p:spPr>
        <p:txBody>
          <a:bodyPr anchorCtr="0" anchor="t" bIns="91425" lIns="91425" rIns="91425" tIns="91425">
            <a:noAutofit/>
          </a:bodyPr>
          <a:lstStyle/>
          <a:p>
            <a:pPr lvl="0">
              <a:spcBef>
                <a:spcPts val="0"/>
              </a:spcBef>
              <a:buNone/>
            </a:pPr>
            <a:r>
              <a:rPr lang="es"/>
              <a:t>Tipología Institucional</a:t>
            </a:r>
          </a:p>
        </p:txBody>
      </p:sp>
      <p:sp>
        <p:nvSpPr>
          <p:cNvPr id="90" name="Shape 90"/>
          <p:cNvSpPr txBox="1"/>
          <p:nvPr>
            <p:ph idx="1" type="body"/>
          </p:nvPr>
        </p:nvSpPr>
        <p:spPr>
          <a:xfrm>
            <a:off x="4584700" y="1152475"/>
            <a:ext cx="4247700" cy="3416400"/>
          </a:xfrm>
          <a:prstGeom prst="rect">
            <a:avLst/>
          </a:prstGeom>
        </p:spPr>
        <p:txBody>
          <a:bodyPr anchorCtr="0" anchor="t" bIns="91425" lIns="91425" rIns="91425" tIns="91425">
            <a:noAutofit/>
          </a:bodyPr>
          <a:lstStyle/>
          <a:p>
            <a:pPr lvl="0" algn="just">
              <a:spcBef>
                <a:spcPts val="0"/>
              </a:spcBef>
              <a:buNone/>
            </a:pPr>
            <a:r>
              <a:rPr lang="es"/>
              <a:t>Gran parte de los edificios institucionales de época s</a:t>
            </a:r>
            <a:r>
              <a:rPr lang="es"/>
              <a:t>on construcciones de estilo Victoriano, que asimila características del neogótico y líneas del neoclásico.</a:t>
            </a:r>
          </a:p>
          <a:p>
            <a:pPr lvl="0" algn="just">
              <a:spcBef>
                <a:spcPts val="0"/>
              </a:spcBef>
              <a:buClr>
                <a:schemeClr val="dk1"/>
              </a:buClr>
              <a:buSzPct val="61111"/>
              <a:buFont typeface="Arial"/>
              <a:buNone/>
            </a:pPr>
            <a:r>
              <a:rPr lang="es"/>
              <a:t>Ésta tipología se adaptó a la condición geográfica de la ciudad y se encuentra reforzada con elementos en madera y acero, que permiten su existencia hasta el día de hoy.</a:t>
            </a:r>
          </a:p>
        </p:txBody>
      </p:sp>
      <p:pic>
        <p:nvPicPr>
          <p:cNvPr id="91" name="Shape 91"/>
          <p:cNvPicPr preferRelativeResize="0"/>
          <p:nvPr/>
        </p:nvPicPr>
        <p:blipFill>
          <a:blip r:embed="rId3">
            <a:alphaModFix/>
          </a:blip>
          <a:stretch>
            <a:fillRect/>
          </a:stretch>
        </p:blipFill>
        <p:spPr>
          <a:xfrm>
            <a:off x="393700" y="814525"/>
            <a:ext cx="3733799" cy="2066874"/>
          </a:xfrm>
          <a:prstGeom prst="rect">
            <a:avLst/>
          </a:prstGeom>
          <a:noFill/>
          <a:ln>
            <a:noFill/>
          </a:ln>
        </p:spPr>
      </p:pic>
      <p:pic>
        <p:nvPicPr>
          <p:cNvPr id="92" name="Shape 92"/>
          <p:cNvPicPr preferRelativeResize="0"/>
          <p:nvPr/>
        </p:nvPicPr>
        <p:blipFill rotWithShape="1">
          <a:blip r:embed="rId4">
            <a:alphaModFix/>
          </a:blip>
          <a:srcRect b="15440" l="0" r="0" t="0"/>
          <a:stretch/>
        </p:blipFill>
        <p:spPr>
          <a:xfrm>
            <a:off x="393700" y="2922600"/>
            <a:ext cx="3733799" cy="21026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98" name="Shape 98"/>
          <p:cNvSpPr txBox="1"/>
          <p:nvPr>
            <p:ph idx="1" type="body"/>
          </p:nvPr>
        </p:nvSpPr>
        <p:spPr>
          <a:xfrm>
            <a:off x="3879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99" name="Shape 99"/>
          <p:cNvPicPr preferRelativeResize="0"/>
          <p:nvPr/>
        </p:nvPicPr>
        <p:blipFill rotWithShape="1">
          <a:blip r:embed="rId3">
            <a:alphaModFix/>
          </a:blip>
          <a:srcRect b="0" l="0" r="34976" t="0"/>
          <a:stretch/>
        </p:blipFill>
        <p:spPr>
          <a:xfrm>
            <a:off x="195574" y="401450"/>
            <a:ext cx="4233750" cy="4340599"/>
          </a:xfrm>
          <a:prstGeom prst="rect">
            <a:avLst/>
          </a:prstGeom>
          <a:noFill/>
          <a:ln>
            <a:noFill/>
          </a:ln>
        </p:spPr>
      </p:pic>
      <p:pic>
        <p:nvPicPr>
          <p:cNvPr id="100" name="Shape 100"/>
          <p:cNvPicPr preferRelativeResize="0"/>
          <p:nvPr/>
        </p:nvPicPr>
        <p:blipFill rotWithShape="1">
          <a:blip r:embed="rId4">
            <a:alphaModFix/>
          </a:blip>
          <a:srcRect b="0" l="12899" r="9993" t="0"/>
          <a:stretch/>
        </p:blipFill>
        <p:spPr>
          <a:xfrm>
            <a:off x="4429324" y="401450"/>
            <a:ext cx="4553874" cy="4340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Shape 10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s"/>
              <a:t>Tipología Industrial-Portuaria</a:t>
            </a:r>
          </a:p>
        </p:txBody>
      </p:sp>
      <p:sp>
        <p:nvSpPr>
          <p:cNvPr id="106" name="Shape 106"/>
          <p:cNvSpPr txBox="1"/>
          <p:nvPr>
            <p:ph idx="1" type="body"/>
          </p:nvPr>
        </p:nvSpPr>
        <p:spPr>
          <a:xfrm>
            <a:off x="311700" y="1152475"/>
            <a:ext cx="4154400" cy="3416400"/>
          </a:xfrm>
          <a:prstGeom prst="rect">
            <a:avLst/>
          </a:prstGeom>
        </p:spPr>
        <p:txBody>
          <a:bodyPr anchorCtr="0" anchor="t" bIns="91425" lIns="91425" rIns="91425" tIns="91425">
            <a:noAutofit/>
          </a:bodyPr>
          <a:lstStyle/>
          <a:p>
            <a:pPr lvl="0" algn="just">
              <a:spcBef>
                <a:spcPts val="0"/>
              </a:spcBef>
              <a:buNone/>
            </a:pPr>
            <a:r>
              <a:rPr lang="es"/>
              <a:t>Ya que en Chile la industria parte tardíamente, las primeras industrias que se crearon ya contaban con la construcción en concreto armado. Por lo cual eran estructuras mucho </a:t>
            </a:r>
            <a:r>
              <a:rPr lang="es"/>
              <a:t>más</a:t>
            </a:r>
            <a:r>
              <a:rPr lang="es"/>
              <a:t> </a:t>
            </a:r>
            <a:r>
              <a:rPr lang="es"/>
              <a:t>sólidas</a:t>
            </a:r>
            <a:r>
              <a:rPr lang="es"/>
              <a:t> y aptas para el trabajo, que siguen en buenas condiciones hasta el día de hoy.  </a:t>
            </a:r>
          </a:p>
        </p:txBody>
      </p:sp>
      <p:pic>
        <p:nvPicPr>
          <p:cNvPr id="107" name="Shape 107"/>
          <p:cNvPicPr preferRelativeResize="0"/>
          <p:nvPr/>
        </p:nvPicPr>
        <p:blipFill>
          <a:blip r:embed="rId3">
            <a:alphaModFix/>
          </a:blip>
          <a:stretch>
            <a:fillRect/>
          </a:stretch>
        </p:blipFill>
        <p:spPr>
          <a:xfrm>
            <a:off x="4693775" y="1152475"/>
            <a:ext cx="4373100" cy="3279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Shape 11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s"/>
              <a:t>Tipología Urbana</a:t>
            </a:r>
          </a:p>
        </p:txBody>
      </p:sp>
      <p:sp>
        <p:nvSpPr>
          <p:cNvPr id="113" name="Shape 11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lgn="just">
              <a:spcBef>
                <a:spcPts val="0"/>
              </a:spcBef>
              <a:buNone/>
            </a:pPr>
            <a:r>
              <a:rPr lang="es"/>
              <a:t>La ciudad se conforma principalmente a la actividad que mueve a Valparaíso, que es su puerto y el comercio marítimo. Por eso la trama urbana se puede dividir entre las zonas que se vinculan directamente al puerto, y donde se configuran vías estructurantes, edificios y prestaciones para el desarrollo del puerto.</a:t>
            </a:r>
          </a:p>
        </p:txBody>
      </p:sp>
      <p:pic>
        <p:nvPicPr>
          <p:cNvPr id="114" name="Shape 114"/>
          <p:cNvPicPr preferRelativeResize="0"/>
          <p:nvPr/>
        </p:nvPicPr>
        <p:blipFill>
          <a:blip r:embed="rId3">
            <a:alphaModFix/>
          </a:blip>
          <a:stretch>
            <a:fillRect/>
          </a:stretch>
        </p:blipFill>
        <p:spPr>
          <a:xfrm>
            <a:off x="620487" y="2632075"/>
            <a:ext cx="7903024" cy="2232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