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 name="Shape 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Shape 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 name="Shape 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7" name="Shape 1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s"/>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s"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4.jpg"/><Relationship Id="rId5"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g"/><Relationship Id="rId7"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Shape 54"/>
          <p:cNvSpPr txBox="1"/>
          <p:nvPr>
            <p:ph type="ctrTitle"/>
          </p:nvPr>
        </p:nvSpPr>
        <p:spPr>
          <a:xfrm>
            <a:off x="311700" y="354050"/>
            <a:ext cx="8520600" cy="1260300"/>
          </a:xfrm>
          <a:prstGeom prst="rect">
            <a:avLst/>
          </a:prstGeom>
        </p:spPr>
        <p:txBody>
          <a:bodyPr anchorCtr="0" anchor="b" bIns="91425" lIns="91425" rIns="91425" tIns="91425">
            <a:noAutofit/>
          </a:bodyPr>
          <a:lstStyle/>
          <a:p>
            <a:pPr lvl="0">
              <a:spcBef>
                <a:spcPts val="0"/>
              </a:spcBef>
              <a:buNone/>
            </a:pPr>
            <a:r>
              <a:rPr lang="es">
                <a:latin typeface="Courier New"/>
                <a:ea typeface="Courier New"/>
                <a:cs typeface="Courier New"/>
                <a:sym typeface="Courier New"/>
              </a:rPr>
              <a:t>Análisis</a:t>
            </a:r>
            <a:r>
              <a:rPr lang="es">
                <a:latin typeface="Courier New"/>
                <a:ea typeface="Courier New"/>
                <a:cs typeface="Courier New"/>
                <a:sym typeface="Courier New"/>
              </a:rPr>
              <a:t> Perceptual</a:t>
            </a:r>
          </a:p>
          <a:p>
            <a:pPr lvl="0">
              <a:spcBef>
                <a:spcPts val="0"/>
              </a:spcBef>
              <a:buNone/>
            </a:pPr>
            <a:r>
              <a:rPr lang="es">
                <a:latin typeface="Courier New"/>
                <a:ea typeface="Courier New"/>
                <a:cs typeface="Courier New"/>
                <a:sym typeface="Courier New"/>
              </a:rPr>
              <a:t>Valparaiso</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3" name="Shape 143"/>
        <p:cNvGrpSpPr/>
        <p:nvPr/>
      </p:nvGrpSpPr>
      <p:grpSpPr>
        <a:xfrm>
          <a:off x="0" y="0"/>
          <a:ext cx="0" cy="0"/>
          <a:chOff x="0" y="0"/>
          <a:chExt cx="0" cy="0"/>
        </a:xfrm>
      </p:grpSpPr>
      <p:pic>
        <p:nvPicPr>
          <p:cNvPr id="144" name="Shape 144"/>
          <p:cNvPicPr preferRelativeResize="0"/>
          <p:nvPr/>
        </p:nvPicPr>
        <p:blipFill>
          <a:blip r:embed="rId3">
            <a:alphaModFix/>
          </a:blip>
          <a:stretch>
            <a:fillRect/>
          </a:stretch>
        </p:blipFill>
        <p:spPr>
          <a:xfrm>
            <a:off x="2029650" y="244925"/>
            <a:ext cx="3370275" cy="2527725"/>
          </a:xfrm>
          <a:prstGeom prst="rect">
            <a:avLst/>
          </a:prstGeom>
          <a:noFill/>
          <a:ln>
            <a:noFill/>
          </a:ln>
        </p:spPr>
      </p:pic>
      <p:pic>
        <p:nvPicPr>
          <p:cNvPr id="145" name="Shape 145"/>
          <p:cNvPicPr preferRelativeResize="0"/>
          <p:nvPr/>
        </p:nvPicPr>
        <p:blipFill>
          <a:blip r:embed="rId4">
            <a:alphaModFix/>
          </a:blip>
          <a:stretch>
            <a:fillRect/>
          </a:stretch>
        </p:blipFill>
        <p:spPr>
          <a:xfrm>
            <a:off x="5503150" y="244924"/>
            <a:ext cx="3488950" cy="2527726"/>
          </a:xfrm>
          <a:prstGeom prst="rect">
            <a:avLst/>
          </a:prstGeom>
          <a:noFill/>
          <a:ln>
            <a:noFill/>
          </a:ln>
        </p:spPr>
      </p:pic>
      <p:sp>
        <p:nvSpPr>
          <p:cNvPr id="146" name="Shape 146"/>
          <p:cNvSpPr txBox="1"/>
          <p:nvPr/>
        </p:nvSpPr>
        <p:spPr>
          <a:xfrm>
            <a:off x="185225" y="191775"/>
            <a:ext cx="1936200" cy="1229100"/>
          </a:xfrm>
          <a:prstGeom prst="rect">
            <a:avLst/>
          </a:prstGeom>
          <a:noFill/>
          <a:ln>
            <a:noFill/>
          </a:ln>
        </p:spPr>
        <p:txBody>
          <a:bodyPr anchorCtr="0" anchor="t" bIns="91425" lIns="91425" rIns="91425" tIns="91425">
            <a:noAutofit/>
          </a:bodyPr>
          <a:lstStyle/>
          <a:p>
            <a:pPr lvl="0">
              <a:spcBef>
                <a:spcPts val="0"/>
              </a:spcBef>
              <a:buNone/>
            </a:pPr>
            <a:r>
              <a:rPr b="1" lang="es" sz="1800">
                <a:latin typeface="Courier New"/>
                <a:ea typeface="Courier New"/>
                <a:cs typeface="Courier New"/>
                <a:sym typeface="Courier New"/>
              </a:rPr>
              <a:t>Alta densidad</a:t>
            </a:r>
          </a:p>
        </p:txBody>
      </p:sp>
      <p:sp>
        <p:nvSpPr>
          <p:cNvPr id="147" name="Shape 147"/>
          <p:cNvSpPr txBox="1"/>
          <p:nvPr/>
        </p:nvSpPr>
        <p:spPr>
          <a:xfrm>
            <a:off x="185225" y="829375"/>
            <a:ext cx="1741200" cy="4314000"/>
          </a:xfrm>
          <a:prstGeom prst="rect">
            <a:avLst/>
          </a:prstGeom>
          <a:noFill/>
          <a:ln>
            <a:noFill/>
          </a:ln>
        </p:spPr>
        <p:txBody>
          <a:bodyPr anchorCtr="0" anchor="t" bIns="91425" lIns="91425" rIns="91425" tIns="91425">
            <a:noAutofit/>
          </a:bodyPr>
          <a:lstStyle/>
          <a:p>
            <a:pPr lvl="0" algn="just">
              <a:spcBef>
                <a:spcPts val="0"/>
              </a:spcBef>
              <a:buNone/>
            </a:pPr>
            <a:r>
              <a:rPr lang="es">
                <a:latin typeface="Courier New"/>
                <a:ea typeface="Courier New"/>
                <a:cs typeface="Courier New"/>
                <a:sym typeface="Courier New"/>
              </a:rPr>
              <a:t>El crecimiento demográfico acelerado, la poca regulación y la geografía dan como resultado una sensación de desorden y de una alta densidad de habitantes, que genera problemas sanitarios, viales, espaciales, sociales, etc. </a:t>
            </a:r>
          </a:p>
          <a:p>
            <a:pPr lvl="0" algn="just">
              <a:spcBef>
                <a:spcPts val="0"/>
              </a:spcBef>
              <a:buNone/>
            </a:pPr>
            <a:r>
              <a:t/>
            </a:r>
            <a:endParaRPr/>
          </a:p>
        </p:txBody>
      </p:sp>
      <p:pic>
        <p:nvPicPr>
          <p:cNvPr descr="colores.jpg" id="148" name="Shape 148"/>
          <p:cNvPicPr preferRelativeResize="0"/>
          <p:nvPr/>
        </p:nvPicPr>
        <p:blipFill rotWithShape="1">
          <a:blip r:embed="rId5">
            <a:alphaModFix/>
          </a:blip>
          <a:srcRect b="2640" l="0" r="2229" t="43587"/>
          <a:stretch/>
        </p:blipFill>
        <p:spPr>
          <a:xfrm>
            <a:off x="1926424" y="3265881"/>
            <a:ext cx="7217577" cy="187761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Shape 153"/>
          <p:cNvPicPr preferRelativeResize="0"/>
          <p:nvPr/>
        </p:nvPicPr>
        <p:blipFill rotWithShape="1">
          <a:blip r:embed="rId3">
            <a:alphaModFix/>
          </a:blip>
          <a:srcRect b="0" l="0" r="45590" t="46172"/>
          <a:stretch/>
        </p:blipFill>
        <p:spPr>
          <a:xfrm>
            <a:off x="346350" y="2371225"/>
            <a:ext cx="4223050" cy="2444600"/>
          </a:xfrm>
          <a:prstGeom prst="rect">
            <a:avLst/>
          </a:prstGeom>
          <a:noFill/>
          <a:ln>
            <a:noFill/>
          </a:ln>
        </p:spPr>
      </p:pic>
      <p:sp>
        <p:nvSpPr>
          <p:cNvPr id="154" name="Shape 154"/>
          <p:cNvSpPr txBox="1"/>
          <p:nvPr/>
        </p:nvSpPr>
        <p:spPr>
          <a:xfrm>
            <a:off x="245000" y="124650"/>
            <a:ext cx="6030300" cy="489900"/>
          </a:xfrm>
          <a:prstGeom prst="rect">
            <a:avLst/>
          </a:prstGeom>
          <a:noFill/>
          <a:ln>
            <a:noFill/>
          </a:ln>
        </p:spPr>
        <p:txBody>
          <a:bodyPr anchorCtr="0" anchor="t" bIns="91425" lIns="91425" rIns="91425" tIns="91425">
            <a:noAutofit/>
          </a:bodyPr>
          <a:lstStyle/>
          <a:p>
            <a:pPr lvl="0">
              <a:spcBef>
                <a:spcPts val="0"/>
              </a:spcBef>
              <a:buNone/>
            </a:pPr>
            <a:r>
              <a:rPr b="1" lang="es" sz="1800">
                <a:latin typeface="Courier New"/>
                <a:ea typeface="Courier New"/>
                <a:cs typeface="Courier New"/>
                <a:sym typeface="Courier New"/>
              </a:rPr>
              <a:t>Tipologías de calles</a:t>
            </a:r>
          </a:p>
        </p:txBody>
      </p:sp>
      <p:sp>
        <p:nvSpPr>
          <p:cNvPr id="155" name="Shape 155"/>
          <p:cNvSpPr txBox="1"/>
          <p:nvPr/>
        </p:nvSpPr>
        <p:spPr>
          <a:xfrm>
            <a:off x="346350" y="690500"/>
            <a:ext cx="4121700" cy="1435800"/>
          </a:xfrm>
          <a:prstGeom prst="rect">
            <a:avLst/>
          </a:prstGeom>
          <a:noFill/>
          <a:ln>
            <a:noFill/>
          </a:ln>
        </p:spPr>
        <p:txBody>
          <a:bodyPr anchorCtr="0" anchor="t" bIns="91425" lIns="91425" rIns="91425" tIns="91425">
            <a:noAutofit/>
          </a:bodyPr>
          <a:lstStyle/>
          <a:p>
            <a:pPr lvl="0" algn="just">
              <a:spcBef>
                <a:spcPts val="0"/>
              </a:spcBef>
              <a:buNone/>
            </a:pPr>
            <a:r>
              <a:rPr lang="es">
                <a:latin typeface="Courier New"/>
                <a:ea typeface="Courier New"/>
                <a:cs typeface="Courier New"/>
                <a:sym typeface="Courier New"/>
              </a:rPr>
              <a:t>La espacialidad de las calles del cerro muestran la </a:t>
            </a:r>
            <a:r>
              <a:rPr lang="es">
                <a:latin typeface="Courier New"/>
                <a:ea typeface="Courier New"/>
                <a:cs typeface="Courier New"/>
                <a:sym typeface="Courier New"/>
              </a:rPr>
              <a:t>apropiación</a:t>
            </a:r>
            <a:r>
              <a:rPr lang="es">
                <a:latin typeface="Courier New"/>
                <a:ea typeface="Courier New"/>
                <a:cs typeface="Courier New"/>
                <a:sym typeface="Courier New"/>
              </a:rPr>
              <a:t> del </a:t>
            </a:r>
            <a:r>
              <a:rPr lang="es">
                <a:latin typeface="Courier New"/>
                <a:ea typeface="Courier New"/>
                <a:cs typeface="Courier New"/>
                <a:sym typeface="Courier New"/>
              </a:rPr>
              <a:t>peatón</a:t>
            </a:r>
            <a:r>
              <a:rPr lang="es">
                <a:latin typeface="Courier New"/>
                <a:ea typeface="Courier New"/>
                <a:cs typeface="Courier New"/>
                <a:sym typeface="Courier New"/>
              </a:rPr>
              <a:t> sobre el </a:t>
            </a:r>
            <a:r>
              <a:rPr lang="es">
                <a:latin typeface="Courier New"/>
                <a:ea typeface="Courier New"/>
                <a:cs typeface="Courier New"/>
                <a:sym typeface="Courier New"/>
              </a:rPr>
              <a:t>vehículo</a:t>
            </a:r>
            <a:r>
              <a:rPr lang="es">
                <a:latin typeface="Courier New"/>
                <a:ea typeface="Courier New"/>
                <a:cs typeface="Courier New"/>
                <a:sym typeface="Courier New"/>
              </a:rPr>
              <a:t>, debido a la </a:t>
            </a:r>
            <a:r>
              <a:rPr lang="es">
                <a:latin typeface="Courier New"/>
                <a:ea typeface="Courier New"/>
                <a:cs typeface="Courier New"/>
                <a:sym typeface="Courier New"/>
              </a:rPr>
              <a:t>geografía</a:t>
            </a:r>
            <a:r>
              <a:rPr lang="es">
                <a:latin typeface="Courier New"/>
                <a:ea typeface="Courier New"/>
                <a:cs typeface="Courier New"/>
                <a:sym typeface="Courier New"/>
              </a:rPr>
              <a:t> propia de la ciudad, la cual dificulta otro tipo de flujo que no sea peatonal </a:t>
            </a:r>
          </a:p>
        </p:txBody>
      </p:sp>
      <p:sp>
        <p:nvSpPr>
          <p:cNvPr id="156" name="Shape 156"/>
          <p:cNvSpPr txBox="1"/>
          <p:nvPr/>
        </p:nvSpPr>
        <p:spPr>
          <a:xfrm>
            <a:off x="4940875" y="758075"/>
            <a:ext cx="4062300" cy="1224600"/>
          </a:xfrm>
          <a:prstGeom prst="rect">
            <a:avLst/>
          </a:prstGeom>
          <a:noFill/>
          <a:ln>
            <a:noFill/>
          </a:ln>
        </p:spPr>
        <p:txBody>
          <a:bodyPr anchorCtr="0" anchor="t" bIns="91425" lIns="91425" rIns="91425" tIns="91425">
            <a:noAutofit/>
          </a:bodyPr>
          <a:lstStyle/>
          <a:p>
            <a:pPr lvl="0" algn="just">
              <a:spcBef>
                <a:spcPts val="0"/>
              </a:spcBef>
              <a:buNone/>
            </a:pPr>
            <a:r>
              <a:rPr lang="es">
                <a:latin typeface="Courier New"/>
                <a:ea typeface="Courier New"/>
                <a:cs typeface="Courier New"/>
                <a:sym typeface="Courier New"/>
              </a:rPr>
              <a:t>En la costa el </a:t>
            </a:r>
            <a:r>
              <a:rPr lang="es">
                <a:latin typeface="Courier New"/>
                <a:ea typeface="Courier New"/>
                <a:cs typeface="Courier New"/>
                <a:sym typeface="Courier New"/>
              </a:rPr>
              <a:t>peatón</a:t>
            </a:r>
            <a:r>
              <a:rPr lang="es">
                <a:latin typeface="Courier New"/>
                <a:ea typeface="Courier New"/>
                <a:cs typeface="Courier New"/>
                <a:sym typeface="Courier New"/>
              </a:rPr>
              <a:t> no sacrifica espacio, a pesar de que comparte con otros tipos de flujos</a:t>
            </a:r>
          </a:p>
        </p:txBody>
      </p:sp>
      <p:pic>
        <p:nvPicPr>
          <p:cNvPr id="157" name="Shape 157"/>
          <p:cNvPicPr preferRelativeResize="0"/>
          <p:nvPr/>
        </p:nvPicPr>
        <p:blipFill rotWithShape="1">
          <a:blip r:embed="rId3">
            <a:alphaModFix/>
          </a:blip>
          <a:srcRect b="0" l="53750" r="0" t="35852"/>
          <a:stretch/>
        </p:blipFill>
        <p:spPr>
          <a:xfrm>
            <a:off x="5177224" y="1902475"/>
            <a:ext cx="3589600" cy="29133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Shape 16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163" name="Shape 16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164" name="Shape 164"/>
          <p:cNvPicPr preferRelativeResize="0"/>
          <p:nvPr/>
        </p:nvPicPr>
        <p:blipFill rotWithShape="1">
          <a:blip r:embed="rId3">
            <a:alphaModFix/>
          </a:blip>
          <a:srcRect b="18352" l="19423" r="8927" t="9957"/>
          <a:stretch/>
        </p:blipFill>
        <p:spPr>
          <a:xfrm>
            <a:off x="0" y="0"/>
            <a:ext cx="9144000"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170" name="Shape 17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171" name="Shape 171"/>
          <p:cNvPicPr preferRelativeResize="0"/>
          <p:nvPr/>
        </p:nvPicPr>
        <p:blipFill rotWithShape="1">
          <a:blip r:embed="rId3">
            <a:alphaModFix/>
          </a:blip>
          <a:srcRect b="17217" l="21634" r="6032" t="10407"/>
          <a:stretch/>
        </p:blipFill>
        <p:spPr>
          <a:xfrm>
            <a:off x="0" y="0"/>
            <a:ext cx="9144000"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type="title"/>
          </p:nvPr>
        </p:nvSpPr>
        <p:spPr>
          <a:xfrm>
            <a:off x="4910225" y="188425"/>
            <a:ext cx="3782100" cy="569700"/>
          </a:xfrm>
          <a:prstGeom prst="rect">
            <a:avLst/>
          </a:prstGeom>
        </p:spPr>
        <p:txBody>
          <a:bodyPr anchorCtr="0" anchor="t" bIns="91425" lIns="91425" rIns="91425" tIns="91425">
            <a:noAutofit/>
          </a:bodyPr>
          <a:lstStyle/>
          <a:p>
            <a:pPr lvl="0" rtl="0">
              <a:spcBef>
                <a:spcPts val="0"/>
              </a:spcBef>
              <a:buClr>
                <a:schemeClr val="dk1"/>
              </a:buClr>
              <a:buSzPct val="61111"/>
              <a:buFont typeface="Arial"/>
              <a:buNone/>
            </a:pPr>
            <a:r>
              <a:rPr b="1" lang="es" sz="1800">
                <a:latin typeface="Courier New"/>
                <a:ea typeface="Courier New"/>
                <a:cs typeface="Courier New"/>
                <a:sym typeface="Courier New"/>
              </a:rPr>
              <a:t>Clima</a:t>
            </a:r>
          </a:p>
        </p:txBody>
      </p:sp>
      <p:sp>
        <p:nvSpPr>
          <p:cNvPr id="177" name="Shape 177"/>
          <p:cNvSpPr txBox="1"/>
          <p:nvPr>
            <p:ph idx="1" type="body"/>
          </p:nvPr>
        </p:nvSpPr>
        <p:spPr>
          <a:xfrm>
            <a:off x="4910175" y="626300"/>
            <a:ext cx="4031700" cy="1856700"/>
          </a:xfrm>
          <a:prstGeom prst="rect">
            <a:avLst/>
          </a:prstGeom>
        </p:spPr>
        <p:txBody>
          <a:bodyPr anchorCtr="0" anchor="t" bIns="91425" lIns="91425" rIns="91425" tIns="91425">
            <a:noAutofit/>
          </a:bodyPr>
          <a:lstStyle/>
          <a:p>
            <a:pPr lvl="0">
              <a:spcBef>
                <a:spcPts val="0"/>
              </a:spcBef>
              <a:buNone/>
            </a:pPr>
            <a:r>
              <a:rPr lang="es" sz="1400">
                <a:latin typeface="Courier New"/>
                <a:ea typeface="Courier New"/>
                <a:cs typeface="Courier New"/>
                <a:sym typeface="Courier New"/>
              </a:rPr>
              <a:t>La Región de Valparaíso presenta un clima templado mediterráneo, muy apetecido por los veraneantes. Tanto el océano Pacífico como la corriente de Humboldt condicionan en gran medida la conducta de los elementos climáticos de la región.</a:t>
            </a:r>
          </a:p>
        </p:txBody>
      </p:sp>
      <p:pic>
        <p:nvPicPr>
          <p:cNvPr id="178" name="Shape 178"/>
          <p:cNvPicPr preferRelativeResize="0"/>
          <p:nvPr/>
        </p:nvPicPr>
        <p:blipFill rotWithShape="1">
          <a:blip r:embed="rId3">
            <a:alphaModFix/>
          </a:blip>
          <a:srcRect b="0" l="0" r="0" t="25138"/>
          <a:stretch/>
        </p:blipFill>
        <p:spPr>
          <a:xfrm>
            <a:off x="4910224" y="2695125"/>
            <a:ext cx="4031600" cy="2263549"/>
          </a:xfrm>
          <a:prstGeom prst="rect">
            <a:avLst/>
          </a:prstGeom>
          <a:noFill/>
          <a:ln>
            <a:noFill/>
          </a:ln>
        </p:spPr>
      </p:pic>
      <p:pic>
        <p:nvPicPr>
          <p:cNvPr id="179" name="Shape 179"/>
          <p:cNvPicPr preferRelativeResize="0"/>
          <p:nvPr/>
        </p:nvPicPr>
        <p:blipFill>
          <a:blip r:embed="rId4">
            <a:alphaModFix/>
          </a:blip>
          <a:stretch>
            <a:fillRect/>
          </a:stretch>
        </p:blipFill>
        <p:spPr>
          <a:xfrm>
            <a:off x="171750" y="289400"/>
            <a:ext cx="4575200" cy="2193599"/>
          </a:xfrm>
          <a:prstGeom prst="rect">
            <a:avLst/>
          </a:prstGeom>
          <a:noFill/>
          <a:ln>
            <a:noFill/>
          </a:ln>
        </p:spPr>
      </p:pic>
      <p:sp>
        <p:nvSpPr>
          <p:cNvPr id="180" name="Shape 180"/>
          <p:cNvSpPr txBox="1"/>
          <p:nvPr>
            <p:ph idx="1" type="body"/>
          </p:nvPr>
        </p:nvSpPr>
        <p:spPr>
          <a:xfrm>
            <a:off x="171700" y="2601825"/>
            <a:ext cx="4575300" cy="1856700"/>
          </a:xfrm>
          <a:prstGeom prst="rect">
            <a:avLst/>
          </a:prstGeom>
        </p:spPr>
        <p:txBody>
          <a:bodyPr anchorCtr="0" anchor="t" bIns="91425" lIns="91425" rIns="91425" tIns="91425">
            <a:noAutofit/>
          </a:bodyPr>
          <a:lstStyle/>
          <a:p>
            <a:pPr lvl="0">
              <a:lnSpc>
                <a:spcPct val="100000"/>
              </a:lnSpc>
              <a:spcBef>
                <a:spcPts val="0"/>
              </a:spcBef>
              <a:buNone/>
            </a:pPr>
            <a:r>
              <a:rPr b="1" lang="es" sz="1400">
                <a:latin typeface="Courier New"/>
                <a:ea typeface="Courier New"/>
                <a:cs typeface="Courier New"/>
                <a:sym typeface="Courier New"/>
              </a:rPr>
              <a:t>Clima de estepa cálido</a:t>
            </a:r>
            <a:r>
              <a:rPr lang="es" sz="1400">
                <a:latin typeface="Courier New"/>
                <a:ea typeface="Courier New"/>
                <a:cs typeface="Courier New"/>
                <a:sym typeface="Courier New"/>
              </a:rPr>
              <a:t>: al norte del río Aconcagua</a:t>
            </a:r>
          </a:p>
          <a:p>
            <a:pPr lvl="0">
              <a:lnSpc>
                <a:spcPct val="100000"/>
              </a:lnSpc>
              <a:spcBef>
                <a:spcPts val="0"/>
              </a:spcBef>
              <a:buNone/>
            </a:pPr>
            <a:r>
              <a:rPr b="1" lang="es" sz="1400">
                <a:latin typeface="Courier New"/>
                <a:ea typeface="Courier New"/>
                <a:cs typeface="Courier New"/>
                <a:sym typeface="Courier New"/>
              </a:rPr>
              <a:t>Clima templado de tipo mediterráneo costero: </a:t>
            </a:r>
            <a:r>
              <a:rPr lang="es" sz="1400">
                <a:latin typeface="Courier New"/>
                <a:ea typeface="Courier New"/>
                <a:cs typeface="Courier New"/>
                <a:sym typeface="Courier New"/>
              </a:rPr>
              <a:t>en toda la costa de la región</a:t>
            </a:r>
          </a:p>
          <a:p>
            <a:pPr lvl="0">
              <a:lnSpc>
                <a:spcPct val="100000"/>
              </a:lnSpc>
              <a:spcBef>
                <a:spcPts val="0"/>
              </a:spcBef>
              <a:buNone/>
            </a:pPr>
            <a:r>
              <a:rPr b="1" lang="es" sz="1400">
                <a:latin typeface="Courier New"/>
                <a:ea typeface="Courier New"/>
                <a:cs typeface="Courier New"/>
                <a:sym typeface="Courier New"/>
              </a:rPr>
              <a:t>Clima templado de tipo mediterráneo cálido: </a:t>
            </a:r>
            <a:r>
              <a:rPr lang="es" sz="1400">
                <a:latin typeface="Courier New"/>
                <a:ea typeface="Courier New"/>
                <a:cs typeface="Courier New"/>
                <a:sym typeface="Courier New"/>
              </a:rPr>
              <a:t>valle del Aconcagua hacia el sur</a:t>
            </a:r>
          </a:p>
          <a:p>
            <a:pPr lvl="0">
              <a:lnSpc>
                <a:spcPct val="100000"/>
              </a:lnSpc>
              <a:spcBef>
                <a:spcPts val="0"/>
              </a:spcBef>
              <a:buNone/>
            </a:pPr>
            <a:r>
              <a:rPr b="1" lang="es" sz="1400">
                <a:latin typeface="Courier New"/>
                <a:ea typeface="Courier New"/>
                <a:cs typeface="Courier New"/>
                <a:sym typeface="Courier New"/>
              </a:rPr>
              <a:t>Clima frío de altura: </a:t>
            </a:r>
            <a:r>
              <a:rPr lang="es" sz="1400">
                <a:latin typeface="Courier New"/>
                <a:ea typeface="Courier New"/>
                <a:cs typeface="Courier New"/>
                <a:sym typeface="Courier New"/>
              </a:rPr>
              <a:t>en la cordillera de los Andes</a:t>
            </a:r>
          </a:p>
          <a:p>
            <a:pPr lvl="0">
              <a:spcBef>
                <a:spcPts val="0"/>
              </a:spcBef>
              <a:buNone/>
            </a:pPr>
            <a:r>
              <a:t/>
            </a:r>
            <a:endParaRPr sz="1400">
              <a:latin typeface="Courier New"/>
              <a:ea typeface="Courier New"/>
              <a:cs typeface="Courier New"/>
              <a:sym typeface="Courier New"/>
            </a:endParaRPr>
          </a:p>
          <a:p>
            <a:pPr lvl="0" rtl="0">
              <a:spcBef>
                <a:spcPts val="0"/>
              </a:spcBef>
              <a:buNone/>
            </a:pPr>
            <a:r>
              <a:t/>
            </a:r>
            <a:endParaRPr sz="1400">
              <a:latin typeface="Courier New"/>
              <a:ea typeface="Courier New"/>
              <a:cs typeface="Courier New"/>
              <a:sym typeface="Courier Ne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Shape 185"/>
          <p:cNvSpPr txBox="1"/>
          <p:nvPr>
            <p:ph type="title"/>
          </p:nvPr>
        </p:nvSpPr>
        <p:spPr>
          <a:xfrm>
            <a:off x="183400" y="188450"/>
            <a:ext cx="8520600" cy="572700"/>
          </a:xfrm>
          <a:prstGeom prst="rect">
            <a:avLst/>
          </a:prstGeom>
        </p:spPr>
        <p:txBody>
          <a:bodyPr anchorCtr="0" anchor="t" bIns="91425" lIns="91425" rIns="91425" tIns="91425">
            <a:noAutofit/>
          </a:bodyPr>
          <a:lstStyle/>
          <a:p>
            <a:pPr lvl="0" rtl="0">
              <a:spcBef>
                <a:spcPts val="0"/>
              </a:spcBef>
              <a:buClr>
                <a:schemeClr val="dk1"/>
              </a:buClr>
              <a:buSzPct val="61111"/>
              <a:buFont typeface="Arial"/>
              <a:buNone/>
            </a:pPr>
            <a:r>
              <a:rPr b="1" lang="es" sz="1800">
                <a:latin typeface="Courier New"/>
                <a:ea typeface="Courier New"/>
                <a:cs typeface="Courier New"/>
                <a:sym typeface="Courier New"/>
              </a:rPr>
              <a:t>Vegetación</a:t>
            </a:r>
          </a:p>
        </p:txBody>
      </p:sp>
      <p:sp>
        <p:nvSpPr>
          <p:cNvPr id="186" name="Shape 186"/>
          <p:cNvSpPr txBox="1"/>
          <p:nvPr>
            <p:ph idx="1" type="body"/>
          </p:nvPr>
        </p:nvSpPr>
        <p:spPr>
          <a:xfrm>
            <a:off x="183400" y="574550"/>
            <a:ext cx="5274900" cy="3416400"/>
          </a:xfrm>
          <a:prstGeom prst="rect">
            <a:avLst/>
          </a:prstGeom>
        </p:spPr>
        <p:txBody>
          <a:bodyPr anchorCtr="0" anchor="t" bIns="91425" lIns="91425" rIns="91425" tIns="91425">
            <a:noAutofit/>
          </a:bodyPr>
          <a:lstStyle/>
          <a:p>
            <a:pPr lvl="0" algn="just">
              <a:spcBef>
                <a:spcPts val="0"/>
              </a:spcBef>
              <a:buNone/>
            </a:pPr>
            <a:r>
              <a:rPr lang="es" sz="1400">
                <a:solidFill>
                  <a:srgbClr val="222222"/>
                </a:solidFill>
                <a:highlight>
                  <a:srgbClr val="FFFFFF"/>
                </a:highlight>
                <a:latin typeface="Courier New"/>
                <a:ea typeface="Courier New"/>
                <a:cs typeface="Courier New"/>
                <a:sym typeface="Courier New"/>
              </a:rPr>
              <a:t>La zona intermedia de la región se caracteriza por la estepa de arbustos espinosos y altamente combustibles que conviven con las construcciones. En los cerros La Campana y El Roble se desarrollan comunidades formadas por bosques de robles y de palmas chilenas.</a:t>
            </a:r>
          </a:p>
        </p:txBody>
      </p:sp>
      <p:pic>
        <p:nvPicPr>
          <p:cNvPr id="187" name="Shape 187"/>
          <p:cNvPicPr preferRelativeResize="0"/>
          <p:nvPr/>
        </p:nvPicPr>
        <p:blipFill rotWithShape="1">
          <a:blip r:embed="rId3">
            <a:alphaModFix/>
          </a:blip>
          <a:srcRect b="0" l="5434" r="7744" t="3679"/>
          <a:stretch/>
        </p:blipFill>
        <p:spPr>
          <a:xfrm>
            <a:off x="5621625" y="95125"/>
            <a:ext cx="3233999" cy="2393275"/>
          </a:xfrm>
          <a:prstGeom prst="rect">
            <a:avLst/>
          </a:prstGeom>
          <a:noFill/>
          <a:ln>
            <a:noFill/>
          </a:ln>
        </p:spPr>
      </p:pic>
      <p:pic>
        <p:nvPicPr>
          <p:cNvPr id="188" name="Shape 188"/>
          <p:cNvPicPr preferRelativeResize="0"/>
          <p:nvPr/>
        </p:nvPicPr>
        <p:blipFill rotWithShape="1">
          <a:blip r:embed="rId4">
            <a:alphaModFix/>
          </a:blip>
          <a:srcRect b="0" l="0" r="0" t="3493"/>
          <a:stretch/>
        </p:blipFill>
        <p:spPr>
          <a:xfrm>
            <a:off x="5621625" y="2624225"/>
            <a:ext cx="3233999" cy="2334873"/>
          </a:xfrm>
          <a:prstGeom prst="rect">
            <a:avLst/>
          </a:prstGeom>
          <a:noFill/>
          <a:ln>
            <a:noFill/>
          </a:ln>
        </p:spPr>
      </p:pic>
      <p:pic>
        <p:nvPicPr>
          <p:cNvPr id="189" name="Shape 189"/>
          <p:cNvPicPr preferRelativeResize="0"/>
          <p:nvPr/>
        </p:nvPicPr>
        <p:blipFill rotWithShape="1">
          <a:blip r:embed="rId5">
            <a:alphaModFix/>
          </a:blip>
          <a:srcRect b="7143" l="1855" r="1488" t="8318"/>
          <a:stretch/>
        </p:blipFill>
        <p:spPr>
          <a:xfrm>
            <a:off x="183400" y="2332649"/>
            <a:ext cx="5275000" cy="2626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descr="sonido.jpg" id="194" name="Shape 194"/>
          <p:cNvPicPr preferRelativeResize="0"/>
          <p:nvPr/>
        </p:nvPicPr>
        <p:blipFill rotWithShape="1">
          <a:blip r:embed="rId3">
            <a:alphaModFix/>
          </a:blip>
          <a:srcRect b="0" l="0" r="764" t="0"/>
          <a:stretch/>
        </p:blipFill>
        <p:spPr>
          <a:xfrm>
            <a:off x="0" y="860650"/>
            <a:ext cx="9143997" cy="4162404"/>
          </a:xfrm>
          <a:prstGeom prst="rect">
            <a:avLst/>
          </a:prstGeom>
          <a:noFill/>
          <a:ln>
            <a:noFill/>
          </a:ln>
        </p:spPr>
      </p:pic>
      <p:sp>
        <p:nvSpPr>
          <p:cNvPr id="195" name="Shape 195"/>
          <p:cNvSpPr txBox="1"/>
          <p:nvPr/>
        </p:nvSpPr>
        <p:spPr>
          <a:xfrm>
            <a:off x="245000" y="124650"/>
            <a:ext cx="6030300" cy="489900"/>
          </a:xfrm>
          <a:prstGeom prst="rect">
            <a:avLst/>
          </a:prstGeom>
          <a:noFill/>
          <a:ln>
            <a:noFill/>
          </a:ln>
        </p:spPr>
        <p:txBody>
          <a:bodyPr anchorCtr="0" anchor="t" bIns="91425" lIns="91425" rIns="91425" tIns="91425">
            <a:noAutofit/>
          </a:bodyPr>
          <a:lstStyle/>
          <a:p>
            <a:pPr lvl="0" rtl="0">
              <a:spcBef>
                <a:spcPts val="0"/>
              </a:spcBef>
              <a:buNone/>
            </a:pPr>
            <a:r>
              <a:rPr b="1" lang="es" sz="1800">
                <a:latin typeface="Courier New"/>
                <a:ea typeface="Courier New"/>
                <a:cs typeface="Courier New"/>
                <a:sym typeface="Courier New"/>
              </a:rPr>
              <a:t>Esquema de Ruido</a:t>
            </a:r>
          </a:p>
        </p:txBody>
      </p:sp>
      <p:sp>
        <p:nvSpPr>
          <p:cNvPr id="196" name="Shape 196"/>
          <p:cNvSpPr txBox="1"/>
          <p:nvPr/>
        </p:nvSpPr>
        <p:spPr>
          <a:xfrm>
            <a:off x="4513450" y="614550"/>
            <a:ext cx="4121700" cy="4162500"/>
          </a:xfrm>
          <a:prstGeom prst="rect">
            <a:avLst/>
          </a:prstGeom>
          <a:noFill/>
          <a:ln>
            <a:noFill/>
          </a:ln>
        </p:spPr>
        <p:txBody>
          <a:bodyPr anchorCtr="0" anchor="t" bIns="91425" lIns="91425" rIns="91425" tIns="91425">
            <a:noAutofit/>
          </a:bodyPr>
          <a:lstStyle/>
          <a:p>
            <a:pPr indent="-323850" lvl="0" marL="457200" rtl="0" algn="just">
              <a:spcBef>
                <a:spcPts val="0"/>
              </a:spcBef>
              <a:buClr>
                <a:schemeClr val="accent5"/>
              </a:buClr>
              <a:buSzPct val="100000"/>
              <a:buFont typeface="Courier New"/>
              <a:buChar char="-"/>
            </a:pPr>
            <a:r>
              <a:rPr b="1" lang="es" sz="1500">
                <a:solidFill>
                  <a:schemeClr val="accent5"/>
                </a:solidFill>
                <a:latin typeface="Courier New"/>
                <a:ea typeface="Courier New"/>
                <a:cs typeface="Courier New"/>
                <a:sym typeface="Courier New"/>
              </a:rPr>
              <a:t>Sonido del Mar </a:t>
            </a:r>
            <a:r>
              <a:rPr lang="es" sz="1500">
                <a:solidFill>
                  <a:schemeClr val="accent5"/>
                </a:solidFill>
                <a:latin typeface="Courier New"/>
                <a:ea typeface="Courier New"/>
                <a:cs typeface="Courier New"/>
                <a:sym typeface="Courier New"/>
              </a:rPr>
              <a:t>(y de la actividad portuaria)</a:t>
            </a:r>
          </a:p>
          <a:p>
            <a:pPr indent="-323850" lvl="0" marL="457200" rtl="0" algn="just">
              <a:spcBef>
                <a:spcPts val="0"/>
              </a:spcBef>
              <a:buClr>
                <a:srgbClr val="CC0000"/>
              </a:buClr>
              <a:buSzPct val="100000"/>
              <a:buFont typeface="Courier New"/>
              <a:buChar char="-"/>
            </a:pPr>
            <a:r>
              <a:rPr b="1" lang="es" sz="1500">
                <a:solidFill>
                  <a:srgbClr val="CC0000"/>
                </a:solidFill>
                <a:latin typeface="Courier New"/>
                <a:ea typeface="Courier New"/>
                <a:cs typeface="Courier New"/>
                <a:sym typeface="Courier New"/>
              </a:rPr>
              <a:t>Sonido en el centro </a:t>
            </a:r>
            <a:r>
              <a:rPr lang="es" sz="1500">
                <a:solidFill>
                  <a:srgbClr val="CC0000"/>
                </a:solidFill>
                <a:latin typeface="Courier New"/>
                <a:ea typeface="Courier New"/>
                <a:cs typeface="Courier New"/>
                <a:sym typeface="Courier New"/>
              </a:rPr>
              <a:t>(peatonal y vehicular)</a:t>
            </a:r>
          </a:p>
          <a:p>
            <a:pPr indent="-323850" lvl="0" marL="457200" rtl="0" algn="just">
              <a:spcBef>
                <a:spcPts val="0"/>
              </a:spcBef>
              <a:buClr>
                <a:srgbClr val="1C4587"/>
              </a:buClr>
              <a:buSzPct val="100000"/>
              <a:buFont typeface="Courier New"/>
              <a:buChar char="-"/>
            </a:pPr>
            <a:r>
              <a:rPr b="1" lang="es" sz="1500">
                <a:solidFill>
                  <a:srgbClr val="1C4587"/>
                </a:solidFill>
                <a:latin typeface="Courier New"/>
                <a:ea typeface="Courier New"/>
                <a:cs typeface="Courier New"/>
                <a:sym typeface="Courier New"/>
              </a:rPr>
              <a:t>Sonido de los Cerros </a:t>
            </a:r>
            <a:r>
              <a:rPr lang="es" sz="1500">
                <a:solidFill>
                  <a:srgbClr val="1C4587"/>
                </a:solidFill>
                <a:latin typeface="Courier New"/>
                <a:ea typeface="Courier New"/>
                <a:cs typeface="Courier New"/>
                <a:sym typeface="Courier New"/>
              </a:rPr>
              <a:t>(menor que los anteriores por la escasa presencia de vehículos)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Shape 59"/>
          <p:cNvSpPr txBox="1"/>
          <p:nvPr>
            <p:ph type="title"/>
          </p:nvPr>
        </p:nvSpPr>
        <p:spPr>
          <a:xfrm>
            <a:off x="361650" y="310325"/>
            <a:ext cx="8520600" cy="572700"/>
          </a:xfrm>
          <a:prstGeom prst="rect">
            <a:avLst/>
          </a:prstGeom>
        </p:spPr>
        <p:txBody>
          <a:bodyPr anchorCtr="0" anchor="t" bIns="91425" lIns="91425" rIns="91425" tIns="91425">
            <a:noAutofit/>
          </a:bodyPr>
          <a:lstStyle/>
          <a:p>
            <a:pPr lvl="0">
              <a:spcBef>
                <a:spcPts val="0"/>
              </a:spcBef>
              <a:buNone/>
            </a:pPr>
            <a:r>
              <a:rPr b="1" lang="es" sz="3000">
                <a:latin typeface="Courier New"/>
                <a:ea typeface="Courier New"/>
                <a:cs typeface="Courier New"/>
                <a:sym typeface="Courier New"/>
              </a:rPr>
              <a:t>División</a:t>
            </a:r>
            <a:r>
              <a:rPr b="1" lang="es" sz="3000">
                <a:latin typeface="Courier New"/>
                <a:ea typeface="Courier New"/>
                <a:cs typeface="Courier New"/>
                <a:sym typeface="Courier New"/>
              </a:rPr>
              <a:t> </a:t>
            </a:r>
            <a:r>
              <a:rPr b="1" lang="es" sz="3000">
                <a:latin typeface="Courier New"/>
                <a:ea typeface="Courier New"/>
                <a:cs typeface="Courier New"/>
                <a:sym typeface="Courier New"/>
              </a:rPr>
              <a:t>Cerro</a:t>
            </a:r>
            <a:r>
              <a:rPr b="1" lang="es" sz="3000">
                <a:latin typeface="Courier New"/>
                <a:ea typeface="Courier New"/>
                <a:cs typeface="Courier New"/>
                <a:sym typeface="Courier New"/>
              </a:rPr>
              <a:t> - Centro</a:t>
            </a:r>
          </a:p>
          <a:p>
            <a:pPr lvl="0">
              <a:spcBef>
                <a:spcPts val="0"/>
              </a:spcBef>
              <a:buNone/>
            </a:pPr>
            <a:r>
              <a:t/>
            </a:r>
            <a:endParaRPr/>
          </a:p>
        </p:txBody>
      </p:sp>
      <p:pic>
        <p:nvPicPr>
          <p:cNvPr descr="enquema divicion.jpg" id="60" name="Shape 60"/>
          <p:cNvPicPr preferRelativeResize="0"/>
          <p:nvPr/>
        </p:nvPicPr>
        <p:blipFill rotWithShape="1">
          <a:blip r:embed="rId3">
            <a:alphaModFix/>
          </a:blip>
          <a:srcRect b="709" l="0" r="0" t="709"/>
          <a:stretch/>
        </p:blipFill>
        <p:spPr>
          <a:xfrm>
            <a:off x="0" y="1197001"/>
            <a:ext cx="9143996" cy="3946497"/>
          </a:xfrm>
          <a:prstGeom prst="rect">
            <a:avLst/>
          </a:prstGeom>
          <a:noFill/>
          <a:ln>
            <a:noFill/>
          </a:ln>
        </p:spPr>
      </p:pic>
      <p:sp>
        <p:nvSpPr>
          <p:cNvPr id="61" name="Shape 61"/>
          <p:cNvSpPr txBox="1"/>
          <p:nvPr/>
        </p:nvSpPr>
        <p:spPr>
          <a:xfrm>
            <a:off x="2818800" y="1090375"/>
            <a:ext cx="5791800" cy="1599300"/>
          </a:xfrm>
          <a:prstGeom prst="rect">
            <a:avLst/>
          </a:prstGeom>
          <a:noFill/>
          <a:ln>
            <a:noFill/>
          </a:ln>
        </p:spPr>
        <p:txBody>
          <a:bodyPr anchorCtr="0" anchor="t" bIns="91425" lIns="91425" rIns="91425" tIns="91425">
            <a:noAutofit/>
          </a:bodyPr>
          <a:lstStyle/>
          <a:p>
            <a:pPr lvl="0">
              <a:spcBef>
                <a:spcPts val="0"/>
              </a:spcBef>
              <a:buNone/>
            </a:pPr>
            <a:r>
              <a:rPr lang="es">
                <a:latin typeface="Courier New"/>
                <a:ea typeface="Courier New"/>
                <a:cs typeface="Courier New"/>
                <a:sym typeface="Courier New"/>
              </a:rPr>
              <a:t>Planificación</a:t>
            </a:r>
            <a:r>
              <a:rPr lang="es">
                <a:latin typeface="Courier New"/>
                <a:ea typeface="Courier New"/>
                <a:cs typeface="Courier New"/>
                <a:sym typeface="Courier New"/>
              </a:rPr>
              <a:t> Urbana / </a:t>
            </a:r>
            <a:r>
              <a:rPr lang="es">
                <a:latin typeface="Courier New"/>
                <a:ea typeface="Courier New"/>
                <a:cs typeface="Courier New"/>
                <a:sym typeface="Courier New"/>
              </a:rPr>
              <a:t>Tipologías de edificación / </a:t>
            </a:r>
            <a:r>
              <a:rPr lang="es">
                <a:latin typeface="Courier New"/>
                <a:ea typeface="Courier New"/>
                <a:cs typeface="Courier New"/>
                <a:sym typeface="Courier New"/>
              </a:rPr>
              <a:t>Usos de </a:t>
            </a:r>
            <a:r>
              <a:rPr lang="es">
                <a:latin typeface="Courier New"/>
                <a:ea typeface="Courier New"/>
                <a:cs typeface="Courier New"/>
                <a:sym typeface="Courier New"/>
              </a:rPr>
              <a:t>edificación </a:t>
            </a:r>
            <a:r>
              <a:rPr lang="es">
                <a:latin typeface="Courier New"/>
                <a:ea typeface="Courier New"/>
                <a:cs typeface="Courier New"/>
                <a:sym typeface="Courier New"/>
              </a:rPr>
              <a:t>/ Clases sociales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pic>
        <p:nvPicPr>
          <p:cNvPr descr="Sin título-2.jpg" id="66" name="Shape 66"/>
          <p:cNvPicPr preferRelativeResize="0"/>
          <p:nvPr/>
        </p:nvPicPr>
        <p:blipFill rotWithShape="1">
          <a:blip r:embed="rId3">
            <a:alphaModFix/>
          </a:blip>
          <a:srcRect b="0" l="0" r="0" t="12288"/>
          <a:stretch/>
        </p:blipFill>
        <p:spPr>
          <a:xfrm>
            <a:off x="76200" y="1969816"/>
            <a:ext cx="8991595" cy="2960500"/>
          </a:xfrm>
          <a:prstGeom prst="rect">
            <a:avLst/>
          </a:prstGeom>
          <a:noFill/>
          <a:ln>
            <a:noFill/>
          </a:ln>
        </p:spPr>
      </p:pic>
      <p:sp>
        <p:nvSpPr>
          <p:cNvPr id="67" name="Shape 67"/>
          <p:cNvSpPr txBox="1"/>
          <p:nvPr/>
        </p:nvSpPr>
        <p:spPr>
          <a:xfrm>
            <a:off x="156425" y="189025"/>
            <a:ext cx="7940400" cy="791400"/>
          </a:xfrm>
          <a:prstGeom prst="rect">
            <a:avLst/>
          </a:prstGeom>
          <a:noFill/>
          <a:ln>
            <a:noFill/>
          </a:ln>
        </p:spPr>
        <p:txBody>
          <a:bodyPr anchorCtr="0" anchor="t" bIns="91425" lIns="91425" rIns="91425" tIns="91425">
            <a:noAutofit/>
          </a:bodyPr>
          <a:lstStyle/>
          <a:p>
            <a:pPr lvl="0">
              <a:spcBef>
                <a:spcPts val="0"/>
              </a:spcBef>
              <a:buNone/>
            </a:pPr>
            <a:r>
              <a:rPr b="1" lang="es" sz="2400">
                <a:latin typeface="Courier New"/>
                <a:ea typeface="Courier New"/>
                <a:cs typeface="Courier New"/>
                <a:sym typeface="Courier New"/>
              </a:rPr>
              <a:t>Precariedad y Pobreza V/S Zona Turística  </a:t>
            </a:r>
          </a:p>
        </p:txBody>
      </p:sp>
      <p:sp>
        <p:nvSpPr>
          <p:cNvPr id="68" name="Shape 68"/>
          <p:cNvSpPr txBox="1"/>
          <p:nvPr/>
        </p:nvSpPr>
        <p:spPr>
          <a:xfrm>
            <a:off x="76200" y="980425"/>
            <a:ext cx="1953300" cy="791400"/>
          </a:xfrm>
          <a:prstGeom prst="rect">
            <a:avLst/>
          </a:prstGeom>
          <a:noFill/>
          <a:ln>
            <a:noFill/>
          </a:ln>
        </p:spPr>
        <p:txBody>
          <a:bodyPr anchorCtr="0" anchor="t" bIns="91425" lIns="91425" rIns="91425" tIns="91425">
            <a:noAutofit/>
          </a:bodyPr>
          <a:lstStyle/>
          <a:p>
            <a:pPr lvl="0">
              <a:spcBef>
                <a:spcPts val="0"/>
              </a:spcBef>
              <a:buNone/>
            </a:pPr>
            <a:r>
              <a:rPr b="1" lang="es">
                <a:latin typeface="Courier New"/>
                <a:ea typeface="Courier New"/>
                <a:cs typeface="Courier New"/>
                <a:sym typeface="Courier New"/>
              </a:rPr>
              <a:t>Zona costera </a:t>
            </a:r>
          </a:p>
          <a:p>
            <a:pPr lvl="0" rtl="0">
              <a:spcBef>
                <a:spcPts val="0"/>
              </a:spcBef>
              <a:buNone/>
            </a:pPr>
            <a:r>
              <a:rPr lang="es">
                <a:latin typeface="Courier New"/>
                <a:ea typeface="Courier New"/>
                <a:cs typeface="Courier New"/>
                <a:sym typeface="Courier New"/>
              </a:rPr>
              <a:t>(Actividad portuaria y marítima constante, junto a una alta presencia de turistas)</a:t>
            </a:r>
          </a:p>
        </p:txBody>
      </p:sp>
      <p:sp>
        <p:nvSpPr>
          <p:cNvPr id="69" name="Shape 69"/>
          <p:cNvSpPr txBox="1"/>
          <p:nvPr/>
        </p:nvSpPr>
        <p:spPr>
          <a:xfrm>
            <a:off x="2358425" y="980412"/>
            <a:ext cx="2673300" cy="791400"/>
          </a:xfrm>
          <a:prstGeom prst="rect">
            <a:avLst/>
          </a:prstGeom>
          <a:noFill/>
          <a:ln>
            <a:noFill/>
          </a:ln>
        </p:spPr>
        <p:txBody>
          <a:bodyPr anchorCtr="0" anchor="t" bIns="91425" lIns="91425" rIns="91425" tIns="91425">
            <a:noAutofit/>
          </a:bodyPr>
          <a:lstStyle/>
          <a:p>
            <a:pPr lvl="0">
              <a:spcBef>
                <a:spcPts val="0"/>
              </a:spcBef>
              <a:buNone/>
            </a:pPr>
            <a:r>
              <a:rPr b="1" lang="es">
                <a:latin typeface="Courier New"/>
                <a:ea typeface="Courier New"/>
                <a:cs typeface="Courier New"/>
                <a:sym typeface="Courier New"/>
              </a:rPr>
              <a:t>Zona intermedia </a:t>
            </a:r>
          </a:p>
          <a:p>
            <a:pPr lvl="0" rtl="0">
              <a:spcBef>
                <a:spcPts val="0"/>
              </a:spcBef>
              <a:buNone/>
            </a:pPr>
            <a:r>
              <a:rPr lang="es">
                <a:latin typeface="Courier New"/>
                <a:ea typeface="Courier New"/>
                <a:cs typeface="Courier New"/>
                <a:sym typeface="Courier New"/>
              </a:rPr>
              <a:t>(De alta presencia </a:t>
            </a:r>
            <a:r>
              <a:rPr lang="es">
                <a:latin typeface="Courier New"/>
                <a:ea typeface="Courier New"/>
                <a:cs typeface="Courier New"/>
                <a:sym typeface="Courier New"/>
              </a:rPr>
              <a:t>turística, compuesta por una mixtura de construcciones patrimoniales y de alto valor comercial</a:t>
            </a:r>
            <a:r>
              <a:rPr lang="es">
                <a:latin typeface="Courier New"/>
                <a:ea typeface="Courier New"/>
                <a:cs typeface="Courier New"/>
                <a:sym typeface="Courier New"/>
              </a:rPr>
              <a:t>)</a:t>
            </a:r>
          </a:p>
        </p:txBody>
      </p:sp>
      <p:sp>
        <p:nvSpPr>
          <p:cNvPr id="70" name="Shape 70"/>
          <p:cNvSpPr txBox="1"/>
          <p:nvPr/>
        </p:nvSpPr>
        <p:spPr>
          <a:xfrm>
            <a:off x="5463275" y="980425"/>
            <a:ext cx="3091500" cy="1362300"/>
          </a:xfrm>
          <a:prstGeom prst="rect">
            <a:avLst/>
          </a:prstGeom>
          <a:noFill/>
          <a:ln>
            <a:noFill/>
          </a:ln>
        </p:spPr>
        <p:txBody>
          <a:bodyPr anchorCtr="0" anchor="t" bIns="91425" lIns="91425" rIns="91425" tIns="91425">
            <a:noAutofit/>
          </a:bodyPr>
          <a:lstStyle/>
          <a:p>
            <a:pPr lvl="0" rtl="0">
              <a:spcBef>
                <a:spcPts val="0"/>
              </a:spcBef>
              <a:buNone/>
            </a:pPr>
            <a:r>
              <a:rPr b="1" lang="es">
                <a:latin typeface="Courier New"/>
                <a:ea typeface="Courier New"/>
                <a:cs typeface="Courier New"/>
                <a:sym typeface="Courier New"/>
              </a:rPr>
              <a:t>Cerros </a:t>
            </a:r>
          </a:p>
          <a:p>
            <a:pPr lvl="0" rtl="0">
              <a:spcBef>
                <a:spcPts val="0"/>
              </a:spcBef>
              <a:buNone/>
            </a:pPr>
            <a:r>
              <a:rPr lang="es">
                <a:latin typeface="Courier New"/>
                <a:ea typeface="Courier New"/>
                <a:cs typeface="Courier New"/>
                <a:sym typeface="Courier New"/>
              </a:rPr>
              <a:t>(Presencia de  construcciones formales e informales que denotan una mezcla de situaciones socioeconómicas que abarcan desde la clase media hasta campamentos muy precarios)</a:t>
            </a:r>
          </a:p>
        </p:txBody>
      </p:sp>
      <p:pic>
        <p:nvPicPr>
          <p:cNvPr id="71" name="Shape 71"/>
          <p:cNvPicPr preferRelativeResize="0"/>
          <p:nvPr/>
        </p:nvPicPr>
        <p:blipFill>
          <a:blip r:embed="rId4">
            <a:alphaModFix/>
          </a:blip>
          <a:stretch>
            <a:fillRect/>
          </a:stretch>
        </p:blipFill>
        <p:spPr>
          <a:xfrm>
            <a:off x="319724" y="4105475"/>
            <a:ext cx="895749" cy="606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5" name="Shape 75"/>
        <p:cNvGrpSpPr/>
        <p:nvPr/>
      </p:nvGrpSpPr>
      <p:grpSpPr>
        <a:xfrm>
          <a:off x="0" y="0"/>
          <a:ext cx="0" cy="0"/>
          <a:chOff x="0" y="0"/>
          <a:chExt cx="0" cy="0"/>
        </a:xfrm>
      </p:grpSpPr>
      <p:sp>
        <p:nvSpPr>
          <p:cNvPr id="76" name="Shape 76"/>
          <p:cNvSpPr txBox="1"/>
          <p:nvPr/>
        </p:nvSpPr>
        <p:spPr>
          <a:xfrm>
            <a:off x="143425" y="198350"/>
            <a:ext cx="4811400" cy="1499100"/>
          </a:xfrm>
          <a:prstGeom prst="rect">
            <a:avLst/>
          </a:prstGeom>
          <a:noFill/>
          <a:ln>
            <a:noFill/>
          </a:ln>
        </p:spPr>
        <p:txBody>
          <a:bodyPr anchorCtr="0" anchor="t" bIns="91425" lIns="91425" rIns="91425" tIns="91425">
            <a:noAutofit/>
          </a:bodyPr>
          <a:lstStyle/>
          <a:p>
            <a:pPr lvl="0">
              <a:spcBef>
                <a:spcPts val="0"/>
              </a:spcBef>
              <a:buNone/>
            </a:pPr>
            <a:r>
              <a:rPr b="1" lang="es" sz="2400">
                <a:latin typeface="Courier New"/>
                <a:ea typeface="Courier New"/>
                <a:cs typeface="Courier New"/>
                <a:sym typeface="Courier New"/>
              </a:rPr>
              <a:t>Construcciones Formales / Casco Histórico </a:t>
            </a:r>
          </a:p>
          <a:p>
            <a:pPr lvl="0">
              <a:spcBef>
                <a:spcPts val="0"/>
              </a:spcBef>
              <a:buNone/>
            </a:pPr>
            <a:r>
              <a:rPr b="1" lang="es" sz="2400">
                <a:latin typeface="Courier New"/>
                <a:ea typeface="Courier New"/>
                <a:cs typeface="Courier New"/>
                <a:sym typeface="Courier New"/>
              </a:rPr>
              <a:t>“Lo que se muestra” / “Fachada visible” </a:t>
            </a:r>
          </a:p>
        </p:txBody>
      </p:sp>
      <p:pic>
        <p:nvPicPr>
          <p:cNvPr descr="Resultado de imagen para valparaiso patrimonial" id="77" name="Shape 77"/>
          <p:cNvPicPr preferRelativeResize="0"/>
          <p:nvPr/>
        </p:nvPicPr>
        <p:blipFill>
          <a:blip r:embed="rId3">
            <a:alphaModFix/>
          </a:blip>
          <a:stretch>
            <a:fillRect/>
          </a:stretch>
        </p:blipFill>
        <p:spPr>
          <a:xfrm>
            <a:off x="143425" y="2297425"/>
            <a:ext cx="5260274" cy="2705749"/>
          </a:xfrm>
          <a:prstGeom prst="rect">
            <a:avLst/>
          </a:prstGeom>
          <a:noFill/>
          <a:ln>
            <a:noFill/>
          </a:ln>
        </p:spPr>
      </p:pic>
      <p:pic>
        <p:nvPicPr>
          <p:cNvPr descr="Resultado de imagen para valparaiso patrimonial" id="78" name="Shape 78"/>
          <p:cNvPicPr preferRelativeResize="0"/>
          <p:nvPr/>
        </p:nvPicPr>
        <p:blipFill>
          <a:blip r:embed="rId4">
            <a:alphaModFix/>
          </a:blip>
          <a:stretch>
            <a:fillRect/>
          </a:stretch>
        </p:blipFill>
        <p:spPr>
          <a:xfrm>
            <a:off x="5519337" y="129750"/>
            <a:ext cx="3468600" cy="2312408"/>
          </a:xfrm>
          <a:prstGeom prst="rect">
            <a:avLst/>
          </a:prstGeom>
          <a:noFill/>
          <a:ln>
            <a:noFill/>
          </a:ln>
        </p:spPr>
      </p:pic>
      <p:pic>
        <p:nvPicPr>
          <p:cNvPr descr="Resultado de imagen para valparaiso patrimonial" id="79" name="Shape 79"/>
          <p:cNvPicPr preferRelativeResize="0"/>
          <p:nvPr/>
        </p:nvPicPr>
        <p:blipFill>
          <a:blip r:embed="rId5">
            <a:alphaModFix/>
          </a:blip>
          <a:stretch>
            <a:fillRect/>
          </a:stretch>
        </p:blipFill>
        <p:spPr>
          <a:xfrm>
            <a:off x="5539424" y="2582960"/>
            <a:ext cx="3428425" cy="24202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Shape 84"/>
          <p:cNvSpPr txBox="1"/>
          <p:nvPr/>
        </p:nvSpPr>
        <p:spPr>
          <a:xfrm>
            <a:off x="474875" y="297475"/>
            <a:ext cx="2729100" cy="583800"/>
          </a:xfrm>
          <a:prstGeom prst="rect">
            <a:avLst/>
          </a:prstGeom>
          <a:noFill/>
          <a:ln>
            <a:noFill/>
          </a:ln>
        </p:spPr>
        <p:txBody>
          <a:bodyPr anchorCtr="0" anchor="t" bIns="91425" lIns="91425" rIns="91425" tIns="91425">
            <a:noAutofit/>
          </a:bodyPr>
          <a:lstStyle/>
          <a:p>
            <a:pPr lvl="0" rtl="0">
              <a:spcBef>
                <a:spcPts val="0"/>
              </a:spcBef>
              <a:buNone/>
            </a:pPr>
            <a:r>
              <a:rPr b="1" lang="es">
                <a:latin typeface="Courier New"/>
                <a:ea typeface="Courier New"/>
                <a:cs typeface="Courier New"/>
                <a:sym typeface="Courier New"/>
              </a:rPr>
              <a:t>Edificación patrimonial </a:t>
            </a:r>
          </a:p>
          <a:p>
            <a:pPr lvl="0" rtl="0">
              <a:spcBef>
                <a:spcPts val="0"/>
              </a:spcBef>
              <a:buNone/>
            </a:pPr>
            <a:r>
              <a:t/>
            </a:r>
            <a:endParaRPr>
              <a:latin typeface="Courier New"/>
              <a:ea typeface="Courier New"/>
              <a:cs typeface="Courier New"/>
              <a:sym typeface="Courier New"/>
            </a:endParaRPr>
          </a:p>
          <a:p>
            <a:pPr lvl="0" rtl="0">
              <a:spcBef>
                <a:spcPts val="0"/>
              </a:spcBef>
              <a:buNone/>
            </a:pPr>
            <a:r>
              <a:t/>
            </a:r>
            <a:endParaRPr>
              <a:latin typeface="Courier New"/>
              <a:ea typeface="Courier New"/>
              <a:cs typeface="Courier New"/>
              <a:sym typeface="Courier New"/>
            </a:endParaRPr>
          </a:p>
        </p:txBody>
      </p:sp>
      <p:sp>
        <p:nvSpPr>
          <p:cNvPr id="85" name="Shape 85"/>
          <p:cNvSpPr txBox="1"/>
          <p:nvPr/>
        </p:nvSpPr>
        <p:spPr>
          <a:xfrm>
            <a:off x="5502475" y="297475"/>
            <a:ext cx="1095900" cy="445200"/>
          </a:xfrm>
          <a:prstGeom prst="rect">
            <a:avLst/>
          </a:prstGeom>
          <a:noFill/>
          <a:ln>
            <a:noFill/>
          </a:ln>
        </p:spPr>
        <p:txBody>
          <a:bodyPr anchorCtr="0" anchor="t" bIns="91425" lIns="91425" rIns="91425" tIns="91425">
            <a:noAutofit/>
          </a:bodyPr>
          <a:lstStyle/>
          <a:p>
            <a:pPr lvl="0">
              <a:spcBef>
                <a:spcPts val="0"/>
              </a:spcBef>
              <a:buClr>
                <a:schemeClr val="dk1"/>
              </a:buClr>
              <a:buFont typeface="Arial"/>
              <a:buNone/>
            </a:pPr>
            <a:r>
              <a:rPr b="1" lang="es">
                <a:solidFill>
                  <a:schemeClr val="dk1"/>
                </a:solidFill>
                <a:latin typeface="Courier New"/>
                <a:ea typeface="Courier New"/>
                <a:cs typeface="Courier New"/>
                <a:sym typeface="Courier New"/>
              </a:rPr>
              <a:t>Puerto </a:t>
            </a:r>
          </a:p>
        </p:txBody>
      </p:sp>
      <p:sp>
        <p:nvSpPr>
          <p:cNvPr id="86" name="Shape 86"/>
          <p:cNvSpPr txBox="1"/>
          <p:nvPr/>
        </p:nvSpPr>
        <p:spPr>
          <a:xfrm>
            <a:off x="474875" y="836175"/>
            <a:ext cx="2589300" cy="1220700"/>
          </a:xfrm>
          <a:prstGeom prst="rect">
            <a:avLst/>
          </a:prstGeom>
          <a:noFill/>
          <a:ln>
            <a:noFill/>
          </a:ln>
        </p:spPr>
        <p:txBody>
          <a:bodyPr anchorCtr="0" anchor="t" bIns="91425" lIns="91425" rIns="91425" tIns="91425">
            <a:noAutofit/>
          </a:bodyPr>
          <a:lstStyle/>
          <a:p>
            <a:pPr lvl="0" rtl="0" algn="ctr">
              <a:spcBef>
                <a:spcPts val="0"/>
              </a:spcBef>
              <a:buNone/>
            </a:pPr>
            <a:r>
              <a:rPr lang="es">
                <a:latin typeface="Courier New"/>
                <a:ea typeface="Courier New"/>
                <a:cs typeface="Courier New"/>
                <a:sym typeface="Courier New"/>
              </a:rPr>
              <a:t>Hitos</a:t>
            </a:r>
          </a:p>
          <a:p>
            <a:pPr lvl="0" algn="ctr">
              <a:spcBef>
                <a:spcPts val="0"/>
              </a:spcBef>
              <a:buNone/>
            </a:pPr>
            <a:r>
              <a:rPr lang="es">
                <a:latin typeface="Courier New"/>
                <a:ea typeface="Courier New"/>
                <a:cs typeface="Courier New"/>
                <a:sym typeface="Courier New"/>
              </a:rPr>
              <a:t>Plazas conmemorativas Edificios coloniales</a:t>
            </a:r>
          </a:p>
        </p:txBody>
      </p:sp>
      <p:sp>
        <p:nvSpPr>
          <p:cNvPr id="87" name="Shape 87"/>
          <p:cNvSpPr txBox="1"/>
          <p:nvPr/>
        </p:nvSpPr>
        <p:spPr>
          <a:xfrm>
            <a:off x="758550" y="1864875"/>
            <a:ext cx="7626900" cy="1220700"/>
          </a:xfrm>
          <a:prstGeom prst="rect">
            <a:avLst/>
          </a:prstGeom>
          <a:noFill/>
          <a:ln>
            <a:noFill/>
          </a:ln>
        </p:spPr>
        <p:txBody>
          <a:bodyPr anchorCtr="0" anchor="t" bIns="91425" lIns="91425" rIns="91425" tIns="91425">
            <a:noAutofit/>
          </a:bodyPr>
          <a:lstStyle/>
          <a:p>
            <a:pPr lvl="0">
              <a:spcBef>
                <a:spcPts val="0"/>
              </a:spcBef>
              <a:buNone/>
            </a:pPr>
            <a:r>
              <a:rPr b="1" lang="es" sz="2400">
                <a:latin typeface="Courier New"/>
                <a:ea typeface="Courier New"/>
                <a:cs typeface="Courier New"/>
                <a:sym typeface="Courier New"/>
              </a:rPr>
              <a:t>Centros que generan </a:t>
            </a:r>
            <a:r>
              <a:rPr b="1" lang="es" sz="2400">
                <a:latin typeface="Courier New"/>
                <a:ea typeface="Courier New"/>
                <a:cs typeface="Courier New"/>
                <a:sym typeface="Courier New"/>
              </a:rPr>
              <a:t>atracción</a:t>
            </a:r>
            <a:r>
              <a:rPr b="1" lang="es" sz="2400">
                <a:latin typeface="Courier New"/>
                <a:ea typeface="Courier New"/>
                <a:cs typeface="Courier New"/>
                <a:sym typeface="Courier New"/>
              </a:rPr>
              <a:t> </a:t>
            </a:r>
            <a:r>
              <a:rPr b="1" lang="es" sz="2400">
                <a:latin typeface="Courier New"/>
                <a:ea typeface="Courier New"/>
                <a:cs typeface="Courier New"/>
                <a:sym typeface="Courier New"/>
              </a:rPr>
              <a:t>turística</a:t>
            </a:r>
            <a:r>
              <a:rPr b="1" lang="es" sz="2400">
                <a:latin typeface="Courier New"/>
                <a:ea typeface="Courier New"/>
                <a:cs typeface="Courier New"/>
                <a:sym typeface="Courier New"/>
              </a:rPr>
              <a:t> </a:t>
            </a:r>
          </a:p>
        </p:txBody>
      </p:sp>
      <p:sp>
        <p:nvSpPr>
          <p:cNvPr id="88" name="Shape 88"/>
          <p:cNvSpPr txBox="1"/>
          <p:nvPr/>
        </p:nvSpPr>
        <p:spPr>
          <a:xfrm>
            <a:off x="4934275" y="813875"/>
            <a:ext cx="2589300" cy="1028700"/>
          </a:xfrm>
          <a:prstGeom prst="rect">
            <a:avLst/>
          </a:prstGeom>
          <a:noFill/>
          <a:ln>
            <a:noFill/>
          </a:ln>
        </p:spPr>
        <p:txBody>
          <a:bodyPr anchorCtr="0" anchor="t" bIns="91425" lIns="91425" rIns="91425" tIns="91425">
            <a:noAutofit/>
          </a:bodyPr>
          <a:lstStyle/>
          <a:p>
            <a:pPr lvl="0" rtl="0" algn="ctr">
              <a:spcBef>
                <a:spcPts val="0"/>
              </a:spcBef>
              <a:buNone/>
            </a:pPr>
            <a:r>
              <a:rPr lang="es">
                <a:latin typeface="Courier New"/>
                <a:ea typeface="Courier New"/>
                <a:cs typeface="Courier New"/>
                <a:sym typeface="Courier New"/>
              </a:rPr>
              <a:t>Relación  con el mar</a:t>
            </a:r>
          </a:p>
          <a:p>
            <a:pPr lvl="0" rtl="0" algn="ctr">
              <a:spcBef>
                <a:spcPts val="0"/>
              </a:spcBef>
              <a:buNone/>
            </a:pPr>
            <a:r>
              <a:rPr lang="es">
                <a:latin typeface="Courier New"/>
                <a:ea typeface="Courier New"/>
                <a:cs typeface="Courier New"/>
                <a:sym typeface="Courier New"/>
              </a:rPr>
              <a:t>Historia del mismo</a:t>
            </a:r>
          </a:p>
        </p:txBody>
      </p:sp>
      <p:sp>
        <p:nvSpPr>
          <p:cNvPr id="89" name="Shape 89"/>
          <p:cNvSpPr txBox="1"/>
          <p:nvPr/>
        </p:nvSpPr>
        <p:spPr>
          <a:xfrm>
            <a:off x="1869375" y="2685775"/>
            <a:ext cx="5190000" cy="349200"/>
          </a:xfrm>
          <a:prstGeom prst="rect">
            <a:avLst/>
          </a:prstGeom>
          <a:noFill/>
          <a:ln>
            <a:noFill/>
          </a:ln>
        </p:spPr>
        <p:txBody>
          <a:bodyPr anchorCtr="0" anchor="t" bIns="91425" lIns="91425" rIns="91425" tIns="91425">
            <a:noAutofit/>
          </a:bodyPr>
          <a:lstStyle/>
          <a:p>
            <a:pPr lvl="0">
              <a:spcBef>
                <a:spcPts val="0"/>
              </a:spcBef>
              <a:buNone/>
            </a:pPr>
            <a:r>
              <a:rPr lang="es">
                <a:latin typeface="Courier New"/>
                <a:ea typeface="Courier New"/>
                <a:cs typeface="Courier New"/>
                <a:sym typeface="Courier New"/>
              </a:rPr>
              <a:t>Poseen similitudes en la forma de </a:t>
            </a:r>
            <a:r>
              <a:rPr lang="es">
                <a:latin typeface="Courier New"/>
                <a:ea typeface="Courier New"/>
                <a:cs typeface="Courier New"/>
                <a:sym typeface="Courier New"/>
              </a:rPr>
              <a:t>construcción</a:t>
            </a:r>
            <a:r>
              <a:rPr lang="es">
                <a:latin typeface="Courier New"/>
                <a:ea typeface="Courier New"/>
                <a:cs typeface="Courier New"/>
                <a:sym typeface="Courier New"/>
              </a:rPr>
              <a:t> </a:t>
            </a:r>
          </a:p>
        </p:txBody>
      </p:sp>
      <p:sp>
        <p:nvSpPr>
          <p:cNvPr id="90" name="Shape 90"/>
          <p:cNvSpPr txBox="1"/>
          <p:nvPr/>
        </p:nvSpPr>
        <p:spPr>
          <a:xfrm>
            <a:off x="598725" y="3107375"/>
            <a:ext cx="2276700" cy="7419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91" name="Shape 91"/>
          <p:cNvSpPr txBox="1"/>
          <p:nvPr/>
        </p:nvSpPr>
        <p:spPr>
          <a:xfrm>
            <a:off x="474875" y="3503650"/>
            <a:ext cx="2124900" cy="969600"/>
          </a:xfrm>
          <a:prstGeom prst="rect">
            <a:avLst/>
          </a:prstGeom>
          <a:noFill/>
          <a:ln>
            <a:noFill/>
          </a:ln>
        </p:spPr>
        <p:txBody>
          <a:bodyPr anchorCtr="0" anchor="t" bIns="91425" lIns="91425" rIns="91425" tIns="91425">
            <a:noAutofit/>
          </a:bodyPr>
          <a:lstStyle/>
          <a:p>
            <a:pPr lvl="0">
              <a:spcBef>
                <a:spcPts val="0"/>
              </a:spcBef>
              <a:buNone/>
            </a:pPr>
            <a:r>
              <a:rPr lang="es">
                <a:latin typeface="Courier New"/>
                <a:ea typeface="Courier New"/>
                <a:cs typeface="Courier New"/>
                <a:sym typeface="Courier New"/>
              </a:rPr>
              <a:t>Atractivo</a:t>
            </a:r>
          </a:p>
        </p:txBody>
      </p:sp>
      <p:sp>
        <p:nvSpPr>
          <p:cNvPr id="92" name="Shape 92"/>
          <p:cNvSpPr txBox="1"/>
          <p:nvPr/>
        </p:nvSpPr>
        <p:spPr>
          <a:xfrm>
            <a:off x="2084225" y="3503650"/>
            <a:ext cx="2403000" cy="1220700"/>
          </a:xfrm>
          <a:prstGeom prst="rect">
            <a:avLst/>
          </a:prstGeom>
          <a:noFill/>
          <a:ln>
            <a:noFill/>
          </a:ln>
        </p:spPr>
        <p:txBody>
          <a:bodyPr anchorCtr="0" anchor="t" bIns="91425" lIns="91425" rIns="91425" tIns="91425">
            <a:noAutofit/>
          </a:bodyPr>
          <a:lstStyle/>
          <a:p>
            <a:pPr lvl="0">
              <a:spcBef>
                <a:spcPts val="0"/>
              </a:spcBef>
              <a:buNone/>
            </a:pPr>
            <a:r>
              <a:rPr lang="es">
                <a:latin typeface="Courier New"/>
                <a:ea typeface="Courier New"/>
                <a:cs typeface="Courier New"/>
                <a:sym typeface="Courier New"/>
              </a:rPr>
              <a:t>Colores</a:t>
            </a:r>
          </a:p>
        </p:txBody>
      </p:sp>
      <p:sp>
        <p:nvSpPr>
          <p:cNvPr id="93" name="Shape 93"/>
          <p:cNvSpPr txBox="1"/>
          <p:nvPr/>
        </p:nvSpPr>
        <p:spPr>
          <a:xfrm>
            <a:off x="3813125" y="3503650"/>
            <a:ext cx="1165800" cy="632400"/>
          </a:xfrm>
          <a:prstGeom prst="rect">
            <a:avLst/>
          </a:prstGeom>
          <a:noFill/>
          <a:ln>
            <a:noFill/>
          </a:ln>
        </p:spPr>
        <p:txBody>
          <a:bodyPr anchorCtr="0" anchor="t" bIns="91425" lIns="91425" rIns="91425" tIns="91425">
            <a:noAutofit/>
          </a:bodyPr>
          <a:lstStyle/>
          <a:p>
            <a:pPr lvl="0">
              <a:spcBef>
                <a:spcPts val="0"/>
              </a:spcBef>
              <a:buNone/>
            </a:pPr>
            <a:r>
              <a:rPr lang="es">
                <a:latin typeface="Courier New"/>
                <a:ea typeface="Courier New"/>
                <a:cs typeface="Courier New"/>
                <a:sym typeface="Courier New"/>
              </a:rPr>
              <a:t>Texturas </a:t>
            </a:r>
          </a:p>
          <a:p>
            <a:pPr lvl="0">
              <a:spcBef>
                <a:spcPts val="0"/>
              </a:spcBef>
              <a:buNone/>
            </a:pPr>
            <a:r>
              <a:rPr lang="es">
                <a:latin typeface="Courier New"/>
                <a:ea typeface="Courier New"/>
                <a:cs typeface="Courier New"/>
                <a:sym typeface="Courier New"/>
              </a:rPr>
              <a:t>“Madera”</a:t>
            </a:r>
          </a:p>
        </p:txBody>
      </p:sp>
      <p:sp>
        <p:nvSpPr>
          <p:cNvPr id="94" name="Shape 94"/>
          <p:cNvSpPr txBox="1"/>
          <p:nvPr/>
        </p:nvSpPr>
        <p:spPr>
          <a:xfrm>
            <a:off x="5502475" y="3537400"/>
            <a:ext cx="1433400" cy="445200"/>
          </a:xfrm>
          <a:prstGeom prst="rect">
            <a:avLst/>
          </a:prstGeom>
          <a:noFill/>
          <a:ln>
            <a:noFill/>
          </a:ln>
        </p:spPr>
        <p:txBody>
          <a:bodyPr anchorCtr="0" anchor="t" bIns="91425" lIns="91425" rIns="91425" tIns="91425">
            <a:noAutofit/>
          </a:bodyPr>
          <a:lstStyle/>
          <a:p>
            <a:pPr lvl="0">
              <a:spcBef>
                <a:spcPts val="0"/>
              </a:spcBef>
              <a:buNone/>
            </a:pPr>
            <a:r>
              <a:rPr lang="es">
                <a:latin typeface="Courier New"/>
                <a:ea typeface="Courier New"/>
                <a:cs typeface="Courier New"/>
                <a:sym typeface="Courier New"/>
              </a:rPr>
              <a:t>Gran escala </a:t>
            </a:r>
          </a:p>
        </p:txBody>
      </p:sp>
      <p:sp>
        <p:nvSpPr>
          <p:cNvPr id="95" name="Shape 95"/>
          <p:cNvSpPr txBox="1"/>
          <p:nvPr/>
        </p:nvSpPr>
        <p:spPr>
          <a:xfrm>
            <a:off x="7720075" y="3571150"/>
            <a:ext cx="665400" cy="349200"/>
          </a:xfrm>
          <a:prstGeom prst="rect">
            <a:avLst/>
          </a:prstGeom>
          <a:noFill/>
          <a:ln>
            <a:noFill/>
          </a:ln>
        </p:spPr>
        <p:txBody>
          <a:bodyPr anchorCtr="0" anchor="t" bIns="91425" lIns="91425" rIns="91425" tIns="91425">
            <a:noAutofit/>
          </a:bodyPr>
          <a:lstStyle/>
          <a:p>
            <a:pPr lvl="0" rtl="0">
              <a:spcBef>
                <a:spcPts val="0"/>
              </a:spcBef>
              <a:buNone/>
            </a:pPr>
            <a:r>
              <a:rPr lang="es">
                <a:latin typeface="Courier New"/>
                <a:ea typeface="Courier New"/>
                <a:cs typeface="Courier New"/>
                <a:sym typeface="Courier New"/>
              </a:rPr>
              <a:t>Uso</a:t>
            </a:r>
          </a:p>
        </p:txBody>
      </p:sp>
      <p:sp>
        <p:nvSpPr>
          <p:cNvPr id="96" name="Shape 96"/>
          <p:cNvSpPr txBox="1"/>
          <p:nvPr/>
        </p:nvSpPr>
        <p:spPr>
          <a:xfrm>
            <a:off x="2084550" y="4161375"/>
            <a:ext cx="4974900" cy="868500"/>
          </a:xfrm>
          <a:prstGeom prst="rect">
            <a:avLst/>
          </a:prstGeom>
          <a:noFill/>
          <a:ln>
            <a:noFill/>
          </a:ln>
        </p:spPr>
        <p:txBody>
          <a:bodyPr anchorCtr="0" anchor="t" bIns="91425" lIns="91425" rIns="91425" tIns="91425">
            <a:noAutofit/>
          </a:bodyPr>
          <a:lstStyle/>
          <a:p>
            <a:pPr lvl="0" rtl="0">
              <a:spcBef>
                <a:spcPts val="0"/>
              </a:spcBef>
              <a:buNone/>
            </a:pPr>
            <a:r>
              <a:rPr b="1" lang="es" sz="3000">
                <a:latin typeface="Courier New"/>
                <a:ea typeface="Courier New"/>
                <a:cs typeface="Courier New"/>
                <a:sym typeface="Courier New"/>
              </a:rPr>
              <a:t>Experiencia Espacial</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Shape 101"/>
          <p:cNvPicPr preferRelativeResize="0"/>
          <p:nvPr/>
        </p:nvPicPr>
        <p:blipFill rotWithShape="1">
          <a:blip r:embed="rId3">
            <a:alphaModFix/>
          </a:blip>
          <a:srcRect b="0" l="1652" r="0" t="0"/>
          <a:stretch/>
        </p:blipFill>
        <p:spPr>
          <a:xfrm>
            <a:off x="0" y="1202258"/>
            <a:ext cx="9144002" cy="3941241"/>
          </a:xfrm>
          <a:prstGeom prst="rect">
            <a:avLst/>
          </a:prstGeom>
          <a:noFill/>
          <a:ln>
            <a:noFill/>
          </a:ln>
        </p:spPr>
      </p:pic>
      <p:pic>
        <p:nvPicPr>
          <p:cNvPr descr="colores.jpg" id="102" name="Shape 102"/>
          <p:cNvPicPr preferRelativeResize="0"/>
          <p:nvPr/>
        </p:nvPicPr>
        <p:blipFill rotWithShape="1">
          <a:blip r:embed="rId4">
            <a:alphaModFix/>
          </a:blip>
          <a:srcRect b="56409" l="0" r="1960" t="0"/>
          <a:stretch/>
        </p:blipFill>
        <p:spPr>
          <a:xfrm>
            <a:off x="198700" y="614150"/>
            <a:ext cx="8746601" cy="1841724"/>
          </a:xfrm>
          <a:prstGeom prst="rect">
            <a:avLst/>
          </a:prstGeom>
          <a:noFill/>
          <a:ln>
            <a:noFill/>
          </a:ln>
        </p:spPr>
      </p:pic>
      <p:sp>
        <p:nvSpPr>
          <p:cNvPr id="103" name="Shape 103"/>
          <p:cNvSpPr txBox="1"/>
          <p:nvPr>
            <p:ph type="title"/>
          </p:nvPr>
        </p:nvSpPr>
        <p:spPr>
          <a:xfrm>
            <a:off x="217500" y="140800"/>
            <a:ext cx="8520600" cy="572700"/>
          </a:xfrm>
          <a:prstGeom prst="rect">
            <a:avLst/>
          </a:prstGeom>
        </p:spPr>
        <p:txBody>
          <a:bodyPr anchorCtr="0" anchor="t" bIns="91425" lIns="91425" rIns="91425" tIns="91425">
            <a:noAutofit/>
          </a:bodyPr>
          <a:lstStyle/>
          <a:p>
            <a:pPr lvl="0" rtl="0">
              <a:spcBef>
                <a:spcPts val="0"/>
              </a:spcBef>
              <a:buNone/>
            </a:pPr>
            <a:r>
              <a:rPr b="1" lang="es" sz="3000">
                <a:latin typeface="Courier New"/>
                <a:ea typeface="Courier New"/>
                <a:cs typeface="Courier New"/>
                <a:sym typeface="Courier New"/>
              </a:rPr>
              <a:t>Cerros de colores</a:t>
            </a:r>
          </a:p>
          <a:p>
            <a:pPr lvl="0" rtl="0">
              <a:spcBef>
                <a:spcPts val="0"/>
              </a:spcBef>
              <a:buNone/>
            </a:pPr>
            <a:r>
              <a:t/>
            </a:r>
            <a:endParaRPr/>
          </a:p>
        </p:txBody>
      </p:sp>
      <p:sp>
        <p:nvSpPr>
          <p:cNvPr id="104" name="Shape 104"/>
          <p:cNvSpPr txBox="1"/>
          <p:nvPr/>
        </p:nvSpPr>
        <p:spPr>
          <a:xfrm>
            <a:off x="47100" y="3873900"/>
            <a:ext cx="3253500" cy="1599300"/>
          </a:xfrm>
          <a:prstGeom prst="rect">
            <a:avLst/>
          </a:prstGeom>
          <a:noFill/>
          <a:ln>
            <a:noFill/>
          </a:ln>
        </p:spPr>
        <p:txBody>
          <a:bodyPr anchorCtr="0" anchor="t" bIns="91425" lIns="91425" rIns="91425" tIns="91425">
            <a:noAutofit/>
          </a:bodyPr>
          <a:lstStyle/>
          <a:p>
            <a:pPr lvl="0" rtl="0" algn="just">
              <a:spcBef>
                <a:spcPts val="0"/>
              </a:spcBef>
              <a:buNone/>
            </a:pPr>
            <a:r>
              <a:rPr lang="es">
                <a:latin typeface="Courier New"/>
                <a:ea typeface="Courier New"/>
                <a:cs typeface="Courier New"/>
                <a:sym typeface="Courier New"/>
              </a:rPr>
              <a:t>L</a:t>
            </a:r>
            <a:r>
              <a:rPr lang="es">
                <a:latin typeface="Courier New"/>
                <a:ea typeface="Courier New"/>
                <a:cs typeface="Courier New"/>
                <a:sym typeface="Courier New"/>
              </a:rPr>
              <a:t>a gran variedad de colores y la </a:t>
            </a:r>
            <a:r>
              <a:rPr lang="es">
                <a:latin typeface="Courier New"/>
                <a:ea typeface="Courier New"/>
                <a:cs typeface="Courier New"/>
                <a:sym typeface="Courier New"/>
              </a:rPr>
              <a:t>composición</a:t>
            </a:r>
            <a:r>
              <a:rPr lang="es">
                <a:latin typeface="Courier New"/>
                <a:ea typeface="Courier New"/>
                <a:cs typeface="Courier New"/>
                <a:sym typeface="Courier New"/>
              </a:rPr>
              <a:t> </a:t>
            </a:r>
            <a:r>
              <a:rPr lang="es">
                <a:latin typeface="Courier New"/>
                <a:ea typeface="Courier New"/>
                <a:cs typeface="Courier New"/>
                <a:sym typeface="Courier New"/>
              </a:rPr>
              <a:t>geográfica</a:t>
            </a:r>
            <a:r>
              <a:rPr lang="es">
                <a:latin typeface="Courier New"/>
                <a:ea typeface="Courier New"/>
                <a:cs typeface="Courier New"/>
                <a:sym typeface="Courier New"/>
              </a:rPr>
              <a:t> crea un paisaje escalonado, muy atractivo a los ojos del turista.</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8" name="Shape 108"/>
        <p:cNvGrpSpPr/>
        <p:nvPr/>
      </p:nvGrpSpPr>
      <p:grpSpPr>
        <a:xfrm>
          <a:off x="0" y="0"/>
          <a:ext cx="0" cy="0"/>
          <a:chOff x="0" y="0"/>
          <a:chExt cx="0" cy="0"/>
        </a:xfrm>
      </p:grpSpPr>
      <p:pic>
        <p:nvPicPr>
          <p:cNvPr id="109" name="Shape 109"/>
          <p:cNvPicPr preferRelativeResize="0"/>
          <p:nvPr/>
        </p:nvPicPr>
        <p:blipFill>
          <a:blip r:embed="rId3">
            <a:alphaModFix/>
          </a:blip>
          <a:stretch>
            <a:fillRect/>
          </a:stretch>
        </p:blipFill>
        <p:spPr>
          <a:xfrm>
            <a:off x="4622275" y="2417450"/>
            <a:ext cx="2173100" cy="2623176"/>
          </a:xfrm>
          <a:prstGeom prst="rect">
            <a:avLst/>
          </a:prstGeom>
          <a:noFill/>
          <a:ln>
            <a:noFill/>
          </a:ln>
        </p:spPr>
      </p:pic>
      <p:pic>
        <p:nvPicPr>
          <p:cNvPr id="110" name="Shape 110"/>
          <p:cNvPicPr preferRelativeResize="0"/>
          <p:nvPr/>
        </p:nvPicPr>
        <p:blipFill rotWithShape="1">
          <a:blip r:embed="rId4">
            <a:alphaModFix/>
          </a:blip>
          <a:srcRect b="5015" l="21389" r="0" t="0"/>
          <a:stretch/>
        </p:blipFill>
        <p:spPr>
          <a:xfrm>
            <a:off x="76050" y="2417450"/>
            <a:ext cx="3162299" cy="2623174"/>
          </a:xfrm>
          <a:prstGeom prst="rect">
            <a:avLst/>
          </a:prstGeom>
          <a:noFill/>
          <a:ln>
            <a:noFill/>
          </a:ln>
        </p:spPr>
      </p:pic>
      <p:pic>
        <p:nvPicPr>
          <p:cNvPr id="111" name="Shape 111"/>
          <p:cNvPicPr preferRelativeResize="0"/>
          <p:nvPr/>
        </p:nvPicPr>
        <p:blipFill rotWithShape="1">
          <a:blip r:embed="rId5">
            <a:alphaModFix/>
          </a:blip>
          <a:srcRect b="0" l="43130" r="0" t="0"/>
          <a:stretch/>
        </p:blipFill>
        <p:spPr>
          <a:xfrm>
            <a:off x="6881075" y="2417449"/>
            <a:ext cx="2173099" cy="2623174"/>
          </a:xfrm>
          <a:prstGeom prst="rect">
            <a:avLst/>
          </a:prstGeom>
          <a:noFill/>
          <a:ln>
            <a:noFill/>
          </a:ln>
        </p:spPr>
      </p:pic>
      <p:sp>
        <p:nvSpPr>
          <p:cNvPr id="112" name="Shape 112"/>
          <p:cNvSpPr txBox="1"/>
          <p:nvPr/>
        </p:nvSpPr>
        <p:spPr>
          <a:xfrm>
            <a:off x="115500" y="0"/>
            <a:ext cx="1410300" cy="1140000"/>
          </a:xfrm>
          <a:prstGeom prst="rect">
            <a:avLst/>
          </a:prstGeom>
          <a:noFill/>
          <a:ln>
            <a:noFill/>
          </a:ln>
        </p:spPr>
        <p:txBody>
          <a:bodyPr anchorCtr="0" anchor="t" bIns="91425" lIns="91425" rIns="91425" tIns="91425">
            <a:noAutofit/>
          </a:bodyPr>
          <a:lstStyle/>
          <a:p>
            <a:pPr lvl="0">
              <a:spcBef>
                <a:spcPts val="0"/>
              </a:spcBef>
              <a:buNone/>
            </a:pPr>
            <a:r>
              <a:rPr b="1" lang="es" sz="1800">
                <a:latin typeface="Courier New"/>
                <a:ea typeface="Courier New"/>
                <a:cs typeface="Courier New"/>
                <a:sym typeface="Courier New"/>
              </a:rPr>
              <a:t>El Color</a:t>
            </a:r>
          </a:p>
        </p:txBody>
      </p:sp>
      <p:sp>
        <p:nvSpPr>
          <p:cNvPr id="113" name="Shape 113"/>
          <p:cNvSpPr txBox="1"/>
          <p:nvPr/>
        </p:nvSpPr>
        <p:spPr>
          <a:xfrm>
            <a:off x="76050" y="407225"/>
            <a:ext cx="2273100" cy="2865900"/>
          </a:xfrm>
          <a:prstGeom prst="rect">
            <a:avLst/>
          </a:prstGeom>
          <a:noFill/>
          <a:ln>
            <a:noFill/>
          </a:ln>
        </p:spPr>
        <p:txBody>
          <a:bodyPr anchorCtr="0" anchor="t" bIns="91425" lIns="91425" rIns="91425" tIns="91425">
            <a:noAutofit/>
          </a:bodyPr>
          <a:lstStyle/>
          <a:p>
            <a:pPr lvl="0">
              <a:spcBef>
                <a:spcPts val="0"/>
              </a:spcBef>
              <a:buNone/>
            </a:pPr>
            <a:r>
              <a:rPr b="1" lang="es" sz="1200">
                <a:latin typeface="Courier New"/>
                <a:ea typeface="Courier New"/>
                <a:cs typeface="Courier New"/>
                <a:sym typeface="Courier New"/>
              </a:rPr>
              <a:t>S</a:t>
            </a:r>
            <a:r>
              <a:rPr b="1" lang="es" sz="1200">
                <a:latin typeface="Courier New"/>
                <a:ea typeface="Courier New"/>
                <a:cs typeface="Courier New"/>
                <a:sym typeface="Courier New"/>
              </a:rPr>
              <a:t>e hace necesario  implementar color por la alta densidad de viviendas, la precaria materialidad, la </a:t>
            </a:r>
            <a:r>
              <a:rPr b="1" lang="es" sz="1200">
                <a:latin typeface="Courier New"/>
                <a:ea typeface="Courier New"/>
                <a:cs typeface="Courier New"/>
                <a:sym typeface="Courier New"/>
              </a:rPr>
              <a:t>estrechez</a:t>
            </a:r>
            <a:r>
              <a:rPr b="1" lang="es" sz="1200">
                <a:latin typeface="Courier New"/>
                <a:ea typeface="Courier New"/>
                <a:cs typeface="Courier New"/>
                <a:sym typeface="Courier New"/>
              </a:rPr>
              <a:t> de los espacios (Calles, veredas, escaleras) y el carácter </a:t>
            </a:r>
            <a:r>
              <a:rPr b="1" lang="es" sz="1200">
                <a:latin typeface="Courier New"/>
                <a:ea typeface="Courier New"/>
                <a:cs typeface="Courier New"/>
                <a:sym typeface="Courier New"/>
              </a:rPr>
              <a:t>turístico de la ciudad.</a:t>
            </a:r>
          </a:p>
        </p:txBody>
      </p:sp>
      <p:pic>
        <p:nvPicPr>
          <p:cNvPr descr="Resultado de imagen para murales de valparaiso" id="114" name="Shape 114"/>
          <p:cNvPicPr preferRelativeResize="0"/>
          <p:nvPr/>
        </p:nvPicPr>
        <p:blipFill rotWithShape="1">
          <a:blip r:embed="rId6">
            <a:alphaModFix/>
          </a:blip>
          <a:srcRect b="0" l="0" r="0" t="21813"/>
          <a:stretch/>
        </p:blipFill>
        <p:spPr>
          <a:xfrm>
            <a:off x="2349200" y="85736"/>
            <a:ext cx="2173100" cy="2262374"/>
          </a:xfrm>
          <a:prstGeom prst="rect">
            <a:avLst/>
          </a:prstGeom>
          <a:noFill/>
          <a:ln>
            <a:noFill/>
          </a:ln>
        </p:spPr>
      </p:pic>
      <p:pic>
        <p:nvPicPr>
          <p:cNvPr id="115" name="Shape 115"/>
          <p:cNvPicPr preferRelativeResize="0"/>
          <p:nvPr/>
        </p:nvPicPr>
        <p:blipFill>
          <a:blip r:embed="rId7">
            <a:alphaModFix/>
          </a:blip>
          <a:stretch>
            <a:fillRect/>
          </a:stretch>
        </p:blipFill>
        <p:spPr>
          <a:xfrm>
            <a:off x="4622287" y="85724"/>
            <a:ext cx="4436022" cy="2262375"/>
          </a:xfrm>
          <a:prstGeom prst="rect">
            <a:avLst/>
          </a:prstGeom>
          <a:noFill/>
          <a:ln>
            <a:noFill/>
          </a:ln>
        </p:spPr>
      </p:pic>
      <p:sp>
        <p:nvSpPr>
          <p:cNvPr id="116" name="Shape 116"/>
          <p:cNvSpPr txBox="1"/>
          <p:nvPr/>
        </p:nvSpPr>
        <p:spPr>
          <a:xfrm>
            <a:off x="3345762" y="2629950"/>
            <a:ext cx="1169100" cy="1697400"/>
          </a:xfrm>
          <a:prstGeom prst="rect">
            <a:avLst/>
          </a:prstGeom>
          <a:noFill/>
          <a:ln>
            <a:noFill/>
          </a:ln>
        </p:spPr>
        <p:txBody>
          <a:bodyPr anchorCtr="0" anchor="t" bIns="91425" lIns="91425" rIns="91425" tIns="91425">
            <a:noAutofit/>
          </a:bodyPr>
          <a:lstStyle/>
          <a:p>
            <a:pPr lvl="0">
              <a:spcBef>
                <a:spcPts val="0"/>
              </a:spcBef>
              <a:buNone/>
            </a:pPr>
            <a:r>
              <a:rPr b="1" lang="es" sz="1200">
                <a:latin typeface="Courier New"/>
                <a:ea typeface="Courier New"/>
                <a:cs typeface="Courier New"/>
                <a:sym typeface="Courier New"/>
              </a:rPr>
              <a:t>Coloridos murales y distintas intervenciones dan vida a las estrechas calles y empinados senderos de </a:t>
            </a:r>
            <a:r>
              <a:rPr b="1" lang="es" sz="1200">
                <a:latin typeface="Courier New"/>
                <a:ea typeface="Courier New"/>
                <a:cs typeface="Courier New"/>
                <a:sym typeface="Courier New"/>
              </a:rPr>
              <a:t>Valparaíso</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0" name="Shape 120"/>
        <p:cNvGrpSpPr/>
        <p:nvPr/>
      </p:nvGrpSpPr>
      <p:grpSpPr>
        <a:xfrm>
          <a:off x="0" y="0"/>
          <a:ext cx="0" cy="0"/>
          <a:chOff x="0" y="0"/>
          <a:chExt cx="0" cy="0"/>
        </a:xfrm>
      </p:grpSpPr>
      <p:sp>
        <p:nvSpPr>
          <p:cNvPr id="121" name="Shape 121"/>
          <p:cNvSpPr txBox="1"/>
          <p:nvPr/>
        </p:nvSpPr>
        <p:spPr>
          <a:xfrm>
            <a:off x="143425" y="78125"/>
            <a:ext cx="4520100" cy="1227600"/>
          </a:xfrm>
          <a:prstGeom prst="rect">
            <a:avLst/>
          </a:prstGeom>
          <a:noFill/>
          <a:ln>
            <a:noFill/>
          </a:ln>
        </p:spPr>
        <p:txBody>
          <a:bodyPr anchorCtr="0" anchor="t" bIns="91425" lIns="91425" rIns="91425" tIns="91425">
            <a:noAutofit/>
          </a:bodyPr>
          <a:lstStyle/>
          <a:p>
            <a:pPr lvl="0">
              <a:spcBef>
                <a:spcPts val="0"/>
              </a:spcBef>
              <a:buNone/>
            </a:pPr>
            <a:r>
              <a:rPr b="1" lang="es" sz="2400">
                <a:latin typeface="Courier New"/>
                <a:ea typeface="Courier New"/>
                <a:cs typeface="Courier New"/>
                <a:sym typeface="Courier New"/>
              </a:rPr>
              <a:t>Construcciones Informales</a:t>
            </a:r>
          </a:p>
          <a:p>
            <a:pPr lvl="0" rtl="0">
              <a:spcBef>
                <a:spcPts val="0"/>
              </a:spcBef>
              <a:buNone/>
            </a:pPr>
            <a:r>
              <a:rPr b="1" lang="es" sz="2400">
                <a:latin typeface="Courier New"/>
                <a:ea typeface="Courier New"/>
                <a:cs typeface="Courier New"/>
                <a:sym typeface="Courier New"/>
              </a:rPr>
              <a:t>“Lo que No se muestra”</a:t>
            </a:r>
          </a:p>
        </p:txBody>
      </p:sp>
      <p:pic>
        <p:nvPicPr>
          <p:cNvPr id="122" name="Shape 122"/>
          <p:cNvPicPr preferRelativeResize="0"/>
          <p:nvPr/>
        </p:nvPicPr>
        <p:blipFill>
          <a:blip r:embed="rId3">
            <a:alphaModFix/>
          </a:blip>
          <a:stretch>
            <a:fillRect/>
          </a:stretch>
        </p:blipFill>
        <p:spPr>
          <a:xfrm>
            <a:off x="5623550" y="78125"/>
            <a:ext cx="3431925" cy="2573943"/>
          </a:xfrm>
          <a:prstGeom prst="rect">
            <a:avLst/>
          </a:prstGeom>
          <a:noFill/>
          <a:ln>
            <a:noFill/>
          </a:ln>
        </p:spPr>
      </p:pic>
      <p:pic>
        <p:nvPicPr>
          <p:cNvPr id="123" name="Shape 123"/>
          <p:cNvPicPr preferRelativeResize="0"/>
          <p:nvPr/>
        </p:nvPicPr>
        <p:blipFill>
          <a:blip r:embed="rId4">
            <a:alphaModFix/>
          </a:blip>
          <a:stretch>
            <a:fillRect/>
          </a:stretch>
        </p:blipFill>
        <p:spPr>
          <a:xfrm>
            <a:off x="143425" y="1425924"/>
            <a:ext cx="5394401" cy="3613825"/>
          </a:xfrm>
          <a:prstGeom prst="rect">
            <a:avLst/>
          </a:prstGeom>
          <a:noFill/>
          <a:ln>
            <a:noFill/>
          </a:ln>
        </p:spPr>
      </p:pic>
      <p:pic>
        <p:nvPicPr>
          <p:cNvPr id="124" name="Shape 124"/>
          <p:cNvPicPr preferRelativeResize="0"/>
          <p:nvPr/>
        </p:nvPicPr>
        <p:blipFill>
          <a:blip r:embed="rId5">
            <a:alphaModFix/>
          </a:blip>
          <a:stretch>
            <a:fillRect/>
          </a:stretch>
        </p:blipFill>
        <p:spPr>
          <a:xfrm>
            <a:off x="5623550" y="2751800"/>
            <a:ext cx="3431925" cy="2287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Shape 129"/>
          <p:cNvSpPr txBox="1"/>
          <p:nvPr/>
        </p:nvSpPr>
        <p:spPr>
          <a:xfrm>
            <a:off x="3045575" y="307975"/>
            <a:ext cx="2959500" cy="1079400"/>
          </a:xfrm>
          <a:prstGeom prst="rect">
            <a:avLst/>
          </a:prstGeom>
          <a:noFill/>
          <a:ln>
            <a:noFill/>
          </a:ln>
        </p:spPr>
        <p:txBody>
          <a:bodyPr anchorCtr="0" anchor="t" bIns="91425" lIns="91425" rIns="91425" tIns="91425">
            <a:noAutofit/>
          </a:bodyPr>
          <a:lstStyle/>
          <a:p>
            <a:pPr lvl="0">
              <a:spcBef>
                <a:spcPts val="0"/>
              </a:spcBef>
              <a:buNone/>
            </a:pPr>
            <a:r>
              <a:rPr b="1" lang="es" sz="1800">
                <a:latin typeface="Courier New"/>
                <a:ea typeface="Courier New"/>
                <a:cs typeface="Courier New"/>
                <a:sym typeface="Courier New"/>
              </a:rPr>
              <a:t>Cerros (El </a:t>
            </a:r>
            <a:r>
              <a:rPr b="1" lang="es" sz="1800">
                <a:latin typeface="Courier New"/>
                <a:ea typeface="Courier New"/>
                <a:cs typeface="Courier New"/>
                <a:sym typeface="Courier New"/>
              </a:rPr>
              <a:t>atrás</a:t>
            </a:r>
            <a:r>
              <a:rPr b="1" lang="es" sz="1800">
                <a:latin typeface="Courier New"/>
                <a:ea typeface="Courier New"/>
                <a:cs typeface="Courier New"/>
                <a:sym typeface="Courier New"/>
              </a:rPr>
              <a:t>) </a:t>
            </a:r>
          </a:p>
        </p:txBody>
      </p:sp>
      <p:sp>
        <p:nvSpPr>
          <p:cNvPr id="130" name="Shape 130"/>
          <p:cNvSpPr txBox="1"/>
          <p:nvPr/>
        </p:nvSpPr>
        <p:spPr>
          <a:xfrm>
            <a:off x="2489975" y="940350"/>
            <a:ext cx="3710100" cy="447000"/>
          </a:xfrm>
          <a:prstGeom prst="rect">
            <a:avLst/>
          </a:prstGeom>
          <a:noFill/>
          <a:ln>
            <a:noFill/>
          </a:ln>
        </p:spPr>
        <p:txBody>
          <a:bodyPr anchorCtr="0" anchor="t" bIns="91425" lIns="91425" rIns="91425" tIns="91425">
            <a:noAutofit/>
          </a:bodyPr>
          <a:lstStyle/>
          <a:p>
            <a:pPr lvl="0">
              <a:spcBef>
                <a:spcPts val="0"/>
              </a:spcBef>
              <a:buNone/>
            </a:pPr>
            <a:r>
              <a:rPr b="1" lang="es">
                <a:latin typeface="Courier New"/>
                <a:ea typeface="Courier New"/>
                <a:cs typeface="Courier New"/>
                <a:sym typeface="Courier New"/>
              </a:rPr>
              <a:t>Autoconstrucción/ Espontaneidad </a:t>
            </a:r>
          </a:p>
          <a:p>
            <a:pPr lvl="0">
              <a:spcBef>
                <a:spcPts val="0"/>
              </a:spcBef>
              <a:buNone/>
            </a:pPr>
            <a:r>
              <a:t/>
            </a:r>
            <a:endParaRPr>
              <a:latin typeface="Courier New"/>
              <a:ea typeface="Courier New"/>
              <a:cs typeface="Courier New"/>
              <a:sym typeface="Courier New"/>
            </a:endParaRPr>
          </a:p>
        </p:txBody>
      </p:sp>
      <p:sp>
        <p:nvSpPr>
          <p:cNvPr id="131" name="Shape 131"/>
          <p:cNvSpPr txBox="1"/>
          <p:nvPr/>
        </p:nvSpPr>
        <p:spPr>
          <a:xfrm>
            <a:off x="1665075" y="2660500"/>
            <a:ext cx="5496000" cy="632400"/>
          </a:xfrm>
          <a:prstGeom prst="rect">
            <a:avLst/>
          </a:prstGeom>
          <a:noFill/>
          <a:ln>
            <a:noFill/>
          </a:ln>
        </p:spPr>
        <p:txBody>
          <a:bodyPr anchorCtr="0" anchor="t" bIns="91425" lIns="91425" rIns="91425" tIns="91425">
            <a:noAutofit/>
          </a:bodyPr>
          <a:lstStyle/>
          <a:p>
            <a:pPr lvl="0" rtl="0">
              <a:spcBef>
                <a:spcPts val="0"/>
              </a:spcBef>
              <a:buNone/>
            </a:pPr>
            <a:r>
              <a:rPr lang="es">
                <a:latin typeface="Courier New"/>
                <a:ea typeface="Courier New"/>
                <a:cs typeface="Courier New"/>
                <a:sym typeface="Courier New"/>
              </a:rPr>
              <a:t>Poseen similitudes en la forma de construcción </a:t>
            </a:r>
          </a:p>
        </p:txBody>
      </p:sp>
      <p:sp>
        <p:nvSpPr>
          <p:cNvPr id="132" name="Shape 132"/>
          <p:cNvSpPr txBox="1"/>
          <p:nvPr/>
        </p:nvSpPr>
        <p:spPr>
          <a:xfrm>
            <a:off x="580950" y="1637025"/>
            <a:ext cx="2709600" cy="1079400"/>
          </a:xfrm>
          <a:prstGeom prst="rect">
            <a:avLst/>
          </a:prstGeom>
          <a:noFill/>
          <a:ln>
            <a:noFill/>
          </a:ln>
        </p:spPr>
        <p:txBody>
          <a:bodyPr anchorCtr="0" anchor="t" bIns="91425" lIns="91425" rIns="91425" tIns="91425">
            <a:noAutofit/>
          </a:bodyPr>
          <a:lstStyle/>
          <a:p>
            <a:pPr lvl="0" algn="ctr">
              <a:spcBef>
                <a:spcPts val="0"/>
              </a:spcBef>
              <a:buNone/>
            </a:pPr>
            <a:r>
              <a:rPr b="1" lang="es">
                <a:latin typeface="Courier New"/>
                <a:ea typeface="Courier New"/>
                <a:cs typeface="Courier New"/>
                <a:sym typeface="Courier New"/>
              </a:rPr>
              <a:t>Escasez de equipamientos Urbanos</a:t>
            </a:r>
          </a:p>
        </p:txBody>
      </p:sp>
      <p:sp>
        <p:nvSpPr>
          <p:cNvPr id="133" name="Shape 133"/>
          <p:cNvSpPr txBox="1"/>
          <p:nvPr/>
        </p:nvSpPr>
        <p:spPr>
          <a:xfrm>
            <a:off x="4983675" y="1637025"/>
            <a:ext cx="3810900" cy="1172100"/>
          </a:xfrm>
          <a:prstGeom prst="rect">
            <a:avLst/>
          </a:prstGeom>
          <a:noFill/>
          <a:ln>
            <a:noFill/>
          </a:ln>
        </p:spPr>
        <p:txBody>
          <a:bodyPr anchorCtr="0" anchor="t" bIns="91425" lIns="91425" rIns="91425" tIns="91425">
            <a:noAutofit/>
          </a:bodyPr>
          <a:lstStyle/>
          <a:p>
            <a:pPr lvl="0" algn="ctr">
              <a:spcBef>
                <a:spcPts val="0"/>
              </a:spcBef>
              <a:buNone/>
            </a:pPr>
            <a:r>
              <a:rPr b="1" lang="es">
                <a:latin typeface="Courier New"/>
                <a:ea typeface="Courier New"/>
                <a:cs typeface="Courier New"/>
                <a:sym typeface="Courier New"/>
              </a:rPr>
              <a:t>D</a:t>
            </a:r>
            <a:r>
              <a:rPr b="1" lang="es">
                <a:latin typeface="Courier New"/>
                <a:ea typeface="Courier New"/>
                <a:cs typeface="Courier New"/>
                <a:sym typeface="Courier New"/>
              </a:rPr>
              <a:t>eficiencia de servicios </a:t>
            </a:r>
            <a:r>
              <a:rPr b="1" lang="es">
                <a:latin typeface="Courier New"/>
                <a:ea typeface="Courier New"/>
                <a:cs typeface="Courier New"/>
                <a:sym typeface="Courier New"/>
              </a:rPr>
              <a:t>básicos</a:t>
            </a:r>
            <a:r>
              <a:rPr b="1" lang="es">
                <a:latin typeface="Courier New"/>
                <a:ea typeface="Courier New"/>
                <a:cs typeface="Courier New"/>
                <a:sym typeface="Courier New"/>
              </a:rPr>
              <a:t> </a:t>
            </a:r>
            <a:r>
              <a:rPr lang="es">
                <a:latin typeface="Courier New"/>
                <a:ea typeface="Courier New"/>
                <a:cs typeface="Courier New"/>
                <a:sym typeface="Courier New"/>
              </a:rPr>
              <a:t>(Agua Potable, Alcantarillado)</a:t>
            </a:r>
          </a:p>
          <a:p>
            <a:pPr lvl="0">
              <a:spcBef>
                <a:spcPts val="0"/>
              </a:spcBef>
              <a:buNone/>
            </a:pPr>
            <a:r>
              <a:t/>
            </a:r>
            <a:endParaRPr/>
          </a:p>
        </p:txBody>
      </p:sp>
      <p:sp>
        <p:nvSpPr>
          <p:cNvPr id="134" name="Shape 134"/>
          <p:cNvSpPr txBox="1"/>
          <p:nvPr/>
        </p:nvSpPr>
        <p:spPr>
          <a:xfrm>
            <a:off x="253025" y="3452800"/>
            <a:ext cx="2124900" cy="969600"/>
          </a:xfrm>
          <a:prstGeom prst="rect">
            <a:avLst/>
          </a:prstGeom>
          <a:noFill/>
          <a:ln>
            <a:noFill/>
          </a:ln>
        </p:spPr>
        <p:txBody>
          <a:bodyPr anchorCtr="0" anchor="t" bIns="91425" lIns="91425" rIns="91425" tIns="91425">
            <a:noAutofit/>
          </a:bodyPr>
          <a:lstStyle/>
          <a:p>
            <a:pPr lvl="0" rtl="0">
              <a:spcBef>
                <a:spcPts val="0"/>
              </a:spcBef>
              <a:buNone/>
            </a:pPr>
            <a:r>
              <a:rPr lang="es">
                <a:latin typeface="Courier New"/>
                <a:ea typeface="Courier New"/>
                <a:cs typeface="Courier New"/>
                <a:sym typeface="Courier New"/>
              </a:rPr>
              <a:t>Atractivo</a:t>
            </a:r>
          </a:p>
        </p:txBody>
      </p:sp>
      <p:sp>
        <p:nvSpPr>
          <p:cNvPr id="135" name="Shape 135"/>
          <p:cNvSpPr txBox="1"/>
          <p:nvPr/>
        </p:nvSpPr>
        <p:spPr>
          <a:xfrm>
            <a:off x="2074950" y="3461500"/>
            <a:ext cx="2403000" cy="1220700"/>
          </a:xfrm>
          <a:prstGeom prst="rect">
            <a:avLst/>
          </a:prstGeom>
          <a:noFill/>
          <a:ln>
            <a:noFill/>
          </a:ln>
        </p:spPr>
        <p:txBody>
          <a:bodyPr anchorCtr="0" anchor="t" bIns="91425" lIns="91425" rIns="91425" tIns="91425">
            <a:noAutofit/>
          </a:bodyPr>
          <a:lstStyle/>
          <a:p>
            <a:pPr lvl="0" rtl="0">
              <a:spcBef>
                <a:spcPts val="0"/>
              </a:spcBef>
              <a:buNone/>
            </a:pPr>
            <a:r>
              <a:rPr lang="es">
                <a:latin typeface="Courier New"/>
                <a:ea typeface="Courier New"/>
                <a:cs typeface="Courier New"/>
                <a:sym typeface="Courier New"/>
              </a:rPr>
              <a:t>Colores</a:t>
            </a:r>
          </a:p>
        </p:txBody>
      </p:sp>
      <p:sp>
        <p:nvSpPr>
          <p:cNvPr id="136" name="Shape 136"/>
          <p:cNvSpPr txBox="1"/>
          <p:nvPr/>
        </p:nvSpPr>
        <p:spPr>
          <a:xfrm>
            <a:off x="3917350" y="3461500"/>
            <a:ext cx="1779000" cy="1288200"/>
          </a:xfrm>
          <a:prstGeom prst="rect">
            <a:avLst/>
          </a:prstGeom>
          <a:noFill/>
          <a:ln>
            <a:noFill/>
          </a:ln>
        </p:spPr>
        <p:txBody>
          <a:bodyPr anchorCtr="0" anchor="t" bIns="91425" lIns="91425" rIns="91425" tIns="91425">
            <a:noAutofit/>
          </a:bodyPr>
          <a:lstStyle/>
          <a:p>
            <a:pPr lvl="0" rtl="0">
              <a:spcBef>
                <a:spcPts val="0"/>
              </a:spcBef>
              <a:buNone/>
            </a:pPr>
            <a:r>
              <a:rPr lang="es">
                <a:latin typeface="Courier New"/>
                <a:ea typeface="Courier New"/>
                <a:cs typeface="Courier New"/>
                <a:sym typeface="Courier New"/>
              </a:rPr>
              <a:t>Texturas </a:t>
            </a:r>
          </a:p>
          <a:p>
            <a:pPr lvl="0" rtl="0">
              <a:spcBef>
                <a:spcPts val="0"/>
              </a:spcBef>
              <a:buNone/>
            </a:pPr>
            <a:r>
              <a:t/>
            </a:r>
            <a:endParaRPr>
              <a:latin typeface="Courier New"/>
              <a:ea typeface="Courier New"/>
              <a:cs typeface="Courier New"/>
              <a:sym typeface="Courier New"/>
            </a:endParaRPr>
          </a:p>
        </p:txBody>
      </p:sp>
      <p:sp>
        <p:nvSpPr>
          <p:cNvPr id="137" name="Shape 137"/>
          <p:cNvSpPr txBox="1"/>
          <p:nvPr/>
        </p:nvSpPr>
        <p:spPr>
          <a:xfrm>
            <a:off x="5848750" y="3529000"/>
            <a:ext cx="2217600" cy="1220700"/>
          </a:xfrm>
          <a:prstGeom prst="rect">
            <a:avLst/>
          </a:prstGeom>
          <a:noFill/>
          <a:ln>
            <a:noFill/>
          </a:ln>
        </p:spPr>
        <p:txBody>
          <a:bodyPr anchorCtr="0" anchor="t" bIns="91425" lIns="91425" rIns="91425" tIns="91425">
            <a:noAutofit/>
          </a:bodyPr>
          <a:lstStyle/>
          <a:p>
            <a:pPr lvl="0" rtl="0">
              <a:spcBef>
                <a:spcPts val="0"/>
              </a:spcBef>
              <a:buNone/>
            </a:pPr>
            <a:r>
              <a:rPr lang="es">
                <a:latin typeface="Courier New"/>
                <a:ea typeface="Courier New"/>
                <a:cs typeface="Courier New"/>
                <a:sym typeface="Courier New"/>
              </a:rPr>
              <a:t>E</a:t>
            </a:r>
            <a:r>
              <a:rPr lang="es">
                <a:latin typeface="Courier New"/>
                <a:ea typeface="Courier New"/>
                <a:cs typeface="Courier New"/>
                <a:sym typeface="Courier New"/>
              </a:rPr>
              <a:t>scala </a:t>
            </a:r>
          </a:p>
        </p:txBody>
      </p:sp>
      <p:sp>
        <p:nvSpPr>
          <p:cNvPr id="138" name="Shape 138"/>
          <p:cNvSpPr txBox="1"/>
          <p:nvPr/>
        </p:nvSpPr>
        <p:spPr>
          <a:xfrm>
            <a:off x="7586100" y="3529000"/>
            <a:ext cx="2217600" cy="1220700"/>
          </a:xfrm>
          <a:prstGeom prst="rect">
            <a:avLst/>
          </a:prstGeom>
          <a:noFill/>
          <a:ln>
            <a:noFill/>
          </a:ln>
        </p:spPr>
        <p:txBody>
          <a:bodyPr anchorCtr="0" anchor="t" bIns="91425" lIns="91425" rIns="91425" tIns="91425">
            <a:noAutofit/>
          </a:bodyPr>
          <a:lstStyle/>
          <a:p>
            <a:pPr lvl="0" rtl="0">
              <a:spcBef>
                <a:spcPts val="0"/>
              </a:spcBef>
              <a:buNone/>
            </a:pPr>
            <a:r>
              <a:rPr lang="es">
                <a:latin typeface="Courier New"/>
                <a:ea typeface="Courier New"/>
                <a:cs typeface="Courier New"/>
                <a:sym typeface="Courier New"/>
              </a:rPr>
              <a:t>Uso</a:t>
            </a:r>
          </a:p>
        </p:txBody>
      </p:sp>
      <p:sp>
        <p:nvSpPr>
          <p:cNvPr id="139" name="Shape 139"/>
          <p:cNvSpPr txBox="1"/>
          <p:nvPr/>
        </p:nvSpPr>
        <p:spPr>
          <a:xfrm>
            <a:off x="1818550" y="4161375"/>
            <a:ext cx="4974900" cy="868500"/>
          </a:xfrm>
          <a:prstGeom prst="rect">
            <a:avLst/>
          </a:prstGeom>
          <a:noFill/>
          <a:ln>
            <a:noFill/>
          </a:ln>
        </p:spPr>
        <p:txBody>
          <a:bodyPr anchorCtr="0" anchor="t" bIns="91425" lIns="91425" rIns="91425" tIns="91425">
            <a:noAutofit/>
          </a:bodyPr>
          <a:lstStyle/>
          <a:p>
            <a:pPr lvl="0">
              <a:spcBef>
                <a:spcPts val="0"/>
              </a:spcBef>
              <a:buNone/>
            </a:pPr>
            <a:r>
              <a:rPr b="1" lang="es" sz="3000">
                <a:latin typeface="Courier New"/>
                <a:ea typeface="Courier New"/>
                <a:cs typeface="Courier New"/>
                <a:sym typeface="Courier New"/>
              </a:rPr>
              <a:t>Experiencia Espacial</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