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2" d="100"/>
          <a:sy n="62" d="100"/>
        </p:scale>
        <p:origin x="-113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62861118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‹Nº›</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www.soychile.cl/Valparaiso/Sociedad/2016/12/12/434890/Microbasural-del-cerro-Larrain-se-transformo-en-parque-ecologico-con-ayuda-de-vecinos-y-Conaf.aspx" TargetMode="External"/><Relationship Id="rId13" Type="http://schemas.openxmlformats.org/officeDocument/2006/relationships/hyperlink" Target="http://www.plataformaarquitectura.cl/cl/877118/concurso-publico-de-proyectos-actuaciones-sobre-el-bordemar-del-gran-valparaiso-etapa-ii-valparaiso-puerto-plus" TargetMode="External"/><Relationship Id="rId18" Type="http://schemas.openxmlformats.org/officeDocument/2006/relationships/hyperlink" Target="http://www.plataformaurbana.cl/archive/2015/06/03/plan-de-reconstruccion-en-valparaiso-pretende-convertir-las-quebradas-en-un-nuevo-parque-urbano/" TargetMode="External"/><Relationship Id="rId3" Type="http://schemas.openxmlformats.org/officeDocument/2006/relationships/hyperlink" Target="http://www.radiovalparaiso.cl/2017/06/07/proyecto-la-renovacion-la-plaza-anibal-pinto-la-pergola-flores-ha-ingresado-la-etapa-final/" TargetMode="External"/><Relationship Id="rId7" Type="http://schemas.openxmlformats.org/officeDocument/2006/relationships/hyperlink" Target="http://faad.udp.cl/lct-y-el-proyecto-de-renovacion-urbana-en-valparaiso/" TargetMode="External"/><Relationship Id="rId12" Type="http://schemas.openxmlformats.org/officeDocument/2006/relationships/hyperlink" Target="https://www.google.com/url?sa=t&amp;rct=j&amp;q=&amp;esrc=s&amp;source=web&amp;cd=7&amp;ved=0ahUKEwiXpMu0pvjVAhWFKGMKHRvtBR4QFgg6MAY&amp;url=http://colegioarqvalpo.cl/wp-content/uploads/2015/10/plan-borde-costero.pdf&amp;usg=AFQjCNFJGUdPaNPHtf0X9DxNzNDi0WbXVA" TargetMode="External"/><Relationship Id="rId17" Type="http://schemas.openxmlformats.org/officeDocument/2006/relationships/hyperlink" Target="http://ausrevista.cl/index.php/es/n-actual/leer-articulos/26-revista-n-19/200-valparaiso-h30-humedad-y-restauracio-n-ecolo-gica-estrategias-para-un-ordenamiento-territorial-desde-sus-factores-de-riesgo" TargetMode="External"/><Relationship Id="rId2" Type="http://schemas.openxmlformats.org/officeDocument/2006/relationships/notesSlide" Target="../notesSlides/notesSlide17.xml"/><Relationship Id="rId16" Type="http://schemas.openxmlformats.org/officeDocument/2006/relationships/hyperlink" Target="http://www.plataformaurbana.cl/archive/2016/04/20/recuperacion-de-tres-ascensores-de-valparaiso-incluye-nueva-maquinaria/" TargetMode="External"/><Relationship Id="rId1" Type="http://schemas.openxmlformats.org/officeDocument/2006/relationships/slideLayout" Target="../slideLayouts/slideLayout1.xml"/><Relationship Id="rId6" Type="http://schemas.openxmlformats.org/officeDocument/2006/relationships/hyperlink" Target="https://wiki.ead.pucv.cl/Proyecto_de_Renovaci%C3%B3n_Urbana_en_Valpara%C3%ADso" TargetMode="External"/><Relationship Id="rId11" Type="http://schemas.openxmlformats.org/officeDocument/2006/relationships/hyperlink" Target="https://www.slideshare.net/JONAER/renovacion-urbana-valaparaiso" TargetMode="External"/><Relationship Id="rId5" Type="http://schemas.openxmlformats.org/officeDocument/2006/relationships/hyperlink" Target="http://www.minvu.cl/opensite_20070329112953.aspx" TargetMode="External"/><Relationship Id="rId15" Type="http://schemas.openxmlformats.org/officeDocument/2006/relationships/hyperlink" Target="http://www.ucvmedios.cl/ucv-radio-noticia.php?nid=14014" TargetMode="External"/><Relationship Id="rId10" Type="http://schemas.openxmlformats.org/officeDocument/2006/relationships/hyperlink" Target="http://www.plataformaarquitectura.cl/cl/02-206232/parque-cultural-valparaiso-hlps" TargetMode="External"/><Relationship Id="rId19" Type="http://schemas.openxmlformats.org/officeDocument/2006/relationships/hyperlink" Target="https://issuu.com/unadeuno/docs/plan_municipal_reconstruccion_valpa" TargetMode="External"/><Relationship Id="rId4" Type="http://schemas.openxmlformats.org/officeDocument/2006/relationships/hyperlink" Target="http://www.elmartutino.cl/noticia/sociedad/participacion-ciudadana-proyecto-busca-renovar-la-cara-del-sector-de-anibal-pinto-e" TargetMode="External"/><Relationship Id="rId9" Type="http://schemas.openxmlformats.org/officeDocument/2006/relationships/hyperlink" Target="http://www.conaf.cl/vecinos-y-conaf-convierten-microbasural-del-cerro-larrain-en-parque-ecologico/" TargetMode="External"/><Relationship Id="rId14" Type="http://schemas.openxmlformats.org/officeDocument/2006/relationships/hyperlink" Target="https://www.google.com/url?sa=t&amp;rct=j&amp;q=&amp;esrc=s&amp;source=web&amp;cd=9&amp;cad=rja&amp;uact=8&amp;ved=0ahUKEwjumoSQp_jVAhVB4GMKHbdoAOEQFghOMAg&amp;url=http://biblioteca.cchc.cl/datafiles/19046.pdf&amp;usg=AFQjCNGYrVCo1Y-o600fXDwNWDREPo3CX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8"/>
            <a:ext cx="9144000" cy="5143520"/>
          </a:xfrm>
          <a:prstGeom prst="rect">
            <a:avLst/>
          </a:prstGeom>
          <a:noFill/>
          <a:ln>
            <a:noFill/>
          </a:ln>
        </p:spPr>
      </p:pic>
      <p:sp>
        <p:nvSpPr>
          <p:cNvPr id="55" name="Shape 55"/>
          <p:cNvSpPr txBox="1">
            <a:spLocks noGrp="1"/>
          </p:cNvSpPr>
          <p:nvPr>
            <p:ph type="ctrTitle"/>
          </p:nvPr>
        </p:nvSpPr>
        <p:spPr>
          <a:xfrm>
            <a:off x="811625" y="481500"/>
            <a:ext cx="7710300" cy="1301400"/>
          </a:xfrm>
          <a:prstGeom prst="rect">
            <a:avLst/>
          </a:prstGeom>
          <a:noFill/>
        </p:spPr>
        <p:txBody>
          <a:bodyPr lIns="91425" tIns="91425" rIns="91425" bIns="91425" anchor="b" anchorCtr="0">
            <a:noAutofit/>
          </a:bodyPr>
          <a:lstStyle/>
          <a:p>
            <a:pPr lvl="0" rtl="0">
              <a:spcBef>
                <a:spcPts val="0"/>
              </a:spcBef>
              <a:buNone/>
            </a:pPr>
            <a:r>
              <a:rPr lang="en" sz="3600" b="1">
                <a:solidFill>
                  <a:srgbClr val="FFFFFF"/>
                </a:solidFill>
              </a:rPr>
              <a:t>VALPARAÍSO:</a:t>
            </a:r>
          </a:p>
          <a:p>
            <a:pPr lvl="0">
              <a:spcBef>
                <a:spcPts val="0"/>
              </a:spcBef>
              <a:buNone/>
            </a:pPr>
            <a:r>
              <a:rPr lang="en" sz="3600" b="1">
                <a:solidFill>
                  <a:srgbClr val="FFFFFF"/>
                </a:solidFill>
              </a:rPr>
              <a:t>Planes y Proyectos a Futuro.</a:t>
            </a:r>
          </a:p>
        </p:txBody>
      </p:sp>
      <p:sp>
        <p:nvSpPr>
          <p:cNvPr id="56" name="Shape 56"/>
          <p:cNvSpPr txBox="1">
            <a:spLocks noGrp="1"/>
          </p:cNvSpPr>
          <p:nvPr>
            <p:ph type="subTitle" idx="1"/>
          </p:nvPr>
        </p:nvSpPr>
        <p:spPr>
          <a:xfrm>
            <a:off x="311700" y="4803225"/>
            <a:ext cx="8520600" cy="272700"/>
          </a:xfrm>
          <a:prstGeom prst="rect">
            <a:avLst/>
          </a:prstGeom>
        </p:spPr>
        <p:txBody>
          <a:bodyPr lIns="91425" tIns="91425" rIns="91425" bIns="91425" anchor="t" anchorCtr="0">
            <a:noAutofit/>
          </a:bodyPr>
          <a:lstStyle/>
          <a:p>
            <a:pPr lvl="0">
              <a:spcBef>
                <a:spcPts val="0"/>
              </a:spcBef>
              <a:buNone/>
            </a:pPr>
            <a:r>
              <a:rPr lang="en" sz="1000">
                <a:solidFill>
                  <a:srgbClr val="FFFFFF"/>
                </a:solidFill>
              </a:rPr>
              <a:t>INTEGRANTES: Garrote - Muñoz - Riveros - Silva.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descr="CERRR.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37" name="Shape 137"/>
          <p:cNvSpPr txBox="1"/>
          <p:nvPr/>
        </p:nvSpPr>
        <p:spPr>
          <a:xfrm>
            <a:off x="284675" y="3072350"/>
            <a:ext cx="2424600" cy="18750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en" sz="1000">
                <a:solidFill>
                  <a:srgbClr val="FFFFFF"/>
                </a:solidFill>
              </a:rPr>
              <a:t>Tiene como objetivo la integración pro activa de la comunidad de los barrios de una zona afectada por el mega incendio urbano de 2014 en Valparaíso, a partir de las oportunidades que representan las obras de mejoramiento infraestructural - actualmente en fase de estudio y ejecución -, destinadas a la recuperación ambiental y mejoramiento urbano del sector.</a:t>
            </a:r>
          </a:p>
          <a:p>
            <a:pPr lvl="0" rtl="0">
              <a:spcBef>
                <a:spcPts val="0"/>
              </a:spcBef>
              <a:buNone/>
            </a:pPr>
            <a:endParaRPr sz="800">
              <a:solidFill>
                <a:srgbClr val="FFFFFF"/>
              </a:solidFill>
            </a:endParaRPr>
          </a:p>
        </p:txBody>
      </p:sp>
      <p:sp>
        <p:nvSpPr>
          <p:cNvPr id="138" name="Shape 138"/>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RED DE PASANTÍAS VECINALES</a:t>
            </a:r>
          </a:p>
        </p:txBody>
      </p:sp>
      <p:pic>
        <p:nvPicPr>
          <p:cNvPr id="139" name="Shape 13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50393" y="2805268"/>
            <a:ext cx="2583850" cy="2141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descr="LITRE.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45" name="Shape 145"/>
          <p:cNvSpPr txBox="1"/>
          <p:nvPr/>
        </p:nvSpPr>
        <p:spPr>
          <a:xfrm>
            <a:off x="153700" y="3301900"/>
            <a:ext cx="2630700" cy="13230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En el contexto de la reconstrucción post incendio urbano de Valparaíso (Abril de 2014), Plan Cerro ha ido desarrollando una iniciativa para la reconversión ambiental y espacial de la quebrada Polcuro, lugar al que se le han destinado recursos del Plan de Inversiones para la Reconstrucción de Valparaíso (Gobierno Central), siendo uno de los proyectos más importantes, el de 3 nuevos ascensores urbanos.</a:t>
            </a:r>
          </a:p>
        </p:txBody>
      </p:sp>
      <p:sp>
        <p:nvSpPr>
          <p:cNvPr id="146" name="Shape 146"/>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PLAN ASCENSORES</a:t>
            </a:r>
          </a:p>
        </p:txBody>
      </p:sp>
      <p:pic>
        <p:nvPicPr>
          <p:cNvPr id="147" name="Shape 14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795852" y="1763250"/>
            <a:ext cx="1989325" cy="3075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descr="AS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53" name="Shape 153"/>
          <p:cNvSpPr txBox="1"/>
          <p:nvPr/>
        </p:nvSpPr>
        <p:spPr>
          <a:xfrm>
            <a:off x="284675" y="3622050"/>
            <a:ext cx="2630700" cy="13230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Este proyecto se suma a la construcción de tres nuevos ascensores en el marco del plan de reconstrucción post-incendio, los que se complementan con la rehabilitación de otros nueve ascensores, proceso que lleva adelante el Ministerio de Obras Públicas.</a:t>
            </a:r>
          </a:p>
        </p:txBody>
      </p:sp>
      <p:sp>
        <p:nvSpPr>
          <p:cNvPr id="154" name="Shape 154"/>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PLAN DE INFRAESTRUCTURA DE TRANSPORTE PÚBLICO</a:t>
            </a:r>
          </a:p>
        </p:txBody>
      </p:sp>
      <p:pic>
        <p:nvPicPr>
          <p:cNvPr id="155" name="Shape 1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47975" y="2255500"/>
            <a:ext cx="3239151" cy="2689549"/>
          </a:xfrm>
          <a:prstGeom prst="rect">
            <a:avLst/>
          </a:prstGeom>
          <a:noFill/>
          <a:ln>
            <a:noFill/>
          </a:ln>
        </p:spPr>
      </p:pic>
      <p:sp>
        <p:nvSpPr>
          <p:cNvPr id="156" name="Shape 156"/>
          <p:cNvSpPr/>
          <p:nvPr/>
        </p:nvSpPr>
        <p:spPr>
          <a:xfrm>
            <a:off x="7275625" y="763975"/>
            <a:ext cx="360900" cy="223500"/>
          </a:xfrm>
          <a:prstGeom prst="rect">
            <a:avLst/>
          </a:prstGeom>
          <a:solidFill>
            <a:srgbClr val="F6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7" name="Shape 157"/>
          <p:cNvSpPr/>
          <p:nvPr/>
        </p:nvSpPr>
        <p:spPr>
          <a:xfrm>
            <a:off x="7275625" y="1068975"/>
            <a:ext cx="360900" cy="223500"/>
          </a:xfrm>
          <a:prstGeom prst="rect">
            <a:avLst/>
          </a:prstGeom>
          <a:solidFill>
            <a:srgbClr val="FF7E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8" name="Shape 158"/>
          <p:cNvSpPr txBox="1"/>
          <p:nvPr/>
        </p:nvSpPr>
        <p:spPr>
          <a:xfrm>
            <a:off x="7688425" y="690100"/>
            <a:ext cx="1298700" cy="1216800"/>
          </a:xfrm>
          <a:prstGeom prst="rect">
            <a:avLst/>
          </a:prstGeom>
          <a:noFill/>
          <a:ln>
            <a:noFill/>
          </a:ln>
        </p:spPr>
        <p:txBody>
          <a:bodyPr lIns="91425" tIns="91425" rIns="91425" bIns="91425" anchor="t" anchorCtr="0">
            <a:noAutofit/>
          </a:bodyPr>
          <a:lstStyle/>
          <a:p>
            <a:pPr lvl="0">
              <a:spcBef>
                <a:spcPts val="0"/>
              </a:spcBef>
              <a:buNone/>
            </a:pPr>
            <a:r>
              <a:rPr lang="en" sz="800">
                <a:solidFill>
                  <a:srgbClr val="FFFFFF"/>
                </a:solidFill>
              </a:rPr>
              <a:t>ASCENSORES EN REPARACIÓN</a:t>
            </a:r>
          </a:p>
          <a:p>
            <a:pPr lvl="0" rtl="0">
              <a:spcBef>
                <a:spcPts val="0"/>
              </a:spcBef>
              <a:buNone/>
            </a:pPr>
            <a:endParaRPr sz="800">
              <a:solidFill>
                <a:srgbClr val="FFFFFF"/>
              </a:solidFill>
            </a:endParaRPr>
          </a:p>
          <a:p>
            <a:pPr lvl="0" rtl="0">
              <a:spcBef>
                <a:spcPts val="0"/>
              </a:spcBef>
              <a:buNone/>
            </a:pPr>
            <a:r>
              <a:rPr lang="en" sz="800">
                <a:solidFill>
                  <a:srgbClr val="FFFFFF"/>
                </a:solidFill>
              </a:rPr>
              <a:t>ASCENSORES NUEVOS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descr="H30.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64" name="Shape 164"/>
          <p:cNvSpPr txBox="1"/>
          <p:nvPr/>
        </p:nvSpPr>
        <p:spPr>
          <a:xfrm>
            <a:off x="221975" y="3408400"/>
            <a:ext cx="2737800" cy="1544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“La siguiente investigación pretende dar respuesta a uno de los principales factores de riesgo que azota a Valparaíso: los incendios. Un fenómeno que se repite de manera periódica, pero que todavía no se ha afrontado con medidas globales que favorezcan su prevención e incluso erradicación.”</a:t>
            </a:r>
          </a:p>
        </p:txBody>
      </p:sp>
      <p:sp>
        <p:nvSpPr>
          <p:cNvPr id="165" name="Shape 165"/>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VALPARAISO H30</a:t>
            </a:r>
          </a:p>
          <a:p>
            <a:pPr lvl="0" algn="ctr" rtl="0">
              <a:spcBef>
                <a:spcPts val="0"/>
              </a:spcBef>
              <a:buNone/>
            </a:pPr>
            <a:r>
              <a:rPr lang="en" b="1">
                <a:solidFill>
                  <a:srgbClr val="FFFFFF"/>
                </a:solidFill>
              </a:rPr>
              <a:t>RESTAURACIÓN ECOLOGICA</a:t>
            </a:r>
          </a:p>
        </p:txBody>
      </p:sp>
      <p:sp>
        <p:nvSpPr>
          <p:cNvPr id="166" name="Shape 166"/>
          <p:cNvSpPr/>
          <p:nvPr/>
        </p:nvSpPr>
        <p:spPr>
          <a:xfrm>
            <a:off x="7432500" y="665125"/>
            <a:ext cx="360900" cy="223500"/>
          </a:xfrm>
          <a:prstGeom prst="rect">
            <a:avLst/>
          </a:prstGeom>
          <a:solidFill>
            <a:srgbClr val="0C5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7" name="Shape 167"/>
          <p:cNvSpPr/>
          <p:nvPr/>
        </p:nvSpPr>
        <p:spPr>
          <a:xfrm>
            <a:off x="7432500" y="970125"/>
            <a:ext cx="360900" cy="223500"/>
          </a:xfrm>
          <a:prstGeom prst="rect">
            <a:avLst/>
          </a:prstGeom>
          <a:solidFill>
            <a:srgbClr val="304C0E"/>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8" name="Shape 168"/>
          <p:cNvSpPr/>
          <p:nvPr/>
        </p:nvSpPr>
        <p:spPr>
          <a:xfrm>
            <a:off x="7432500" y="1275125"/>
            <a:ext cx="360900" cy="223500"/>
          </a:xfrm>
          <a:prstGeom prst="rect">
            <a:avLst/>
          </a:prstGeom>
          <a:solidFill>
            <a:srgbClr val="5FA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9" name="Shape 169"/>
          <p:cNvSpPr txBox="1"/>
          <p:nvPr/>
        </p:nvSpPr>
        <p:spPr>
          <a:xfrm>
            <a:off x="7845300" y="551525"/>
            <a:ext cx="1298700" cy="1216800"/>
          </a:xfrm>
          <a:prstGeom prst="rect">
            <a:avLst/>
          </a:prstGeom>
          <a:noFill/>
          <a:ln>
            <a:noFill/>
          </a:ln>
        </p:spPr>
        <p:txBody>
          <a:bodyPr lIns="91425" tIns="91425" rIns="91425" bIns="91425" anchor="t" anchorCtr="0">
            <a:noAutofit/>
          </a:bodyPr>
          <a:lstStyle/>
          <a:p>
            <a:pPr lvl="0">
              <a:spcBef>
                <a:spcPts val="0"/>
              </a:spcBef>
              <a:buNone/>
            </a:pPr>
            <a:r>
              <a:rPr lang="en" sz="800">
                <a:solidFill>
                  <a:srgbClr val="FFFFFF"/>
                </a:solidFill>
              </a:rPr>
              <a:t>ZONA DE PROTECCIÓN NATIVA</a:t>
            </a:r>
          </a:p>
          <a:p>
            <a:pPr lvl="0">
              <a:spcBef>
                <a:spcPts val="0"/>
              </a:spcBef>
              <a:buNone/>
            </a:pPr>
            <a:endParaRPr sz="800">
              <a:solidFill>
                <a:srgbClr val="FFFFFF"/>
              </a:solidFill>
            </a:endParaRPr>
          </a:p>
          <a:p>
            <a:pPr lvl="0">
              <a:spcBef>
                <a:spcPts val="0"/>
              </a:spcBef>
              <a:buNone/>
            </a:pPr>
            <a:r>
              <a:rPr lang="en" sz="800">
                <a:solidFill>
                  <a:srgbClr val="FFFFFF"/>
                </a:solidFill>
              </a:rPr>
              <a:t>INJERTOS CLAROS DE BOSQUE</a:t>
            </a:r>
          </a:p>
          <a:p>
            <a:pPr lvl="0">
              <a:spcBef>
                <a:spcPts val="0"/>
              </a:spcBef>
              <a:buNone/>
            </a:pPr>
            <a:endParaRPr sz="800">
              <a:solidFill>
                <a:srgbClr val="FFFFFF"/>
              </a:solidFill>
            </a:endParaRPr>
          </a:p>
          <a:p>
            <a:pPr lvl="0" rtl="0">
              <a:spcBef>
                <a:spcPts val="0"/>
              </a:spcBef>
              <a:buNone/>
            </a:pPr>
            <a:r>
              <a:rPr lang="en" sz="800">
                <a:solidFill>
                  <a:srgbClr val="FFFFFF"/>
                </a:solidFill>
              </a:rPr>
              <a:t>QUEBRADA CON VEGETACIÓN NATIVA</a:t>
            </a:r>
          </a:p>
        </p:txBody>
      </p:sp>
      <p:pic>
        <p:nvPicPr>
          <p:cNvPr id="170" name="Shape 17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05374" y="2682699"/>
            <a:ext cx="4044150" cy="2269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descr="LARG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76" name="Shape 176"/>
          <p:cNvSpPr txBox="1"/>
          <p:nvPr/>
        </p:nvSpPr>
        <p:spPr>
          <a:xfrm>
            <a:off x="150300" y="3647300"/>
            <a:ext cx="5155500" cy="13284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rgbClr val="FFFFFF"/>
                </a:solidFill>
              </a:rPr>
              <a:t>DIRECCIÓN DE ARQUITECTURA</a:t>
            </a:r>
          </a:p>
          <a:p>
            <a:pPr lvl="0" rtl="0">
              <a:lnSpc>
                <a:spcPct val="115000"/>
              </a:lnSpc>
              <a:spcBef>
                <a:spcPts val="0"/>
              </a:spcBef>
              <a:buClr>
                <a:schemeClr val="dk1"/>
              </a:buClr>
              <a:buSzPct val="110000"/>
              <a:buFont typeface="Arial"/>
              <a:buNone/>
            </a:pPr>
            <a:r>
              <a:rPr lang="en" sz="1000">
                <a:solidFill>
                  <a:srgbClr val="FFFFFF"/>
                </a:solidFill>
              </a:rPr>
              <a:t>31 MOP Conservación Ascensor Van Buren de Valparaíso </a:t>
            </a:r>
          </a:p>
          <a:p>
            <a:pPr lvl="0" rtl="0">
              <a:lnSpc>
                <a:spcPct val="115000"/>
              </a:lnSpc>
              <a:spcBef>
                <a:spcPts val="0"/>
              </a:spcBef>
              <a:buClr>
                <a:schemeClr val="dk1"/>
              </a:buClr>
              <a:buSzPct val="110000"/>
              <a:buFont typeface="Arial"/>
              <a:buNone/>
            </a:pPr>
            <a:r>
              <a:rPr lang="en" sz="1000">
                <a:solidFill>
                  <a:srgbClr val="FFFFFF"/>
                </a:solidFill>
              </a:rPr>
              <a:t>32 Extra MOP Ampliación y Remodelación Servicio Médico Legal de Valparaíso </a:t>
            </a:r>
          </a:p>
          <a:p>
            <a:pPr lvl="0" rtl="0">
              <a:lnSpc>
                <a:spcPct val="115000"/>
              </a:lnSpc>
              <a:spcBef>
                <a:spcPts val="0"/>
              </a:spcBef>
              <a:buClr>
                <a:schemeClr val="dk1"/>
              </a:buClr>
              <a:buSzPct val="110000"/>
              <a:buFont typeface="Arial"/>
              <a:buNone/>
            </a:pPr>
            <a:r>
              <a:rPr lang="en" sz="1000">
                <a:solidFill>
                  <a:srgbClr val="FFFFFF"/>
                </a:solidFill>
              </a:rPr>
              <a:t>33 Extra MOP Conservación Edificio del Senado, Congreso Nacional</a:t>
            </a:r>
          </a:p>
          <a:p>
            <a:pPr lvl="0" rtl="0">
              <a:lnSpc>
                <a:spcPct val="115000"/>
              </a:lnSpc>
              <a:spcBef>
                <a:spcPts val="0"/>
              </a:spcBef>
              <a:buClr>
                <a:schemeClr val="dk1"/>
              </a:buClr>
              <a:buSzPct val="110000"/>
              <a:buFont typeface="Arial"/>
              <a:buNone/>
            </a:pPr>
            <a:r>
              <a:rPr lang="en" sz="1000">
                <a:solidFill>
                  <a:srgbClr val="FFFFFF"/>
                </a:solidFill>
              </a:rPr>
              <a:t>DIRECCIÓN DE OBRAS HIDRÁULICAS </a:t>
            </a:r>
          </a:p>
          <a:p>
            <a:pPr lvl="0" rtl="0">
              <a:lnSpc>
                <a:spcPct val="170000"/>
              </a:lnSpc>
              <a:spcBef>
                <a:spcPts val="0"/>
              </a:spcBef>
              <a:spcAft>
                <a:spcPts val="1600"/>
              </a:spcAft>
              <a:buClr>
                <a:schemeClr val="dk1"/>
              </a:buClr>
              <a:buSzPct val="110000"/>
              <a:buFont typeface="Arial"/>
              <a:buNone/>
            </a:pPr>
            <a:r>
              <a:rPr lang="en" sz="1000">
                <a:solidFill>
                  <a:srgbClr val="FFFFFF"/>
                </a:solidFill>
              </a:rPr>
              <a:t>135 MOP Mejoramiento Sistema Evacuación A. Lluvias Colector Avenida Argentina - Valparaíso (Etapa I)</a:t>
            </a:r>
          </a:p>
        </p:txBody>
      </p:sp>
      <p:sp>
        <p:nvSpPr>
          <p:cNvPr id="177" name="Shape 177"/>
          <p:cNvSpPr txBox="1"/>
          <p:nvPr/>
        </p:nvSpPr>
        <p:spPr>
          <a:xfrm>
            <a:off x="1845375" y="162425"/>
            <a:ext cx="4996200" cy="367500"/>
          </a:xfrm>
          <a:prstGeom prst="rect">
            <a:avLst/>
          </a:prstGeom>
          <a:noFill/>
          <a:ln>
            <a:noFill/>
          </a:ln>
        </p:spPr>
        <p:txBody>
          <a:bodyPr lIns="91425" tIns="91425" rIns="91425" bIns="91425" anchor="t" anchorCtr="0">
            <a:noAutofit/>
          </a:bodyPr>
          <a:lstStyle/>
          <a:p>
            <a:pPr marL="101600" marR="101600" lvl="0" indent="0" algn="ctr" rtl="0">
              <a:lnSpc>
                <a:spcPct val="115000"/>
              </a:lnSpc>
              <a:spcBef>
                <a:spcPts val="200"/>
              </a:spcBef>
              <a:spcAft>
                <a:spcPts val="400"/>
              </a:spcAft>
              <a:buNone/>
            </a:pPr>
            <a:r>
              <a:rPr lang="en" b="1">
                <a:solidFill>
                  <a:srgbClr val="FFFFFF"/>
                </a:solidFill>
              </a:rPr>
              <a:t>PLAN REGIONAL DE INFRAESTRUCTURA Y GESTIÓN DEL RECURSO HÍDRICO AL 2021</a:t>
            </a:r>
          </a:p>
          <a:p>
            <a:pPr marL="101600" marR="101600" lvl="0" indent="0" algn="ctr" rtl="0">
              <a:lnSpc>
                <a:spcPct val="115000"/>
              </a:lnSpc>
              <a:spcBef>
                <a:spcPts val="200"/>
              </a:spcBef>
              <a:spcAft>
                <a:spcPts val="400"/>
              </a:spcAft>
              <a:buNone/>
            </a:pPr>
            <a:r>
              <a:rPr lang="en" b="1">
                <a:solidFill>
                  <a:srgbClr val="FFFFFF"/>
                </a:solidFill>
              </a:rPr>
              <a:t>CARTERA DE PROYECTOS GEORREFERENCIADOS EN EJECUCIÓN (SITUACIÓN BASE 2012) </a:t>
            </a:r>
          </a:p>
          <a:p>
            <a:pPr lvl="0" algn="ctr" rtl="0">
              <a:spcBef>
                <a:spcPts val="0"/>
              </a:spcBef>
              <a:buNone/>
            </a:pP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descr="MEDIO PLAZ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83" name="Shape 183"/>
          <p:cNvSpPr txBox="1"/>
          <p:nvPr/>
        </p:nvSpPr>
        <p:spPr>
          <a:xfrm>
            <a:off x="113400" y="3177500"/>
            <a:ext cx="5155500" cy="1328400"/>
          </a:xfrm>
          <a:prstGeom prst="rect">
            <a:avLst/>
          </a:prstGeom>
          <a:noFill/>
          <a:ln>
            <a:noFill/>
          </a:ln>
        </p:spPr>
        <p:txBody>
          <a:bodyPr lIns="91425" tIns="91425" rIns="91425" bIns="91425" anchor="t" anchorCtr="0">
            <a:noAutofit/>
          </a:bodyPr>
          <a:lstStyle/>
          <a:p>
            <a:pPr lvl="0" rtl="0">
              <a:lnSpc>
                <a:spcPct val="100000"/>
              </a:lnSpc>
              <a:spcBef>
                <a:spcPts val="0"/>
              </a:spcBef>
              <a:buClr>
                <a:schemeClr val="dk1"/>
              </a:buClr>
              <a:buSzPct val="110000"/>
              <a:buFont typeface="Arial"/>
              <a:buNone/>
            </a:pPr>
            <a:r>
              <a:rPr lang="en" sz="1000">
                <a:solidFill>
                  <a:srgbClr val="FFFFFF"/>
                </a:solidFill>
              </a:rPr>
              <a:t>COORDINACIÓN DE CONCESIONES DE OBRAS PÚBLICAS</a:t>
            </a:r>
          </a:p>
          <a:p>
            <a:pPr lvl="0" rtl="0">
              <a:lnSpc>
                <a:spcPct val="100000"/>
              </a:lnSpc>
              <a:spcBef>
                <a:spcPts val="0"/>
              </a:spcBef>
              <a:spcAft>
                <a:spcPts val="0"/>
              </a:spcAft>
              <a:buClr>
                <a:schemeClr val="dk1"/>
              </a:buClr>
              <a:buSzPct val="110000"/>
              <a:buFont typeface="Arial"/>
              <a:buNone/>
            </a:pPr>
            <a:r>
              <a:rPr lang="en" sz="1000">
                <a:solidFill>
                  <a:srgbClr val="FFFFFF"/>
                </a:solidFill>
              </a:rPr>
              <a:t>75  Concesión camino La Pólvora (Estudios)</a:t>
            </a:r>
          </a:p>
          <a:p>
            <a:pPr lvl="0" rtl="0">
              <a:lnSpc>
                <a:spcPct val="100000"/>
              </a:lnSpc>
              <a:spcBef>
                <a:spcPts val="0"/>
              </a:spcBef>
              <a:spcAft>
                <a:spcPts val="0"/>
              </a:spcAft>
              <a:buClr>
                <a:schemeClr val="dk1"/>
              </a:buClr>
              <a:buFont typeface="Arial"/>
              <a:buNone/>
            </a:pPr>
            <a:endParaRPr sz="1000">
              <a:solidFill>
                <a:srgbClr val="FFFFFF"/>
              </a:solidFill>
            </a:endParaRPr>
          </a:p>
          <a:p>
            <a:pPr lvl="0" rtl="0">
              <a:lnSpc>
                <a:spcPct val="100000"/>
              </a:lnSpc>
              <a:spcBef>
                <a:spcPts val="0"/>
              </a:spcBef>
              <a:spcAft>
                <a:spcPts val="0"/>
              </a:spcAft>
              <a:buClr>
                <a:schemeClr val="dk1"/>
              </a:buClr>
              <a:buSzPct val="110000"/>
              <a:buFont typeface="Arial"/>
              <a:buNone/>
            </a:pPr>
            <a:r>
              <a:rPr lang="en" sz="1000">
                <a:solidFill>
                  <a:srgbClr val="FFFFFF"/>
                </a:solidFill>
              </a:rPr>
              <a:t>DIRECCIÓN DE ARQUITECTURA</a:t>
            </a:r>
          </a:p>
          <a:p>
            <a:pPr lvl="0" rtl="0">
              <a:lnSpc>
                <a:spcPct val="100000"/>
              </a:lnSpc>
              <a:spcBef>
                <a:spcPts val="0"/>
              </a:spcBef>
              <a:spcAft>
                <a:spcPts val="0"/>
              </a:spcAft>
              <a:buClr>
                <a:schemeClr val="dk1"/>
              </a:buClr>
              <a:buSzPct val="110000"/>
              <a:buFont typeface="Arial"/>
              <a:buNone/>
            </a:pPr>
            <a:r>
              <a:rPr lang="en" sz="1000">
                <a:solidFill>
                  <a:srgbClr val="FFFFFF"/>
                </a:solidFill>
              </a:rPr>
              <a:t>115 Construcción Edificio Ministerio de Obras Publicas Valparaíso</a:t>
            </a:r>
          </a:p>
          <a:p>
            <a:pPr lvl="0" rtl="0">
              <a:lnSpc>
                <a:spcPct val="170000"/>
              </a:lnSpc>
              <a:spcBef>
                <a:spcPts val="0"/>
              </a:spcBef>
              <a:spcAft>
                <a:spcPts val="0"/>
              </a:spcAft>
              <a:buClr>
                <a:schemeClr val="dk1"/>
              </a:buClr>
              <a:buSzPct val="110000"/>
              <a:buFont typeface="Arial"/>
              <a:buNone/>
            </a:pPr>
            <a:r>
              <a:rPr lang="en" sz="1000">
                <a:solidFill>
                  <a:srgbClr val="FFFFFF"/>
                </a:solidFill>
              </a:rPr>
              <a:t>117 Restauración arquitectura y sistema electromecánico de ascensores de Valparaíso</a:t>
            </a:r>
          </a:p>
          <a:p>
            <a:pPr lvl="0" rtl="0">
              <a:lnSpc>
                <a:spcPct val="100000"/>
              </a:lnSpc>
              <a:spcBef>
                <a:spcPts val="0"/>
              </a:spcBef>
              <a:spcAft>
                <a:spcPts val="0"/>
              </a:spcAft>
              <a:buClr>
                <a:schemeClr val="dk1"/>
              </a:buClr>
              <a:buSzPct val="110000"/>
              <a:buFont typeface="Arial"/>
              <a:buNone/>
            </a:pPr>
            <a:r>
              <a:rPr lang="en" sz="1000">
                <a:solidFill>
                  <a:srgbClr val="FFFFFF"/>
                </a:solidFill>
              </a:rPr>
              <a:t>DIRECCIÓN DE OBRAS HIDRÁULICAS</a:t>
            </a:r>
          </a:p>
          <a:p>
            <a:pPr lvl="0" rtl="0">
              <a:lnSpc>
                <a:spcPct val="100000"/>
              </a:lnSpc>
              <a:spcBef>
                <a:spcPts val="0"/>
              </a:spcBef>
              <a:spcAft>
                <a:spcPts val="0"/>
              </a:spcAft>
              <a:buClr>
                <a:schemeClr val="dk1"/>
              </a:buClr>
              <a:buSzPct val="110000"/>
              <a:buFont typeface="Arial"/>
              <a:buNone/>
            </a:pPr>
            <a:r>
              <a:rPr lang="en" sz="1000">
                <a:solidFill>
                  <a:srgbClr val="FFFFFF"/>
                </a:solidFill>
              </a:rPr>
              <a:t>129  Estudio Mej. Sist. de Evac. A. Lluvias Gran Valpo. Colector Melgarejo </a:t>
            </a:r>
          </a:p>
          <a:p>
            <a:pPr lvl="0" rtl="0">
              <a:lnSpc>
                <a:spcPct val="100000"/>
              </a:lnSpc>
              <a:spcBef>
                <a:spcPts val="0"/>
              </a:spcBef>
              <a:spcAft>
                <a:spcPts val="0"/>
              </a:spcAft>
              <a:buClr>
                <a:schemeClr val="dk1"/>
              </a:buClr>
              <a:buSzPct val="110000"/>
              <a:buFont typeface="Arial"/>
              <a:buNone/>
            </a:pPr>
            <a:r>
              <a:rPr lang="en" sz="1000">
                <a:solidFill>
                  <a:srgbClr val="FFFFFF"/>
                </a:solidFill>
              </a:rPr>
              <a:t>130 Estudio Mej. Sist. Evac. A. Lluvias Gran Valpo. colector Uruguay </a:t>
            </a:r>
          </a:p>
          <a:p>
            <a:pPr lvl="0" rtl="0">
              <a:lnSpc>
                <a:spcPct val="100000"/>
              </a:lnSpc>
              <a:spcBef>
                <a:spcPts val="0"/>
              </a:spcBef>
              <a:spcAft>
                <a:spcPts val="0"/>
              </a:spcAft>
              <a:buClr>
                <a:schemeClr val="dk1"/>
              </a:buClr>
              <a:buSzPct val="110000"/>
              <a:buFont typeface="Arial"/>
              <a:buNone/>
            </a:pPr>
            <a:r>
              <a:rPr lang="en" sz="1000">
                <a:solidFill>
                  <a:srgbClr val="FFFFFF"/>
                </a:solidFill>
              </a:rPr>
              <a:t>131 Estudio Mej. Sist. A. Lluvias Gran Valpo. colector Torpederas Valparaíso</a:t>
            </a:r>
          </a:p>
        </p:txBody>
      </p:sp>
      <p:sp>
        <p:nvSpPr>
          <p:cNvPr id="184" name="Shape 184"/>
          <p:cNvSpPr txBox="1"/>
          <p:nvPr/>
        </p:nvSpPr>
        <p:spPr>
          <a:xfrm>
            <a:off x="1845375" y="162425"/>
            <a:ext cx="4996200" cy="367500"/>
          </a:xfrm>
          <a:prstGeom prst="rect">
            <a:avLst/>
          </a:prstGeom>
          <a:noFill/>
          <a:ln>
            <a:noFill/>
          </a:ln>
        </p:spPr>
        <p:txBody>
          <a:bodyPr lIns="91425" tIns="91425" rIns="91425" bIns="91425" anchor="t" anchorCtr="0">
            <a:noAutofit/>
          </a:bodyPr>
          <a:lstStyle/>
          <a:p>
            <a:pPr marL="101600" marR="101600" lvl="0" indent="0" algn="ctr" rtl="0">
              <a:lnSpc>
                <a:spcPct val="115000"/>
              </a:lnSpc>
              <a:spcBef>
                <a:spcPts val="200"/>
              </a:spcBef>
              <a:spcAft>
                <a:spcPts val="400"/>
              </a:spcAft>
              <a:buNone/>
            </a:pPr>
            <a:r>
              <a:rPr lang="en" b="1">
                <a:solidFill>
                  <a:srgbClr val="FFFFFF"/>
                </a:solidFill>
              </a:rPr>
              <a:t>PLAN REGIONAL DE INFRAESTRUCTURA Y GESTIÓN DEL RECURSO HÍDRICO AL 2021</a:t>
            </a:r>
          </a:p>
          <a:p>
            <a:pPr marL="101600" marR="101600" lvl="0" indent="0" algn="ctr" rtl="0">
              <a:lnSpc>
                <a:spcPct val="115000"/>
              </a:lnSpc>
              <a:spcBef>
                <a:spcPts val="200"/>
              </a:spcBef>
              <a:spcAft>
                <a:spcPts val="400"/>
              </a:spcAft>
              <a:buNone/>
            </a:pPr>
            <a:r>
              <a:rPr lang="en" b="1">
                <a:solidFill>
                  <a:srgbClr val="FFFFFF"/>
                </a:solidFill>
              </a:rPr>
              <a:t>CARTERA DE PROYECTOS GEORREFERENCIADOS A EJECUTAR EN CORTO PLAZO (2013-2014)</a:t>
            </a:r>
          </a:p>
          <a:p>
            <a:pPr lvl="0" algn="ctr" rtl="0">
              <a:spcBef>
                <a:spcPts val="0"/>
              </a:spcBef>
              <a:buNone/>
            </a:pPr>
            <a:endParaRPr>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descr="alcantarillad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90" name="Shape 190"/>
          <p:cNvSpPr txBox="1"/>
          <p:nvPr/>
        </p:nvSpPr>
        <p:spPr>
          <a:xfrm>
            <a:off x="4043625" y="2944850"/>
            <a:ext cx="5155500" cy="13284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rgbClr val="FFFFFF"/>
                </a:solidFill>
              </a:rPr>
              <a:t>DIRECCIÓN DE OBRAS HIDRÁULICAS </a:t>
            </a:r>
          </a:p>
          <a:p>
            <a:pPr lvl="0" rtl="0">
              <a:lnSpc>
                <a:spcPct val="115000"/>
              </a:lnSpc>
              <a:spcBef>
                <a:spcPts val="0"/>
              </a:spcBef>
              <a:buClr>
                <a:schemeClr val="dk1"/>
              </a:buClr>
              <a:buSzPct val="110000"/>
              <a:buFont typeface="Arial"/>
              <a:buNone/>
            </a:pPr>
            <a:r>
              <a:rPr lang="en" sz="1000">
                <a:solidFill>
                  <a:srgbClr val="FFFFFF"/>
                </a:solidFill>
              </a:rPr>
              <a:t>214 Estudio Mej. Sist. Evac. A. Lluvias Gran Valpo. Colector subida clave Valparaíso</a:t>
            </a:r>
          </a:p>
          <a:p>
            <a:pPr lvl="0" rtl="0">
              <a:lnSpc>
                <a:spcPct val="115000"/>
              </a:lnSpc>
              <a:spcBef>
                <a:spcPts val="0"/>
              </a:spcBef>
              <a:buClr>
                <a:schemeClr val="dk1"/>
              </a:buClr>
              <a:buSzPct val="110000"/>
              <a:buFont typeface="Arial"/>
              <a:buNone/>
            </a:pPr>
            <a:r>
              <a:rPr lang="en" sz="1000">
                <a:solidFill>
                  <a:srgbClr val="FFFFFF"/>
                </a:solidFill>
              </a:rPr>
              <a:t>215 Mej. Sist. Ev. A. Lluvias Gran Valparaíso atravieso puertas negras/Juan XXIII</a:t>
            </a:r>
          </a:p>
          <a:p>
            <a:pPr lvl="0" rtl="0">
              <a:lnSpc>
                <a:spcPct val="115000"/>
              </a:lnSpc>
              <a:spcBef>
                <a:spcPts val="0"/>
              </a:spcBef>
              <a:buClr>
                <a:schemeClr val="dk1"/>
              </a:buClr>
              <a:buSzPct val="110000"/>
              <a:buFont typeface="Arial"/>
              <a:buNone/>
            </a:pPr>
            <a:r>
              <a:rPr lang="en" sz="1000">
                <a:solidFill>
                  <a:srgbClr val="FFFFFF"/>
                </a:solidFill>
              </a:rPr>
              <a:t>216 Estudio Mej. Sist. Evac. A. Lluvias Gran Valpo.. Colectores Francia, Las Heras y Urriola Valparaíso</a:t>
            </a:r>
          </a:p>
          <a:p>
            <a:pPr lvl="0" rtl="0">
              <a:lnSpc>
                <a:spcPct val="115000"/>
              </a:lnSpc>
              <a:spcBef>
                <a:spcPts val="0"/>
              </a:spcBef>
              <a:buClr>
                <a:schemeClr val="dk1"/>
              </a:buClr>
              <a:buSzPct val="110000"/>
              <a:buFont typeface="Arial"/>
              <a:buNone/>
            </a:pPr>
            <a:r>
              <a:rPr lang="en" sz="1000">
                <a:solidFill>
                  <a:srgbClr val="FFFFFF"/>
                </a:solidFill>
              </a:rPr>
              <a:t>217 Estudio Mej. Sist. Evac. A. Lluvias Gran Valpo, colector Cerro Barón Valparaíso</a:t>
            </a:r>
          </a:p>
          <a:p>
            <a:pPr lvl="0" rtl="0">
              <a:lnSpc>
                <a:spcPct val="115000"/>
              </a:lnSpc>
              <a:spcBef>
                <a:spcPts val="0"/>
              </a:spcBef>
              <a:buClr>
                <a:schemeClr val="dk1"/>
              </a:buClr>
              <a:buSzPct val="110000"/>
              <a:buFont typeface="Arial"/>
              <a:buNone/>
            </a:pPr>
            <a:r>
              <a:rPr lang="en" sz="1000">
                <a:solidFill>
                  <a:srgbClr val="FFFFFF"/>
                </a:solidFill>
              </a:rPr>
              <a:t>218 Estudio Mej. Sist. Evac. A Lluvias Gran Valpo. colector Phillipi</a:t>
            </a:r>
          </a:p>
          <a:p>
            <a:pPr lvl="0" rtl="0">
              <a:lnSpc>
                <a:spcPct val="115000"/>
              </a:lnSpc>
              <a:spcBef>
                <a:spcPts val="0"/>
              </a:spcBef>
              <a:buClr>
                <a:schemeClr val="dk1"/>
              </a:buClr>
              <a:buSzPct val="110000"/>
              <a:buFont typeface="Arial"/>
              <a:buNone/>
            </a:pPr>
            <a:r>
              <a:rPr lang="en" sz="1000">
                <a:solidFill>
                  <a:srgbClr val="FFFFFF"/>
                </a:solidFill>
              </a:rPr>
              <a:t>219 Estudio Mej. Sist. Evac. A. Lluvias Gran Valpo. - colector Taqueadero/San Martín/José María Caro</a:t>
            </a:r>
          </a:p>
          <a:p>
            <a:pPr lvl="0" rtl="0">
              <a:lnSpc>
                <a:spcPct val="115000"/>
              </a:lnSpc>
              <a:spcBef>
                <a:spcPts val="0"/>
              </a:spcBef>
              <a:buClr>
                <a:schemeClr val="dk1"/>
              </a:buClr>
              <a:buSzPct val="110000"/>
              <a:buFont typeface="Arial"/>
              <a:buNone/>
            </a:pPr>
            <a:r>
              <a:rPr lang="en" sz="1000">
                <a:solidFill>
                  <a:srgbClr val="FFFFFF"/>
                </a:solidFill>
              </a:rPr>
              <a:t>220 Mejoramiento Sistema Evacuación A. Lluvias colector Tomás Ramos Viña del Mar</a:t>
            </a:r>
          </a:p>
          <a:p>
            <a:pPr lvl="0" rtl="0">
              <a:lnSpc>
                <a:spcPct val="115000"/>
              </a:lnSpc>
              <a:spcBef>
                <a:spcPts val="0"/>
              </a:spcBef>
              <a:buClr>
                <a:schemeClr val="dk1"/>
              </a:buClr>
              <a:buSzPct val="110000"/>
              <a:buFont typeface="Arial"/>
              <a:buNone/>
            </a:pPr>
            <a:r>
              <a:rPr lang="en" sz="1000">
                <a:solidFill>
                  <a:srgbClr val="FFFFFF"/>
                </a:solidFill>
              </a:rPr>
              <a:t>221 Estudio Mej. Sist. Evac. A. Lluvias Gran Valpo. Colector Urriola</a:t>
            </a:r>
          </a:p>
          <a:p>
            <a:pPr lvl="0" rtl="0">
              <a:lnSpc>
                <a:spcPct val="170000"/>
              </a:lnSpc>
              <a:spcBef>
                <a:spcPts val="0"/>
              </a:spcBef>
              <a:spcAft>
                <a:spcPts val="1600"/>
              </a:spcAft>
              <a:buClr>
                <a:schemeClr val="dk1"/>
              </a:buClr>
              <a:buFont typeface="Arial"/>
              <a:buNone/>
            </a:pPr>
            <a:endParaRPr sz="800">
              <a:solidFill>
                <a:srgbClr val="FFFFFF"/>
              </a:solidFill>
            </a:endParaRPr>
          </a:p>
        </p:txBody>
      </p:sp>
      <p:sp>
        <p:nvSpPr>
          <p:cNvPr id="191" name="Shape 191"/>
          <p:cNvSpPr txBox="1"/>
          <p:nvPr/>
        </p:nvSpPr>
        <p:spPr>
          <a:xfrm>
            <a:off x="1845375" y="162425"/>
            <a:ext cx="4996200" cy="367500"/>
          </a:xfrm>
          <a:prstGeom prst="rect">
            <a:avLst/>
          </a:prstGeom>
          <a:noFill/>
          <a:ln>
            <a:noFill/>
          </a:ln>
        </p:spPr>
        <p:txBody>
          <a:bodyPr lIns="91425" tIns="91425" rIns="91425" bIns="91425" anchor="t" anchorCtr="0">
            <a:noAutofit/>
          </a:bodyPr>
          <a:lstStyle/>
          <a:p>
            <a:pPr marL="101600" marR="101600" lvl="0" indent="0" algn="ctr" rtl="0">
              <a:lnSpc>
                <a:spcPct val="115000"/>
              </a:lnSpc>
              <a:spcBef>
                <a:spcPts val="200"/>
              </a:spcBef>
              <a:spcAft>
                <a:spcPts val="400"/>
              </a:spcAft>
              <a:buNone/>
            </a:pPr>
            <a:r>
              <a:rPr lang="en" b="1" dirty="0">
                <a:solidFill>
                  <a:srgbClr val="FFFFFF"/>
                </a:solidFill>
              </a:rPr>
              <a:t>PLAN REGIONAL DE INFRAESTRUCTURA Y GESTIÓN DEL RECURSO HÍDRICO AL 2021</a:t>
            </a:r>
          </a:p>
          <a:p>
            <a:pPr marL="101600" marR="101600" lvl="0" indent="-69850" algn="ctr" rtl="0">
              <a:lnSpc>
                <a:spcPct val="115000"/>
              </a:lnSpc>
              <a:spcBef>
                <a:spcPts val="200"/>
              </a:spcBef>
              <a:spcAft>
                <a:spcPts val="400"/>
              </a:spcAft>
              <a:buClr>
                <a:schemeClr val="dk1"/>
              </a:buClr>
              <a:buFont typeface="Arial"/>
              <a:buNone/>
            </a:pPr>
            <a:r>
              <a:rPr lang="en" b="1" dirty="0">
                <a:solidFill>
                  <a:srgbClr val="FFFFFF"/>
                </a:solidFill>
              </a:rPr>
              <a:t>CARTERA DE PROYECTOS GEORREFERENCIADOS A EJECUTAR EN MEDIANO PLAZO (2015-2021) </a:t>
            </a:r>
          </a:p>
          <a:p>
            <a:pPr lvl="0" algn="ctr" rtl="0">
              <a:spcBef>
                <a:spcPts val="0"/>
              </a:spcBef>
              <a:buNone/>
            </a:pPr>
            <a:endParaRPr dirty="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 name="1 CuadroTexto"/>
          <p:cNvSpPr txBox="1"/>
          <p:nvPr/>
        </p:nvSpPr>
        <p:spPr>
          <a:xfrm>
            <a:off x="827584" y="339502"/>
            <a:ext cx="7416824" cy="307777"/>
          </a:xfrm>
          <a:prstGeom prst="rect">
            <a:avLst/>
          </a:prstGeom>
          <a:noFill/>
        </p:spPr>
        <p:txBody>
          <a:bodyPr wrap="square" rtlCol="0">
            <a:spAutoFit/>
          </a:bodyPr>
          <a:lstStyle/>
          <a:p>
            <a:pPr algn="ctr"/>
            <a:r>
              <a:rPr lang="es-CL" b="1" dirty="0" smtClean="0"/>
              <a:t>BIBLIOGRAFÍA</a:t>
            </a:r>
            <a:endParaRPr lang="es-CL" b="1" dirty="0"/>
          </a:p>
        </p:txBody>
      </p:sp>
      <p:sp>
        <p:nvSpPr>
          <p:cNvPr id="3" name="2 CuadroTexto"/>
          <p:cNvSpPr txBox="1"/>
          <p:nvPr/>
        </p:nvSpPr>
        <p:spPr>
          <a:xfrm>
            <a:off x="179512" y="573811"/>
            <a:ext cx="8784976" cy="4878259"/>
          </a:xfrm>
          <a:prstGeom prst="rect">
            <a:avLst/>
          </a:prstGeom>
          <a:noFill/>
        </p:spPr>
        <p:txBody>
          <a:bodyPr wrap="square" rtlCol="0">
            <a:spAutoFit/>
          </a:bodyPr>
          <a:lstStyle/>
          <a:p>
            <a:r>
              <a:rPr lang="es-CL" sz="900" dirty="0"/>
              <a:t>PLAZA ANIBAL PINTO Y PERGOLA </a:t>
            </a:r>
          </a:p>
          <a:p>
            <a:r>
              <a:rPr lang="es-CL" sz="900" u="sng" dirty="0">
                <a:hlinkClick r:id="rId3"/>
              </a:rPr>
              <a:t>http://www.radiovalparaiso.cl/2017/06/07/proyecto-la-renovacion-la-plaza-anibal-pinto-la-pergola-flores-ha-ingresado-la-etapa-final/</a:t>
            </a:r>
            <a:endParaRPr lang="es-CL" sz="900" dirty="0"/>
          </a:p>
          <a:p>
            <a:r>
              <a:rPr lang="es-CL" sz="900" u="sng" dirty="0">
                <a:hlinkClick r:id="rId4"/>
              </a:rPr>
              <a:t>http://www.elmartutino.cl/noticia/sociedad/participacion-ciudadana-proyecto-busca-renovar-la-cara-del-sector-de-anibal-pinto-e</a:t>
            </a:r>
            <a:endParaRPr lang="es-CL" sz="900" dirty="0"/>
          </a:p>
          <a:p>
            <a:r>
              <a:rPr lang="es-CL" sz="900" dirty="0"/>
              <a:t>PLANOS RENOVACION URBANA MINVU</a:t>
            </a:r>
          </a:p>
          <a:p>
            <a:r>
              <a:rPr lang="es-CL" sz="900" u="sng" dirty="0">
                <a:hlinkClick r:id="rId5"/>
              </a:rPr>
              <a:t>http://www.minvu.cl/opensite_20070329112953.aspx</a:t>
            </a:r>
            <a:endParaRPr lang="es-CL" sz="900" dirty="0"/>
          </a:p>
          <a:p>
            <a:r>
              <a:rPr lang="es-CL" sz="900" dirty="0"/>
              <a:t>CASOS DE RENOVACION ~2011</a:t>
            </a:r>
          </a:p>
          <a:p>
            <a:r>
              <a:rPr lang="es-CL" sz="900" u="sng" dirty="0">
                <a:hlinkClick r:id="rId6"/>
              </a:rPr>
              <a:t>https://wiki.ead.pucv.cl/Proyecto_de_Renovaci%C3%B3n_Urbana_en_Valpara%C3%ADso</a:t>
            </a:r>
            <a:endParaRPr lang="es-CL" sz="900" dirty="0"/>
          </a:p>
          <a:p>
            <a:r>
              <a:rPr lang="es-CL" sz="900" dirty="0"/>
              <a:t>PARQUE ECOLOGICO ESCUELA 36</a:t>
            </a:r>
          </a:p>
          <a:p>
            <a:r>
              <a:rPr lang="es-CL" sz="900" u="sng" dirty="0">
                <a:hlinkClick r:id="rId7"/>
              </a:rPr>
              <a:t>http://faad.udp.cl/lct-y-el-proyecto-de-renovacion-urbana-en-valparaiso/</a:t>
            </a:r>
            <a:endParaRPr lang="es-CL" sz="900" dirty="0"/>
          </a:p>
          <a:p>
            <a:r>
              <a:rPr lang="es-CL" sz="900" u="sng" dirty="0">
                <a:hlinkClick r:id="rId8"/>
              </a:rPr>
              <a:t>http://www.soychile.cl/Valparaiso/Sociedad/2016/12/12/434890/Microbasural-del-cerro-Larrain-se-transformo-en-parque-ecologico-con-ayuda-de-vecinos-y-Conaf.aspx</a:t>
            </a:r>
            <a:endParaRPr lang="es-CL" sz="900" dirty="0"/>
          </a:p>
          <a:p>
            <a:r>
              <a:rPr lang="es-CL" sz="900" u="sng" dirty="0">
                <a:hlinkClick r:id="rId9"/>
              </a:rPr>
              <a:t>http://www.conaf.cl/vecinos-y-conaf-convierten-microbasural-del-cerro-larrain-en-parque-ecologico/</a:t>
            </a:r>
            <a:endParaRPr lang="es-CL" sz="900" dirty="0"/>
          </a:p>
          <a:p>
            <a:r>
              <a:rPr lang="es-CL" sz="900" dirty="0"/>
              <a:t>PARQUE CULTURAL CERRO CARCEL</a:t>
            </a:r>
          </a:p>
          <a:p>
            <a:r>
              <a:rPr lang="es-CL" sz="900" u="sng" dirty="0">
                <a:hlinkClick r:id="rId10"/>
              </a:rPr>
              <a:t>http://www.plataformaarquitectura.cl/cl/02-206232/parque-cultural-valparaiso-hlps</a:t>
            </a:r>
            <a:endParaRPr lang="es-CL" sz="900" dirty="0"/>
          </a:p>
          <a:p>
            <a:r>
              <a:rPr lang="es-CL" sz="900" dirty="0"/>
              <a:t>POWER RENOVACION ~2011</a:t>
            </a:r>
          </a:p>
          <a:p>
            <a:r>
              <a:rPr lang="es-CL" sz="900" u="sng" dirty="0">
                <a:hlinkClick r:id="rId11"/>
              </a:rPr>
              <a:t>https://www.slideshare.net/JONAER/renovacion-urbana-valaparaiso</a:t>
            </a:r>
            <a:endParaRPr lang="es-CL" sz="900" dirty="0"/>
          </a:p>
          <a:p>
            <a:r>
              <a:rPr lang="es-CL" sz="900" dirty="0"/>
              <a:t>PLAN BORDE COSTERO VALPARAISO 2036</a:t>
            </a:r>
          </a:p>
          <a:p>
            <a:r>
              <a:rPr lang="es-CL" sz="900" u="sng" dirty="0">
                <a:hlinkClick r:id="rId12"/>
              </a:rPr>
              <a:t>https://www.google.com/url?sa=t&amp;rct=j&amp;q=&amp;esrc=s&amp;source=web&amp;cd=7&amp;ved=0ahUKEwiXpMu0pvjVAhWFKGMKHRvtBR4QFgg6MAY&amp;url=http%3A%2F%2Fcolegioarqvalpo.cl%2Fwp-content%2Fuploads%2F2015%2F10%2Fplan-borde-costero.pdf&amp;usg=AFQjCNFJGUdPaNPHtf0X9DxNzNDi0WbXVA</a:t>
            </a:r>
            <a:endParaRPr lang="es-CL" sz="900" dirty="0"/>
          </a:p>
          <a:p>
            <a:r>
              <a:rPr lang="es-CL" sz="900" dirty="0"/>
              <a:t>CONCURSO ~2017</a:t>
            </a:r>
          </a:p>
          <a:p>
            <a:r>
              <a:rPr lang="es-CL" sz="900" u="sng" dirty="0">
                <a:hlinkClick r:id="rId13"/>
              </a:rPr>
              <a:t>http://www.plataformaarquitectura.cl/cl/877118/concurso-publico-de-proyectos-actuaciones-sobre-el-bordemar-del-gran-valparaiso-etapa-ii-valparaiso-puerto-plus</a:t>
            </a:r>
            <a:endParaRPr lang="es-CL" sz="900" dirty="0"/>
          </a:p>
          <a:p>
            <a:r>
              <a:rPr lang="es-CL" sz="900" dirty="0"/>
              <a:t>MODIFICACION PLAN REGULADOR</a:t>
            </a:r>
          </a:p>
          <a:p>
            <a:r>
              <a:rPr lang="es-CL" sz="900" u="sng" dirty="0">
                <a:hlinkClick r:id="rId14"/>
              </a:rPr>
              <a:t>https://www.google.com/url?sa=t&amp;rct=j&amp;q=&amp;esrc=s&amp;source=web&amp;cd=9&amp;cad=rja&amp;uact=8&amp;ved=0ahUKEwjumoSQp_jVAhVB4GMKHbdoAOEQFghOMAg&amp;url=http%3A%2F%2Fbiblioteca.cchc.cl%2Fdatafiles%2F19046.pdf&amp;usg=AFQjCNGYrVCo1Y-o600fXDwNWDREPo3CXA</a:t>
            </a:r>
            <a:endParaRPr lang="es-CL" sz="900" dirty="0"/>
          </a:p>
          <a:p>
            <a:r>
              <a:rPr lang="es-CL" sz="900" dirty="0"/>
              <a:t>ASCENSORES VALPARAISO</a:t>
            </a:r>
          </a:p>
          <a:p>
            <a:r>
              <a:rPr lang="es-CL" sz="900" u="sng" dirty="0">
                <a:hlinkClick r:id="rId15"/>
              </a:rPr>
              <a:t>http://www.ucvmedios.cl/ucv-radio-noticia.php?nid=14014</a:t>
            </a:r>
            <a:endParaRPr lang="es-CL" sz="900" dirty="0"/>
          </a:p>
          <a:p>
            <a:r>
              <a:rPr lang="es-CL" sz="900" u="sng" dirty="0">
                <a:hlinkClick r:id="rId16"/>
              </a:rPr>
              <a:t>http://www.plataformaurbana.cl/archive/2016/04/20/recuperacion-de-tres-ascensores-de-valparaiso-incluye-nueva-maquinaria/</a:t>
            </a:r>
            <a:endParaRPr lang="es-CL" sz="900" dirty="0"/>
          </a:p>
          <a:p>
            <a:r>
              <a:rPr lang="es-CL" sz="900" dirty="0"/>
              <a:t>RESTAURACION ECOLOGICA EN VALPARAISO</a:t>
            </a:r>
          </a:p>
          <a:p>
            <a:r>
              <a:rPr lang="es-CL" sz="900" u="sng" dirty="0">
                <a:hlinkClick r:id="rId17"/>
              </a:rPr>
              <a:t>http://ausrevista.cl/index.php/es/n-actual/leer-articulos/26-revista-n-19/200-valparaiso-h30-humedad-y-restauracio-n-ecolo-gica-estrategias-para-un-ordenamiento-territorial-desde-sus-factores-de-riesgo</a:t>
            </a:r>
            <a:endParaRPr lang="es-CL" sz="900" dirty="0"/>
          </a:p>
          <a:p>
            <a:r>
              <a:rPr lang="es-CL" sz="900" dirty="0"/>
              <a:t>PLAN RECONSTRUCCION VALPARAISO</a:t>
            </a:r>
          </a:p>
          <a:p>
            <a:r>
              <a:rPr lang="es-CL" sz="900" u="sng" dirty="0">
                <a:hlinkClick r:id="rId18"/>
              </a:rPr>
              <a:t>http://www.plataformaurbana.cl/archive/2015/06/03/plan-de-reconstruccion-en-valparaiso-pretende-convertir-las-quebradas-en-un-nuevo-parque-urbano/</a:t>
            </a:r>
            <a:endParaRPr lang="es-CL" sz="900" dirty="0"/>
          </a:p>
          <a:p>
            <a:r>
              <a:rPr lang="es-CL" sz="900" u="sng" dirty="0">
                <a:hlinkClick r:id="rId19"/>
              </a:rPr>
              <a:t>https://issuu.com/unadeuno/docs/plan_municipal_reconstruccion_valpa</a:t>
            </a:r>
            <a:endParaRPr lang="es-CL" sz="900" dirty="0"/>
          </a:p>
          <a:p>
            <a:endParaRPr lang="es-C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Shape 61" descr="puerto valparais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62" name="Shape 62"/>
          <p:cNvSpPr txBox="1"/>
          <p:nvPr/>
        </p:nvSpPr>
        <p:spPr>
          <a:xfrm>
            <a:off x="149950" y="2848362"/>
            <a:ext cx="4818900" cy="1819200"/>
          </a:xfrm>
          <a:prstGeom prst="rect">
            <a:avLst/>
          </a:prstGeom>
          <a:noFill/>
          <a:ln>
            <a:noFill/>
          </a:ln>
        </p:spPr>
        <p:txBody>
          <a:bodyPr lIns="91425" tIns="91425" rIns="91425" bIns="91425" anchor="t" anchorCtr="0">
            <a:noAutofit/>
          </a:bodyPr>
          <a:lstStyle/>
          <a:p>
            <a:pPr marR="63500" lvl="0" rtl="0">
              <a:lnSpc>
                <a:spcPct val="100000"/>
              </a:lnSpc>
              <a:spcBef>
                <a:spcPts val="0"/>
              </a:spcBef>
              <a:spcAft>
                <a:spcPts val="1500"/>
              </a:spcAft>
              <a:buClr>
                <a:schemeClr val="dk1"/>
              </a:buClr>
              <a:buSzPct val="110000"/>
              <a:buFont typeface="Arial"/>
              <a:buNone/>
            </a:pPr>
            <a:r>
              <a:rPr lang="en" sz="1000">
                <a:solidFill>
                  <a:srgbClr val="FFFFFF"/>
                </a:solidFill>
              </a:rPr>
              <a:t>La creación del Terminal 2 forma parte de una nueva etapa de proyectos anunciados por Puerto Valparaíso, que incluye la expansión del</a:t>
            </a:r>
            <a:r>
              <a:rPr lang="en" sz="1000" b="1">
                <a:solidFill>
                  <a:srgbClr val="FFFFFF"/>
                </a:solidFill>
              </a:rPr>
              <a:t> Terminal 1 con una extensión de su frente de atraque principal de 120 metros y el desarrollo de los sectores Yolanda y San Mateo.</a:t>
            </a:r>
          </a:p>
          <a:p>
            <a:pPr marR="63500" lvl="0" rtl="0">
              <a:lnSpc>
                <a:spcPct val="100000"/>
              </a:lnSpc>
              <a:spcBef>
                <a:spcPts val="0"/>
              </a:spcBef>
              <a:spcAft>
                <a:spcPts val="1500"/>
              </a:spcAft>
              <a:buClr>
                <a:schemeClr val="dk1"/>
              </a:buClr>
              <a:buSzPct val="110000"/>
              <a:buFont typeface="Arial"/>
              <a:buNone/>
            </a:pPr>
            <a:r>
              <a:rPr lang="en" sz="1000">
                <a:solidFill>
                  <a:srgbClr val="FFFFFF"/>
                </a:solidFill>
              </a:rPr>
              <a:t>En el caso de la</a:t>
            </a:r>
            <a:r>
              <a:rPr lang="en" sz="1000" b="1">
                <a:solidFill>
                  <a:srgbClr val="FFFFFF"/>
                </a:solidFill>
              </a:rPr>
              <a:t> extensión el sitio 3 del Terminal 1,</a:t>
            </a:r>
            <a:r>
              <a:rPr lang="en" sz="1000">
                <a:solidFill>
                  <a:srgbClr val="FFFFFF"/>
                </a:solidFill>
              </a:rPr>
              <a:t> permitirá la atención simultánea de dos naves post panamax, dimensión máxima aceptada por el Canal de Panamá.</a:t>
            </a:r>
          </a:p>
          <a:p>
            <a:pPr marR="63500" lvl="0" rtl="0">
              <a:lnSpc>
                <a:spcPct val="100000"/>
              </a:lnSpc>
              <a:spcBef>
                <a:spcPts val="0"/>
              </a:spcBef>
              <a:spcAft>
                <a:spcPts val="1500"/>
              </a:spcAft>
              <a:buClr>
                <a:schemeClr val="dk1"/>
              </a:buClr>
              <a:buSzPct val="110000"/>
              <a:buFont typeface="Arial"/>
              <a:buNone/>
            </a:pPr>
            <a:r>
              <a:rPr lang="en" sz="1000">
                <a:solidFill>
                  <a:srgbClr val="FFFFFF"/>
                </a:solidFill>
              </a:rPr>
              <a:t>El Terminal 2, licitado a la empresa OHL Concesiones Chile, tendrá una capacidad estimada de un millón de TEUS (</a:t>
            </a:r>
            <a:r>
              <a:rPr lang="en" sz="1000" b="1">
                <a:solidFill>
                  <a:srgbClr val="FFFFFF"/>
                </a:solidFill>
              </a:rPr>
              <a:t>equivalente a un millón de contenedores de seis metros),</a:t>
            </a:r>
            <a:r>
              <a:rPr lang="en" sz="1000">
                <a:solidFill>
                  <a:srgbClr val="FFFFFF"/>
                </a:solidFill>
              </a:rPr>
              <a:t> para lo que se desarrollará un frente de atraque de 725 metros y un área de respaldo de nueve hectáreas adicionales.</a:t>
            </a:r>
          </a:p>
          <a:p>
            <a:pPr lvl="0" rtl="0">
              <a:spcBef>
                <a:spcPts val="0"/>
              </a:spcBef>
              <a:buNone/>
            </a:pPr>
            <a:endParaRPr sz="1100">
              <a:solidFill>
                <a:srgbClr val="404040"/>
              </a:solidFill>
              <a:highlight>
                <a:srgbClr val="FFFFFF"/>
              </a:highlight>
            </a:endParaRPr>
          </a:p>
        </p:txBody>
      </p:sp>
      <p:pic>
        <p:nvPicPr>
          <p:cNvPr id="63" name="Shape 6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20450" y="1995350"/>
            <a:ext cx="4003225" cy="3003999"/>
          </a:xfrm>
          <a:prstGeom prst="rect">
            <a:avLst/>
          </a:prstGeom>
          <a:noFill/>
          <a:ln>
            <a:noFill/>
          </a:ln>
        </p:spPr>
      </p:pic>
      <p:sp>
        <p:nvSpPr>
          <p:cNvPr id="64" name="Shape 64"/>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PROYECTO PUERTO VALPARAÍSO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Shape 69" descr="puerto baron.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70" name="Shape 70"/>
          <p:cNvSpPr txBox="1"/>
          <p:nvPr/>
        </p:nvSpPr>
        <p:spPr>
          <a:xfrm>
            <a:off x="94200" y="2060900"/>
            <a:ext cx="3036000" cy="20865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Puerto Barón: Este proyecto permitirá acceder al borde costero y armoniza el crecimiento portuario con el desarrollo y necesidades de la ciudad, generando un espacio de casi 14 hectáreas, de las cuales dos tercios serán de uso público. Fue licitada en 2006 al concesionario Mall Plaza y comenzará su fase definitiva de construcción hacia fines del primer semestre de este año, creando más de 4.500 nuevos empleos. Esta iniciativa integra importantes motores de desarrollo de la ciudad, con dos plazas y un gran paseo de borde. Su inversión, de 200 millones de dólares, plantea poner en valor la Bodega Simón Bolívar y adecuar su diseño a los requerimientos planteados por Unesco, tras un intenso trabajo intersectorial en cuyo marco el Estado se comprometió al debido resguardo arqueológico de la zona.</a:t>
            </a:r>
          </a:p>
        </p:txBody>
      </p:sp>
      <p:pic>
        <p:nvPicPr>
          <p:cNvPr id="71" name="Shape 7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131600" y="2463050"/>
            <a:ext cx="3868000" cy="2481949"/>
          </a:xfrm>
          <a:prstGeom prst="rect">
            <a:avLst/>
          </a:prstGeom>
          <a:noFill/>
          <a:ln>
            <a:noFill/>
          </a:ln>
        </p:spPr>
      </p:pic>
      <p:sp>
        <p:nvSpPr>
          <p:cNvPr id="72" name="Shape 72"/>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PUERTO BARON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descr="SI QUER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78" name="Shape 78"/>
          <p:cNvSpPr txBox="1"/>
          <p:nvPr/>
        </p:nvSpPr>
        <p:spPr>
          <a:xfrm>
            <a:off x="87550" y="1981125"/>
            <a:ext cx="3251400" cy="1988700"/>
          </a:xfrm>
          <a:prstGeom prst="rect">
            <a:avLst/>
          </a:prstGeom>
          <a:noFill/>
          <a:ln>
            <a:noFill/>
          </a:ln>
        </p:spPr>
        <p:txBody>
          <a:bodyPr lIns="91425" tIns="91425" rIns="91425" bIns="91425" anchor="t" anchorCtr="0">
            <a:noAutofit/>
          </a:bodyPr>
          <a:lstStyle/>
          <a:p>
            <a:pPr lvl="0">
              <a:spcBef>
                <a:spcPts val="0"/>
              </a:spcBef>
              <a:buClr>
                <a:schemeClr val="dk1"/>
              </a:buClr>
              <a:buSzPct val="110000"/>
              <a:buFont typeface="Arial"/>
              <a:buNone/>
            </a:pPr>
            <a:r>
              <a:rPr lang="en" sz="1000" b="1">
                <a:solidFill>
                  <a:srgbClr val="FFFFFF"/>
                </a:solidFill>
              </a:rPr>
              <a:t>1. Expansión Terminal 2 en San Mateo</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2. Mejoramiento Entorno Almacenes Fiscales </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3. Estación Merval Nueva Plaza Aduana</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4. Terminal de Pasajeros Espigón</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5. Parque Público Costanera</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6. Paseo Av. Brasil</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7. Parque de Mar Barón</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8. Plaza Acceso Barón</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9. Parque Costero Yolanda</a:t>
            </a:r>
          </a:p>
          <a:p>
            <a:pPr lvl="0">
              <a:spcBef>
                <a:spcPts val="0"/>
              </a:spcBef>
              <a:buClr>
                <a:schemeClr val="dk1"/>
              </a:buClr>
              <a:buFont typeface="Arial"/>
              <a:buNone/>
            </a:pPr>
            <a:endParaRPr sz="1000">
              <a:solidFill>
                <a:srgbClr val="FFFFFF"/>
              </a:solidFill>
            </a:endParaRPr>
          </a:p>
          <a:p>
            <a:pPr lvl="0">
              <a:spcBef>
                <a:spcPts val="0"/>
              </a:spcBef>
              <a:buClr>
                <a:schemeClr val="dk1"/>
              </a:buClr>
              <a:buSzPct val="110000"/>
              <a:buFont typeface="Arial"/>
              <a:buNone/>
            </a:pPr>
            <a:r>
              <a:rPr lang="en" sz="1000" b="1">
                <a:solidFill>
                  <a:srgbClr val="FFFFFF"/>
                </a:solidFill>
              </a:rPr>
              <a:t>10. Estación Intermodal Cabritería</a:t>
            </a:r>
          </a:p>
          <a:p>
            <a:pPr lvl="0" rtl="0">
              <a:spcBef>
                <a:spcPts val="0"/>
              </a:spcBef>
              <a:buNone/>
            </a:pPr>
            <a:endParaRPr sz="800">
              <a:solidFill>
                <a:srgbClr val="FFFFFF"/>
              </a:solidFill>
            </a:endParaRPr>
          </a:p>
        </p:txBody>
      </p:sp>
      <p:sp>
        <p:nvSpPr>
          <p:cNvPr id="79" name="Shape 79"/>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Proyecto Común para el Borde Costero: El Valparaíso que sí queremos</a:t>
            </a:r>
          </a:p>
        </p:txBody>
      </p:sp>
      <p:sp>
        <p:nvSpPr>
          <p:cNvPr id="80" name="Shape 80"/>
          <p:cNvSpPr/>
          <p:nvPr/>
        </p:nvSpPr>
        <p:spPr>
          <a:xfrm>
            <a:off x="2444050" y="846150"/>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900"/>
              <a:t>1</a:t>
            </a:r>
          </a:p>
        </p:txBody>
      </p:sp>
      <p:sp>
        <p:nvSpPr>
          <p:cNvPr id="81" name="Shape 81"/>
          <p:cNvSpPr/>
          <p:nvPr/>
        </p:nvSpPr>
        <p:spPr>
          <a:xfrm>
            <a:off x="2675050" y="1273662"/>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900"/>
              <a:t>2</a:t>
            </a:r>
          </a:p>
        </p:txBody>
      </p:sp>
      <p:sp>
        <p:nvSpPr>
          <p:cNvPr id="82" name="Shape 82"/>
          <p:cNvSpPr/>
          <p:nvPr/>
        </p:nvSpPr>
        <p:spPr>
          <a:xfrm>
            <a:off x="2518075" y="1701162"/>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900"/>
              <a:t>3</a:t>
            </a:r>
          </a:p>
        </p:txBody>
      </p:sp>
      <p:sp>
        <p:nvSpPr>
          <p:cNvPr id="83" name="Shape 83"/>
          <p:cNvSpPr/>
          <p:nvPr/>
        </p:nvSpPr>
        <p:spPr>
          <a:xfrm>
            <a:off x="2803175" y="1745025"/>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900"/>
              <a:t>4</a:t>
            </a:r>
          </a:p>
        </p:txBody>
      </p:sp>
      <p:sp>
        <p:nvSpPr>
          <p:cNvPr id="84" name="Shape 84"/>
          <p:cNvSpPr/>
          <p:nvPr/>
        </p:nvSpPr>
        <p:spPr>
          <a:xfrm>
            <a:off x="2803175" y="2081900"/>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900"/>
              <a:t>5</a:t>
            </a:r>
          </a:p>
        </p:txBody>
      </p:sp>
      <p:sp>
        <p:nvSpPr>
          <p:cNvPr id="85" name="Shape 85"/>
          <p:cNvSpPr/>
          <p:nvPr/>
        </p:nvSpPr>
        <p:spPr>
          <a:xfrm>
            <a:off x="3107950" y="2246150"/>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900"/>
              <a:t>6</a:t>
            </a:r>
          </a:p>
        </p:txBody>
      </p:sp>
      <p:sp>
        <p:nvSpPr>
          <p:cNvPr id="86" name="Shape 86"/>
          <p:cNvSpPr/>
          <p:nvPr/>
        </p:nvSpPr>
        <p:spPr>
          <a:xfrm>
            <a:off x="4026000" y="2182675"/>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900"/>
              <a:t>7</a:t>
            </a:r>
          </a:p>
        </p:txBody>
      </p:sp>
      <p:sp>
        <p:nvSpPr>
          <p:cNvPr id="87" name="Shape 87"/>
          <p:cNvSpPr/>
          <p:nvPr/>
        </p:nvSpPr>
        <p:spPr>
          <a:xfrm>
            <a:off x="3854500" y="2418775"/>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900"/>
              <a:t>8</a:t>
            </a:r>
          </a:p>
        </p:txBody>
      </p:sp>
      <p:sp>
        <p:nvSpPr>
          <p:cNvPr id="88" name="Shape 88"/>
          <p:cNvSpPr/>
          <p:nvPr/>
        </p:nvSpPr>
        <p:spPr>
          <a:xfrm>
            <a:off x="4674350" y="1745025"/>
            <a:ext cx="231000" cy="2361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900"/>
              <a:t>9</a:t>
            </a:r>
          </a:p>
        </p:txBody>
      </p:sp>
      <p:sp>
        <p:nvSpPr>
          <p:cNvPr id="89" name="Shape 89"/>
          <p:cNvSpPr/>
          <p:nvPr/>
        </p:nvSpPr>
        <p:spPr>
          <a:xfrm>
            <a:off x="5160500" y="1273675"/>
            <a:ext cx="418200" cy="4275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700"/>
              <a:t>10</a:t>
            </a:r>
          </a:p>
        </p:txBody>
      </p:sp>
      <p:pic>
        <p:nvPicPr>
          <p:cNvPr id="90" name="Shape 9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846484" y="2482251"/>
            <a:ext cx="4162185" cy="24969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SECTOR MINVU.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96" name="Shape 96"/>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ZONAS RENOVACION URBANA</a:t>
            </a:r>
          </a:p>
          <a:p>
            <a:pPr lvl="0" algn="ctr" rtl="0">
              <a:spcBef>
                <a:spcPts val="0"/>
              </a:spcBef>
              <a:buNone/>
            </a:pPr>
            <a:r>
              <a:rPr lang="en" b="1">
                <a:solidFill>
                  <a:srgbClr val="FFFFFF"/>
                </a:solidFill>
              </a:rPr>
              <a:t>(MINVU)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Shape 101" descr="anibal pint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02" name="Shape 102"/>
          <p:cNvSpPr txBox="1"/>
          <p:nvPr/>
        </p:nvSpPr>
        <p:spPr>
          <a:xfrm>
            <a:off x="174250" y="2758175"/>
            <a:ext cx="2737800" cy="1544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El proyecto considera la reposición de Mobiliario Urbano, iluminación de la fachada del Edificio Cooperativa Vitalicia (Radio Portales) y la mejora de la infraestructura de los puestos de los Floristas de La Pérgola, proyecto que ya se encuentra ingresado para la última revisión del Consejo de Monumentos Nacionales, la fase última de aprobación del proyecto de obra. Debido a que la Plaza Aníbal Pinto y la Pérgola de Flores son áreas protegidas por el Consejo, los requerimientos sobre los detalles técnicos de esta obra son de alta exigencia.</a:t>
            </a:r>
          </a:p>
        </p:txBody>
      </p:sp>
      <p:sp>
        <p:nvSpPr>
          <p:cNvPr id="103" name="Shape 103"/>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a:spcBef>
                <a:spcPts val="0"/>
              </a:spcBef>
              <a:buNone/>
            </a:pPr>
            <a:r>
              <a:rPr lang="en" b="1">
                <a:solidFill>
                  <a:srgbClr val="FFFFFF"/>
                </a:solidFill>
              </a:rPr>
              <a:t>PLAZA ANIBAL PINTO</a:t>
            </a:r>
          </a:p>
        </p:txBody>
      </p:sp>
      <p:pic>
        <p:nvPicPr>
          <p:cNvPr id="104" name="Shape 10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61291" y="523323"/>
            <a:ext cx="3667308" cy="2078875"/>
          </a:xfrm>
          <a:prstGeom prst="rect">
            <a:avLst/>
          </a:prstGeom>
          <a:noFill/>
          <a:ln>
            <a:noFill/>
          </a:ln>
        </p:spPr>
      </p:pic>
      <p:pic>
        <p:nvPicPr>
          <p:cNvPr id="105" name="Shape 105" descr="Aníbal-Pinto-770x318.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6050" y="2758175"/>
            <a:ext cx="5262549" cy="2173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descr="VIA.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11" name="Shape 111"/>
          <p:cNvSpPr txBox="1"/>
          <p:nvPr/>
        </p:nvSpPr>
        <p:spPr>
          <a:xfrm>
            <a:off x="126200" y="987475"/>
            <a:ext cx="2630700" cy="2454000"/>
          </a:xfrm>
          <a:prstGeom prst="rect">
            <a:avLst/>
          </a:prstGeom>
          <a:noFill/>
          <a:ln>
            <a:noFill/>
          </a:ln>
        </p:spPr>
        <p:txBody>
          <a:bodyPr lIns="91425" tIns="91425" rIns="91425" bIns="91425" anchor="t" anchorCtr="0">
            <a:noAutofit/>
          </a:bodyPr>
          <a:lstStyle/>
          <a:p>
            <a:pPr lvl="0">
              <a:spcBef>
                <a:spcPts val="0"/>
              </a:spcBef>
              <a:buNone/>
            </a:pPr>
            <a:r>
              <a:rPr lang="en" sz="1000">
                <a:solidFill>
                  <a:srgbClr val="FFFFFF"/>
                </a:solidFill>
              </a:rPr>
              <a:t>Otra iniciativa que generará un positivo impacto en términos de comodidad y tiempos de viaje, es el nuevo teleférico que se estudiará para Valparaíso a efectos de enlazar, la estación Francia del Metro Regional de Valparaíso, con la parte alta de Valparaíso, pasando por el Hospital Carlos Van Büren, cuya inversión se estima en 66 millones de dólares.</a:t>
            </a:r>
          </a:p>
          <a:p>
            <a:pPr lvl="0">
              <a:spcBef>
                <a:spcPts val="0"/>
              </a:spcBef>
              <a:buNone/>
            </a:pPr>
            <a:endParaRPr sz="1000">
              <a:solidFill>
                <a:srgbClr val="FFFFFF"/>
              </a:solidFill>
            </a:endParaRPr>
          </a:p>
          <a:p>
            <a:pPr lvl="0" rtl="0">
              <a:spcBef>
                <a:spcPts val="0"/>
              </a:spcBef>
              <a:buNone/>
            </a:pPr>
            <a:r>
              <a:rPr lang="en" sz="1000">
                <a:solidFill>
                  <a:srgbClr val="FFFFFF"/>
                </a:solidFill>
              </a:rPr>
              <a:t>Todo lo anterior se enmarca en la integración tarifaria para Merval, los ascensores y los trolebuses de la ciudad-puerto, lo que se materializa a través de un medio de pago común que estará disponible para los usuarios en el primer semestre de 2015. Otra medida apunta a la integración física de Metro con los trolebuses en 2017, acercando el recorrido de los troles hasta la Estación Barón, donde se construirá una estación de intercambio modal. El costo será de 2 millones de dólares, los que se sumarán a los 31 que serán destinados a la adquisición de nuevo material rodante para Merval.</a:t>
            </a:r>
          </a:p>
        </p:txBody>
      </p:sp>
      <p:sp>
        <p:nvSpPr>
          <p:cNvPr id="112" name="Shape 112"/>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PLAN DE INFRAESTRUCTURA DE TRANSPORTE PÚBLICO</a:t>
            </a:r>
          </a:p>
        </p:txBody>
      </p:sp>
      <p:pic>
        <p:nvPicPr>
          <p:cNvPr id="113" name="Shape 1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05927" y="2289704"/>
            <a:ext cx="3239151" cy="2689549"/>
          </a:xfrm>
          <a:prstGeom prst="rect">
            <a:avLst/>
          </a:prstGeom>
          <a:noFill/>
          <a:ln>
            <a:noFill/>
          </a:ln>
        </p:spPr>
      </p:pic>
      <p:sp>
        <p:nvSpPr>
          <p:cNvPr id="114" name="Shape 114"/>
          <p:cNvSpPr/>
          <p:nvPr/>
        </p:nvSpPr>
        <p:spPr>
          <a:xfrm>
            <a:off x="7275625" y="763975"/>
            <a:ext cx="360900" cy="223500"/>
          </a:xfrm>
          <a:prstGeom prst="rect">
            <a:avLst/>
          </a:prstGeom>
          <a:solidFill>
            <a:srgbClr val="EA00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7275625" y="1068975"/>
            <a:ext cx="360900" cy="223500"/>
          </a:xfrm>
          <a:prstGeom prst="rect">
            <a:avLst/>
          </a:prstGeom>
          <a:solidFill>
            <a:srgbClr val="00F6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txBox="1"/>
          <p:nvPr/>
        </p:nvSpPr>
        <p:spPr>
          <a:xfrm>
            <a:off x="7688425" y="690100"/>
            <a:ext cx="1298700" cy="1216800"/>
          </a:xfrm>
          <a:prstGeom prst="rect">
            <a:avLst/>
          </a:prstGeom>
          <a:noFill/>
          <a:ln>
            <a:noFill/>
          </a:ln>
        </p:spPr>
        <p:txBody>
          <a:bodyPr lIns="91425" tIns="91425" rIns="91425" bIns="91425" anchor="t" anchorCtr="0">
            <a:noAutofit/>
          </a:bodyPr>
          <a:lstStyle/>
          <a:p>
            <a:pPr lvl="0">
              <a:spcBef>
                <a:spcPts val="0"/>
              </a:spcBef>
              <a:buNone/>
            </a:pPr>
            <a:r>
              <a:rPr lang="en" sz="800">
                <a:solidFill>
                  <a:srgbClr val="FFFFFF"/>
                </a:solidFill>
              </a:rPr>
              <a:t>TELEFERICO</a:t>
            </a:r>
          </a:p>
          <a:p>
            <a:pPr lvl="0">
              <a:spcBef>
                <a:spcPts val="0"/>
              </a:spcBef>
              <a:buNone/>
            </a:pPr>
            <a:endParaRPr sz="800">
              <a:solidFill>
                <a:srgbClr val="FFFFFF"/>
              </a:solidFill>
            </a:endParaRPr>
          </a:p>
          <a:p>
            <a:pPr lvl="0" rtl="0">
              <a:spcBef>
                <a:spcPts val="0"/>
              </a:spcBef>
              <a:buNone/>
            </a:pPr>
            <a:endParaRPr sz="800">
              <a:solidFill>
                <a:srgbClr val="FFFFFF"/>
              </a:solidFill>
            </a:endParaRPr>
          </a:p>
          <a:p>
            <a:pPr lvl="0" rtl="0">
              <a:spcBef>
                <a:spcPts val="0"/>
              </a:spcBef>
              <a:buNone/>
            </a:pPr>
            <a:r>
              <a:rPr lang="en" sz="800">
                <a:solidFill>
                  <a:srgbClr val="FFFFFF"/>
                </a:solidFill>
              </a:rPr>
              <a:t>METRO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descr="CERR.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22" name="Shape 122"/>
          <p:cNvSpPr txBox="1"/>
          <p:nvPr/>
        </p:nvSpPr>
        <p:spPr>
          <a:xfrm>
            <a:off x="127600" y="1812700"/>
            <a:ext cx="3437700" cy="20886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rgbClr val="FFFFFF"/>
                </a:solidFill>
              </a:rPr>
              <a:t>El problema práctico es que los barrios localizados sobre estos terrenos apropiados, han desarrollado calles improvisadas, sin anchos normados, ni medidas regulares. Muchas no tienen veredas, muros de contención ni sistemas de canalización de aguas lluvias.</a:t>
            </a:r>
          </a:p>
          <a:p>
            <a:pPr lvl="0" rtl="0">
              <a:lnSpc>
                <a:spcPct val="115000"/>
              </a:lnSpc>
              <a:spcBef>
                <a:spcPts val="0"/>
              </a:spcBef>
              <a:buClr>
                <a:schemeClr val="dk1"/>
              </a:buClr>
              <a:buSzPct val="110000"/>
              <a:buFont typeface="Arial"/>
              <a:buNone/>
            </a:pPr>
            <a:r>
              <a:rPr lang="en" sz="1000">
                <a:solidFill>
                  <a:srgbClr val="FFFFFF"/>
                </a:solidFill>
              </a:rPr>
              <a:t>Varias zonas no cuentan con servicios básicos, están en zonas de riesgo y no pueden recibir beneficios del Estado porque no son reconocidas por él.</a:t>
            </a:r>
          </a:p>
          <a:p>
            <a:pPr lvl="0" rtl="0">
              <a:lnSpc>
                <a:spcPct val="115000"/>
              </a:lnSpc>
              <a:spcBef>
                <a:spcPts val="0"/>
              </a:spcBef>
              <a:buClr>
                <a:schemeClr val="dk1"/>
              </a:buClr>
              <a:buSzPct val="110000"/>
              <a:buFont typeface="Arial"/>
              <a:buNone/>
            </a:pPr>
            <a:r>
              <a:rPr lang="en" sz="1000">
                <a:solidFill>
                  <a:srgbClr val="FFFFFF"/>
                </a:solidFill>
              </a:rPr>
              <a:t>Esta falta de formalidad fue una de las contingencias que enfrentan los bomberos durantes los pasados incendios.</a:t>
            </a:r>
          </a:p>
          <a:p>
            <a:pPr lvl="0" rtl="0">
              <a:lnSpc>
                <a:spcPct val="115000"/>
              </a:lnSpc>
              <a:spcBef>
                <a:spcPts val="0"/>
              </a:spcBef>
              <a:buClr>
                <a:schemeClr val="dk1"/>
              </a:buClr>
              <a:buSzPct val="110000"/>
              <a:buFont typeface="Arial"/>
              <a:buNone/>
            </a:pPr>
            <a:r>
              <a:rPr lang="en" sz="1000">
                <a:solidFill>
                  <a:srgbClr val="FFFFFF"/>
                </a:solidFill>
              </a:rPr>
              <a:t>El Gobierno lanzó un plan de obras por $23 mil millones.</a:t>
            </a:r>
          </a:p>
          <a:p>
            <a:pPr lvl="0" rtl="0">
              <a:lnSpc>
                <a:spcPct val="115000"/>
              </a:lnSpc>
              <a:spcBef>
                <a:spcPts val="0"/>
              </a:spcBef>
              <a:buClr>
                <a:schemeClr val="dk1"/>
              </a:buClr>
              <a:buSzPct val="110000"/>
              <a:buFont typeface="Arial"/>
              <a:buNone/>
            </a:pPr>
            <a:r>
              <a:rPr lang="en" sz="1000">
                <a:solidFill>
                  <a:srgbClr val="FFFFFF"/>
                </a:solidFill>
              </a:rPr>
              <a:t>Se busca formalizar en cinco años los 4.000 loteos irregulares con muros de contención, nuevas vialidades, ensanches, equipamientos y la construcción de las nuevas viviendas para damnificados del incendio.</a:t>
            </a:r>
          </a:p>
          <a:p>
            <a:pPr lvl="0" rtl="0">
              <a:lnSpc>
                <a:spcPct val="115000"/>
              </a:lnSpc>
              <a:spcBef>
                <a:spcPts val="0"/>
              </a:spcBef>
              <a:buClr>
                <a:schemeClr val="dk1"/>
              </a:buClr>
              <a:buSzPct val="110000"/>
              <a:buFont typeface="Arial"/>
              <a:buNone/>
            </a:pPr>
            <a:r>
              <a:rPr lang="en" sz="1000">
                <a:solidFill>
                  <a:srgbClr val="FFFFFF"/>
                </a:solidFill>
              </a:rPr>
              <a:t>Ya hay cerca de mil permisos de edificación entregadas por la Dirección de Obras Municipales (DOM) de Valparaíso</a:t>
            </a:r>
          </a:p>
          <a:p>
            <a:pPr lvl="0" rtl="0">
              <a:spcBef>
                <a:spcPts val="0"/>
              </a:spcBef>
              <a:buNone/>
            </a:pPr>
            <a:endParaRPr sz="800">
              <a:solidFill>
                <a:srgbClr val="FFFFFF"/>
              </a:solidFill>
            </a:endParaRPr>
          </a:p>
        </p:txBody>
      </p:sp>
      <p:sp>
        <p:nvSpPr>
          <p:cNvPr id="123" name="Shape 123"/>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PLAN CERROS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Shape 128" descr="CAMINO.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129" name="Shape 129"/>
          <p:cNvSpPr txBox="1"/>
          <p:nvPr/>
        </p:nvSpPr>
        <p:spPr>
          <a:xfrm>
            <a:off x="78350" y="2959775"/>
            <a:ext cx="4383300" cy="20397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110000"/>
              <a:buFont typeface="Arial"/>
              <a:buNone/>
            </a:pPr>
            <a:r>
              <a:rPr lang="en" sz="1000">
                <a:solidFill>
                  <a:srgbClr val="FFFFFF"/>
                </a:solidFill>
              </a:rPr>
              <a:t>El proyecto total contempla cuatro tramos de mejoramiento y prolongación de la vía en un trazado de 18 kilómetros, entre los cerros Playa Ancha y Placeres. De ellos, el Plan de Reconstrucción elaborado tras el megaincendio de abril del 2014 se hará cargo de uno, con una extensión de poco más de 3 kilómetros, entre los cerros Florida y Merced.</a:t>
            </a:r>
          </a:p>
          <a:p>
            <a:pPr lvl="0" rtl="0">
              <a:lnSpc>
                <a:spcPct val="115000"/>
              </a:lnSpc>
              <a:spcBef>
                <a:spcPts val="0"/>
              </a:spcBef>
              <a:spcAft>
                <a:spcPts val="1600"/>
              </a:spcAft>
              <a:buClr>
                <a:schemeClr val="dk1"/>
              </a:buClr>
              <a:buSzPct val="110000"/>
              <a:buFont typeface="Arial"/>
              <a:buNone/>
            </a:pPr>
            <a:r>
              <a:rPr lang="en" sz="1000">
                <a:solidFill>
                  <a:srgbClr val="FFFFFF"/>
                </a:solidFill>
              </a:rPr>
              <a:t>A su vez, ese tramo será intervenido en 6 etapas y los trabajos deberán estar concluidos a finales de 2018. Los otros tres tramos deberán esperar, lo que trajo tranquilidad a los vecinos de los cerros Barón y Placeres, donde el trazado que está siendo diseñado implicaría expropiaciones en unas 200 propiedades.</a:t>
            </a:r>
          </a:p>
        </p:txBody>
      </p:sp>
      <p:sp>
        <p:nvSpPr>
          <p:cNvPr id="130" name="Shape 130"/>
          <p:cNvSpPr txBox="1"/>
          <p:nvPr/>
        </p:nvSpPr>
        <p:spPr>
          <a:xfrm>
            <a:off x="2959775" y="162425"/>
            <a:ext cx="2788200" cy="360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rPr>
              <a:t>REMODELACIÓN Y AMPLIACIÓN AV. ALEMANiA</a:t>
            </a:r>
          </a:p>
        </p:txBody>
      </p:sp>
      <p:pic>
        <p:nvPicPr>
          <p:cNvPr id="131" name="Shape 13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987755" y="0"/>
            <a:ext cx="3156238"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1662</Words>
  <Application>Microsoft Office PowerPoint</Application>
  <PresentationFormat>Presentación en pantalla (16:9)</PresentationFormat>
  <Paragraphs>139</Paragraphs>
  <Slides>17</Slides>
  <Notes>17</Notes>
  <HiddenSlides>0</HiddenSlides>
  <MMClips>0</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Simple Light</vt:lpstr>
      <vt:lpstr>VALPARAÍSO: Planes y Proyectos a Futuro.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VALPARAÍSO: Planes y Proyectos a Futuro.</dc:title>
  <dc:creator>Danilo</dc:creator>
  <cp:lastModifiedBy>Danilo</cp:lastModifiedBy>
  <cp:revision>2</cp:revision>
  <dcterms:modified xsi:type="dcterms:W3CDTF">2017-09-13T14:13:05Z</dcterms:modified>
</cp:coreProperties>
</file>