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372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F3DD670-6380-4AB8-9084-828996025807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417217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Click to edit Master text styles</a:t>
            </a:r>
          </a:p>
          <a:p>
            <a:pPr lvl="1"/>
            <a:r>
              <a:rPr lang="es-ES" noProof="0" smtClean="0"/>
              <a:t>Second level</a:t>
            </a:r>
          </a:p>
          <a:p>
            <a:pPr lvl="2"/>
            <a:r>
              <a:rPr lang="es-ES" noProof="0" smtClean="0"/>
              <a:t>Third level</a:t>
            </a:r>
          </a:p>
          <a:p>
            <a:pPr lvl="3"/>
            <a:r>
              <a:rPr lang="es-ES" noProof="0" smtClean="0"/>
              <a:t>Fourth level</a:t>
            </a:r>
          </a:p>
          <a:p>
            <a:pPr lvl="4"/>
            <a:r>
              <a:rPr lang="es-ES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10D3E2-80F2-4280-BBF0-FCE25B719D14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4173686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2F5EE5D-E50F-421A-A956-DA9AAD5E3CD6}" type="slidenum">
              <a:rPr lang="es-ES" altLang="es-CL" sz="1200"/>
              <a:pPr eaLnBrk="1" hangingPunct="1"/>
              <a:t>1</a:t>
            </a:fld>
            <a:endParaRPr lang="es-ES" altLang="es-CL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_tradnl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32A3959-1D63-4347-9123-C3194A2DF1A8}" type="slidenum">
              <a:rPr lang="es-ES" altLang="es-CL" sz="1200"/>
              <a:pPr eaLnBrk="1" hangingPunct="1"/>
              <a:t>10</a:t>
            </a:fld>
            <a:endParaRPr lang="es-ES" altLang="es-CL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_tradnl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BCE7ACE-F553-470B-84F3-ED559FE7A095}" type="slidenum">
              <a:rPr lang="es-ES" altLang="es-CL" sz="1200"/>
              <a:pPr eaLnBrk="1" hangingPunct="1"/>
              <a:t>11</a:t>
            </a:fld>
            <a:endParaRPr lang="es-ES" altLang="es-CL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_tradnl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4BFE692-57C8-446A-8B6B-B2F87F4E0863}" type="slidenum">
              <a:rPr lang="es-ES" altLang="es-CL" sz="1200"/>
              <a:pPr eaLnBrk="1" hangingPunct="1"/>
              <a:t>12</a:t>
            </a:fld>
            <a:endParaRPr lang="es-ES" altLang="es-CL" sz="12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_tradnl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81419ED-B4FE-45A1-942F-1CDFDFEE0C67}" type="slidenum">
              <a:rPr lang="es-ES" altLang="es-CL" sz="1200"/>
              <a:pPr eaLnBrk="1" hangingPunct="1"/>
              <a:t>13</a:t>
            </a:fld>
            <a:endParaRPr lang="es-ES" altLang="es-CL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_tradnl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F28BA25-8AD4-44B0-9508-8D6F5CBAD274}" type="slidenum">
              <a:rPr lang="es-ES" altLang="es-CL" sz="1200"/>
              <a:pPr eaLnBrk="1" hangingPunct="1"/>
              <a:t>14</a:t>
            </a:fld>
            <a:endParaRPr lang="es-ES" altLang="es-CL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_tradnl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9288042-EB0A-4157-B29D-421C06628669}" type="slidenum">
              <a:rPr lang="es-ES" altLang="es-CL" sz="1200"/>
              <a:pPr eaLnBrk="1" hangingPunct="1"/>
              <a:t>15</a:t>
            </a:fld>
            <a:endParaRPr lang="es-ES" altLang="es-CL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_tradnl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4DA6051-27C6-440B-8348-586BA7EDF134}" type="slidenum">
              <a:rPr lang="es-ES" altLang="es-CL" sz="1200"/>
              <a:pPr eaLnBrk="1" hangingPunct="1"/>
              <a:t>16</a:t>
            </a:fld>
            <a:endParaRPr lang="es-ES" altLang="es-CL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_tradnl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8F9DBD0-6630-47D3-A3E6-100E6D6BC232}" type="slidenum">
              <a:rPr lang="es-ES" altLang="es-CL" sz="1200"/>
              <a:pPr eaLnBrk="1" hangingPunct="1"/>
              <a:t>17</a:t>
            </a:fld>
            <a:endParaRPr lang="es-ES" altLang="es-CL" sz="12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_tradnl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CDD8629-038A-43F2-889A-A319088ABE30}" type="slidenum">
              <a:rPr lang="es-ES" altLang="es-CL" sz="1200"/>
              <a:pPr eaLnBrk="1" hangingPunct="1"/>
              <a:t>18</a:t>
            </a:fld>
            <a:endParaRPr lang="es-ES" altLang="es-CL" sz="12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_tradnl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DFBE112-740D-47A4-86E6-E6911ABD437B}" type="slidenum">
              <a:rPr lang="es-ES" altLang="es-CL" sz="1200"/>
              <a:pPr eaLnBrk="1" hangingPunct="1"/>
              <a:t>19</a:t>
            </a:fld>
            <a:endParaRPr lang="es-ES" altLang="es-CL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_tradnl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26DB45E-199B-4050-941E-1272266CFF16}" type="slidenum">
              <a:rPr lang="es-ES" altLang="es-CL" sz="1200"/>
              <a:pPr eaLnBrk="1" hangingPunct="1"/>
              <a:t>2</a:t>
            </a:fld>
            <a:endParaRPr lang="es-ES" altLang="es-CL" sz="120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_tradnl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E3706C7-7DE7-4702-91CF-5DE95C841B7C}" type="slidenum">
              <a:rPr lang="es-ES" altLang="es-CL" sz="1200"/>
              <a:pPr eaLnBrk="1" hangingPunct="1"/>
              <a:t>20</a:t>
            </a:fld>
            <a:endParaRPr lang="es-ES" altLang="es-CL" sz="120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_tradnl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E970B73-CBEE-45D2-8A39-C1A1C9E6FF32}" type="slidenum">
              <a:rPr lang="es-ES" altLang="es-CL" sz="1200"/>
              <a:pPr eaLnBrk="1" hangingPunct="1"/>
              <a:t>3</a:t>
            </a:fld>
            <a:endParaRPr lang="es-ES" altLang="es-CL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_tradnl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F7792F7-D79C-4670-B6E8-120018F5E859}" type="slidenum">
              <a:rPr lang="es-ES" altLang="es-CL" sz="1200"/>
              <a:pPr eaLnBrk="1" hangingPunct="1"/>
              <a:t>4</a:t>
            </a:fld>
            <a:endParaRPr lang="es-ES" altLang="es-CL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_tradnl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29D299F-A432-41C0-A0F9-82B088401F0D}" type="slidenum">
              <a:rPr lang="es-ES" altLang="es-CL" sz="1200"/>
              <a:pPr eaLnBrk="1" hangingPunct="1"/>
              <a:t>5</a:t>
            </a:fld>
            <a:endParaRPr lang="es-ES" altLang="es-CL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_tradnl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CADC3F3-920B-4C25-B279-F7E7C2386088}" type="slidenum">
              <a:rPr lang="es-ES" altLang="es-CL" sz="1200"/>
              <a:pPr eaLnBrk="1" hangingPunct="1"/>
              <a:t>6</a:t>
            </a:fld>
            <a:endParaRPr lang="es-ES" altLang="es-CL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_tradnl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1D57D17-B1DF-4C5B-8A14-1BC9D87A49A3}" type="slidenum">
              <a:rPr lang="es-ES" altLang="es-CL" sz="1200"/>
              <a:pPr eaLnBrk="1" hangingPunct="1"/>
              <a:t>7</a:t>
            </a:fld>
            <a:endParaRPr lang="es-ES" altLang="es-CL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_tradnl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06772F6-F8D4-4140-8781-B0F7852600FD}" type="slidenum">
              <a:rPr lang="es-ES" altLang="es-CL" sz="1200"/>
              <a:pPr eaLnBrk="1" hangingPunct="1"/>
              <a:t>8</a:t>
            </a:fld>
            <a:endParaRPr lang="es-ES" altLang="es-CL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_tradnl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006CA50-9D44-4E64-A56D-1F54358D03C3}" type="slidenum">
              <a:rPr lang="es-ES" altLang="es-CL" sz="1200"/>
              <a:pPr eaLnBrk="1" hangingPunct="1"/>
              <a:t>9</a:t>
            </a:fld>
            <a:endParaRPr lang="es-ES" altLang="es-CL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_tradnl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1800">
                <a:latin typeface="Arial" charset="0"/>
                <a:ea typeface="ＭＳ Ｐゴシック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1800">
                <a:latin typeface="Arial" charset="0"/>
                <a:ea typeface="ＭＳ Ｐゴシック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1800">
                <a:latin typeface="Arial" charset="0"/>
                <a:ea typeface="ＭＳ Ｐゴシック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8 w 1722"/>
                <a:gd name="T1" fmla="*/ 64 h 66"/>
                <a:gd name="T2" fmla="*/ 1718 w 1722"/>
                <a:gd name="T3" fmla="*/ 58 h 66"/>
                <a:gd name="T4" fmla="*/ 0 w 1722"/>
                <a:gd name="T5" fmla="*/ 0 h 66"/>
                <a:gd name="T6" fmla="*/ 0 w 1722"/>
                <a:gd name="T7" fmla="*/ 46 h 66"/>
                <a:gd name="T8" fmla="*/ 1718 w 1722"/>
                <a:gd name="T9" fmla="*/ 64 h 66"/>
                <a:gd name="T10" fmla="*/ 1718 w 1722"/>
                <a:gd name="T11" fmla="*/ 64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4 w 4789"/>
                <a:gd name="T3" fmla="*/ 77 h 329"/>
                <a:gd name="T4" fmla="*/ 4784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rgbClr val="00007D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3 w 975"/>
                <a:gd name="T1" fmla="*/ 48 h 101"/>
                <a:gd name="T2" fmla="*/ 973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3 w 975"/>
                <a:gd name="T9" fmla="*/ 48 h 101"/>
                <a:gd name="T10" fmla="*/ 973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7 w 2141"/>
                <a:gd name="T7" fmla="*/ 0 h 198"/>
                <a:gd name="T8" fmla="*/ 213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18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6 w 2517"/>
                <a:gd name="T1" fmla="*/ 276 h 276"/>
                <a:gd name="T2" fmla="*/ 2511 w 2517"/>
                <a:gd name="T3" fmla="*/ 204 h 276"/>
                <a:gd name="T4" fmla="*/ 2254 w 2517"/>
                <a:gd name="T5" fmla="*/ 0 h 276"/>
                <a:gd name="T6" fmla="*/ 0 w 2517"/>
                <a:gd name="T7" fmla="*/ 276 h 276"/>
                <a:gd name="T8" fmla="*/ 2176 w 2517"/>
                <a:gd name="T9" fmla="*/ 276 h 276"/>
                <a:gd name="T10" fmla="*/ 2176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18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7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7 w 729"/>
                <a:gd name="T7" fmla="*/ 240 h 240"/>
                <a:gd name="T8" fmla="*/ 727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18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7 w 729"/>
                <a:gd name="T1" fmla="*/ 318 h 318"/>
                <a:gd name="T2" fmla="*/ 727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7 w 729"/>
                <a:gd name="T9" fmla="*/ 318 h 318"/>
                <a:gd name="T10" fmla="*/ 727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18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1800">
                <a:latin typeface="Arial" charset="0"/>
                <a:ea typeface="ＭＳ Ｐゴシック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1800">
                <a:latin typeface="Arial" charset="0"/>
                <a:ea typeface="ＭＳ Ｐゴシック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1800">
                <a:latin typeface="Arial" charset="0"/>
                <a:ea typeface="ＭＳ Ｐゴシック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1800">
                <a:latin typeface="Arial" charset="0"/>
                <a:ea typeface="ＭＳ Ｐゴシック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6 w 2200"/>
                <a:gd name="T3" fmla="*/ 2480 h 2482"/>
                <a:gd name="T4" fmla="*/ 2198 w 2200"/>
                <a:gd name="T5" fmla="*/ 2474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65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1800">
                <a:latin typeface="Arial" charset="0"/>
                <a:ea typeface="ＭＳ Ｐゴシック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1800">
                <a:latin typeface="Arial" charset="0"/>
                <a:ea typeface="ＭＳ Ｐゴシック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1800">
                <a:latin typeface="Arial" charset="0"/>
                <a:ea typeface="ＭＳ Ｐゴシック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0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1800">
                <a:latin typeface="Arial" charset="0"/>
                <a:ea typeface="ＭＳ Ｐゴシック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1800">
                <a:latin typeface="Arial" charset="0"/>
                <a:ea typeface="ＭＳ Ｐゴシック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1800">
                <a:latin typeface="Arial" charset="0"/>
                <a:ea typeface="ＭＳ Ｐゴシック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1800">
                <a:latin typeface="Arial" charset="0"/>
                <a:ea typeface="ＭＳ Ｐゴシック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1800">
                <a:latin typeface="Arial" charset="0"/>
                <a:ea typeface="ＭＳ Ｐゴシック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1800">
                <a:latin typeface="Arial" charset="0"/>
                <a:ea typeface="ＭＳ Ｐゴシック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1800">
                <a:latin typeface="Arial" charset="0"/>
                <a:ea typeface="ＭＳ Ｐゴシック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1800">
                <a:latin typeface="Arial" charset="0"/>
                <a:ea typeface="ＭＳ Ｐゴシック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1800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18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1800">
                  <a:latin typeface="Arial" charset="0"/>
                  <a:ea typeface="ＭＳ Ｐゴシック" charset="0"/>
                </a:endParaRPr>
              </a:p>
            </p:txBody>
          </p:sp>
        </p:grpSp>
      </p:grpSp>
      <p:sp>
        <p:nvSpPr>
          <p:cNvPr id="2257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s-ES" noProof="0" smtClean="0"/>
              <a:t>Clic para editar título</a:t>
            </a:r>
          </a:p>
        </p:txBody>
      </p:sp>
      <p:sp>
        <p:nvSpPr>
          <p:cNvPr id="2257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 sz="3600"/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7C56B591-9E82-40E4-B05E-DC452C38CB79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743053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0F2819A0-0C0B-4206-89B2-58E3B7C344F1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475282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72F9DEEC-EDEF-4AE9-BBA5-9A75471D5D90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602227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ab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5E028558-7CCE-480E-8ED5-7DA5DA5B024F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428481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1747C6FB-0B8E-4E0E-BCAD-15AC837D6783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03423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CAAC95B7-E85F-4FAA-8C97-466849E1A491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117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01A97E25-D038-48E9-991F-FB665640425F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288046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B9FF90C3-753B-4908-AF2E-182AB200E037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867154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7FCAAD84-B371-479F-A67B-513F9C6070DE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712480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1FE9B6C2-E51D-4F47-B682-63AF316E8B3C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36094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6C7A9AD7-C03B-4FE3-84C9-438968D16F0B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968926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3BB14C9E-7CE2-49B3-BCEE-8341F76BE06B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373346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2F71F793-0833-4EE0-A623-DE6E86A986F8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816119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CD3ED00F-1340-40D0-A517-D211C488DC38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339322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150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1800">
                <a:latin typeface="Arial" charset="0"/>
                <a:ea typeface="ＭＳ Ｐゴシック" charset="0"/>
              </a:endParaRPr>
            </a:p>
          </p:txBody>
        </p:sp>
        <p:sp>
          <p:nvSpPr>
            <p:cNvPr id="2150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1800">
                <a:latin typeface="Arial" charset="0"/>
                <a:ea typeface="ＭＳ Ｐゴシック" charset="0"/>
              </a:endParaRPr>
            </a:p>
          </p:txBody>
        </p:sp>
        <p:sp>
          <p:nvSpPr>
            <p:cNvPr id="2150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18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8 w 1722"/>
                <a:gd name="T1" fmla="*/ 64 h 66"/>
                <a:gd name="T2" fmla="*/ 1718 w 1722"/>
                <a:gd name="T3" fmla="*/ 58 h 66"/>
                <a:gd name="T4" fmla="*/ 0 w 1722"/>
                <a:gd name="T5" fmla="*/ 0 h 66"/>
                <a:gd name="T6" fmla="*/ 0 w 1722"/>
                <a:gd name="T7" fmla="*/ 46 h 66"/>
                <a:gd name="T8" fmla="*/ 1718 w 1722"/>
                <a:gd name="T9" fmla="*/ 64 h 66"/>
                <a:gd name="T10" fmla="*/ 1718 w 1722"/>
                <a:gd name="T11" fmla="*/ 64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151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4 w 4789"/>
                <a:gd name="T3" fmla="*/ 77 h 329"/>
                <a:gd name="T4" fmla="*/ 4784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rgbClr val="00007D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3 w 975"/>
                <a:gd name="T1" fmla="*/ 48 h 101"/>
                <a:gd name="T2" fmla="*/ 973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3 w 975"/>
                <a:gd name="T9" fmla="*/ 48 h 101"/>
                <a:gd name="T10" fmla="*/ 973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7 w 2141"/>
                <a:gd name="T7" fmla="*/ 0 h 198"/>
                <a:gd name="T8" fmla="*/ 213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151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18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6 w 2517"/>
                <a:gd name="T1" fmla="*/ 276 h 276"/>
                <a:gd name="T2" fmla="*/ 2511 w 2517"/>
                <a:gd name="T3" fmla="*/ 204 h 276"/>
                <a:gd name="T4" fmla="*/ 2254 w 2517"/>
                <a:gd name="T5" fmla="*/ 0 h 276"/>
                <a:gd name="T6" fmla="*/ 0 w 2517"/>
                <a:gd name="T7" fmla="*/ 276 h 276"/>
                <a:gd name="T8" fmla="*/ 2176 w 2517"/>
                <a:gd name="T9" fmla="*/ 276 h 276"/>
                <a:gd name="T10" fmla="*/ 2176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151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18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7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7 w 729"/>
                <a:gd name="T7" fmla="*/ 240 h 240"/>
                <a:gd name="T8" fmla="*/ 727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151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18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7 w 729"/>
                <a:gd name="T1" fmla="*/ 318 h 318"/>
                <a:gd name="T2" fmla="*/ 727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7 w 729"/>
                <a:gd name="T9" fmla="*/ 318 h 318"/>
                <a:gd name="T10" fmla="*/ 727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152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1800">
                <a:latin typeface="Arial" charset="0"/>
                <a:ea typeface="ＭＳ Ｐゴシック" charset="0"/>
              </a:endParaRPr>
            </a:p>
          </p:txBody>
        </p:sp>
        <p:sp>
          <p:nvSpPr>
            <p:cNvPr id="2152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1800">
                <a:latin typeface="Arial" charset="0"/>
                <a:ea typeface="ＭＳ Ｐゴシック" charset="0"/>
              </a:endParaRPr>
            </a:p>
          </p:txBody>
        </p:sp>
        <p:sp>
          <p:nvSpPr>
            <p:cNvPr id="2152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18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152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18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152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1800">
                <a:latin typeface="Arial" charset="0"/>
                <a:ea typeface="ＭＳ Ｐゴシック" charset="0"/>
              </a:endParaRPr>
            </a:p>
          </p:txBody>
        </p:sp>
        <p:sp>
          <p:nvSpPr>
            <p:cNvPr id="2152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6 w 2200"/>
                <a:gd name="T3" fmla="*/ 2480 h 2482"/>
                <a:gd name="T4" fmla="*/ 2198 w 2200"/>
                <a:gd name="T5" fmla="*/ 2474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65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152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18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153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1800">
                <a:latin typeface="Arial" charset="0"/>
                <a:ea typeface="ＭＳ Ｐゴシック" charset="0"/>
              </a:endParaRPr>
            </a:p>
          </p:txBody>
        </p:sp>
        <p:sp>
          <p:nvSpPr>
            <p:cNvPr id="2153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18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0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153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18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153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1800">
                <a:latin typeface="Arial" charset="0"/>
                <a:ea typeface="ＭＳ Ｐゴシック" charset="0"/>
              </a:endParaRPr>
            </a:p>
          </p:txBody>
        </p:sp>
        <p:sp>
          <p:nvSpPr>
            <p:cNvPr id="2153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1800">
                <a:latin typeface="Arial" charset="0"/>
                <a:ea typeface="ＭＳ Ｐゴシック" charset="0"/>
              </a:endParaRPr>
            </a:p>
          </p:txBody>
        </p:sp>
        <p:sp>
          <p:nvSpPr>
            <p:cNvPr id="2153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1800">
                <a:latin typeface="Arial" charset="0"/>
                <a:ea typeface="ＭＳ Ｐゴシック" charset="0"/>
              </a:endParaRPr>
            </a:p>
          </p:txBody>
        </p:sp>
        <p:sp>
          <p:nvSpPr>
            <p:cNvPr id="2153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1800">
                <a:latin typeface="Arial" charset="0"/>
                <a:ea typeface="ＭＳ Ｐゴシック" charset="0"/>
              </a:endParaRPr>
            </a:p>
          </p:txBody>
        </p:sp>
        <p:sp>
          <p:nvSpPr>
            <p:cNvPr id="2153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1800">
                <a:latin typeface="Arial" charset="0"/>
                <a:ea typeface="ＭＳ Ｐゴシック" charset="0"/>
              </a:endParaRPr>
            </a:p>
          </p:txBody>
        </p:sp>
        <p:sp>
          <p:nvSpPr>
            <p:cNvPr id="2154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1800">
                <a:latin typeface="Arial" charset="0"/>
                <a:ea typeface="ＭＳ Ｐゴシック" charset="0"/>
              </a:endParaRPr>
            </a:p>
          </p:txBody>
        </p:sp>
        <p:sp>
          <p:nvSpPr>
            <p:cNvPr id="2154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1800">
                <a:latin typeface="Arial" charset="0"/>
                <a:ea typeface="ＭＳ Ｐゴシック" charset="0"/>
              </a:endParaRPr>
            </a:p>
          </p:txBody>
        </p:sp>
        <p:sp>
          <p:nvSpPr>
            <p:cNvPr id="2154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s-ES" sz="1800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154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18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54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 sz="1800">
                  <a:latin typeface="Arial" charset="0"/>
                  <a:ea typeface="ＭＳ Ｐゴシック" charset="0"/>
                </a:endParaRPr>
              </a:p>
            </p:txBody>
          </p:sp>
        </p:grpSp>
      </p:grpSp>
      <p:sp>
        <p:nvSpPr>
          <p:cNvPr id="2154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Clic para editar título</a:t>
            </a:r>
          </a:p>
        </p:txBody>
      </p:sp>
      <p:sp>
        <p:nvSpPr>
          <p:cNvPr id="2154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texto del patrón</a:t>
            </a:r>
          </a:p>
          <a:p>
            <a:pPr lvl="1"/>
            <a:r>
              <a:rPr lang="es-ES" altLang="es-CL" smtClean="0"/>
              <a:t>Segundo nivel</a:t>
            </a:r>
          </a:p>
          <a:p>
            <a:pPr lvl="2"/>
            <a:r>
              <a:rPr lang="es-ES" altLang="es-CL" smtClean="0"/>
              <a:t>Tercer nivel</a:t>
            </a:r>
          </a:p>
          <a:p>
            <a:pPr lvl="3"/>
            <a:r>
              <a:rPr lang="es-ES" altLang="es-CL" smtClean="0"/>
              <a:t>Cuarto nivel</a:t>
            </a:r>
          </a:p>
          <a:p>
            <a:pPr lvl="4"/>
            <a:r>
              <a:rPr lang="es-ES" altLang="es-CL" smtClean="0"/>
              <a:t>Quinto nivel</a:t>
            </a:r>
          </a:p>
        </p:txBody>
      </p:sp>
      <p:sp>
        <p:nvSpPr>
          <p:cNvPr id="2154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54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55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A6BF3DE-DA4D-46F7-AE9B-B418A19B2D9A}" type="slidenum">
              <a:rPr lang="es-ES" altLang="es-CL"/>
              <a:pPr/>
              <a:t>‹Nº›</a:t>
            </a:fld>
            <a:endParaRPr lang="es-ES" altLang="es-CL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7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8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3302000"/>
          </a:xfrm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t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 sz="11700" smtClean="0">
                <a:solidFill>
                  <a:srgbClr val="FFFF00"/>
                </a:solidFill>
                <a:effectLst/>
                <a:latin typeface="Arial Black" charset="0"/>
                <a:cs typeface="+mj-cs"/>
              </a:rPr>
              <a:t>Recursos</a:t>
            </a:r>
            <a:br>
              <a:rPr lang="es-ES_tradnl" sz="11700" smtClean="0">
                <a:solidFill>
                  <a:srgbClr val="FFFF00"/>
                </a:solidFill>
                <a:effectLst/>
                <a:latin typeface="Arial Black" charset="0"/>
                <a:cs typeface="+mj-cs"/>
              </a:rPr>
            </a:br>
            <a:r>
              <a:rPr lang="es-ES_tradnl" sz="11700" smtClean="0">
                <a:solidFill>
                  <a:srgbClr val="FFFF00"/>
                </a:solidFill>
                <a:effectLst/>
                <a:latin typeface="Arial Black" charset="0"/>
                <a:cs typeface="+mj-cs"/>
              </a:rPr>
              <a:t>Humanos</a:t>
            </a:r>
            <a:endParaRPr lang="es-ES" sz="11700" smtClean="0">
              <a:solidFill>
                <a:srgbClr val="FFFF00"/>
              </a:solidFill>
              <a:effectLst/>
              <a:latin typeface="Arial Black" charset="0"/>
              <a:cs typeface="+mj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267200"/>
            <a:ext cx="9144000" cy="1300163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s-ES_tradnl" altLang="es-CL" smtClean="0">
                <a:effectLst/>
                <a:latin typeface="Arial Black" pitchFamily="34" charset="0"/>
              </a:rPr>
              <a:t>Diseño de Cargos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_tradnl" altLang="es-CL" smtClean="0">
                <a:effectLst/>
              </a:rPr>
              <a:t>Tambi</a:t>
            </a:r>
            <a:r>
              <a:rPr lang="es-ES_tradnl" altLang="ja-JP" smtClean="0">
                <a:effectLst/>
              </a:rPr>
              <a:t>én llamados perfiles de cargo</a:t>
            </a:r>
            <a:endParaRPr lang="es-ES" altLang="es-CL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67" name="Group 87"/>
          <p:cNvGraphicFramePr>
            <a:graphicFrameLocks noGrp="1"/>
          </p:cNvGraphicFramePr>
          <p:nvPr>
            <p:ph type="tbl" idx="1"/>
          </p:nvPr>
        </p:nvGraphicFramePr>
        <p:xfrm>
          <a:off x="457200" y="1295400"/>
          <a:ext cx="8229600" cy="4949827"/>
        </p:xfrm>
        <a:graphic>
          <a:graphicData uri="http://schemas.openxmlformats.org/drawingml/2006/table">
            <a:tbl>
              <a:tblPr/>
              <a:tblGrid>
                <a:gridCol w="2243138"/>
                <a:gridCol w="5986462"/>
              </a:tblGrid>
              <a:tr h="11160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Variedad</a:t>
                      </a:r>
                      <a:endParaRPr kumimoji="0" lang="es-ES" altLang="es-C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533400" indent="-5334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Arial" pitchFamily="34" charset="0"/>
                        <a:buAutoNum type="arabicPeriod"/>
                        <a:tabLst/>
                      </a:pPr>
                      <a:r>
                        <a:rPr kumimoji="0" lang="es-ES_tradnl" altLang="es-C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Diversificación del trabajo con una perspectiva de desarrollo para las personas y que puedan ejecutar varias actividades de acuerdo a las habilidades y competencias.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Arial" pitchFamily="34" charset="0"/>
                        <a:buAutoNum type="arabicPeriod"/>
                        <a:tabLst/>
                      </a:pPr>
                      <a:r>
                        <a:rPr kumimoji="0" lang="es-ES_tradnl" altLang="es-C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Trabajo creativo e innovador.</a:t>
                      </a:r>
                      <a:endParaRPr kumimoji="0" lang="es-ES" altLang="es-C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1160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Autonomía</a:t>
                      </a:r>
                      <a:endParaRPr kumimoji="0" lang="es-ES" altLang="es-C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533400" indent="-5334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Arial" pitchFamily="34" charset="0"/>
                        <a:buAutoNum type="arabicPeriod"/>
                        <a:tabLst/>
                      </a:pPr>
                      <a:r>
                        <a:rPr kumimoji="0" lang="es-ES" altLang="es-C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Libertad de acción para la planificación y ejecución del trabajo.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Arial" pitchFamily="34" charset="0"/>
                        <a:buAutoNum type="arabicPeriod"/>
                        <a:tabLst/>
                      </a:pPr>
                      <a:r>
                        <a:rPr kumimoji="0" lang="es-ES" altLang="es-C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 mayor independencia menos tiempo de supervisión directa y más autogestión.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904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Significado </a:t>
                      </a:r>
                      <a:br>
                        <a:rPr kumimoji="0" lang="es-ES_tradnl" altLang="es-C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</a:br>
                      <a:r>
                        <a:rPr kumimoji="0" lang="es-ES_tradnl" altLang="es-C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de la tarea</a:t>
                      </a:r>
                      <a:endParaRPr kumimoji="0" lang="es-ES" altLang="es-C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533400" indent="-5334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Arial" pitchFamily="34" charset="0"/>
                        <a:buAutoNum type="arabicPeriod"/>
                        <a:tabLst/>
                      </a:pPr>
                      <a:r>
                        <a:rPr kumimoji="0" lang="es-ES" altLang="es-C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Cuanto más conocimiento se tiene del cargo, hay mayor influencia en la relación con los otros cargos, existirá más responsabilidad.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906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Identidad con </a:t>
                      </a:r>
                      <a:br>
                        <a:rPr kumimoji="0" lang="es-ES_tradnl" altLang="es-C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</a:br>
                      <a:r>
                        <a:rPr kumimoji="0" lang="es-ES_tradnl" altLang="es-C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la tarea</a:t>
                      </a:r>
                      <a:endParaRPr kumimoji="0" lang="es-ES" altLang="es-C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533400" indent="-5334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Arial" pitchFamily="34" charset="0"/>
                        <a:buAutoNum type="arabicPeriod"/>
                        <a:tabLst/>
                      </a:pPr>
                      <a:r>
                        <a:rPr kumimoji="0" lang="es-ES_tradnl" altLang="es-C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De manera que el empleado  se relacione con claridad con su cargo, cuando  se integre globalmente a las actividades del mismo.</a:t>
                      </a:r>
                      <a:endParaRPr kumimoji="0" lang="es-ES" altLang="es-C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906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Retroalimentación</a:t>
                      </a:r>
                      <a:endParaRPr kumimoji="0" lang="es-ES" altLang="es-C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533400" indent="-5334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Arial" pitchFamily="34" charset="0"/>
                        <a:buAutoNum type="arabicPeriod"/>
                        <a:tabLst/>
                      </a:pPr>
                      <a:r>
                        <a:rPr kumimoji="0" lang="es-ES" altLang="es-C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Esto se produce en la medida que el ocupante del cargo conoce de su resultado o desempeño.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20560" name="Rectangle 8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FFFF00"/>
          </a:solidFill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b="1" smtClean="0">
                <a:solidFill>
                  <a:srgbClr val="000000"/>
                </a:solidFill>
                <a:effectLst/>
                <a:cs typeface="+mj-cs"/>
              </a:rPr>
              <a:t>El modelo situacional</a:t>
            </a:r>
            <a:endParaRPr lang="es-ES" b="1" smtClean="0">
              <a:solidFill>
                <a:srgbClr val="000000"/>
              </a:solidFill>
              <a:effectLst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69" name="AutoShape 97"/>
          <p:cNvSpPr>
            <a:spLocks noChangeArrowheads="1"/>
          </p:cNvSpPr>
          <p:nvPr/>
        </p:nvSpPr>
        <p:spPr bwMode="auto">
          <a:xfrm rot="-5400000">
            <a:off x="3238500" y="3581400"/>
            <a:ext cx="2667000" cy="533400"/>
          </a:xfrm>
          <a:prstGeom prst="leftRightArrow">
            <a:avLst>
              <a:gd name="adj1" fmla="val 37500"/>
              <a:gd name="adj2" fmla="val 4976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 sz="1800">
              <a:latin typeface="Arial" charset="0"/>
              <a:ea typeface="ＭＳ Ｐゴシック" charset="0"/>
            </a:endParaRPr>
          </a:p>
        </p:txBody>
      </p:sp>
      <p:sp>
        <p:nvSpPr>
          <p:cNvPr id="28767" name="AutoShape 95"/>
          <p:cNvSpPr>
            <a:spLocks noChangeArrowheads="1"/>
          </p:cNvSpPr>
          <p:nvPr/>
        </p:nvSpPr>
        <p:spPr bwMode="auto">
          <a:xfrm>
            <a:off x="2514600" y="3505200"/>
            <a:ext cx="4114800" cy="533400"/>
          </a:xfrm>
          <a:prstGeom prst="leftRightArrow">
            <a:avLst>
              <a:gd name="adj1" fmla="val 37500"/>
              <a:gd name="adj2" fmla="val 7678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 sz="1800">
              <a:latin typeface="Arial" charset="0"/>
              <a:ea typeface="ＭＳ Ｐゴシック" charset="0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762000"/>
            <a:ext cx="9144000" cy="579438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3200" smtClean="0">
                <a:cs typeface="+mj-cs"/>
              </a:rPr>
              <a:t>Alternativas para el enriquecimiento de cargos</a:t>
            </a:r>
            <a:endParaRPr lang="es-ES" sz="3200" smtClean="0">
              <a:cs typeface="+mj-cs"/>
            </a:endParaRPr>
          </a:p>
        </p:txBody>
      </p:sp>
      <p:graphicFrame>
        <p:nvGraphicFramePr>
          <p:cNvPr id="28768" name="Group 96"/>
          <p:cNvGraphicFramePr>
            <a:graphicFrameLocks noGrp="1"/>
          </p:cNvGraphicFramePr>
          <p:nvPr>
            <p:ph sz="quarter" idx="1"/>
          </p:nvPr>
        </p:nvGraphicFramePr>
        <p:xfrm>
          <a:off x="3341688" y="1371600"/>
          <a:ext cx="2459037" cy="1096963"/>
        </p:xfrm>
        <a:graphic>
          <a:graphicData uri="http://schemas.openxmlformats.org/drawingml/2006/table">
            <a:tbl>
              <a:tblPr/>
              <a:tblGrid>
                <a:gridCol w="2459037"/>
              </a:tblGrid>
              <a:tr h="10969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Se otorgan responsabilidades más elevadas</a:t>
                      </a:r>
                      <a:endParaRPr kumimoji="0" lang="es-ES" altLang="es-CL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729" name="Group 57"/>
          <p:cNvGraphicFramePr>
            <a:graphicFrameLocks noGrp="1"/>
          </p:cNvGraphicFramePr>
          <p:nvPr>
            <p:ph sz="quarter" idx="2"/>
          </p:nvPr>
        </p:nvGraphicFramePr>
        <p:xfrm>
          <a:off x="6757988" y="3124200"/>
          <a:ext cx="2386012" cy="1368425"/>
        </p:xfrm>
        <a:graphic>
          <a:graphicData uri="http://schemas.openxmlformats.org/drawingml/2006/table">
            <a:tbl>
              <a:tblPr/>
              <a:tblGrid>
                <a:gridCol w="2386012"/>
              </a:tblGrid>
              <a:tr h="1368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endParaRPr kumimoji="0" lang="es-ES_tradn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Incluir el trabajo posterior</a:t>
                      </a:r>
                      <a:endParaRPr kumimoji="0" lang="es-E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761" name="Group 89"/>
          <p:cNvGraphicFramePr>
            <a:graphicFrameLocks noGrp="1"/>
          </p:cNvGraphicFramePr>
          <p:nvPr>
            <p:ph sz="quarter" idx="3"/>
          </p:nvPr>
        </p:nvGraphicFramePr>
        <p:xfrm>
          <a:off x="0" y="3124200"/>
          <a:ext cx="2243138" cy="1363663"/>
        </p:xfrm>
        <a:graphic>
          <a:graphicData uri="http://schemas.openxmlformats.org/drawingml/2006/table">
            <a:tbl>
              <a:tblPr/>
              <a:tblGrid>
                <a:gridCol w="2243138"/>
              </a:tblGrid>
              <a:tr h="1363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endParaRPr kumimoji="0" lang="es-ES_tradnl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s-ES_tradnl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Incluir el trabajo anterior</a:t>
                      </a:r>
                      <a:endParaRPr kumimoji="0" lang="es-E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742" name="Group 70"/>
          <p:cNvGraphicFramePr>
            <a:graphicFrameLocks noGrp="1"/>
          </p:cNvGraphicFramePr>
          <p:nvPr>
            <p:ph sz="quarter" idx="4"/>
          </p:nvPr>
        </p:nvGraphicFramePr>
        <p:xfrm>
          <a:off x="3419475" y="5219700"/>
          <a:ext cx="2459038" cy="1333500"/>
        </p:xfrm>
        <a:graphic>
          <a:graphicData uri="http://schemas.openxmlformats.org/drawingml/2006/table">
            <a:tbl>
              <a:tblPr/>
              <a:tblGrid>
                <a:gridCol w="2459038"/>
              </a:tblGrid>
              <a:tr h="1333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Dar  a otras personas o automatizar tareas sencillas </a:t>
                      </a:r>
                      <a:endParaRPr kumimoji="0" lang="es-E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762" name="Group 90"/>
          <p:cNvGraphicFramePr>
            <a:graphicFrameLocks noGrp="1"/>
          </p:cNvGraphicFramePr>
          <p:nvPr/>
        </p:nvGraphicFramePr>
        <p:xfrm>
          <a:off x="3341688" y="3124200"/>
          <a:ext cx="2459037" cy="1363663"/>
        </p:xfrm>
        <a:graphic>
          <a:graphicData uri="http://schemas.openxmlformats.org/drawingml/2006/table">
            <a:tbl>
              <a:tblPr/>
              <a:tblGrid>
                <a:gridCol w="2459037"/>
              </a:tblGrid>
              <a:tr h="13636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El enriquecimiento de un cargo se da en la  redistribución de sus elementos</a:t>
                      </a:r>
                      <a:endParaRPr kumimoji="0" lang="es-ES" altLang="es-C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28747" name="Text Box 75"/>
          <p:cNvSpPr txBox="1">
            <a:spLocks noChangeArrowheads="1"/>
          </p:cNvSpPr>
          <p:nvPr/>
        </p:nvSpPr>
        <p:spPr bwMode="auto">
          <a:xfrm>
            <a:off x="5943600" y="1524000"/>
            <a:ext cx="2286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1400">
                <a:latin typeface="Arial" charset="0"/>
                <a:ea typeface="ＭＳ Ｐゴシック" charset="0"/>
              </a:rPr>
              <a:t>Carga vertical, aumenta la complejidad  del cargo</a:t>
            </a:r>
            <a:endParaRPr lang="es-ES" sz="1400">
              <a:latin typeface="Arial" charset="0"/>
              <a:ea typeface="ＭＳ Ｐゴシック" charset="0"/>
            </a:endParaRPr>
          </a:p>
        </p:txBody>
      </p:sp>
      <p:sp>
        <p:nvSpPr>
          <p:cNvPr id="28748" name="Text Box 76"/>
          <p:cNvSpPr txBox="1">
            <a:spLocks noChangeArrowheads="1"/>
          </p:cNvSpPr>
          <p:nvPr/>
        </p:nvSpPr>
        <p:spPr bwMode="auto">
          <a:xfrm>
            <a:off x="152400" y="4572000"/>
            <a:ext cx="21336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1400">
                <a:solidFill>
                  <a:srgbClr val="FFFF00"/>
                </a:solidFill>
                <a:latin typeface="Arial" charset="0"/>
                <a:ea typeface="ＭＳ Ｐゴシック" charset="0"/>
              </a:rPr>
              <a:t>La carga horizontal, aumenta la  variedad del cargo</a:t>
            </a:r>
            <a:endParaRPr lang="es-ES" sz="1400">
              <a:solidFill>
                <a:srgbClr val="FFFF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8759" name="Rectangle 87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_tradnl" sz="4400" b="1">
                <a:solidFill>
                  <a:srgbClr val="000000"/>
                </a:solidFill>
                <a:latin typeface="Arial" charset="0"/>
                <a:ea typeface="ＭＳ Ｐゴシック" charset="0"/>
              </a:rPr>
              <a:t>El modelo situacional</a:t>
            </a:r>
            <a:endParaRPr lang="es-ES" sz="4400" b="1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700" name="Group 100"/>
          <p:cNvGraphicFramePr>
            <a:graphicFrameLocks noGrp="1"/>
          </p:cNvGraphicFramePr>
          <p:nvPr>
            <p:ph type="tbl" idx="1"/>
          </p:nvPr>
        </p:nvGraphicFramePr>
        <p:xfrm>
          <a:off x="152400" y="990600"/>
          <a:ext cx="8775700" cy="5365750"/>
        </p:xfrm>
        <a:graphic>
          <a:graphicData uri="http://schemas.openxmlformats.org/drawingml/2006/table">
            <a:tbl>
              <a:tblPr/>
              <a:tblGrid>
                <a:gridCol w="1377950"/>
                <a:gridCol w="1517650"/>
                <a:gridCol w="2471738"/>
                <a:gridCol w="2176462"/>
                <a:gridCol w="1231900"/>
              </a:tblGrid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Enfoques</a:t>
                      </a:r>
                      <a:endParaRPr kumimoji="0" lang="es-ES" altLang="es-C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Técnicas</a:t>
                      </a:r>
                      <a:endParaRPr kumimoji="0" lang="es-ES" altLang="es-C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Ventajas </a:t>
                      </a:r>
                      <a:endParaRPr kumimoji="0" lang="es-ES" altLang="es-C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Desventaja</a:t>
                      </a:r>
                      <a:endParaRPr kumimoji="0" lang="es-ES" altLang="es-C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Objetivo</a:t>
                      </a:r>
                      <a:endParaRPr kumimoji="0" lang="es-ES" altLang="es-C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898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Administración científica</a:t>
                      </a:r>
                      <a:endParaRPr kumimoji="0" lang="es-ES" altLang="es-C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Simplificación del trabajo</a:t>
                      </a:r>
                      <a:endParaRPr kumimoji="0" lang="es-ES" altLang="es-C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Cargos sencillos, seguros y confiables.  Menos trabajo intelectual</a:t>
                      </a:r>
                      <a:endParaRPr kumimoji="0" lang="es-ES" altLang="es-C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Rutina, monotonía</a:t>
                      </a:r>
                      <a:br>
                        <a:rPr kumimoji="0" lang="es-ES_tradnl" altLang="es-C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</a:br>
                      <a:r>
                        <a:rPr kumimoji="0" lang="es-ES_tradnl" altLang="es-C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y alineación</a:t>
                      </a:r>
                      <a:endParaRPr kumimoji="0" lang="es-ES" altLang="es-C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Eficiencia</a:t>
                      </a:r>
                      <a:endParaRPr kumimoji="0" lang="es-ES" altLang="es-C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944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Relaciones humanas</a:t>
                      </a:r>
                      <a:endParaRPr kumimoji="0" lang="es-ES" altLang="es-C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Trabajo en grupos</a:t>
                      </a:r>
                      <a:endParaRPr kumimoji="0" lang="es-ES" altLang="es-C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Reconocimiento e identificación de las necesidades sociales de los empleados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Poca orientación técnica</a:t>
                      </a:r>
                      <a:endParaRPr kumimoji="0" lang="es-ES" altLang="es-C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Satisfacción</a:t>
                      </a:r>
                      <a:endParaRPr kumimoji="0" lang="es-ES" altLang="es-C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2001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Características del trabajo </a:t>
                      </a:r>
                      <a:br>
                        <a:rPr kumimoji="0" lang="es-ES_tradnl" altLang="es-C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</a:br>
                      <a:r>
                        <a:rPr kumimoji="0" lang="es-ES_tradnl" altLang="es-C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del cargo</a:t>
                      </a:r>
                      <a:endParaRPr kumimoji="0" lang="es-ES" altLang="es-C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Ampliación del cargo</a:t>
                      </a:r>
                      <a:endParaRPr kumimoji="0" lang="es-ES" altLang="es-C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Se Minimiza el tiempo de espera entre tareas,  organización flexible.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Se requiere menos apoyo el staff.</a:t>
                      </a:r>
                      <a:endParaRPr kumimoji="0" lang="es-ES" altLang="es-C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Sacrifica las ventajas </a:t>
                      </a:r>
                      <a:br>
                        <a:rPr kumimoji="0" lang="es-ES_tradnl" altLang="es-C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</a:br>
                      <a:r>
                        <a:rPr kumimoji="0" lang="es-ES_tradnl" altLang="es-C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de la simplificación</a:t>
                      </a:r>
                      <a:endParaRPr kumimoji="0" lang="es-ES" altLang="es-C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Eficiencia</a:t>
                      </a:r>
                      <a:endParaRPr kumimoji="0" lang="es-ES" altLang="es-C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944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Características de la riqueza del cargo</a:t>
                      </a:r>
                      <a:endParaRPr kumimoji="0" lang="es-ES" altLang="es-C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Enriquecimiento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del cargo</a:t>
                      </a:r>
                      <a:endParaRPr kumimoji="0" lang="es-ES" altLang="es-C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Se diseñan cargos  que motivan,  e integran al empleado.</a:t>
                      </a:r>
                      <a:endParaRPr kumimoji="0" lang="es-ES" altLang="es-C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Costo, Aumenta el potencial de errores y de accidentes. Requiere empleados adicionales.</a:t>
                      </a:r>
                      <a:endParaRPr kumimoji="0" lang="es-ES" altLang="es-C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Satisfacción</a:t>
                      </a:r>
                      <a:endParaRPr kumimoji="0" lang="es-ES" altLang="es-C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944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Alto desempeño</a:t>
                      </a:r>
                      <a:endParaRPr kumimoji="0" lang="es-ES" altLang="es-C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Equipos</a:t>
                      </a:r>
                      <a:endParaRPr kumimoji="0" lang="es-ES" altLang="es-C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Autocontrol ante el trabajo, ideal para nuevas fabricas, donde es compatible con la nueva tecnología adoptada.</a:t>
                      </a:r>
                      <a:endParaRPr kumimoji="0" lang="es-ES" altLang="es-C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diseño organizacional compatible y de acuerdo a la reestructuración de equipos.</a:t>
                      </a:r>
                      <a:endParaRPr kumimoji="0" lang="es-ES" altLang="es-C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Eficiencia</a:t>
                      </a:r>
                      <a:endParaRPr kumimoji="0" lang="es-ES" altLang="es-C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25698" name="Rectangle 98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_tradnl" sz="4400" b="1">
                <a:solidFill>
                  <a:srgbClr val="000000"/>
                </a:solidFill>
                <a:latin typeface="Arial" charset="0"/>
                <a:ea typeface="ＭＳ Ｐゴシック" charset="0"/>
              </a:rPr>
              <a:t>Algunos vectores de los cargos</a:t>
            </a:r>
            <a:endParaRPr lang="es-ES" sz="4400" b="1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s-ES" altLang="es-CL" smtClean="0"/>
              <a:t>Requisitos intelectuales </a:t>
            </a:r>
          </a:p>
          <a:p>
            <a:pPr eaLnBrk="1" hangingPunct="1">
              <a:buFont typeface="Wingdings" pitchFamily="2" charset="2"/>
              <a:buNone/>
            </a:pPr>
            <a:endParaRPr lang="es-ES" altLang="es-CL" smtClean="0"/>
          </a:p>
          <a:p>
            <a:pPr eaLnBrk="1" hangingPunct="1"/>
            <a:r>
              <a:rPr lang="es-ES" altLang="es-CL" smtClean="0"/>
              <a:t>Requisitos Físicos</a:t>
            </a:r>
          </a:p>
          <a:p>
            <a:pPr eaLnBrk="1" hangingPunct="1"/>
            <a:endParaRPr lang="es-ES" altLang="es-CL" smtClean="0"/>
          </a:p>
          <a:p>
            <a:pPr eaLnBrk="1" hangingPunct="1"/>
            <a:r>
              <a:rPr lang="es-ES" altLang="es-CL" smtClean="0"/>
              <a:t>Responsabilidades implícitas</a:t>
            </a:r>
          </a:p>
          <a:p>
            <a:pPr eaLnBrk="1" hangingPunct="1"/>
            <a:endParaRPr lang="es-ES" altLang="es-CL" smtClean="0"/>
          </a:p>
          <a:p>
            <a:pPr eaLnBrk="1" hangingPunct="1"/>
            <a:r>
              <a:rPr lang="es-ES" altLang="es-CL" smtClean="0"/>
              <a:t>Condiciones de trabajo</a:t>
            </a:r>
          </a:p>
          <a:p>
            <a:pPr eaLnBrk="1" hangingPunct="1">
              <a:buFont typeface="Wingdings" pitchFamily="2" charset="2"/>
              <a:buNone/>
            </a:pPr>
            <a:endParaRPr lang="es-ES" altLang="es-CL" smtClean="0"/>
          </a:p>
          <a:p>
            <a:pPr eaLnBrk="1" hangingPunct="1"/>
            <a:endParaRPr lang="es-ES" altLang="es-CL" smtClean="0"/>
          </a:p>
          <a:p>
            <a:pPr eaLnBrk="1" hangingPunct="1"/>
            <a:endParaRPr lang="es-ES" altLang="es-CL" smtClean="0"/>
          </a:p>
          <a:p>
            <a:pPr eaLnBrk="1" hangingPunct="1">
              <a:buFont typeface="Wingdings" pitchFamily="2" charset="2"/>
              <a:buNone/>
            </a:pPr>
            <a:endParaRPr lang="es-ES" altLang="es-CL" smtClean="0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ES_tradnl" altLang="es-CL" sz="4400" b="1">
                <a:solidFill>
                  <a:srgbClr val="000000"/>
                </a:solidFill>
              </a:rPr>
              <a:t>Factores de especificaci</a:t>
            </a:r>
            <a:r>
              <a:rPr lang="es-ES_tradnl" altLang="ja-JP" sz="4400" b="1">
                <a:solidFill>
                  <a:srgbClr val="000000"/>
                </a:solidFill>
              </a:rPr>
              <a:t>ón</a:t>
            </a:r>
            <a:endParaRPr lang="es-ES" altLang="es-CL" sz="44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s-ES" altLang="es-CL" smtClean="0"/>
              <a:t>Requisitos Intelectuales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s-ES" altLang="es-CL" smtClean="0"/>
              <a:t>Instrucción Básica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CL" smtClean="0"/>
              <a:t>Experiencia Necesaria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CL" smtClean="0"/>
              <a:t>Adaptación al cargo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CL" smtClean="0"/>
              <a:t>Iniciativa necesaria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CL" smtClean="0"/>
              <a:t>Aptitudes necesarias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ES_tradnl" altLang="es-CL" sz="4400" b="1">
                <a:solidFill>
                  <a:srgbClr val="000000"/>
                </a:solidFill>
              </a:rPr>
              <a:t>Factores de especificaci</a:t>
            </a:r>
            <a:r>
              <a:rPr lang="es-ES_tradnl" altLang="ja-JP" sz="4400" b="1">
                <a:solidFill>
                  <a:srgbClr val="000000"/>
                </a:solidFill>
              </a:rPr>
              <a:t>ón</a:t>
            </a:r>
            <a:endParaRPr lang="es-ES" altLang="es-CL" sz="44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14300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s-ES" altLang="es-CL" smtClean="0"/>
              <a:t>Requisitos Físicos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lnSpc>
                <a:spcPct val="160000"/>
              </a:lnSpc>
            </a:pPr>
            <a:r>
              <a:rPr lang="es-ES" altLang="es-CL" smtClean="0"/>
              <a:t>Esfuerzo físico necesario</a:t>
            </a:r>
          </a:p>
          <a:p>
            <a:pPr eaLnBrk="1" hangingPunct="1">
              <a:lnSpc>
                <a:spcPct val="160000"/>
              </a:lnSpc>
            </a:pPr>
            <a:r>
              <a:rPr lang="es-ES" altLang="es-CL" smtClean="0"/>
              <a:t>Concentración Visual</a:t>
            </a:r>
          </a:p>
          <a:p>
            <a:pPr eaLnBrk="1" hangingPunct="1">
              <a:lnSpc>
                <a:spcPct val="160000"/>
              </a:lnSpc>
            </a:pPr>
            <a:r>
              <a:rPr lang="es-ES" altLang="es-CL" smtClean="0"/>
              <a:t>Destreza o habilidad</a:t>
            </a:r>
          </a:p>
          <a:p>
            <a:pPr eaLnBrk="1" hangingPunct="1">
              <a:lnSpc>
                <a:spcPct val="160000"/>
              </a:lnSpc>
            </a:pPr>
            <a:r>
              <a:rPr lang="es-ES" altLang="es-CL" smtClean="0"/>
              <a:t>Constitución física necesaria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ES_tradnl" altLang="es-CL" sz="4400" b="1">
                <a:solidFill>
                  <a:srgbClr val="000000"/>
                </a:solidFill>
              </a:rPr>
              <a:t>Factores de especificaci</a:t>
            </a:r>
            <a:r>
              <a:rPr lang="es-ES_tradnl" altLang="ja-JP" sz="4400" b="1">
                <a:solidFill>
                  <a:srgbClr val="000000"/>
                </a:solidFill>
              </a:rPr>
              <a:t>ón</a:t>
            </a:r>
            <a:endParaRPr lang="es-ES" altLang="es-CL" sz="44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s-ES" altLang="es-CL" smtClean="0"/>
              <a:t>Responsabilidades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s-ES" altLang="es-CL" smtClean="0"/>
              <a:t>Supervisión de personal</a:t>
            </a:r>
          </a:p>
          <a:p>
            <a:pPr eaLnBrk="1" hangingPunct="1">
              <a:lnSpc>
                <a:spcPct val="140000"/>
              </a:lnSpc>
            </a:pPr>
            <a:r>
              <a:rPr lang="es-ES" altLang="es-CL" smtClean="0"/>
              <a:t>Materiales, herramientas y equipos</a:t>
            </a:r>
          </a:p>
          <a:p>
            <a:pPr eaLnBrk="1" hangingPunct="1">
              <a:lnSpc>
                <a:spcPct val="140000"/>
              </a:lnSpc>
            </a:pPr>
            <a:r>
              <a:rPr lang="es-ES" altLang="es-CL" smtClean="0"/>
              <a:t>Dinero, título, valores y documentos</a:t>
            </a:r>
          </a:p>
          <a:p>
            <a:pPr eaLnBrk="1" hangingPunct="1">
              <a:lnSpc>
                <a:spcPct val="140000"/>
              </a:lnSpc>
            </a:pPr>
            <a:r>
              <a:rPr lang="es-ES" altLang="es-CL" smtClean="0"/>
              <a:t>Contactos internos y externos</a:t>
            </a:r>
          </a:p>
          <a:p>
            <a:pPr eaLnBrk="1" hangingPunct="1">
              <a:lnSpc>
                <a:spcPct val="140000"/>
              </a:lnSpc>
            </a:pPr>
            <a:r>
              <a:rPr lang="es-ES" altLang="es-CL" smtClean="0"/>
              <a:t>Información Confidencial</a:t>
            </a:r>
          </a:p>
          <a:p>
            <a:pPr eaLnBrk="1" hangingPunct="1">
              <a:lnSpc>
                <a:spcPct val="140000"/>
              </a:lnSpc>
            </a:pPr>
            <a:endParaRPr lang="es-ES" altLang="es-CL" smtClean="0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ES_tradnl" altLang="es-CL" sz="4400" b="1">
                <a:solidFill>
                  <a:srgbClr val="000000"/>
                </a:solidFill>
              </a:rPr>
              <a:t>Factores de especificaci</a:t>
            </a:r>
            <a:r>
              <a:rPr lang="es-ES_tradnl" altLang="ja-JP" sz="4400" b="1">
                <a:solidFill>
                  <a:srgbClr val="000000"/>
                </a:solidFill>
              </a:rPr>
              <a:t>ón</a:t>
            </a:r>
            <a:endParaRPr lang="es-ES" altLang="es-CL" sz="44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s-ES" altLang="es-CL" smtClean="0"/>
              <a:t>Condiciones de Trabajo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lnSpc>
                <a:spcPct val="220000"/>
              </a:lnSpc>
            </a:pPr>
            <a:r>
              <a:rPr lang="es-ES" altLang="es-CL" smtClean="0"/>
              <a:t>Ambiente de trabajo</a:t>
            </a:r>
          </a:p>
          <a:p>
            <a:pPr eaLnBrk="1" hangingPunct="1">
              <a:lnSpc>
                <a:spcPct val="220000"/>
              </a:lnSpc>
            </a:pPr>
            <a:r>
              <a:rPr lang="es-ES" altLang="es-CL" smtClean="0"/>
              <a:t>Riesgos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ES_tradnl" altLang="es-CL" sz="4400" b="1">
                <a:solidFill>
                  <a:srgbClr val="000000"/>
                </a:solidFill>
              </a:rPr>
              <a:t>Factores de especificaci</a:t>
            </a:r>
            <a:r>
              <a:rPr lang="es-ES_tradnl" altLang="ja-JP" sz="4400" b="1">
                <a:solidFill>
                  <a:srgbClr val="000000"/>
                </a:solidFill>
              </a:rPr>
              <a:t>ón</a:t>
            </a:r>
            <a:endParaRPr lang="es-ES" altLang="es-CL" sz="44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_tradnl" sz="4400" b="1">
                <a:solidFill>
                  <a:srgbClr val="000000"/>
                </a:solidFill>
                <a:latin typeface="Arial" charset="0"/>
                <a:ea typeface="ＭＳ Ｐゴシック" charset="0"/>
              </a:rPr>
              <a:t>NO OLVIDE</a:t>
            </a:r>
            <a:endParaRPr lang="es-ES" sz="4400" b="1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56327" name="Picture 7" descr="Imagen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467600" cy="53657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FFFF00"/>
          </a:solidFill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b="1" smtClean="0">
                <a:solidFill>
                  <a:srgbClr val="000000"/>
                </a:solidFill>
                <a:effectLst/>
                <a:cs typeface="+mj-cs"/>
              </a:rPr>
              <a:t>La tarea</a:t>
            </a:r>
            <a:endParaRPr lang="es-ES" b="1" smtClean="0">
              <a:solidFill>
                <a:srgbClr val="000000"/>
              </a:solidFill>
              <a:effectLst/>
              <a:cs typeface="+mj-cs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98550"/>
            <a:ext cx="8218488" cy="4926013"/>
          </a:xfrm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s-ES_tradnl" altLang="es-CL" sz="1600" dirty="0" smtClean="0">
                <a:effectLst/>
              </a:rPr>
              <a:t>Trabajo calificado individual coeficiente dos.</a:t>
            </a:r>
          </a:p>
          <a:p>
            <a:pPr eaLnBrk="1" hangingPunct="1"/>
            <a:r>
              <a:rPr lang="es-ES_tradnl" altLang="es-CL" sz="1600" dirty="0" smtClean="0">
                <a:effectLst/>
              </a:rPr>
              <a:t>Debe ser realizado por un equipo de estudiantes para cada empresa propuesta.</a:t>
            </a:r>
          </a:p>
          <a:p>
            <a:pPr eaLnBrk="1" hangingPunct="1"/>
            <a:r>
              <a:rPr lang="es-ES_tradnl" altLang="es-CL" sz="1600" dirty="0" smtClean="0">
                <a:effectLst/>
              </a:rPr>
              <a:t>Los participantes del equipo realizan: </a:t>
            </a:r>
          </a:p>
          <a:p>
            <a:pPr lvl="1" eaLnBrk="1" hangingPunct="1"/>
            <a:r>
              <a:rPr lang="es-ES_tradnl" altLang="es-CL" sz="1400" dirty="0" smtClean="0">
                <a:effectLst/>
              </a:rPr>
              <a:t>el perfil de cargos, </a:t>
            </a:r>
          </a:p>
          <a:p>
            <a:pPr lvl="1" eaLnBrk="1" hangingPunct="1"/>
            <a:r>
              <a:rPr lang="es-ES_tradnl" altLang="es-CL" sz="1400" dirty="0" smtClean="0">
                <a:effectLst/>
              </a:rPr>
              <a:t>la estructura organizacional y </a:t>
            </a:r>
          </a:p>
          <a:p>
            <a:pPr lvl="1" eaLnBrk="1" hangingPunct="1"/>
            <a:r>
              <a:rPr lang="es-ES_tradnl" altLang="es-CL" sz="1400" dirty="0" smtClean="0">
                <a:effectLst/>
              </a:rPr>
              <a:t>la planilla de sueldos anual, para cada una de las empresas propuestas dentro del grupo.</a:t>
            </a:r>
          </a:p>
          <a:p>
            <a:pPr eaLnBrk="1" hangingPunct="1"/>
            <a:endParaRPr lang="es-ES_tradnl" altLang="es-CL" sz="1600" dirty="0" smtClean="0">
              <a:effectLst/>
            </a:endParaRPr>
          </a:p>
          <a:p>
            <a:pPr eaLnBrk="1" hangingPunct="1"/>
            <a:r>
              <a:rPr lang="es-ES_tradnl" altLang="es-CL" sz="2800" dirty="0" smtClean="0">
                <a:effectLst/>
              </a:rPr>
              <a:t>Toda la informaci</a:t>
            </a:r>
            <a:r>
              <a:rPr lang="es-ES_tradnl" altLang="ja-JP" sz="2800" dirty="0" smtClean="0">
                <a:effectLst/>
              </a:rPr>
              <a:t>ón</a:t>
            </a:r>
            <a:r>
              <a:rPr lang="es-ES_tradnl" altLang="es-CL" sz="2800" dirty="0" smtClean="0">
                <a:effectLst/>
              </a:rPr>
              <a:t> la debe usted compilar de manera individual (por empresa/estudiante) en un impreso formato carta (según plantilla), con la debida identidad de la empresa y entregarla ordenada dentro de una carpeta el d</a:t>
            </a:r>
            <a:r>
              <a:rPr lang="es-ES_tradnl" altLang="ja-JP" sz="2800" dirty="0" smtClean="0">
                <a:effectLst/>
              </a:rPr>
              <a:t>ía</a:t>
            </a:r>
            <a:r>
              <a:rPr lang="es-ES_tradnl" altLang="es-CL" sz="2800" dirty="0" smtClean="0">
                <a:effectLst/>
              </a:rPr>
              <a:t> </a:t>
            </a:r>
            <a:r>
              <a:rPr lang="es-ES_tradnl" altLang="es-CL" sz="2800" dirty="0" smtClean="0">
                <a:effectLst/>
              </a:rPr>
              <a:t>1 de </a:t>
            </a:r>
            <a:r>
              <a:rPr lang="es-ES_tradnl" altLang="es-CL" sz="2800" dirty="0" smtClean="0">
                <a:effectLst/>
              </a:rPr>
              <a:t>dic</a:t>
            </a:r>
            <a:r>
              <a:rPr lang="es-ES_tradnl" altLang="es-CL" sz="2800" dirty="0" smtClean="0">
                <a:effectLst/>
              </a:rPr>
              <a:t>iembre </a:t>
            </a:r>
            <a:r>
              <a:rPr lang="es-ES_tradnl" altLang="es-CL" sz="2800" dirty="0" smtClean="0">
                <a:effectLst/>
              </a:rPr>
              <a:t>de 2015, a las 9:30 horas.</a:t>
            </a:r>
            <a:endParaRPr lang="es-ES_tradnl" altLang="es-CL" dirty="0" smtClean="0">
              <a:effectLst/>
            </a:endParaRPr>
          </a:p>
          <a:p>
            <a:pPr eaLnBrk="1" hangingPunct="1"/>
            <a:endParaRPr lang="es-ES" altLang="es-CL" sz="1600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FFFF00"/>
          </a:solidFill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b="1" smtClean="0">
                <a:solidFill>
                  <a:srgbClr val="000000"/>
                </a:solidFill>
                <a:effectLst/>
                <a:cs typeface="+mj-cs"/>
              </a:rPr>
              <a:t>Premisa</a:t>
            </a:r>
            <a:endParaRPr lang="es-ES" b="1" smtClean="0">
              <a:solidFill>
                <a:srgbClr val="000000"/>
              </a:solidFill>
              <a:effectLst/>
              <a:cs typeface="+mj-cs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363" y="1066800"/>
            <a:ext cx="8675687" cy="5132388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spAutoFit/>
          </a:bodyPr>
          <a:lstStyle/>
          <a:p>
            <a:pPr marL="609600" indent="-609600" eaLnBrk="1" hangingPunct="1">
              <a:buFont typeface="Arial" pitchFamily="34" charset="0"/>
              <a:buAutoNum type="arabicPeriod"/>
            </a:pPr>
            <a:r>
              <a:rPr lang="es-ES_tradnl" altLang="es-CL" sz="2800" smtClean="0"/>
              <a:t>Partimos de la base, que usted a propuesto una empresa.</a:t>
            </a:r>
          </a:p>
          <a:p>
            <a:pPr marL="609600" indent="-609600" eaLnBrk="1" hangingPunct="1">
              <a:buFont typeface="Arial" pitchFamily="34" charset="0"/>
              <a:buAutoNum type="arabicPeriod"/>
            </a:pPr>
            <a:r>
              <a:rPr lang="es-ES_tradnl" altLang="es-CL" sz="2800" smtClean="0"/>
              <a:t>Que debe sostener su operaci</a:t>
            </a:r>
            <a:r>
              <a:rPr lang="es-ES_tradnl" altLang="ja-JP" sz="2800" smtClean="0"/>
              <a:t>ón durante un año.</a:t>
            </a:r>
          </a:p>
          <a:p>
            <a:pPr marL="609600" indent="-609600" eaLnBrk="1" hangingPunct="1">
              <a:buFont typeface="Arial" pitchFamily="34" charset="0"/>
              <a:buAutoNum type="arabicPeriod"/>
            </a:pPr>
            <a:r>
              <a:rPr lang="es-ES_tradnl" altLang="ja-JP" sz="2800" smtClean="0"/>
              <a:t>Para sostener la operación, debe invertir en infraestructura y asegurar el financiamiento de la actividad.</a:t>
            </a:r>
          </a:p>
          <a:p>
            <a:pPr marL="609600" indent="-609600" eaLnBrk="1" hangingPunct="1">
              <a:buFont typeface="Arial" pitchFamily="34" charset="0"/>
              <a:buAutoNum type="arabicPeriod"/>
            </a:pPr>
            <a:r>
              <a:rPr lang="es-ES_tradnl" altLang="ja-JP" sz="2800" smtClean="0"/>
              <a:t>Pero además, debe invertir en un recurso humano ad-hoc a sus pretensiones.</a:t>
            </a:r>
          </a:p>
          <a:p>
            <a:pPr marL="609600" indent="-609600" eaLnBrk="1" hangingPunct="1">
              <a:buFont typeface="Arial" pitchFamily="34" charset="0"/>
              <a:buAutoNum type="arabicPeriod"/>
            </a:pPr>
            <a:r>
              <a:rPr lang="es-ES_tradnl" altLang="ja-JP" sz="2800" smtClean="0"/>
              <a:t>Entonces deberá definir el perfil de cada cargo de su organización y la planilla de sueldos correspondiente.</a:t>
            </a:r>
            <a:endParaRPr lang="es-ES" altLang="es-CL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FFFF00"/>
          </a:solidFill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b="1" smtClean="0">
                <a:solidFill>
                  <a:srgbClr val="000000"/>
                </a:solidFill>
                <a:effectLst/>
                <a:cs typeface="+mj-cs"/>
              </a:rPr>
              <a:t>Acerca de las tareas</a:t>
            </a:r>
            <a:endParaRPr lang="es-ES" b="1" smtClean="0">
              <a:solidFill>
                <a:srgbClr val="000000"/>
              </a:solidFill>
              <a:effectLst/>
              <a:cs typeface="+mj-cs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98550"/>
            <a:ext cx="8218488" cy="91440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" charset="0"/>
              <a:buNone/>
              <a:defRPr/>
            </a:pPr>
            <a:r>
              <a:rPr lang="es-ES_tradnl" sz="5400" smtClean="0">
                <a:effectLst/>
                <a:cs typeface="+mn-cs"/>
              </a:rPr>
              <a:t>Preguntas o inquietudes?</a:t>
            </a:r>
            <a:endParaRPr lang="es-ES_tradnl" sz="7200" smtClean="0">
              <a:effectLst/>
              <a:cs typeface="+mn-cs"/>
            </a:endParaRPr>
          </a:p>
        </p:txBody>
      </p:sp>
      <p:pic>
        <p:nvPicPr>
          <p:cNvPr id="70660" name="Picture 4" descr="e11d7abd73abc6ec655c5d49bf20013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1943100"/>
            <a:ext cx="6351587" cy="422910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FFFF00"/>
          </a:solidFill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b="1" smtClean="0">
                <a:solidFill>
                  <a:srgbClr val="000000"/>
                </a:solidFill>
                <a:effectLst/>
                <a:cs typeface="+mj-cs"/>
              </a:rPr>
              <a:t>Concepto de cargo</a:t>
            </a:r>
            <a:endParaRPr lang="es-ES" b="1" smtClean="0">
              <a:solidFill>
                <a:srgbClr val="000000"/>
              </a:solidFill>
              <a:effectLst/>
              <a:cs typeface="+mj-cs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98550"/>
            <a:ext cx="8218488" cy="5178425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s-ES_tradnl" altLang="es-CL" sz="2000" smtClean="0"/>
              <a:t>El cargo es la descripción detallada de todas las actividades desempeñadas  por una persona (el ocupante del cargo). </a:t>
            </a:r>
          </a:p>
          <a:p>
            <a:pPr eaLnBrk="1" hangingPunct="1"/>
            <a:endParaRPr lang="es-ES_tradnl" altLang="es-CL" sz="2000" smtClean="0"/>
          </a:p>
          <a:p>
            <a:pPr eaLnBrk="1" hangingPunct="1"/>
            <a:r>
              <a:rPr lang="es-ES_tradnl" altLang="es-CL" sz="2000" smtClean="0"/>
              <a:t>Estas actividades deben ser ajustadas a la posición que ocupa el empleado  en el organigrama de una empresa.</a:t>
            </a:r>
          </a:p>
          <a:p>
            <a:pPr eaLnBrk="1" hangingPunct="1"/>
            <a:endParaRPr lang="es-ES_tradnl" altLang="es-CL" sz="2000" smtClean="0"/>
          </a:p>
          <a:p>
            <a:pPr eaLnBrk="1" hangingPunct="1"/>
            <a:r>
              <a:rPr lang="es-ES_tradnl" altLang="es-CL" sz="2000" smtClean="0"/>
              <a:t>El diseño de un cargo incluye:</a:t>
            </a:r>
          </a:p>
          <a:p>
            <a:pPr lvl="1" eaLnBrk="1" hangingPunct="1"/>
            <a:r>
              <a:rPr lang="es-ES_tradnl" altLang="es-CL" sz="1800" smtClean="0"/>
              <a:t>El contenido de cada cargo</a:t>
            </a:r>
          </a:p>
          <a:p>
            <a:pPr lvl="1" eaLnBrk="1" hangingPunct="1"/>
            <a:r>
              <a:rPr lang="es-ES_tradnl" altLang="es-CL" sz="1800" smtClean="0"/>
              <a:t>Los métodos de trabajo</a:t>
            </a:r>
          </a:p>
          <a:p>
            <a:pPr lvl="1" eaLnBrk="1" hangingPunct="1"/>
            <a:r>
              <a:rPr lang="es-ES_tradnl" altLang="es-CL" sz="1800" smtClean="0"/>
              <a:t>Las relaciones con los demás cargos</a:t>
            </a:r>
          </a:p>
          <a:p>
            <a:pPr eaLnBrk="1" hangingPunct="1"/>
            <a:endParaRPr lang="es-ES_tradnl" altLang="es-CL" sz="2000" smtClean="0"/>
          </a:p>
          <a:p>
            <a:pPr eaLnBrk="1" hangingPunct="1"/>
            <a:r>
              <a:rPr lang="es-ES_tradnl" altLang="es-CL" sz="2000" smtClean="0"/>
              <a:t>Para desempeñar de manera idónea un cargo se necesita:</a:t>
            </a:r>
          </a:p>
          <a:p>
            <a:pPr lvl="1" eaLnBrk="1" hangingPunct="1"/>
            <a:r>
              <a:rPr lang="es-ES_tradnl" altLang="es-CL" sz="1800" smtClean="0"/>
              <a:t>Las competencias (que varían)</a:t>
            </a:r>
          </a:p>
          <a:p>
            <a:pPr lvl="1" eaLnBrk="1" hangingPunct="1"/>
            <a:r>
              <a:rPr lang="es-ES_tradnl" altLang="es-CL" sz="1800" smtClean="0"/>
              <a:t>Nivel jerárquico </a:t>
            </a:r>
          </a:p>
          <a:p>
            <a:pPr lvl="1" eaLnBrk="1" hangingPunct="1"/>
            <a:r>
              <a:rPr lang="es-ES_tradnl" altLang="es-CL" sz="1800" smtClean="0"/>
              <a:t>Area de actuación</a:t>
            </a:r>
            <a:endParaRPr lang="es-ES" altLang="es-CL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32" name="Group 160"/>
          <p:cNvGraphicFramePr>
            <a:graphicFrameLocks noGrp="1"/>
          </p:cNvGraphicFramePr>
          <p:nvPr>
            <p:ph type="tbl" idx="1"/>
          </p:nvPr>
        </p:nvGraphicFramePr>
        <p:xfrm>
          <a:off x="228600" y="914400"/>
          <a:ext cx="8763000" cy="5438785"/>
        </p:xfrm>
        <a:graphic>
          <a:graphicData uri="http://schemas.openxmlformats.org/drawingml/2006/table">
            <a:tbl>
              <a:tblPr/>
              <a:tblGrid>
                <a:gridCol w="3657600"/>
                <a:gridCol w="1855788"/>
                <a:gridCol w="3249612"/>
              </a:tblGrid>
              <a:tr h="455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Antiguos ambientes</a:t>
                      </a:r>
                      <a:endParaRPr kumimoji="0" lang="es-ES" altLang="es-CL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Aspectos</a:t>
                      </a:r>
                      <a:endParaRPr kumimoji="0" lang="es-ES" altLang="es-CL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Nuevos ambientes</a:t>
                      </a:r>
                      <a:endParaRPr kumimoji="0" lang="es-ES" altLang="es-CL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76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Altos (en la vertical).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Excesos de niveles jerárquicos</a:t>
                      </a:r>
                      <a:endParaRPr kumimoji="0" lang="es-ES" altLang="es-C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ESTRUCTURAS</a:t>
                      </a:r>
                      <a:endParaRPr kumimoji="0" lang="es-ES" altLang="es-C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Planas con pocos niveles administrativos.</a:t>
                      </a:r>
                      <a:endParaRPr kumimoji="0" lang="es-ES" altLang="es-C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701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Administración Centralizada</a:t>
                      </a:r>
                      <a:endParaRPr kumimoji="0" lang="es-ES" altLang="es-C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AUTORIDAD</a:t>
                      </a:r>
                      <a:endParaRPr kumimoji="0" lang="es-ES" altLang="es-C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Flexibilidad.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Descentralización en las funciones.</a:t>
                      </a:r>
                      <a:endParaRPr kumimoji="0" lang="es-ES" altLang="es-C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76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Amplio y diversificado</a:t>
                      </a:r>
                      <a:endParaRPr kumimoji="0" lang="es-ES" altLang="es-C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PAPEL DE ASESOR</a:t>
                      </a:r>
                      <a:endParaRPr kumimoji="0" lang="es-ES" altLang="es-C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Pequeño y concentrado</a:t>
                      </a:r>
                      <a:endParaRPr kumimoji="0" lang="es-ES" altLang="es-C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963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El personal no piensa solo cumple y ejecuta.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El derecho de pensar es exclusivo </a:t>
                      </a:r>
                      <a:br>
                        <a:rPr kumimoji="0" lang="es-ES_tradnl" altLang="es-C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</a:br>
                      <a:r>
                        <a:rPr kumimoji="0" lang="es-ES_tradnl" altLang="es-C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de los gerentes.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Canal angosto de comunicaci</a:t>
                      </a:r>
                      <a:r>
                        <a:rPr kumimoji="0" lang="es-ES_tradnl" altLang="ja-JP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ón.</a:t>
                      </a:r>
                      <a:endParaRPr kumimoji="0" lang="es-ES" altLang="es-C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DISEÑO DE CARGOS</a:t>
                      </a:r>
                      <a:endParaRPr kumimoji="0" lang="es-ES" altLang="es-C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Las personas tienen amplitud, piensan y toman decisiones.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Este proceso les permite la mejora continua.</a:t>
                      </a:r>
                      <a:endParaRPr kumimoji="0" lang="es-ES" altLang="es-C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74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Unidad administrativa formal.</a:t>
                      </a:r>
                      <a:endParaRPr kumimoji="0" lang="es-ES" altLang="es-C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GRUPOS DE TRABAJO</a:t>
                      </a:r>
                      <a:endParaRPr kumimoji="0" lang="es-ES" altLang="es-C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Equipos integrados.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Sistema social-técnico  de relaci</a:t>
                      </a:r>
                      <a:r>
                        <a:rPr kumimoji="0" lang="es-ES_tradnl" altLang="ja-JP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ón</a:t>
                      </a:r>
                      <a:r>
                        <a:rPr kumimoji="0" lang="es-ES_tradnl" altLang="es-C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.</a:t>
                      </a:r>
                      <a:endParaRPr kumimoji="0" lang="es-ES" altLang="es-C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85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Salario de acuerdo al desempeño </a:t>
                      </a:r>
                      <a:br>
                        <a:rPr kumimoji="0" lang="es-ES_tradnl" altLang="es-C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</a:br>
                      <a:r>
                        <a:rPr kumimoji="0" lang="es-ES_tradnl" altLang="es-C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individual y al cargo.</a:t>
                      </a:r>
                      <a:endParaRPr kumimoji="0" lang="es-ES" altLang="es-C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COMPENSACIÓN</a:t>
                      </a:r>
                      <a:endParaRPr kumimoji="0" lang="es-ES" altLang="es-C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Salario flexible por cumplimiento de metas  y por desempeño grupal e individual.</a:t>
                      </a:r>
                      <a:endParaRPr kumimoji="0" lang="es-ES" altLang="es-C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904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Facilidad en sustituir al ocupante.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Limitado al cargo.</a:t>
                      </a:r>
                      <a:endParaRPr kumimoji="0" lang="es-ES" altLang="es-C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ENTRENAMIENTO</a:t>
                      </a:r>
                      <a:endParaRPr kumimoji="0" lang="es-ES" altLang="es-C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Motivar al ocupante para que aprenda nuevas habilidades y desempeñe  más tareas</a:t>
                      </a:r>
                      <a:endParaRPr kumimoji="0" lang="es-ES" altLang="es-C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231" name="Rectangle 15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FFFF00"/>
          </a:solidFill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b="1" smtClean="0">
                <a:solidFill>
                  <a:srgbClr val="000000"/>
                </a:solidFill>
                <a:effectLst/>
                <a:cs typeface="+mj-cs"/>
              </a:rPr>
              <a:t>Tendencias de cargos</a:t>
            </a:r>
            <a:endParaRPr lang="es-ES" b="1" smtClean="0">
              <a:solidFill>
                <a:srgbClr val="000000"/>
              </a:solidFill>
              <a:effectLst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5"/>
          <p:cNvSpPr>
            <a:spLocks noChangeAspect="1" noChangeArrowheads="1" noTextEdit="1"/>
          </p:cNvSpPr>
          <p:nvPr/>
        </p:nvSpPr>
        <p:spPr bwMode="auto">
          <a:xfrm>
            <a:off x="1133475" y="2073275"/>
            <a:ext cx="7632700" cy="42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cxnSp>
        <p:nvCxnSpPr>
          <p:cNvPr id="26626" name="_s10259"/>
          <p:cNvCxnSpPr>
            <a:cxnSpLocks noChangeShapeType="1"/>
            <a:stCxn id="26636" idx="0"/>
            <a:endCxn id="26633" idx="2"/>
          </p:cNvCxnSpPr>
          <p:nvPr/>
        </p:nvCxnSpPr>
        <p:spPr bwMode="auto">
          <a:xfrm rot="5400000" flipH="1">
            <a:off x="5353050" y="4310063"/>
            <a:ext cx="528637" cy="1335088"/>
          </a:xfrm>
          <a:prstGeom prst="bentConnector3">
            <a:avLst>
              <a:gd name="adj1" fmla="val 23454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27" name="_s10257"/>
          <p:cNvCxnSpPr>
            <a:cxnSpLocks noChangeShapeType="1"/>
            <a:stCxn id="26635" idx="0"/>
            <a:endCxn id="26633" idx="2"/>
          </p:cNvCxnSpPr>
          <p:nvPr/>
        </p:nvCxnSpPr>
        <p:spPr bwMode="auto">
          <a:xfrm rot="-5400000">
            <a:off x="4017963" y="4310063"/>
            <a:ext cx="528637" cy="1335087"/>
          </a:xfrm>
          <a:prstGeom prst="bentConnector3">
            <a:avLst>
              <a:gd name="adj1" fmla="val 23454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28" name="_s10253"/>
          <p:cNvCxnSpPr>
            <a:cxnSpLocks noChangeShapeType="1"/>
            <a:stCxn id="26634" idx="0"/>
            <a:endCxn id="26631" idx="2"/>
          </p:cNvCxnSpPr>
          <p:nvPr/>
        </p:nvCxnSpPr>
        <p:spPr bwMode="auto">
          <a:xfrm rot="5400000" flipH="1">
            <a:off x="6021388" y="2057400"/>
            <a:ext cx="528637" cy="2671763"/>
          </a:xfrm>
          <a:prstGeom prst="bentConnector3">
            <a:avLst>
              <a:gd name="adj1" fmla="val 23454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29" name="_s10252"/>
          <p:cNvCxnSpPr>
            <a:cxnSpLocks noChangeShapeType="1"/>
            <a:stCxn id="26633" idx="0"/>
            <a:endCxn id="26631" idx="2"/>
          </p:cNvCxnSpPr>
          <p:nvPr/>
        </p:nvCxnSpPr>
        <p:spPr bwMode="auto">
          <a:xfrm rot="-5400000">
            <a:off x="4687094" y="3391694"/>
            <a:ext cx="528637" cy="3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0" name="_s10251"/>
          <p:cNvCxnSpPr>
            <a:cxnSpLocks noChangeShapeType="1"/>
            <a:stCxn id="26632" idx="0"/>
            <a:endCxn id="26631" idx="2"/>
          </p:cNvCxnSpPr>
          <p:nvPr/>
        </p:nvCxnSpPr>
        <p:spPr bwMode="auto">
          <a:xfrm rot="-5400000">
            <a:off x="3349625" y="2057401"/>
            <a:ext cx="528637" cy="2671762"/>
          </a:xfrm>
          <a:prstGeom prst="bentConnector3">
            <a:avLst>
              <a:gd name="adj1" fmla="val 23454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1" name="_s10247"/>
          <p:cNvSpPr>
            <a:spLocks noChangeArrowheads="1"/>
          </p:cNvSpPr>
          <p:nvPr/>
        </p:nvSpPr>
        <p:spPr bwMode="auto">
          <a:xfrm>
            <a:off x="3805238" y="2073275"/>
            <a:ext cx="2289175" cy="10556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s-ES_tradnl" altLang="es-CL" sz="2000"/>
          </a:p>
        </p:txBody>
      </p:sp>
      <p:sp>
        <p:nvSpPr>
          <p:cNvPr id="26632" name="_s10248"/>
          <p:cNvSpPr>
            <a:spLocks noChangeArrowheads="1"/>
          </p:cNvSpPr>
          <p:nvPr/>
        </p:nvSpPr>
        <p:spPr bwMode="auto">
          <a:xfrm>
            <a:off x="1133475" y="3657600"/>
            <a:ext cx="2289175" cy="10556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s-ES_tradnl" altLang="es-CL" sz="2000"/>
          </a:p>
        </p:txBody>
      </p:sp>
      <p:sp>
        <p:nvSpPr>
          <p:cNvPr id="26633" name="_s10249"/>
          <p:cNvSpPr>
            <a:spLocks noChangeArrowheads="1"/>
          </p:cNvSpPr>
          <p:nvPr/>
        </p:nvSpPr>
        <p:spPr bwMode="auto">
          <a:xfrm>
            <a:off x="3805238" y="3657600"/>
            <a:ext cx="2289175" cy="105568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ES_tradnl" altLang="es-CL" sz="2000"/>
              <a:t>CARGO</a:t>
            </a:r>
            <a:endParaRPr lang="es-ES" altLang="es-CL" sz="2000"/>
          </a:p>
        </p:txBody>
      </p:sp>
      <p:sp>
        <p:nvSpPr>
          <p:cNvPr id="26634" name="_s10250"/>
          <p:cNvSpPr>
            <a:spLocks noChangeArrowheads="1"/>
          </p:cNvSpPr>
          <p:nvPr/>
        </p:nvSpPr>
        <p:spPr bwMode="auto">
          <a:xfrm>
            <a:off x="6477000" y="3657600"/>
            <a:ext cx="2289175" cy="10556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s-ES_tradnl" altLang="es-CL" sz="2000"/>
          </a:p>
        </p:txBody>
      </p:sp>
      <p:sp>
        <p:nvSpPr>
          <p:cNvPr id="26635" name="_s10256"/>
          <p:cNvSpPr>
            <a:spLocks noChangeArrowheads="1"/>
          </p:cNvSpPr>
          <p:nvPr/>
        </p:nvSpPr>
        <p:spPr bwMode="auto">
          <a:xfrm>
            <a:off x="2468563" y="5241925"/>
            <a:ext cx="2290762" cy="10556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s-ES_tradnl" altLang="es-CL" sz="2000"/>
          </a:p>
        </p:txBody>
      </p:sp>
      <p:sp>
        <p:nvSpPr>
          <p:cNvPr id="26636" name="_s10258"/>
          <p:cNvSpPr>
            <a:spLocks noChangeArrowheads="1"/>
          </p:cNvSpPr>
          <p:nvPr/>
        </p:nvSpPr>
        <p:spPr bwMode="auto">
          <a:xfrm>
            <a:off x="5140325" y="5241925"/>
            <a:ext cx="2290763" cy="10556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s-ES_tradnl" altLang="es-CL" sz="2000"/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3725863" y="1570038"/>
            <a:ext cx="22812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_tradnl" altLang="es-CL" sz="1800" b="1"/>
              <a:t>Áreas de actuación</a:t>
            </a:r>
            <a:endParaRPr lang="es-ES" altLang="es-CL" sz="1800" b="1"/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0" y="1295400"/>
            <a:ext cx="2438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CL" sz="1800" b="1"/>
              <a:t>EN LA VERTICAL ESTAN LOS NIVELES JERÁRQUICOS</a:t>
            </a:r>
            <a:endParaRPr lang="es-ES" altLang="es-CL" sz="1800" b="1"/>
          </a:p>
        </p:txBody>
      </p:sp>
      <p:sp>
        <p:nvSpPr>
          <p:cNvPr id="10270" name="Rectangle 3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FFFF00"/>
          </a:solidFill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s-ES_tradnl" altLang="es-CL" b="1" smtClean="0">
                <a:solidFill>
                  <a:srgbClr val="000000"/>
                </a:solidFill>
                <a:effectLst/>
              </a:rPr>
              <a:t>Ubicaci</a:t>
            </a:r>
            <a:r>
              <a:rPr lang="es-ES_tradnl" altLang="ja-JP" b="1" smtClean="0">
                <a:solidFill>
                  <a:srgbClr val="000000"/>
                </a:solidFill>
                <a:effectLst/>
              </a:rPr>
              <a:t>ón en organigrama</a:t>
            </a:r>
            <a:endParaRPr lang="es-ES" altLang="es-CL" b="1" smtClean="0">
              <a:solidFill>
                <a:srgbClr val="000000"/>
              </a:solidFill>
              <a:effectLst/>
            </a:endParaRPr>
          </a:p>
        </p:txBody>
      </p:sp>
      <p:sp>
        <p:nvSpPr>
          <p:cNvPr id="10272" name="AutoShape 32"/>
          <p:cNvSpPr>
            <a:spLocks noChangeArrowheads="1"/>
          </p:cNvSpPr>
          <p:nvPr/>
        </p:nvSpPr>
        <p:spPr bwMode="auto">
          <a:xfrm>
            <a:off x="228600" y="2438400"/>
            <a:ext cx="457200" cy="3048000"/>
          </a:xfrm>
          <a:prstGeom prst="upDownArrow">
            <a:avLst>
              <a:gd name="adj1" fmla="val 52083"/>
              <a:gd name="adj2" fmla="val 6422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 sz="1800">
              <a:latin typeface="Arial" charset="0"/>
              <a:ea typeface="ＭＳ Ｐゴシック" charset="0"/>
            </a:endParaRPr>
          </a:p>
        </p:txBody>
      </p:sp>
      <p:sp>
        <p:nvSpPr>
          <p:cNvPr id="10273" name="Text Box 33"/>
          <p:cNvSpPr txBox="1">
            <a:spLocks noChangeArrowheads="1"/>
          </p:cNvSpPr>
          <p:nvPr/>
        </p:nvSpPr>
        <p:spPr bwMode="auto">
          <a:xfrm>
            <a:off x="6705600" y="2238375"/>
            <a:ext cx="2438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sz="1800" b="1">
                <a:latin typeface="Arial" charset="0"/>
                <a:ea typeface="ＭＳ Ｐゴシック" charset="0"/>
              </a:rPr>
              <a:t>EN LA HORIZONTAL ESTAN LOS NIVELES DE  COLABORACION</a:t>
            </a:r>
            <a:endParaRPr lang="es-ES" sz="1800" b="1">
              <a:latin typeface="Arial" charset="0"/>
              <a:ea typeface="ＭＳ Ｐゴシック" charset="0"/>
            </a:endParaRPr>
          </a:p>
        </p:txBody>
      </p:sp>
      <p:sp>
        <p:nvSpPr>
          <p:cNvPr id="10274" name="AutoShape 34"/>
          <p:cNvSpPr>
            <a:spLocks noChangeArrowheads="1"/>
          </p:cNvSpPr>
          <p:nvPr/>
        </p:nvSpPr>
        <p:spPr bwMode="auto">
          <a:xfrm rot="-5400000">
            <a:off x="6858000" y="2438400"/>
            <a:ext cx="457200" cy="3048000"/>
          </a:xfrm>
          <a:prstGeom prst="upDownArrow">
            <a:avLst>
              <a:gd name="adj1" fmla="val 52083"/>
              <a:gd name="adj2" fmla="val 6422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 sz="180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0" name="Group 72"/>
          <p:cNvGraphicFramePr>
            <a:graphicFrameLocks noGrp="1"/>
          </p:cNvGraphicFramePr>
          <p:nvPr>
            <p:ph type="tbl" idx="1"/>
          </p:nvPr>
        </p:nvGraphicFramePr>
        <p:xfrm>
          <a:off x="266700" y="914400"/>
          <a:ext cx="8610600" cy="5473705"/>
        </p:xfrm>
        <a:graphic>
          <a:graphicData uri="http://schemas.openxmlformats.org/drawingml/2006/table">
            <a:tbl>
              <a:tblPr/>
              <a:tblGrid>
                <a:gridCol w="3224213"/>
                <a:gridCol w="5386387"/>
              </a:tblGrid>
              <a:tr h="1163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Recursos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Identifica, organiza planifica y asigna</a:t>
                      </a:r>
                      <a:endParaRPr kumimoji="0" lang="es-ES" altLang="es-C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Tiempo.</a:t>
                      </a:r>
                      <a:endParaRPr kumimoji="0" lang="es-ES_tradnl" altLang="es-CL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Dinero.</a:t>
                      </a:r>
                      <a:endParaRPr kumimoji="0" lang="es-ES_tradnl" altLang="es-CL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Materiales e instalaciones.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Recursos Humanos.</a:t>
                      </a:r>
                      <a:endParaRPr kumimoji="0" lang="es-ES" altLang="es-CL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143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Interpersonal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Trabaja con otras personas</a:t>
                      </a:r>
                      <a:endParaRPr kumimoji="0" lang="es-ES" altLang="es-C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Participa como miembro de un equipo.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Enseña nuevas habilidades a los demás.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Sirve a los clientes y consumidores.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Ejerce liderazgo, negocia.</a:t>
                      </a:r>
                      <a:endParaRPr kumimoji="0" lang="es-ES" altLang="es-CL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143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Información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Obtiene y utiliza</a:t>
                      </a:r>
                      <a:endParaRPr kumimoji="0" lang="es-ES" altLang="es-C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Obtiene y evalúa información.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Organiza y mantiene información.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Interpreta y comunica información.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Utiliza computadoras para procesar información.</a:t>
                      </a:r>
                      <a:endParaRPr kumimoji="0" lang="es-ES" altLang="es-CL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9937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Sistemas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Comprende interrelaciones complejas</a:t>
                      </a:r>
                      <a:endParaRPr kumimoji="0" lang="es-ES" altLang="es-C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Comprende sistemas.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Monitorea y corrige el desempeño.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Mejora o diseña sistemas.</a:t>
                      </a:r>
                      <a:endParaRPr kumimoji="0" lang="es-ES" altLang="es-CL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0302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Tecnología</a:t>
                      </a:r>
                      <a:r>
                        <a:rPr kumimoji="0" lang="es-ES_tradnl" altLang="es-C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Trabaja con tecnología variada</a:t>
                      </a:r>
                      <a:endParaRPr kumimoji="0" lang="es-ES" altLang="es-C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Selecciona tecnología.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Aplica tecnología a las tareas.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Mantiene el equipo.</a:t>
                      </a:r>
                      <a:endParaRPr kumimoji="0" lang="es-ES" altLang="es-CL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2362" name="Rectangle 7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FFFF00"/>
          </a:solidFill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b="1" smtClean="0">
                <a:solidFill>
                  <a:srgbClr val="000000"/>
                </a:solidFill>
                <a:effectLst/>
                <a:cs typeface="+mj-cs"/>
              </a:rPr>
              <a:t>Cinco competencias base</a:t>
            </a:r>
            <a:endParaRPr lang="es-ES" b="1" smtClean="0">
              <a:solidFill>
                <a:srgbClr val="000000"/>
              </a:solidFill>
              <a:effectLst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30725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s-ES_tradnl" altLang="es-CL" sz="3600" b="1" smtClean="0"/>
              <a:t> Cuatro condiciones básicas: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s-ES_tradnl" altLang="es-CL" sz="2400" b="1" smtClean="0"/>
          </a:p>
          <a:p>
            <a:pPr marL="609600" indent="-609600" eaLnBrk="1" hangingPunct="1"/>
            <a:r>
              <a:rPr lang="es-ES_tradnl" altLang="es-CL" sz="4000" smtClean="0"/>
              <a:t>Cu</a:t>
            </a:r>
            <a:r>
              <a:rPr lang="es-ES_tradnl" altLang="ja-JP" sz="4000" smtClean="0"/>
              <a:t>ál es el c</a:t>
            </a:r>
            <a:r>
              <a:rPr lang="es-ES_tradnl" altLang="es-CL" sz="4000" smtClean="0"/>
              <a:t>onjunto de tareas </a:t>
            </a:r>
          </a:p>
          <a:p>
            <a:pPr marL="609600" indent="-609600" eaLnBrk="1" hangingPunct="1"/>
            <a:r>
              <a:rPr lang="es-ES_tradnl" altLang="es-CL" sz="4000" smtClean="0"/>
              <a:t>C</a:t>
            </a:r>
            <a:r>
              <a:rPr lang="es-ES_tradnl" altLang="ja-JP" sz="4000" smtClean="0"/>
              <a:t>ó</a:t>
            </a:r>
            <a:r>
              <a:rPr lang="es-ES_tradnl" altLang="es-CL" sz="4000" smtClean="0"/>
              <a:t>mo deben desempeñarse las tareas</a:t>
            </a:r>
          </a:p>
          <a:p>
            <a:pPr marL="609600" indent="-609600" eaLnBrk="1" hangingPunct="1"/>
            <a:r>
              <a:rPr lang="es-ES_tradnl" altLang="es-CL" sz="4000" smtClean="0"/>
              <a:t>A quién se reporta</a:t>
            </a:r>
          </a:p>
          <a:p>
            <a:pPr marL="609600" indent="-609600" eaLnBrk="1" hangingPunct="1"/>
            <a:r>
              <a:rPr lang="es-ES_tradnl" altLang="es-CL" sz="4000" smtClean="0"/>
              <a:t>A qui</a:t>
            </a:r>
            <a:r>
              <a:rPr lang="es-ES_tradnl" altLang="ja-JP" sz="4000" smtClean="0"/>
              <a:t>é</a:t>
            </a:r>
            <a:r>
              <a:rPr lang="es-ES_tradnl" altLang="es-CL" sz="4000" smtClean="0"/>
              <a:t>n supervisa y dirige</a:t>
            </a:r>
            <a:endParaRPr lang="es-ES_tradnl" altLang="es-CL" sz="2800" smtClean="0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FFFF00"/>
          </a:solidFill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s-ES_tradnl" altLang="es-CL" b="1" smtClean="0">
                <a:solidFill>
                  <a:srgbClr val="000000"/>
                </a:solidFill>
                <a:effectLst/>
              </a:rPr>
              <a:t>Para diseñar un cargo</a:t>
            </a:r>
            <a:endParaRPr lang="es-ES" altLang="es-CL" b="1" smtClean="0">
              <a:solidFill>
                <a:srgbClr val="0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3429000"/>
            <a:ext cx="7086600" cy="236855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s-ES_tradnl" altLang="es-CL" sz="4400" b="1" smtClean="0"/>
              <a:t>Modelo Clásico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s-ES_tradnl" altLang="es-CL" sz="4400" b="1" smtClean="0"/>
              <a:t>Modelo Humanístico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s-ES_tradnl" altLang="es-CL" sz="4400" b="1" smtClean="0"/>
              <a:t>Modelo Situacional</a:t>
            </a:r>
            <a:endParaRPr lang="es-ES" altLang="es-CL" sz="4400" b="1" smtClean="0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FFFF00"/>
          </a:solidFill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s-ES_tradnl" altLang="es-CL" b="1" smtClean="0">
                <a:solidFill>
                  <a:srgbClr val="000000"/>
                </a:solidFill>
                <a:effectLst/>
              </a:rPr>
              <a:t>Modelos de diseño de cargo</a:t>
            </a:r>
            <a:endParaRPr lang="es-ES" altLang="es-CL" b="1" smtClean="0">
              <a:solidFill>
                <a:srgbClr val="0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78" name="Group 46"/>
          <p:cNvGraphicFramePr>
            <a:graphicFrameLocks noGrp="1"/>
          </p:cNvGraphicFramePr>
          <p:nvPr>
            <p:ph idx="1"/>
          </p:nvPr>
        </p:nvGraphicFramePr>
        <p:xfrm>
          <a:off x="250825" y="1066800"/>
          <a:ext cx="8642350" cy="5256836"/>
        </p:xfrm>
        <a:graphic>
          <a:graphicData uri="http://schemas.openxmlformats.org/drawingml/2006/table">
            <a:tbl>
              <a:tblPr/>
              <a:tblGrid>
                <a:gridCol w="4321175"/>
                <a:gridCol w="4321175"/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Modelo Clásico</a:t>
                      </a:r>
                      <a:endParaRPr kumimoji="0" lang="es-ES" altLang="es-CL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altLang="es-C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Modelo Humanista</a:t>
                      </a:r>
                      <a:endParaRPr kumimoji="0" lang="es-ES" altLang="es-CL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738688">
                <a:tc>
                  <a:txBody>
                    <a:bodyPr/>
                    <a:lstStyle>
                      <a:lvl1pPr marL="533400" indent="-5334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Arial" pitchFamily="34" charset="0"/>
                        <a:buAutoNum type="arabicPeriod"/>
                        <a:tabLst/>
                      </a:pPr>
                      <a:r>
                        <a:rPr kumimoji="0" lang="es-ES_tradnl" altLang="es-C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Sustentado en la tarea y en la tecnología.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Arial" pitchFamily="34" charset="0"/>
                        <a:buAutoNum type="arabicPeriod"/>
                        <a:tabLst/>
                      </a:pPr>
                      <a:r>
                        <a:rPr kumimoji="0" lang="es-ES_tradnl" altLang="es-C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Se basa en  la estructura organizacional.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Arial" pitchFamily="34" charset="0"/>
                        <a:buAutoNum type="arabicPeriod"/>
                        <a:tabLst/>
                      </a:pPr>
                      <a:r>
                        <a:rPr kumimoji="0" lang="es-ES_tradnl" altLang="es-C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Eficiencia y  racionalización del trabajo. 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Arial" pitchFamily="34" charset="0"/>
                        <a:buAutoNum type="arabicPeriod"/>
                        <a:tabLst/>
                      </a:pPr>
                      <a:r>
                        <a:rPr kumimoji="0" lang="es-ES_tradnl" altLang="es-C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Preocupación por el contenido del    cargo.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Arial" pitchFamily="34" charset="0"/>
                        <a:buAutoNum type="arabicPeriod"/>
                        <a:tabLst/>
                      </a:pPr>
                      <a:r>
                        <a:rPr kumimoji="0" lang="es-ES_tradnl" altLang="es-C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Sustentado  en órdenes e imposiciones.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Arial" pitchFamily="34" charset="0"/>
                        <a:buAutoNum type="arabicPeriod"/>
                        <a:tabLst/>
                      </a:pPr>
                      <a:r>
                        <a:rPr kumimoji="0" lang="es-ES_tradnl" altLang="es-C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El empleado obedece y ejecuta.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Arial" pitchFamily="34" charset="0"/>
                        <a:buAutoNum type="arabicPeriod"/>
                        <a:tabLst/>
                      </a:pPr>
                      <a:r>
                        <a:rPr kumimoji="0" lang="es-ES_tradnl" altLang="es-C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Concepto de </a:t>
                      </a:r>
                      <a:r>
                        <a:rPr kumimoji="0" lang="es-ES_tradnl" altLang="es-CL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homo economicus.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Arial" pitchFamily="34" charset="0"/>
                        <a:buAutoNum type="arabicPeriod"/>
                        <a:tabLst/>
                      </a:pPr>
                      <a:r>
                        <a:rPr kumimoji="0" lang="es-ES_tradnl" altLang="es-C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Compensaciones salariales y materiales.</a:t>
                      </a:r>
                      <a:endParaRPr kumimoji="0" lang="es-ES" alt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533400" indent="-5334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Arial" pitchFamily="34" charset="0"/>
                        <a:buAutoNum type="arabicPeriod"/>
                        <a:tabLst/>
                      </a:pPr>
                      <a:r>
                        <a:rPr kumimoji="0" lang="es-ES_tradnl" altLang="es-CL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Sustentado en </a:t>
                      </a:r>
                      <a:r>
                        <a:rPr kumimoji="0" lang="es-ES_tradnl" altLang="es-C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la persona y en el grupo social.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Arial" pitchFamily="34" charset="0"/>
                        <a:buAutoNum type="arabicPeriod"/>
                        <a:tabLst/>
                      </a:pPr>
                      <a:r>
                        <a:rPr kumimoji="0" lang="es-ES_tradnl" altLang="es-C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Basado en la interacción y en la dinámica de grupo.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Arial" pitchFamily="34" charset="0"/>
                        <a:buAutoNum type="arabicPeriod"/>
                        <a:tabLst/>
                      </a:pPr>
                      <a:r>
                        <a:rPr kumimoji="0" lang="es-ES_tradnl" altLang="es-C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Satisfacción, eficiencia a través de   la interacción de las personas.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Arial" pitchFamily="34" charset="0"/>
                        <a:buAutoNum type="arabicPeriod"/>
                        <a:tabLst/>
                      </a:pPr>
                      <a:r>
                        <a:rPr kumimoji="0" lang="es-ES_tradnl" altLang="es-C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Preocupación por el contexto del cargo, es decir, por su entorno social, basado en la comunicación.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Arial" pitchFamily="34" charset="0"/>
                        <a:buAutoNum type="arabicPeriod"/>
                        <a:tabLst/>
                      </a:pPr>
                      <a:r>
                        <a:rPr kumimoji="0" lang="es-ES_tradnl" altLang="es-C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Participación del empleado en la decisiones.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Arial" pitchFamily="34" charset="0"/>
                        <a:buAutoNum type="arabicPeriod"/>
                        <a:tabLst/>
                      </a:pPr>
                      <a:r>
                        <a:rPr kumimoji="0" lang="es-ES_tradnl" altLang="es-C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Concepto de </a:t>
                      </a:r>
                      <a:r>
                        <a:rPr kumimoji="0" lang="es-ES_tradnl" altLang="es-CL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homo social.</a:t>
                      </a:r>
                      <a:endParaRPr kumimoji="0" lang="es-ES_tradnl" alt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Arial" pitchFamily="34" charset="0"/>
                        <a:buAutoNum type="arabicPeriod"/>
                        <a:tabLst/>
                      </a:pPr>
                      <a:r>
                        <a:rPr kumimoji="0" lang="es-ES_tradnl" altLang="es-C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Recompensas sociales y simbólicas.</a:t>
                      </a:r>
                      <a:endParaRPr kumimoji="0" lang="es-ES" alt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8477" name="Rectangle 4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FFFF00"/>
          </a:solidFill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b="1" smtClean="0">
                <a:solidFill>
                  <a:srgbClr val="000000"/>
                </a:solidFill>
                <a:effectLst/>
                <a:cs typeface="+mj-cs"/>
              </a:rPr>
              <a:t>Diferencias entre dos modelos</a:t>
            </a:r>
            <a:endParaRPr lang="es-ES" b="1" smtClean="0">
              <a:solidFill>
                <a:srgbClr val="000000"/>
              </a:solidFill>
              <a:effectLst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693</TotalTime>
  <Words>1155</Words>
  <Application>Microsoft Office PowerPoint</Application>
  <PresentationFormat>Presentación en pantalla (4:3)</PresentationFormat>
  <Paragraphs>241</Paragraphs>
  <Slides>20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Beam</vt:lpstr>
      <vt:lpstr>Recursos Humanos</vt:lpstr>
      <vt:lpstr>Premisa</vt:lpstr>
      <vt:lpstr>Concepto de cargo</vt:lpstr>
      <vt:lpstr>Tendencias de cargos</vt:lpstr>
      <vt:lpstr>Ubicación en organigrama</vt:lpstr>
      <vt:lpstr>Cinco competencias base</vt:lpstr>
      <vt:lpstr>Para diseñar un cargo</vt:lpstr>
      <vt:lpstr>Modelos de diseño de cargo</vt:lpstr>
      <vt:lpstr>Diferencias entre dos modelos</vt:lpstr>
      <vt:lpstr>El modelo situacional</vt:lpstr>
      <vt:lpstr>Alternativas para el enriquecimiento de cargos</vt:lpstr>
      <vt:lpstr>Presentación de PowerPoint</vt:lpstr>
      <vt:lpstr>Presentación de PowerPoint</vt:lpstr>
      <vt:lpstr>Requisitos Intelectuales</vt:lpstr>
      <vt:lpstr>Requisitos Físicos</vt:lpstr>
      <vt:lpstr>Responsabilidades</vt:lpstr>
      <vt:lpstr>Condiciones de Trabajo</vt:lpstr>
      <vt:lpstr>Presentación de PowerPoint</vt:lpstr>
      <vt:lpstr>La tarea</vt:lpstr>
      <vt:lpstr>Acerca de las tareas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Recursos Humanos</dc:title>
  <dc:creator>SpeedMind</dc:creator>
  <cp:lastModifiedBy>UAD</cp:lastModifiedBy>
  <cp:revision>28</cp:revision>
  <dcterms:created xsi:type="dcterms:W3CDTF">2004-09-16T18:15:10Z</dcterms:created>
  <dcterms:modified xsi:type="dcterms:W3CDTF">2015-11-17T13:00:12Z</dcterms:modified>
</cp:coreProperties>
</file>