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301" r:id="rId2"/>
    <p:sldId id="284" r:id="rId3"/>
    <p:sldId id="312" r:id="rId4"/>
    <p:sldId id="260" r:id="rId5"/>
    <p:sldId id="314" r:id="rId6"/>
    <p:sldId id="328" r:id="rId7"/>
    <p:sldId id="313" r:id="rId8"/>
    <p:sldId id="316" r:id="rId9"/>
    <p:sldId id="330" r:id="rId10"/>
    <p:sldId id="331" r:id="rId11"/>
    <p:sldId id="333" r:id="rId12"/>
    <p:sldId id="334" r:id="rId13"/>
    <p:sldId id="335" r:id="rId14"/>
    <p:sldId id="336" r:id="rId15"/>
    <p:sldId id="337" r:id="rId16"/>
    <p:sldId id="291" r:id="rId17"/>
    <p:sldId id="319" r:id="rId18"/>
    <p:sldId id="273" r:id="rId19"/>
    <p:sldId id="338" r:id="rId20"/>
    <p:sldId id="321" r:id="rId21"/>
    <p:sldId id="324" r:id="rId22"/>
    <p:sldId id="288" r:id="rId23"/>
    <p:sldId id="339" r:id="rId24"/>
    <p:sldId id="293" r:id="rId25"/>
    <p:sldId id="298" r:id="rId26"/>
    <p:sldId id="340" r:id="rId27"/>
    <p:sldId id="341" r:id="rId28"/>
    <p:sldId id="264" r:id="rId2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Garamond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80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67770" autoAdjust="0"/>
  </p:normalViewPr>
  <p:slideViewPr>
    <p:cSldViewPr>
      <p:cViewPr varScale="1">
        <p:scale>
          <a:sx n="105" d="100"/>
          <a:sy n="105" d="100"/>
        </p:scale>
        <p:origin x="-20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8EE7C645-BCDC-7245-B5F6-0ECDE7186C6D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1369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67F17-3C2C-3945-A0F6-96D8A00F709B}" type="slidenum">
              <a:rPr lang="es-ES"/>
              <a:pPr/>
              <a:t>1</a:t>
            </a:fld>
            <a:endParaRPr lang="es-E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04638-238D-8B4D-8B0F-CB296213FB63}" type="slidenum">
              <a:rPr lang="es-ES"/>
              <a:pPr/>
              <a:t>10</a:t>
            </a:fld>
            <a:endParaRPr lang="es-E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C85440-2DEA-E048-9807-D7C910CC405C}" type="slidenum">
              <a:rPr lang="es-ES"/>
              <a:pPr/>
              <a:t>11</a:t>
            </a:fld>
            <a:endParaRPr lang="es-E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DC873-B19D-6348-B74F-7F292AD2B514}" type="slidenum">
              <a:rPr lang="es-ES"/>
              <a:pPr/>
              <a:t>12</a:t>
            </a:fld>
            <a:endParaRPr lang="es-E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D4404-AA9A-394D-AA3F-6AA0B4B0A581}" type="slidenum">
              <a:rPr lang="es-ES"/>
              <a:pPr/>
              <a:t>13</a:t>
            </a:fld>
            <a:endParaRPr lang="es-E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1E7D7-F408-304C-966F-162BD36E1E16}" type="slidenum">
              <a:rPr lang="es-ES"/>
              <a:pPr/>
              <a:t>14</a:t>
            </a:fld>
            <a:endParaRPr lang="es-E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46C29-85DC-9F42-9550-0EFE0CA35738}" type="slidenum">
              <a:rPr lang="es-ES"/>
              <a:pPr/>
              <a:t>15</a:t>
            </a:fld>
            <a:endParaRPr lang="es-E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A9788-AABB-0747-9E04-163CFFBDA0F0}" type="slidenum">
              <a:rPr lang="es-ES"/>
              <a:pPr/>
              <a:t>16</a:t>
            </a:fld>
            <a:endParaRPr lang="es-E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F5BA79-E6D2-CF4C-B460-E15A3AA2123C}" type="slidenum">
              <a:rPr lang="es-ES"/>
              <a:pPr/>
              <a:t>17</a:t>
            </a:fld>
            <a:endParaRPr lang="es-E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000"/>
              <a:t>Artículo 70.- La protección concedida por este         LEY 19914</a:t>
            </a:r>
          </a:p>
          <a:p>
            <a:r>
              <a:rPr lang="es-ES_tradnl" sz="1000"/>
              <a:t>Título tendrá una duración de setenta  años, contados      Art. 3º Nº 13</a:t>
            </a:r>
          </a:p>
          <a:p>
            <a:r>
              <a:rPr lang="es-ES_tradnl" sz="1000"/>
              <a:t>desde el 31 de diciembre del año de la publicación de      D.O. 19.11.2003</a:t>
            </a:r>
          </a:p>
          <a:p>
            <a:r>
              <a:rPr lang="es-ES_tradnl" sz="1000"/>
              <a:t>los fonogramas respecto de los productores de fonogramas </a:t>
            </a:r>
          </a:p>
          <a:p>
            <a:r>
              <a:rPr lang="es-ES_tradnl" sz="1000"/>
              <a:t>y de 70 años desde la publicación de las </a:t>
            </a:r>
          </a:p>
          <a:p>
            <a:r>
              <a:rPr lang="es-ES_tradnl" sz="1000"/>
              <a:t>interpretaciones o ejecuciones respecto de los artistas </a:t>
            </a:r>
          </a:p>
          <a:p>
            <a:r>
              <a:rPr lang="es-ES_tradnl" sz="1000"/>
              <a:t>intérpretes o ejecutantes.</a:t>
            </a:r>
          </a:p>
          <a:p>
            <a:r>
              <a:rPr lang="es-ES_tradnl" sz="1000"/>
              <a:t>     A falta de tal publicación autorizada dentro de un </a:t>
            </a:r>
          </a:p>
          <a:p>
            <a:r>
              <a:rPr lang="es-ES_tradnl" sz="1000"/>
              <a:t>plazo de 50 años a partir de la fecha de la fijación de </a:t>
            </a:r>
          </a:p>
          <a:p>
            <a:r>
              <a:rPr lang="es-ES_tradnl" sz="1000"/>
              <a:t>la interpretación o ejecución o fonograma, la protección </a:t>
            </a:r>
          </a:p>
          <a:p>
            <a:r>
              <a:rPr lang="es-ES_tradnl" sz="1000"/>
              <a:t>será de 70 años contados desde el final del año civil en </a:t>
            </a:r>
          </a:p>
          <a:p>
            <a:r>
              <a:rPr lang="es-ES_tradnl" sz="1000"/>
              <a:t>que fue fijada la interpretación o ejecución o </a:t>
            </a:r>
          </a:p>
          <a:p>
            <a:r>
              <a:rPr lang="es-ES_tradnl" sz="1000"/>
              <a:t>fonograma.</a:t>
            </a:r>
          </a:p>
          <a:p>
            <a:r>
              <a:rPr lang="es-ES_tradnl" sz="1000"/>
              <a:t>     En el caso de interpretaciones o ejecuciones no </a:t>
            </a:r>
          </a:p>
          <a:p>
            <a:r>
              <a:rPr lang="es-ES_tradnl" sz="1000"/>
              <a:t>fijadas, el plazo de 70 años se contará desde la fecha </a:t>
            </a:r>
          </a:p>
          <a:p>
            <a:r>
              <a:rPr lang="es-ES_tradnl" sz="1000"/>
              <a:t>de su realización.</a:t>
            </a:r>
          </a:p>
          <a:p>
            <a:r>
              <a:rPr lang="es-ES_tradnl" sz="1000"/>
              <a:t>     La protección de las emisiones de los organismos de </a:t>
            </a:r>
          </a:p>
          <a:p>
            <a:r>
              <a:rPr lang="es-ES_tradnl" sz="1000"/>
              <a:t>radiodifusión tendrá una duración de cincuenta años, </a:t>
            </a:r>
          </a:p>
          <a:p>
            <a:r>
              <a:rPr lang="es-ES_tradnl" sz="1000"/>
              <a:t>contados desde el 31 de diciembre del año de la </a:t>
            </a:r>
          </a:p>
          <a:p>
            <a:r>
              <a:rPr lang="es-ES_tradnl" sz="1000"/>
              <a:t>transmisión.</a:t>
            </a:r>
            <a:endParaRPr lang="es-ES"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8733E-6683-1641-9BC6-45CBEFE95161}" type="slidenum">
              <a:rPr lang="es-ES"/>
              <a:pPr/>
              <a:t>18</a:t>
            </a:fld>
            <a:endParaRPr lang="es-ES"/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822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072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32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E7A595-34B2-374C-A384-7E8A24D12431}" type="slidenum">
              <a:rPr lang="es-ES"/>
              <a:pPr/>
              <a:t>19</a:t>
            </a:fld>
            <a:endParaRPr lang="es-ES"/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822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806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32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EC101-EBD5-244B-8214-6C106A800EF0}" type="slidenum">
              <a:rPr lang="es-ES"/>
              <a:pPr/>
              <a:t>2</a:t>
            </a:fld>
            <a:endParaRPr lang="es-E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F0DD4-47FA-0A43-A358-2EA0267E35E8}" type="slidenum">
              <a:rPr lang="es-ES"/>
              <a:pPr/>
              <a:t>20</a:t>
            </a:fld>
            <a:endParaRPr lang="es-E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E31B-CCBF-B447-962C-EF9E32C93CB7}" type="slidenum">
              <a:rPr lang="es-ES"/>
              <a:pPr/>
              <a:t>21</a:t>
            </a:fld>
            <a:endParaRPr lang="es-ES"/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822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584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32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0791C-1478-6A47-8414-09A6C3E98DD1}" type="slidenum">
              <a:rPr lang="es-ES"/>
              <a:pPr/>
              <a:t>22</a:t>
            </a:fld>
            <a:endParaRPr lang="es-E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C0852-45D1-514E-AE21-FF3D3AD5321C}" type="slidenum">
              <a:rPr lang="es-ES"/>
              <a:pPr/>
              <a:t>23</a:t>
            </a:fld>
            <a:endParaRPr lang="es-E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9FD19C-DCEA-184C-9EB0-A394187A4179}" type="slidenum">
              <a:rPr lang="es-ES"/>
              <a:pPr/>
              <a:t>24</a:t>
            </a:fld>
            <a:endParaRPr lang="es-E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2B1D1-D79B-044D-A3C7-54008E72958D}" type="slidenum">
              <a:rPr lang="es-ES"/>
              <a:pPr/>
              <a:t>25</a:t>
            </a:fld>
            <a:endParaRPr lang="es-E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D8FCD-91FC-984D-BB71-E82DECB83C8C}" type="slidenum">
              <a:rPr lang="es-ES"/>
              <a:pPr/>
              <a:t>26</a:t>
            </a:fld>
            <a:endParaRPr lang="es-E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E92B68-D001-B445-B46E-1FDA312489F9}" type="slidenum">
              <a:rPr lang="es-ES"/>
              <a:pPr/>
              <a:t>27</a:t>
            </a:fld>
            <a:endParaRPr lang="es-E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B283B1-0598-8F45-9336-435156F07718}" type="slidenum">
              <a:rPr lang="es-ES"/>
              <a:pPr/>
              <a:t>28</a:t>
            </a:fld>
            <a:endParaRPr lang="es-E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49D0B-E9D4-314B-A6EE-327F4E2B035C}" type="slidenum">
              <a:rPr lang="es-ES"/>
              <a:pPr/>
              <a:t>3</a:t>
            </a:fld>
            <a:endParaRPr lang="es-E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78D8E-6DEF-1B45-BF08-B6AC1490B8C9}" type="slidenum">
              <a:rPr lang="es-ES"/>
              <a:pPr/>
              <a:t>4</a:t>
            </a:fld>
            <a:endParaRPr lang="es-E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71FFB-CA9E-1E4C-B95C-F84DCA7339F0}" type="slidenum">
              <a:rPr lang="es-ES"/>
              <a:pPr/>
              <a:t>5</a:t>
            </a:fld>
            <a:endParaRPr lang="es-E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C74D22-E43D-BF43-8DD4-52463194E31B}" type="slidenum">
              <a:rPr lang="es-ES"/>
              <a:pPr/>
              <a:t>6</a:t>
            </a:fld>
            <a:endParaRPr lang="es-E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077F6-B11C-CF44-A6A1-7E5C246260AF}" type="slidenum">
              <a:rPr lang="es-ES"/>
              <a:pPr/>
              <a:t>7</a:t>
            </a:fld>
            <a:endParaRPr lang="es-E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6F7DF-C801-4448-92BE-7D02E95C4458}" type="slidenum">
              <a:rPr lang="es-ES"/>
              <a:pPr/>
              <a:t>8</a:t>
            </a:fld>
            <a:endParaRPr lang="es-E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/>
              <a:t>Tratar derecho de imagen versus derecho de autor del que fotografió la imagen.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40794-2AFC-5B4E-B05A-A9C28F52A451}" type="slidenum">
              <a:rPr lang="es-ES"/>
              <a:pPr/>
              <a:t>9</a:t>
            </a:fld>
            <a:endParaRPr lang="es-E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246198"/>
      </p:ext>
    </p:extLst>
  </p:cSld>
  <p:clrMapOvr>
    <a:masterClrMapping/>
  </p:clrMapOvr>
  <p:transition xmlns:p14="http://schemas.microsoft.com/office/powerpoint/2010/main"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239183"/>
      </p:ext>
    </p:extLst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620713"/>
            <a:ext cx="2057400" cy="604837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20713"/>
            <a:ext cx="6019800" cy="604837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516170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3646921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0028077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612575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169040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728222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458721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79770971"/>
      </p:ext>
    </p:extLst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88696308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20713"/>
            <a:ext cx="8218488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 para editar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28" name="Picture 4" descr="2a hoja b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0638"/>
            <a:ext cx="25146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slide" Target="slide2.xml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hyperlink" Target="http://www.gmkfreelogos.com/es-1067-EMI-Group.html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9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9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3.jpeg"/><Relationship Id="rId5" Type="http://schemas.openxmlformats.org/officeDocument/2006/relationships/image" Target="../media/image14.gif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5991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5257800"/>
            <a:ext cx="4572000" cy="676275"/>
          </a:xfrm>
          <a:solidFill>
            <a:srgbClr val="FF0000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0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lnSpc>
                <a:spcPct val="80000"/>
              </a:lnSpc>
            </a:pPr>
            <a:r>
              <a:rPr lang="es-ES_tradnl" sz="2400">
                <a:solidFill>
                  <a:schemeClr val="bg1"/>
                </a:solidFill>
                <a:latin typeface="Arial" charset="0"/>
              </a:rPr>
              <a:t>LA PROPIEDAD INDUSTRIAL </a:t>
            </a:r>
            <a:br>
              <a:rPr lang="es-ES_tradnl" sz="2400">
                <a:solidFill>
                  <a:schemeClr val="bg1"/>
                </a:solidFill>
                <a:latin typeface="Arial" charset="0"/>
              </a:rPr>
            </a:br>
            <a:r>
              <a:rPr lang="es-ES_tradnl" sz="2400">
                <a:solidFill>
                  <a:schemeClr val="bg1"/>
                </a:solidFill>
                <a:latin typeface="Arial" charset="0"/>
              </a:rPr>
              <a:t>Y LA COMUNICACI</a:t>
            </a:r>
            <a:r>
              <a:rPr lang="es-ES_tradnl" altLang="ja-JP" sz="2400">
                <a:solidFill>
                  <a:schemeClr val="bg1"/>
                </a:solidFill>
                <a:latin typeface="Arial" charset="0"/>
              </a:rPr>
              <a:t>ON</a:t>
            </a:r>
            <a:endParaRPr lang="es-ES_tradnl" sz="3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/>
        </p:nvSpPr>
        <p:spPr bwMode="auto">
          <a:xfrm>
            <a:off x="6372200" y="5517232"/>
            <a:ext cx="255011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>
                <a:latin typeface="Arial" charset="0"/>
              </a:rPr>
              <a:t>Prof</a:t>
            </a:r>
            <a:r>
              <a:rPr lang="es-ES" sz="1400" dirty="0">
                <a:latin typeface="Arial" charset="0"/>
              </a:rPr>
              <a:t>. Maldonado de la Fuente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/>
        </p:nvSpPr>
        <p:spPr bwMode="auto">
          <a:xfrm>
            <a:off x="6542088" y="228600"/>
            <a:ext cx="14921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>
                <a:solidFill>
                  <a:schemeClr val="bg2"/>
                </a:solidFill>
                <a:latin typeface="Arial" charset="0"/>
              </a:rPr>
              <a:t>scl_spring_2015</a:t>
            </a:r>
            <a:endParaRPr lang="es-ES" sz="1400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PROPIEDAD INTELECTUAL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Componente base: el derecho de autor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28600" y="2209800"/>
            <a:ext cx="8229600" cy="644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0488" indent="14288" algn="just" hangingPunct="0">
              <a:lnSpc>
                <a:spcPct val="13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CL" sz="2800">
                <a:solidFill>
                  <a:schemeClr val="bg1"/>
                </a:solidFill>
              </a:rPr>
              <a:t>Obras del intelecto</a:t>
            </a:r>
          </a:p>
        </p:txBody>
      </p:sp>
      <p:grpSp>
        <p:nvGrpSpPr>
          <p:cNvPr id="72722" name="Group 18"/>
          <p:cNvGrpSpPr>
            <a:grpSpLocks/>
          </p:cNvGrpSpPr>
          <p:nvPr/>
        </p:nvGrpSpPr>
        <p:grpSpPr bwMode="auto">
          <a:xfrm>
            <a:off x="457200" y="3048000"/>
            <a:ext cx="8293100" cy="3413125"/>
            <a:chOff x="1200" y="2208"/>
            <a:chExt cx="4312" cy="1775"/>
          </a:xfrm>
        </p:grpSpPr>
        <p:pic>
          <p:nvPicPr>
            <p:cNvPr id="72719" name="Picture 15" descr="x64-vista-dv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208"/>
              <a:ext cx="1316" cy="130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20" name="Picture 16" descr="da vinc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208"/>
              <a:ext cx="1384" cy="177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72721" name="Picture 17" descr="hp5dvd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208"/>
              <a:ext cx="1288" cy="1771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PROPIEDAD INTELECTUAL</a:t>
            </a:r>
            <a:br>
              <a:rPr lang="es-ES" sz="2000" b="1">
                <a:solidFill>
                  <a:schemeClr val="bg1"/>
                </a:solidFill>
                <a:latin typeface="Arial" charset="0"/>
              </a:rPr>
            </a:br>
            <a:r>
              <a:rPr lang="es-ES" sz="2000" b="1">
                <a:solidFill>
                  <a:schemeClr val="bg1"/>
                </a:solidFill>
                <a:latin typeface="Arial" charset="0"/>
              </a:rPr>
              <a:t>Legalidad y cesi</a:t>
            </a:r>
            <a:r>
              <a:rPr lang="es-ES" altLang="ja-JP" sz="2000" b="1">
                <a:solidFill>
                  <a:schemeClr val="bg1"/>
                </a:solidFill>
                <a:latin typeface="Arial" charset="0"/>
              </a:rPr>
              <a:t>ón o licencia del derecho</a:t>
            </a:r>
            <a:endParaRPr lang="es-ES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533400" y="5562600"/>
            <a:ext cx="2514600" cy="1295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0488" indent="14288" algn="ctr" hangingPunct="0">
              <a:lnSpc>
                <a:spcPct val="9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CL" sz="2800">
                <a:solidFill>
                  <a:schemeClr val="bg1"/>
                </a:solidFill>
                <a:latin typeface="Arial" charset="0"/>
              </a:rPr>
              <a:t>Obra</a:t>
            </a:r>
            <a:br>
              <a:rPr lang="es-CL" sz="2800">
                <a:solidFill>
                  <a:schemeClr val="bg1"/>
                </a:solidFill>
                <a:latin typeface="Arial" charset="0"/>
              </a:rPr>
            </a:br>
            <a:r>
              <a:rPr lang="es-CL" sz="2800">
                <a:solidFill>
                  <a:schemeClr val="bg1"/>
                </a:solidFill>
                <a:latin typeface="Arial" charset="0"/>
              </a:rPr>
              <a:t>del intelecto</a:t>
            </a:r>
            <a:br>
              <a:rPr lang="es-CL" sz="2800">
                <a:solidFill>
                  <a:schemeClr val="bg1"/>
                </a:solidFill>
                <a:latin typeface="Arial" charset="0"/>
              </a:rPr>
            </a:br>
            <a:r>
              <a:rPr lang="es-CL" sz="2800">
                <a:solidFill>
                  <a:schemeClr val="bg1"/>
                </a:solidFill>
                <a:latin typeface="Arial" charset="0"/>
              </a:rPr>
              <a:t>original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029200" y="3657600"/>
            <a:ext cx="3744913" cy="292893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s-ES_tradnl" sz="2000" b="1">
                <a:solidFill>
                  <a:schemeClr val="bg1"/>
                </a:solidFill>
              </a:rPr>
              <a:t>Legal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chemeClr val="bg1"/>
                </a:solidFill>
              </a:rPr>
              <a:t> Cesión de derechos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chemeClr val="bg1"/>
                </a:solidFill>
              </a:rPr>
              <a:t> Licencias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s-ES_tradnl" sz="20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chemeClr val="bg1"/>
                </a:solidFill>
              </a:rPr>
              <a:t>Oponible a terceros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s-ES_tradnl" sz="20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chemeClr val="bg1"/>
                </a:solidFill>
              </a:rPr>
              <a:t>Ético (CONAR)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6811" name="Picture 11" descr="300px-Batman_Comics_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2176463" cy="30495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AutoShape 12"/>
          <p:cNvSpPr>
            <a:spLocks noChangeArrowheads="1"/>
          </p:cNvSpPr>
          <p:nvPr/>
        </p:nvSpPr>
        <p:spPr bwMode="auto">
          <a:xfrm>
            <a:off x="3352800" y="4419600"/>
            <a:ext cx="1295400" cy="574675"/>
          </a:xfrm>
          <a:prstGeom prst="rightArrow">
            <a:avLst>
              <a:gd name="adj1" fmla="val 50000"/>
              <a:gd name="adj2" fmla="val 56354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  <p:bldP spid="76803" grpId="0"/>
      <p:bldP spid="76808" grpId="0" animBg="1"/>
      <p:bldP spid="768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77" name="AutoShape 29"/>
          <p:cNvSpPr>
            <a:spLocks noChangeArrowheads="1"/>
          </p:cNvSpPr>
          <p:nvPr/>
        </p:nvSpPr>
        <p:spPr bwMode="auto">
          <a:xfrm>
            <a:off x="0" y="3144838"/>
            <a:ext cx="3429000" cy="1368425"/>
          </a:xfrm>
          <a:prstGeom prst="rightArrow">
            <a:avLst>
              <a:gd name="adj1" fmla="val 50000"/>
              <a:gd name="adj2" fmla="val 62645"/>
            </a:avLst>
          </a:prstGeom>
          <a:solidFill>
            <a:schemeClr val="folHlink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PROPIEDAD INTELECTUAL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Plazos de protecci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ón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>
            <a:off x="990600" y="2805113"/>
            <a:ext cx="0" cy="4052887"/>
          </a:xfrm>
          <a:prstGeom prst="line">
            <a:avLst/>
          </a:prstGeom>
          <a:noFill/>
          <a:ln w="38100" cmpd="dbl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152400" y="3657600"/>
            <a:ext cx="23399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1800">
                <a:solidFill>
                  <a:schemeClr val="bg1"/>
                </a:solidFill>
              </a:rPr>
              <a:t>Vida del autor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304800" y="1889125"/>
            <a:ext cx="2209800" cy="9207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Año 2001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25 años de edad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Creaci</a:t>
            </a:r>
            <a:r>
              <a:rPr lang="es-ES" altLang="ja-JP" sz="1800" b="1">
                <a:solidFill>
                  <a:schemeClr val="bg1"/>
                </a:solidFill>
              </a:rPr>
              <a:t>ón de la obra</a:t>
            </a:r>
            <a:endParaRPr lang="es-ES" sz="1800" b="1">
              <a:solidFill>
                <a:schemeClr val="bg1"/>
              </a:solidFill>
            </a:endParaRPr>
          </a:p>
        </p:txBody>
      </p:sp>
      <p:sp>
        <p:nvSpPr>
          <p:cNvPr id="78878" name="Line 30"/>
          <p:cNvSpPr>
            <a:spLocks noChangeShapeType="1"/>
          </p:cNvSpPr>
          <p:nvPr/>
        </p:nvSpPr>
        <p:spPr bwMode="auto">
          <a:xfrm>
            <a:off x="3505200" y="2805113"/>
            <a:ext cx="0" cy="4052887"/>
          </a:xfrm>
          <a:prstGeom prst="line">
            <a:avLst/>
          </a:prstGeom>
          <a:noFill/>
          <a:ln w="38100" cmpd="dbl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2819400" y="1889125"/>
            <a:ext cx="2209800" cy="782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Año 2061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85 años de edad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Muerte del autor</a:t>
            </a:r>
          </a:p>
        </p:txBody>
      </p:sp>
      <p:sp>
        <p:nvSpPr>
          <p:cNvPr id="78880" name="AutoShape 32"/>
          <p:cNvSpPr>
            <a:spLocks noChangeArrowheads="1"/>
          </p:cNvSpPr>
          <p:nvPr/>
        </p:nvSpPr>
        <p:spPr bwMode="auto">
          <a:xfrm>
            <a:off x="3581400" y="3144838"/>
            <a:ext cx="3429000" cy="1368425"/>
          </a:xfrm>
          <a:prstGeom prst="rightArrow">
            <a:avLst>
              <a:gd name="adj1" fmla="val 50000"/>
              <a:gd name="adj2" fmla="val 62645"/>
            </a:avLst>
          </a:pr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8881" name="Text Box 33"/>
          <p:cNvSpPr txBox="1">
            <a:spLocks noChangeArrowheads="1"/>
          </p:cNvSpPr>
          <p:nvPr/>
        </p:nvSpPr>
        <p:spPr bwMode="auto">
          <a:xfrm>
            <a:off x="3733800" y="3657600"/>
            <a:ext cx="25908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1800">
                <a:solidFill>
                  <a:schemeClr val="bg1"/>
                </a:solidFill>
              </a:rPr>
              <a:t>70 años de protecci</a:t>
            </a:r>
            <a:r>
              <a:rPr lang="es-ES" altLang="ja-JP" sz="1800">
                <a:solidFill>
                  <a:schemeClr val="bg1"/>
                </a:solidFill>
              </a:rPr>
              <a:t>ón</a:t>
            </a:r>
            <a:endParaRPr lang="es-ES" sz="1800">
              <a:solidFill>
                <a:schemeClr val="bg1"/>
              </a:solidFill>
            </a:endParaRPr>
          </a:p>
        </p:txBody>
      </p:sp>
      <p:sp>
        <p:nvSpPr>
          <p:cNvPr id="78882" name="Line 34"/>
          <p:cNvSpPr>
            <a:spLocks noChangeShapeType="1"/>
          </p:cNvSpPr>
          <p:nvPr/>
        </p:nvSpPr>
        <p:spPr bwMode="auto">
          <a:xfrm>
            <a:off x="7086600" y="2805113"/>
            <a:ext cx="0" cy="4052887"/>
          </a:xfrm>
          <a:prstGeom prst="line">
            <a:avLst/>
          </a:prstGeom>
          <a:noFill/>
          <a:ln w="38100" cmpd="dbl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8883" name="Text Box 35"/>
          <p:cNvSpPr txBox="1">
            <a:spLocks noChangeArrowheads="1"/>
          </p:cNvSpPr>
          <p:nvPr/>
        </p:nvSpPr>
        <p:spPr bwMode="auto">
          <a:xfrm>
            <a:off x="6400800" y="1889125"/>
            <a:ext cx="2209800" cy="644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Año 2131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sz="1800" b="1">
                <a:solidFill>
                  <a:schemeClr val="bg1"/>
                </a:solidFill>
              </a:rPr>
              <a:t>Fin de la protecci</a:t>
            </a:r>
            <a:r>
              <a:rPr lang="es-ES" altLang="ja-JP" sz="1800" b="1">
                <a:solidFill>
                  <a:schemeClr val="bg1"/>
                </a:solidFill>
              </a:rPr>
              <a:t>ón</a:t>
            </a:r>
            <a:endParaRPr lang="es-ES" sz="1800" b="1">
              <a:solidFill>
                <a:schemeClr val="bg1"/>
              </a:solidFill>
            </a:endParaRPr>
          </a:p>
        </p:txBody>
      </p:sp>
      <p:sp>
        <p:nvSpPr>
          <p:cNvPr id="78884" name="Text Box 36"/>
          <p:cNvSpPr txBox="1">
            <a:spLocks noChangeArrowheads="1"/>
          </p:cNvSpPr>
          <p:nvPr/>
        </p:nvSpPr>
        <p:spPr bwMode="auto">
          <a:xfrm>
            <a:off x="7086600" y="3657600"/>
            <a:ext cx="20574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1800">
                <a:solidFill>
                  <a:schemeClr val="bg1"/>
                </a:solidFill>
              </a:rPr>
              <a:t>Dominio p</a:t>
            </a:r>
            <a:r>
              <a:rPr lang="es-ES" altLang="ja-JP" sz="1800">
                <a:solidFill>
                  <a:schemeClr val="bg1"/>
                </a:solidFill>
              </a:rPr>
              <a:t>úblico</a:t>
            </a:r>
            <a:endParaRPr lang="es-ES" sz="1800">
              <a:solidFill>
                <a:schemeClr val="bg1"/>
              </a:solidFill>
            </a:endParaRPr>
          </a:p>
        </p:txBody>
      </p:sp>
      <p:sp>
        <p:nvSpPr>
          <p:cNvPr id="78885" name="AutoShape 37"/>
          <p:cNvSpPr>
            <a:spLocks noChangeArrowheads="1"/>
          </p:cNvSpPr>
          <p:nvPr/>
        </p:nvSpPr>
        <p:spPr bwMode="auto">
          <a:xfrm>
            <a:off x="1066800" y="4572000"/>
            <a:ext cx="5943600" cy="1368425"/>
          </a:xfrm>
          <a:prstGeom prst="rightArrow">
            <a:avLst>
              <a:gd name="adj1" fmla="val 49880"/>
              <a:gd name="adj2" fmla="val 62637"/>
            </a:avLst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8886" name="Text Box 38"/>
          <p:cNvSpPr txBox="1">
            <a:spLocks noChangeArrowheads="1"/>
          </p:cNvSpPr>
          <p:nvPr/>
        </p:nvSpPr>
        <p:spPr bwMode="auto">
          <a:xfrm>
            <a:off x="1295400" y="5084763"/>
            <a:ext cx="50292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1800">
                <a:solidFill>
                  <a:schemeClr val="bg1"/>
                </a:solidFill>
              </a:rPr>
              <a:t> 2001 &gt; Plazo de la proteci</a:t>
            </a:r>
            <a:r>
              <a:rPr lang="es-ES" altLang="ja-JP" sz="1800">
                <a:solidFill>
                  <a:schemeClr val="bg1"/>
                </a:solidFill>
              </a:rPr>
              <a:t>ón &gt; 2131</a:t>
            </a:r>
            <a:endParaRPr lang="es-E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8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7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8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7" grpId="0" animBg="1"/>
      <p:bldP spid="78850" grpId="0" animBg="1"/>
      <p:bldP spid="78856" grpId="0" animBg="1"/>
      <p:bldP spid="78864" grpId="0"/>
      <p:bldP spid="78871" grpId="0"/>
      <p:bldP spid="78878" grpId="0" animBg="1"/>
      <p:bldP spid="78879" grpId="0"/>
      <p:bldP spid="78880" grpId="0" animBg="1"/>
      <p:bldP spid="78881" grpId="0"/>
      <p:bldP spid="78882" grpId="0" animBg="1"/>
      <p:bldP spid="78883" grpId="0"/>
      <p:bldP spid="78884" grpId="0"/>
      <p:bldP spid="78885" grpId="0" animBg="1"/>
      <p:bldP spid="788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PROPIEDAD INTELECTUAL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Dos tipos de derechos sobre la obra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5003800" y="3798888"/>
            <a:ext cx="3887788" cy="2754312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78" tIns="122459" rIns="163278" bIns="122459">
            <a:spAutoFit/>
          </a:bodyPr>
          <a:lstStyle>
            <a:lvl1pPr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8938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420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105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6313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35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07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79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51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spcAft>
                <a:spcPct val="40000"/>
              </a:spcAft>
              <a:buClr>
                <a:schemeClr val="bg1"/>
              </a:buClr>
              <a:buFontTx/>
              <a:buChar char="•"/>
            </a:pPr>
            <a:r>
              <a:rPr lang="es-ES" sz="2000">
                <a:solidFill>
                  <a:schemeClr val="bg1"/>
                </a:solidFill>
                <a:latin typeface="Garamond" charset="0"/>
              </a:rPr>
              <a:t> Son derechos humanos.</a:t>
            </a:r>
          </a:p>
          <a:p>
            <a:pPr eaLnBrk="1">
              <a:spcAft>
                <a:spcPct val="40000"/>
              </a:spcAft>
              <a:buClr>
                <a:schemeClr val="bg1"/>
              </a:buClr>
              <a:buFontTx/>
              <a:buChar char="•"/>
            </a:pPr>
            <a:r>
              <a:rPr lang="es-ES" sz="2000">
                <a:solidFill>
                  <a:schemeClr val="bg1"/>
                </a:solidFill>
                <a:latin typeface="Garamond" charset="0"/>
              </a:rPr>
              <a:t> Son inalienables y siempre le corresponderán al autor como persona natural.</a:t>
            </a:r>
          </a:p>
          <a:p>
            <a:pPr eaLnBrk="1">
              <a:spcAft>
                <a:spcPct val="40000"/>
              </a:spcAft>
              <a:buClr>
                <a:schemeClr val="bg1"/>
              </a:buClr>
              <a:buFontTx/>
              <a:buChar char="•"/>
            </a:pPr>
            <a:r>
              <a:rPr lang="es-ES" sz="2000">
                <a:solidFill>
                  <a:schemeClr val="bg1"/>
                </a:solidFill>
                <a:latin typeface="Garamond" charset="0"/>
              </a:rPr>
              <a:t> </a:t>
            </a:r>
            <a:r>
              <a:rPr lang="es-ES" sz="2000" b="1">
                <a:solidFill>
                  <a:schemeClr val="bg1"/>
                </a:solidFill>
                <a:latin typeface="Garamond" charset="0"/>
              </a:rPr>
              <a:t>La publicidad es una excepción al derecho moral de paternidad.</a:t>
            </a: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395288" y="1736725"/>
            <a:ext cx="4321175" cy="4516438"/>
          </a:xfrm>
          <a:prstGeom prst="rect">
            <a:avLst/>
          </a:prstGeom>
          <a:solidFill>
            <a:srgbClr val="3333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s-ES" sz="2800" b="1">
                <a:solidFill>
                  <a:schemeClr val="bg1"/>
                </a:solidFill>
              </a:rPr>
              <a:t>Derechos Patrimoniales</a:t>
            </a:r>
          </a:p>
          <a:p>
            <a:pPr marL="342900" indent="-342900"/>
            <a:endParaRPr lang="es-ES" sz="1400" b="1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es-ES" sz="2400" b="1">
                <a:solidFill>
                  <a:schemeClr val="bg1"/>
                </a:solidFill>
              </a:rPr>
              <a:t>Explotación de la obra</a:t>
            </a:r>
          </a:p>
          <a:p>
            <a:pPr marL="342900" indent="-342900">
              <a:buFontTx/>
              <a:buChar char="•"/>
            </a:pPr>
            <a:r>
              <a:rPr lang="es-ES" sz="2400">
                <a:solidFill>
                  <a:schemeClr val="bg1"/>
                </a:solidFill>
              </a:rPr>
              <a:t>Reproducción</a:t>
            </a:r>
          </a:p>
          <a:p>
            <a:pPr marL="342900" indent="-342900">
              <a:buFontTx/>
              <a:buChar char="•"/>
            </a:pPr>
            <a:r>
              <a:rPr lang="es-ES" sz="2400">
                <a:solidFill>
                  <a:schemeClr val="bg1"/>
                </a:solidFill>
              </a:rPr>
              <a:t>Adaptación / Traducción</a:t>
            </a:r>
          </a:p>
          <a:p>
            <a:pPr marL="342900" indent="-342900">
              <a:buFontTx/>
              <a:buChar char="•"/>
            </a:pPr>
            <a:r>
              <a:rPr lang="es-ES" sz="2400">
                <a:solidFill>
                  <a:schemeClr val="bg1"/>
                </a:solidFill>
              </a:rPr>
              <a:t>Distribución</a:t>
            </a:r>
          </a:p>
          <a:p>
            <a:pPr marL="342900" indent="-342900">
              <a:buFontTx/>
              <a:buChar char="•"/>
            </a:pPr>
            <a:r>
              <a:rPr lang="es-ES" sz="2400">
                <a:solidFill>
                  <a:schemeClr val="bg1"/>
                </a:solidFill>
              </a:rPr>
              <a:t>Comunicación Pública</a:t>
            </a:r>
          </a:p>
          <a:p>
            <a:pPr marL="342900" indent="-342900" algn="ctr"/>
            <a:endParaRPr lang="es-ES" b="1">
              <a:solidFill>
                <a:schemeClr val="bg1"/>
              </a:solidFill>
            </a:endParaRPr>
          </a:p>
          <a:p>
            <a:pPr marL="342900" indent="-342900"/>
            <a:r>
              <a:rPr lang="es-ES" b="1">
                <a:solidFill>
                  <a:schemeClr val="bg1"/>
                </a:solidFill>
              </a:rPr>
              <a:t>Se pueden ceder y licenciar</a:t>
            </a:r>
            <a:endParaRPr lang="es-ES" b="1">
              <a:solidFill>
                <a:srgbClr val="FF0000"/>
              </a:solidFill>
            </a:endParaRPr>
          </a:p>
          <a:p>
            <a:pPr marL="342900" indent="-342900">
              <a:buFontTx/>
              <a:buChar char="•"/>
            </a:pPr>
            <a:endParaRPr lang="es-E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5003800" y="1762125"/>
            <a:ext cx="3168650" cy="1836738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s-ES" sz="2800" b="1">
                <a:solidFill>
                  <a:schemeClr val="bg1"/>
                </a:solidFill>
              </a:rPr>
              <a:t>Derechos Morales</a:t>
            </a:r>
          </a:p>
          <a:p>
            <a:pPr marL="342900" indent="-342900"/>
            <a:endParaRPr lang="es-ES" sz="1400" b="1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es-ES" sz="2400">
                <a:solidFill>
                  <a:schemeClr val="bg1"/>
                </a:solidFill>
              </a:rPr>
              <a:t>Paternidad</a:t>
            </a:r>
          </a:p>
          <a:p>
            <a:pPr marL="342900" indent="-342900">
              <a:buFontTx/>
              <a:buChar char="•"/>
            </a:pPr>
            <a:r>
              <a:rPr lang="es-ES" sz="2400">
                <a:solidFill>
                  <a:schemeClr val="bg1"/>
                </a:solidFill>
              </a:rPr>
              <a:t>Integridad</a:t>
            </a:r>
          </a:p>
          <a:p>
            <a:pPr marL="342900" indent="-342900">
              <a:buFontTx/>
              <a:buChar char="•"/>
            </a:pPr>
            <a:r>
              <a:rPr lang="es-ES" sz="2400">
                <a:solidFill>
                  <a:schemeClr val="bg1"/>
                </a:solidFill>
              </a:rPr>
              <a:t>Inédito / Anónimo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  <p:bldP spid="80912" grpId="0" animBg="1"/>
      <p:bldP spid="80913" grpId="0" animBg="1"/>
      <p:bldP spid="809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PROPIEDAD INTELECTUAL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Usos sin autorizaci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ón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85775" y="2514600"/>
            <a:ext cx="832802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4295" tIns="73475" rIns="114295" bIns="73475">
            <a:spAutoFit/>
          </a:bodyPr>
          <a:lstStyle>
            <a:lvl1pPr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8938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420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105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6313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35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07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79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51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8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b="1">
                <a:solidFill>
                  <a:schemeClr val="bg1"/>
                </a:solidFill>
              </a:rPr>
              <a:t>Usos permitidos sin mediar autorización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0" y="5781675"/>
            <a:ext cx="9144000" cy="4572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42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365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En Chile las excepciones son muy restringidas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952500" y="3276600"/>
            <a:ext cx="7239000" cy="1658938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42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365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>
                <a:solidFill>
                  <a:schemeClr val="bg1"/>
                </a:solidFill>
              </a:rPr>
              <a:t>En publicidad:</a:t>
            </a:r>
            <a:endParaRPr lang="es-ES">
              <a:solidFill>
                <a:schemeClr val="bg1"/>
              </a:solidFill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s-ES" sz="2800">
                <a:solidFill>
                  <a:schemeClr val="bg1"/>
                </a:solidFill>
              </a:rPr>
              <a:t> Obras de arquitectura</a:t>
            </a:r>
            <a:r>
              <a:rPr lang="es-ES" sz="1600">
                <a:solidFill>
                  <a:schemeClr val="bg1"/>
                </a:solidFill>
              </a:rPr>
              <a:t> (patrimonial y no patrimonial)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s-ES" sz="2800">
                <a:solidFill>
                  <a:schemeClr val="bg1"/>
                </a:solidFill>
              </a:rPr>
              <a:t> Derecho moral de paternidad </a:t>
            </a:r>
            <a:r>
              <a:rPr lang="es-ES" sz="1600">
                <a:solidFill>
                  <a:schemeClr val="bg1"/>
                </a:solidFill>
              </a:rPr>
              <a:t>(ideas originales)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  <p:bldP spid="82950" grpId="0"/>
      <p:bldP spid="82951" grpId="0" animBg="1"/>
      <p:bldP spid="829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PROPIEDAD INTELECTUAL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La legalidad de la autor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ía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485775" y="1524000"/>
            <a:ext cx="832802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4295" tIns="73475" rIns="114295" bIns="73475">
            <a:spAutoFit/>
          </a:bodyPr>
          <a:lstStyle>
            <a:lvl1pPr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8938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420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105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6313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35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07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79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51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8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b="1">
                <a:solidFill>
                  <a:schemeClr val="bg1"/>
                </a:solidFill>
              </a:rPr>
              <a:t>Presunci</a:t>
            </a:r>
            <a:r>
              <a:rPr lang="es-ES" altLang="ja-JP" b="1">
                <a:solidFill>
                  <a:schemeClr val="bg1"/>
                </a:solidFill>
              </a:rPr>
              <a:t>ón legal de autoría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0" y="5257800"/>
            <a:ext cx="9144000" cy="50323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3000" b="1">
                <a:solidFill>
                  <a:schemeClr val="bg1"/>
                </a:solidFill>
              </a:rPr>
              <a:t>No otorga derecho ni es garantía de titularidad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0" y="6019800"/>
            <a:ext cx="9144000" cy="50323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3000" b="1">
                <a:solidFill>
                  <a:schemeClr val="bg1"/>
                </a:solidFill>
              </a:rPr>
              <a:t>Importancia de garantías contractuales</a:t>
            </a: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457200" y="2362200"/>
            <a:ext cx="8229600" cy="26209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2400">
                <a:solidFill>
                  <a:schemeClr val="bg1"/>
                </a:solidFill>
                <a:latin typeface="Arial" charset="0"/>
              </a:rPr>
              <a:t>Se presume autor de una obra, salvo prueba en contrario, a quien aparezca como tal al divulgarse aquélla, mediante indicación de su nombre, seudónimo, firma o signo que lo identifique de forma usual.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2400">
                <a:solidFill>
                  <a:schemeClr val="bg1"/>
                </a:solidFill>
                <a:latin typeface="Arial" charset="0"/>
              </a:rPr>
              <a:t>Presunción de Titularidad: inscripción en el Registro de Propiedad Intelectual.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nimBg="1"/>
      <p:bldP spid="84995" grpId="0"/>
      <p:bldP spid="84998" grpId="0" animBg="1"/>
      <p:bldP spid="849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000024SLL_01FR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r="336"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3200400" cy="190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1pPr>
            <a:lvl2pPr marL="38893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2pPr>
            <a:lvl3pPr marL="584200" indent="-1936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3pPr>
            <a:lvl4pPr marL="781050" indent="-1936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4pPr>
            <a:lvl5pPr marL="976313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5pPr>
            <a:lvl6pPr marL="1433513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6pPr>
            <a:lvl7pPr marL="1890713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7pPr>
            <a:lvl8pPr marL="2347913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8pPr>
            <a:lvl9pPr marL="2805113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lvl9pPr>
          </a:lstStyle>
          <a:p>
            <a:pPr algn="ctr">
              <a:buFontTx/>
              <a:buNone/>
            </a:pPr>
            <a:r>
              <a:rPr lang="en-GB" sz="2400" i="1"/>
              <a:t>Start spreading the news, </a:t>
            </a:r>
            <a:br>
              <a:rPr lang="en-GB" sz="2400" i="1"/>
            </a:br>
            <a:r>
              <a:rPr lang="en-GB" sz="2400" i="1"/>
              <a:t>I'm leaving today</a:t>
            </a:r>
          </a:p>
          <a:p>
            <a:pPr algn="ctr">
              <a:buFontTx/>
              <a:buNone/>
            </a:pPr>
            <a:r>
              <a:rPr lang="en-GB" sz="2400" i="1"/>
              <a:t>I want to be a part of it –</a:t>
            </a:r>
            <a:br>
              <a:rPr lang="en-GB" sz="2400" i="1"/>
            </a:br>
            <a:r>
              <a:rPr lang="en-GB" sz="2400" i="1"/>
              <a:t>New York, New York...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800600" y="5105400"/>
            <a:ext cx="3889375" cy="14319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357188">
              <a:lnSpc>
                <a:spcPct val="110000"/>
              </a:lnSpc>
            </a:pPr>
            <a:r>
              <a:rPr lang="es-ES" sz="2000" b="1">
                <a:latin typeface="Arial" charset="0"/>
              </a:rPr>
              <a:t>Derechos de Autor</a:t>
            </a:r>
          </a:p>
          <a:p>
            <a:pPr indent="357188">
              <a:lnSpc>
                <a:spcPct val="110000"/>
              </a:lnSpc>
            </a:pPr>
            <a:endParaRPr lang="es-ES" sz="2000" b="1">
              <a:latin typeface="Arial" charset="0"/>
            </a:endParaRPr>
          </a:p>
          <a:p>
            <a:pPr indent="357188">
              <a:lnSpc>
                <a:spcPct val="110000"/>
              </a:lnSpc>
            </a:pPr>
            <a:r>
              <a:rPr lang="es-ES" sz="2000" b="1">
                <a:latin typeface="Arial" charset="0"/>
              </a:rPr>
              <a:t>Música</a:t>
            </a:r>
            <a:r>
              <a:rPr lang="es-ES" sz="2000">
                <a:latin typeface="Arial" charset="0"/>
              </a:rPr>
              <a:t>: John Kander </a:t>
            </a:r>
          </a:p>
          <a:p>
            <a:pPr indent="357188">
              <a:lnSpc>
                <a:spcPct val="110000"/>
              </a:lnSpc>
            </a:pPr>
            <a:r>
              <a:rPr lang="es-ES" sz="2000" b="1">
                <a:latin typeface="Arial" charset="0"/>
              </a:rPr>
              <a:t>Letra</a:t>
            </a:r>
            <a:r>
              <a:rPr lang="es-ES" sz="2000">
                <a:latin typeface="Arial" charset="0"/>
              </a:rPr>
              <a:t>: Fred Ebb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04800" y="5105400"/>
            <a:ext cx="3887788" cy="109696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357188">
              <a:lnSpc>
                <a:spcPct val="110000"/>
              </a:lnSpc>
            </a:pPr>
            <a:r>
              <a:rPr lang="es-ES" sz="2000" b="1">
                <a:latin typeface="Arial" charset="0"/>
              </a:rPr>
              <a:t>Derechos Conexos</a:t>
            </a:r>
          </a:p>
          <a:p>
            <a:pPr indent="357188">
              <a:lnSpc>
                <a:spcPct val="110000"/>
              </a:lnSpc>
            </a:pPr>
            <a:endParaRPr lang="es-ES" sz="2000" b="1">
              <a:latin typeface="Arial" charset="0"/>
            </a:endParaRPr>
          </a:p>
          <a:p>
            <a:pPr indent="357188">
              <a:lnSpc>
                <a:spcPct val="110000"/>
              </a:lnSpc>
            </a:pPr>
            <a:r>
              <a:rPr lang="es-ES" sz="2000" b="1">
                <a:latin typeface="Arial" charset="0"/>
              </a:rPr>
              <a:t>Intérprete</a:t>
            </a:r>
            <a:r>
              <a:rPr lang="es-ES" sz="2000">
                <a:latin typeface="Arial" charset="0"/>
              </a:rPr>
              <a:t>: Frank Sinatra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DERECHOS CONEXOS:</a:t>
            </a:r>
            <a:br>
              <a:rPr lang="es-ES" sz="2000" b="1">
                <a:solidFill>
                  <a:schemeClr val="bg1"/>
                </a:solidFill>
                <a:latin typeface="Arial" charset="0"/>
              </a:rPr>
            </a:br>
            <a:r>
              <a:rPr lang="es-ES" sz="2000" b="1">
                <a:solidFill>
                  <a:schemeClr val="bg1"/>
                </a:solidFill>
                <a:latin typeface="Arial" charset="0"/>
              </a:rPr>
              <a:t>M</a:t>
            </a:r>
            <a:r>
              <a:rPr lang="es-ES" altLang="ja-JP" sz="2000" b="1">
                <a:solidFill>
                  <a:schemeClr val="bg1"/>
                </a:solidFill>
                <a:latin typeface="Arial" charset="0"/>
              </a:rPr>
              <a:t>úsica, letra e interpretación protegidas</a:t>
            </a:r>
            <a:endParaRPr lang="es-ES" sz="20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 descr="EMI Group">
            <a:hlinkClick r:id="rId4" tooltip="Descargar logo EMI Grou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21249"/>
          <a:stretch>
            <a:fillRect/>
          </a:stretch>
        </p:blipFill>
        <p:spPr bwMode="auto">
          <a:xfrm>
            <a:off x="7848600" y="1295400"/>
            <a:ext cx="1143000" cy="6873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anal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943600"/>
            <a:ext cx="1143000" cy="6397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572000" y="4953000"/>
            <a:ext cx="3505200" cy="6032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540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s-ES" sz="2400">
                <a:latin typeface="Garamond" charset="0"/>
              </a:rPr>
              <a:t>Organismos de difusión sobre sus emisiones</a:t>
            </a:r>
          </a:p>
        </p:txBody>
      </p:sp>
      <p:pic>
        <p:nvPicPr>
          <p:cNvPr id="27657" name="Picture 9" descr="logoT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91200"/>
            <a:ext cx="646113" cy="6445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concierto_Â®_(2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657225" cy="6937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logo_meg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2333625" cy="7143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7" b="32187"/>
          <a:stretch>
            <a:fillRect/>
          </a:stretch>
        </p:blipFill>
        <p:spPr bwMode="auto">
          <a:xfrm>
            <a:off x="7620000" y="2133600"/>
            <a:ext cx="1371600" cy="4889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DERECHOS CONEXOS:</a:t>
            </a:r>
            <a:br>
              <a:rPr lang="es-ES" sz="2000" b="1">
                <a:solidFill>
                  <a:schemeClr val="bg1"/>
                </a:solidFill>
                <a:latin typeface="Arial" charset="0"/>
              </a:rPr>
            </a:br>
            <a:r>
              <a:rPr lang="es-ES" sz="2000" b="1">
                <a:solidFill>
                  <a:schemeClr val="bg1"/>
                </a:solidFill>
                <a:latin typeface="Arial" charset="0"/>
              </a:rPr>
              <a:t>Imagen y audio protegidos en la difusi</a:t>
            </a:r>
            <a:r>
              <a:rPr lang="es-ES" altLang="ja-JP" sz="2000" b="1">
                <a:solidFill>
                  <a:schemeClr val="bg1"/>
                </a:solidFill>
                <a:latin typeface="Arial" charset="0"/>
              </a:rPr>
              <a:t>ón</a:t>
            </a:r>
            <a:endParaRPr lang="es-ES" sz="20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132138" y="2301875"/>
            <a:ext cx="2519362" cy="695325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342900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3657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73342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3027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123950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811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0383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955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527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81000"/>
              </a:lnSpc>
              <a:spcBef>
                <a:spcPts val="1025"/>
              </a:spcBef>
              <a:buClr>
                <a:srgbClr val="000000"/>
              </a:buClr>
              <a:buSzPct val="45000"/>
              <a:buFont typeface="Arial" charset="0"/>
              <a:buNone/>
            </a:pPr>
            <a:r>
              <a:rPr lang="es-ES" sz="2400">
                <a:latin typeface="Garamond" charset="0"/>
              </a:rPr>
              <a:t>Colisión</a:t>
            </a:r>
            <a:r>
              <a:rPr lang="en-GB" sz="2400">
                <a:latin typeface="Garamond" charset="0"/>
              </a:rPr>
              <a:t> de principios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38125" y="3886200"/>
            <a:ext cx="3816350" cy="1473200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342900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3657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73342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3027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123950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811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0383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955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527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1000"/>
              </a:lnSpc>
              <a:spcBef>
                <a:spcPts val="1025"/>
              </a:spcBef>
              <a:buClr>
                <a:srgbClr val="000000"/>
              </a:buClr>
              <a:buSzPct val="45000"/>
              <a:buFont typeface="Arial" charset="0"/>
              <a:buNone/>
            </a:pPr>
            <a:r>
              <a:rPr lang="es-ES" sz="2000" b="1">
                <a:latin typeface="Garamond" charset="0"/>
              </a:rPr>
              <a:t>Derecho Laboral</a:t>
            </a:r>
          </a:p>
          <a:p>
            <a:pPr eaLnBrk="1">
              <a:lnSpc>
                <a:spcPct val="81000"/>
              </a:lnSpc>
              <a:spcBef>
                <a:spcPts val="1025"/>
              </a:spcBef>
              <a:buClr>
                <a:schemeClr val="bg1"/>
              </a:buClr>
              <a:buFont typeface="Arial" charset="0"/>
              <a:buNone/>
            </a:pPr>
            <a:r>
              <a:rPr lang="es-ES" sz="2000">
                <a:latin typeface="Garamond" charset="0"/>
              </a:rPr>
              <a:t>Frutos del </a:t>
            </a:r>
            <a:r>
              <a:rPr lang="es-ES" sz="2000">
                <a:solidFill>
                  <a:srgbClr val="FF6600"/>
                </a:solidFill>
                <a:latin typeface="Garamond" charset="0"/>
              </a:rPr>
              <a:t>trabajo del empleado le corresponden al empleador</a:t>
            </a:r>
            <a:r>
              <a:rPr lang="es-ES" sz="2000">
                <a:latin typeface="Garamond" charset="0"/>
              </a:rPr>
              <a:t> como contraprestación al pago del salario.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343400" y="3886200"/>
            <a:ext cx="4394200" cy="2346325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342900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3657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73342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30275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123950" indent="-342900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811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0383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955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52750" indent="-3429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1000"/>
              </a:lnSpc>
              <a:spcBef>
                <a:spcPts val="1025"/>
              </a:spcBef>
              <a:buClr>
                <a:srgbClr val="000000"/>
              </a:buClr>
              <a:buSzPct val="45000"/>
              <a:buFont typeface="Arial" charset="0"/>
              <a:buNone/>
            </a:pPr>
            <a:r>
              <a:rPr lang="es-ES" sz="2000" b="1">
                <a:latin typeface="Garamond" charset="0"/>
              </a:rPr>
              <a:t>Derecho de Autor</a:t>
            </a:r>
          </a:p>
          <a:p>
            <a:pPr eaLnBrk="1">
              <a:lnSpc>
                <a:spcPct val="81000"/>
              </a:lnSpc>
              <a:spcBef>
                <a:spcPts val="1025"/>
              </a:spcBef>
              <a:buClr>
                <a:schemeClr val="bg1"/>
              </a:buClr>
              <a:buFont typeface="Arial" charset="0"/>
              <a:buNone/>
            </a:pPr>
            <a:r>
              <a:rPr lang="es-ES" sz="2000">
                <a:latin typeface="Garamond" charset="0"/>
              </a:rPr>
              <a:t> Tanto la cesión como la licencia de derechos patrimoniales son de interpretación restrictiva y limitadas a las </a:t>
            </a:r>
            <a:r>
              <a:rPr lang="es-ES" sz="2000">
                <a:solidFill>
                  <a:srgbClr val="FF6600"/>
                </a:solidFill>
                <a:latin typeface="Garamond" charset="0"/>
              </a:rPr>
              <a:t>formas de explotación previstas en el contrato</a:t>
            </a:r>
            <a:r>
              <a:rPr lang="es-ES" sz="2000">
                <a:latin typeface="Garamond" charset="0"/>
              </a:rPr>
              <a:t>.</a:t>
            </a:r>
          </a:p>
          <a:p>
            <a:pPr eaLnBrk="1">
              <a:lnSpc>
                <a:spcPct val="81000"/>
              </a:lnSpc>
              <a:spcBef>
                <a:spcPts val="1025"/>
              </a:spcBef>
              <a:buClr>
                <a:schemeClr val="bg1"/>
              </a:buClr>
              <a:buFont typeface="Arial" charset="0"/>
              <a:buNone/>
            </a:pPr>
            <a:r>
              <a:rPr lang="es-ES" sz="2000">
                <a:latin typeface="Garamond" charset="0"/>
              </a:rPr>
              <a:t> Facultades del </a:t>
            </a:r>
            <a:r>
              <a:rPr lang="es-ES" sz="2000">
                <a:solidFill>
                  <a:srgbClr val="FF6600"/>
                </a:solidFill>
                <a:latin typeface="Garamond" charset="0"/>
              </a:rPr>
              <a:t>Derecho Moral son inalienables</a:t>
            </a: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2051050" y="2667000"/>
            <a:ext cx="936625" cy="10080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5795963" y="2667000"/>
            <a:ext cx="863600" cy="93662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latin typeface="Arial" charset="0"/>
              </a:rPr>
              <a:t>RELACION LABORAL:</a:t>
            </a:r>
            <a:br>
              <a:rPr lang="es-ES" sz="2400" b="1">
                <a:latin typeface="Arial" charset="0"/>
              </a:rPr>
            </a:br>
            <a:r>
              <a:rPr lang="es-ES" sz="2400" b="1">
                <a:latin typeface="Arial" charset="0"/>
              </a:rPr>
              <a:t>el autor, la obra y la propiedad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699" grpId="0" animBg="1"/>
      <p:bldP spid="29700" grpId="0" animBg="1"/>
      <p:bldP spid="29702" grpId="0" animBg="1"/>
      <p:bldP spid="297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latin typeface="Arial" charset="0"/>
              </a:rPr>
              <a:t>RELACION LABORAL:</a:t>
            </a:r>
            <a:br>
              <a:rPr lang="es-ES" sz="2400" b="1">
                <a:latin typeface="Arial" charset="0"/>
              </a:rPr>
            </a:br>
            <a:r>
              <a:rPr lang="es-ES" sz="2400" b="1">
                <a:latin typeface="Arial" charset="0"/>
              </a:rPr>
              <a:t>el autor, la obra y la propiedad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11188" y="2146300"/>
            <a:ext cx="7848600" cy="1398588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8938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420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105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6313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35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07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79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51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1000"/>
              </a:lnSpc>
              <a:spcBef>
                <a:spcPts val="913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>
                <a:latin typeface="Garamond" charset="0"/>
              </a:rPr>
              <a:t>Fuera de Chile</a:t>
            </a:r>
            <a:endParaRPr lang="en-GB" sz="2400">
              <a:latin typeface="Garamond" charset="0"/>
            </a:endParaRPr>
          </a:p>
          <a:p>
            <a:pPr eaLnBrk="1">
              <a:lnSpc>
                <a:spcPct val="81000"/>
              </a:lnSpc>
              <a:spcBef>
                <a:spcPts val="913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latin typeface="Garamond" charset="0"/>
              </a:rPr>
              <a:t>En general los sistemas de </a:t>
            </a:r>
            <a:r>
              <a:rPr lang="en-GB" sz="2400" b="1">
                <a:solidFill>
                  <a:srgbClr val="FF6600"/>
                </a:solidFill>
                <a:latin typeface="Garamond" charset="0"/>
              </a:rPr>
              <a:t>derecho comparado,</a:t>
            </a:r>
            <a:r>
              <a:rPr lang="en-GB" sz="2400">
                <a:latin typeface="Garamond" charset="0"/>
              </a:rPr>
              <a:t> establecen una cesión restringida de los derechos de autor en favor del empleador o de quien encargó la obra.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611188" y="3733800"/>
            <a:ext cx="7837487" cy="2473325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8938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420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105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6313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35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07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79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51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b="1">
                <a:latin typeface="Garamond" charset="0"/>
              </a:rPr>
              <a:t>En Chile</a:t>
            </a:r>
          </a:p>
          <a:p>
            <a:pPr algn="just" eaLnBrk="1">
              <a:lnSpc>
                <a:spcPct val="81000"/>
              </a:lnSpc>
              <a:buClr>
                <a:schemeClr val="bg1"/>
              </a:buClr>
            </a:pPr>
            <a:r>
              <a:rPr lang="es-ES">
                <a:solidFill>
                  <a:srgbClr val="FF6600"/>
                </a:solidFill>
                <a:latin typeface="Garamond" charset="0"/>
              </a:rPr>
              <a:t>Si no hay cláusulas expresas</a:t>
            </a:r>
            <a:r>
              <a:rPr lang="es-ES">
                <a:latin typeface="Garamond" charset="0"/>
              </a:rPr>
              <a:t> de autorización o cesión, como regla general </a:t>
            </a:r>
            <a:r>
              <a:rPr lang="es-ES">
                <a:solidFill>
                  <a:srgbClr val="FF6600"/>
                </a:solidFill>
                <a:latin typeface="Garamond" charset="0"/>
              </a:rPr>
              <a:t>los derechos de autor pertenecerán a los autores</a:t>
            </a:r>
            <a:r>
              <a:rPr lang="es-ES">
                <a:latin typeface="Garamond" charset="0"/>
              </a:rPr>
              <a:t>, </a:t>
            </a:r>
            <a:r>
              <a:rPr lang="es-ES" b="1">
                <a:latin typeface="Garamond" charset="0"/>
              </a:rPr>
              <a:t>aunque existan contratos de trabajo o de prestación de servicios</a:t>
            </a:r>
            <a:r>
              <a:rPr lang="es-ES">
                <a:latin typeface="Garamond" charset="0"/>
              </a:rPr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 animBg="1"/>
      <p:bldP spid="870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3281363" y="269875"/>
            <a:ext cx="5862637" cy="796925"/>
          </a:xfrm>
          <a:solidFill>
            <a:srgbClr val="FF0000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l"/>
            <a:r>
              <a:rPr lang="es-ES" sz="2400">
                <a:solidFill>
                  <a:schemeClr val="bg1"/>
                </a:solidFill>
                <a:latin typeface="Arial" charset="0"/>
              </a:rPr>
              <a:t>Son Contenidos Comunicacionales</a:t>
            </a:r>
            <a:br>
              <a:rPr lang="es-ES" sz="2400">
                <a:solidFill>
                  <a:schemeClr val="bg1"/>
                </a:solidFill>
                <a:latin typeface="Arial" charset="0"/>
              </a:rPr>
            </a:br>
            <a:r>
              <a:rPr lang="es-ES" sz="2400">
                <a:solidFill>
                  <a:schemeClr val="bg1"/>
                </a:solidFill>
                <a:latin typeface="Arial" charset="0"/>
              </a:rPr>
              <a:t>sujetos de protecci</a:t>
            </a:r>
            <a:r>
              <a:rPr lang="es-ES" altLang="ja-JP" sz="2400">
                <a:solidFill>
                  <a:schemeClr val="bg1"/>
                </a:solidFill>
                <a:latin typeface="Arial" charset="0"/>
              </a:rPr>
              <a:t>ón</a:t>
            </a:r>
            <a:r>
              <a:rPr lang="es-ES" sz="2400">
                <a:solidFill>
                  <a:schemeClr val="bg1"/>
                </a:solidFill>
                <a:latin typeface="Arial" charset="0"/>
              </a:rPr>
              <a:t> los siguientes: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229600" cy="52578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Ideas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Imagen y voz de personas 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Guiones y material escrito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Fotografías, ilustraciones y gráficos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Música y sonidos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Videos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Actores, modelos e intérpretes 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Marcas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Nombres de dominio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Diseños industriales (envases)</a:t>
            </a:r>
          </a:p>
          <a:p>
            <a:pPr marL="533400" indent="-533400">
              <a:lnSpc>
                <a:spcPct val="140000"/>
              </a:lnSpc>
              <a:buFont typeface="Arial" charset="0"/>
              <a:buAutoNum type="arabicPeriod"/>
            </a:pPr>
            <a:r>
              <a:rPr lang="es-ES" sz="2000">
                <a:latin typeface="Arial" charset="0"/>
              </a:rPr>
              <a:t>Esculturas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219200"/>
            <a:ext cx="4343400" cy="2438400"/>
          </a:xfrm>
          <a:noFill/>
          <a:ln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ct val="110000"/>
              </a:lnSpc>
              <a:buFontTx/>
              <a:buNone/>
            </a:pPr>
            <a:r>
              <a:rPr lang="es-ES" sz="1600" b="1">
                <a:solidFill>
                  <a:srgbClr val="FF0000"/>
                </a:solidFill>
              </a:rPr>
              <a:t>HAY QUE PREOCUPARSE DE VERIFICAR: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es-ES" sz="1600">
                <a:solidFill>
                  <a:srgbClr val="FF0000"/>
                </a:solidFill>
              </a:rPr>
              <a:t>La protección es automática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es-ES" sz="1600">
                <a:solidFill>
                  <a:srgbClr val="FF0000"/>
                </a:solidFill>
              </a:rPr>
              <a:t>No existe registro de titularidad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es-ES" sz="1600">
                <a:solidFill>
                  <a:srgbClr val="FF0000"/>
                </a:solidFill>
              </a:rPr>
              <a:t>Derechos se pueden ceder y licenciar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es-ES" sz="1600">
                <a:solidFill>
                  <a:srgbClr val="FF0000"/>
                </a:solidFill>
              </a:rPr>
              <a:t>Cada uso por separado </a:t>
            </a:r>
            <a:br>
              <a:rPr lang="es-ES" sz="1600">
                <a:solidFill>
                  <a:srgbClr val="FF0000"/>
                </a:solidFill>
              </a:rPr>
            </a:br>
            <a:r>
              <a:rPr lang="es-ES" sz="1600">
                <a:solidFill>
                  <a:srgbClr val="FF0000"/>
                </a:solidFill>
              </a:rPr>
              <a:t>(reproducción, adaptación…)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es-ES" sz="1600">
                <a:solidFill>
                  <a:srgbClr val="FF0000"/>
                </a:solidFill>
              </a:rPr>
              <a:t>Se pueden ceder y licenciar por territorio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es-ES" sz="1600">
                <a:solidFill>
                  <a:srgbClr val="FF0000"/>
                </a:solidFill>
              </a:rPr>
              <a:t>Se pueden ceder y licenciar sujetos a plazos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es-ES" sz="1600">
                <a:solidFill>
                  <a:srgbClr val="FF0000"/>
                </a:solidFill>
              </a:rPr>
              <a:t>Dominio público puede ser difícil de determinar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0" y="6021388"/>
            <a:ext cx="9144000" cy="5032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3000" b="1">
                <a:solidFill>
                  <a:schemeClr val="bg1"/>
                </a:solidFill>
                <a:latin typeface="Garamond" charset="0"/>
              </a:rPr>
              <a:t>Importancia de garantías contractuales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PROPIEDAD: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entonces…¿qui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én es el dueño?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3009900"/>
            <a:ext cx="4032250" cy="306546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8938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420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105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6313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35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07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79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51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chemeClr val="bg1"/>
                </a:solidFill>
                <a:latin typeface="Garamond" charset="0"/>
              </a:rPr>
              <a:t>Derecho de Autor:</a:t>
            </a:r>
          </a:p>
          <a:p>
            <a:pPr eaLnBrk="1">
              <a:lnSpc>
                <a:spcPct val="8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s-ES" sz="700" b="1">
              <a:solidFill>
                <a:schemeClr val="bg1"/>
              </a:solidFill>
              <a:latin typeface="Garamond" charset="0"/>
            </a:endParaRP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400">
                <a:solidFill>
                  <a:schemeClr val="bg1"/>
                </a:solidFill>
                <a:latin typeface="Garamond" charset="0"/>
              </a:rPr>
              <a:t> </a:t>
            </a:r>
            <a:r>
              <a:rPr lang="es-ES" sz="1600">
                <a:solidFill>
                  <a:schemeClr val="bg1"/>
                </a:solidFill>
                <a:latin typeface="Garamond" charset="0"/>
              </a:rPr>
              <a:t>Derechos desde la perspectiva del autor.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Autor sólo puede ser una persona natural.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Derechos morales que unen para siempre al autor original con su obra.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Protección comienza con la creación de la obra.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</a:t>
            </a:r>
            <a:r>
              <a:rPr lang="es-ES" sz="1600" b="1">
                <a:solidFill>
                  <a:schemeClr val="bg1"/>
                </a:solidFill>
                <a:latin typeface="Garamond" charset="0"/>
              </a:rPr>
              <a:t>En general las obras por encargo pertenecen a su autor, pese a existir contratos de trabajo o prestación de servicios.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Excepciones taxativas.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899025" y="3101975"/>
            <a:ext cx="359251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500563" y="3009900"/>
            <a:ext cx="4464050" cy="330993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88938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420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1050" indent="-193675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6313" indent="-195263" defTabSz="407988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35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07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79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5113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chemeClr val="bg1"/>
                </a:solidFill>
                <a:latin typeface="Garamond" charset="0"/>
              </a:rPr>
              <a:t>Copyright:</a:t>
            </a:r>
          </a:p>
          <a:p>
            <a:pPr eaLnBrk="1">
              <a:lnSpc>
                <a:spcPct val="8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s-ES" sz="700" b="1">
              <a:solidFill>
                <a:schemeClr val="bg1"/>
              </a:solidFill>
              <a:latin typeface="Garamond" charset="0"/>
            </a:endParaRP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400">
                <a:solidFill>
                  <a:schemeClr val="bg1"/>
                </a:solidFill>
                <a:latin typeface="Garamond" charset="0"/>
              </a:rPr>
              <a:t> </a:t>
            </a:r>
            <a:r>
              <a:rPr lang="es-ES" sz="1600">
                <a:solidFill>
                  <a:schemeClr val="bg1"/>
                </a:solidFill>
                <a:latin typeface="Garamond" charset="0"/>
              </a:rPr>
              <a:t>Derecho de copia.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Lo relevante es el valor económico de las copias de las obras.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Autor original puede ser una persona jurídica.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No reconocen los derechos morales, o los reconocen de manera muy restringida.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Protección comienza con la fijación de la obra (sin fijación, no pueden existir copias).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</a:t>
            </a:r>
            <a:r>
              <a:rPr lang="es-ES" sz="1600" b="1">
                <a:solidFill>
                  <a:schemeClr val="bg1"/>
                </a:solidFill>
                <a:latin typeface="Garamond" charset="0"/>
              </a:rPr>
              <a:t>Las obras por encargo pertenecen a quien las encarga.</a:t>
            </a:r>
          </a:p>
          <a:p>
            <a:pPr eaLnBrk="1">
              <a:buClr>
                <a:schemeClr val="bg1"/>
              </a:buClr>
              <a:buFontTx/>
              <a:buChar char="•"/>
            </a:pPr>
            <a:r>
              <a:rPr lang="es-ES" sz="1600">
                <a:solidFill>
                  <a:schemeClr val="bg1"/>
                </a:solidFill>
                <a:latin typeface="Garamond" charset="0"/>
              </a:rPr>
              <a:t> Sistema de excepciones no taxativas (fair use y fair dealing).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04800" y="1295400"/>
            <a:ext cx="8532813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14288" algn="ctr"/>
            <a:r>
              <a:rPr lang="es-ES" sz="1600" b="1">
                <a:solidFill>
                  <a:schemeClr val="bg1"/>
                </a:solidFill>
              </a:rPr>
              <a:t>Derecho de Autor</a:t>
            </a:r>
            <a:r>
              <a:rPr lang="es-ES" sz="1600">
                <a:solidFill>
                  <a:schemeClr val="bg1"/>
                </a:solidFill>
              </a:rPr>
              <a:t>: Francia, España, Latinoamérica. Todos países de tradición continental.</a:t>
            </a:r>
          </a:p>
          <a:p>
            <a:pPr indent="14288" algn="ctr"/>
            <a:endParaRPr lang="es-ES" sz="700">
              <a:solidFill>
                <a:schemeClr val="bg1"/>
              </a:solidFill>
            </a:endParaRPr>
          </a:p>
          <a:p>
            <a:pPr indent="14288" algn="ctr"/>
            <a:r>
              <a:rPr lang="es-ES" sz="1600" b="1">
                <a:solidFill>
                  <a:schemeClr val="bg1"/>
                </a:solidFill>
              </a:rPr>
              <a:t>Copyright</a:t>
            </a:r>
            <a:r>
              <a:rPr lang="es-ES" sz="1600">
                <a:solidFill>
                  <a:schemeClr val="bg1"/>
                </a:solidFill>
              </a:rPr>
              <a:t>: Estados Unidos, Inglaterra, Australia, entre otros. Todos países de tradición anglosajona.</a:t>
            </a:r>
            <a:endParaRPr lang="es-ES" sz="1200" b="1">
              <a:solidFill>
                <a:schemeClr val="bg1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39687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/>
            <a:r>
              <a:rPr lang="es-ES" sz="2000" b="1">
                <a:solidFill>
                  <a:schemeClr val="bg1"/>
                </a:solidFill>
                <a:latin typeface="Arial" charset="0"/>
              </a:rPr>
              <a:t>Son sistemas con criterios distintos de protección.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DERECHO DE AUTOR Y COPYRIGHT: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Son sistemas distintos de protecci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ón?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1" grpId="0" animBg="1"/>
      <p:bldP spid="348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4032250" cy="2160588"/>
          </a:xfrm>
        </p:spPr>
        <p:txBody>
          <a:bodyPr/>
          <a:lstStyle/>
          <a:p>
            <a:pPr>
              <a:buFontTx/>
              <a:buNone/>
            </a:pPr>
            <a:r>
              <a:rPr lang="es-ES" sz="2800" b="1">
                <a:solidFill>
                  <a:schemeClr val="bg1"/>
                </a:solidFill>
              </a:rPr>
              <a:t>Titulares de derechos</a:t>
            </a:r>
            <a:r>
              <a:rPr lang="es-ES" sz="2800">
                <a:solidFill>
                  <a:schemeClr val="bg1"/>
                </a:solidFill>
              </a:rPr>
              <a:t> </a:t>
            </a:r>
          </a:p>
          <a:p>
            <a:r>
              <a:rPr lang="es-ES" sz="2000">
                <a:solidFill>
                  <a:schemeClr val="bg1"/>
                </a:solidFill>
              </a:rPr>
              <a:t>A falta de estipulaciones contractuales, sus dueños serán las personas naturales que crearon los contenidos.</a:t>
            </a:r>
          </a:p>
        </p:txBody>
      </p:sp>
      <p:pic>
        <p:nvPicPr>
          <p:cNvPr id="36868" name="Picture 4" descr="truthSleepingBeau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429125" cy="50276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81000" y="3500438"/>
            <a:ext cx="3529013" cy="2735262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540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800" b="1">
                <a:solidFill>
                  <a:schemeClr val="bg1"/>
                </a:solidFill>
                <a:latin typeface="Garamond" charset="0"/>
              </a:rPr>
              <a:t>Dominio Público</a:t>
            </a:r>
            <a:br>
              <a:rPr lang="es-ES" sz="2800" b="1">
                <a:solidFill>
                  <a:schemeClr val="bg1"/>
                </a:solidFill>
                <a:latin typeface="Garamond" charset="0"/>
              </a:rPr>
            </a:br>
            <a:r>
              <a:rPr lang="es-ES" sz="2400" i="1">
                <a:solidFill>
                  <a:schemeClr val="bg1"/>
                </a:solidFill>
                <a:latin typeface="Garamond" charset="0"/>
              </a:rPr>
              <a:t>La Bella Durmiente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2400" i="1">
                <a:solidFill>
                  <a:schemeClr val="bg1"/>
                </a:solidFill>
                <a:latin typeface="Garamond" charset="0"/>
              </a:rPr>
              <a:t>   </a:t>
            </a:r>
            <a:r>
              <a:rPr lang="es-ES" sz="2400" b="1" i="1">
                <a:solidFill>
                  <a:schemeClr val="bg1"/>
                </a:solidFill>
                <a:latin typeface="Garamond" charset="0"/>
              </a:rPr>
              <a:t>Charles Parrault</a:t>
            </a:r>
            <a:r>
              <a:rPr lang="es-ES" sz="2400">
                <a:solidFill>
                  <a:schemeClr val="bg1"/>
                </a:solidFill>
                <a:latin typeface="Garamond" charset="0"/>
              </a:rPr>
              <a:t> </a:t>
            </a:r>
            <a:br>
              <a:rPr lang="es-ES" sz="2400">
                <a:solidFill>
                  <a:schemeClr val="bg1"/>
                </a:solidFill>
                <a:latin typeface="Garamond" charset="0"/>
              </a:rPr>
            </a:br>
            <a:r>
              <a:rPr lang="es-ES" sz="2400">
                <a:solidFill>
                  <a:schemeClr val="bg1"/>
                </a:solidFill>
                <a:latin typeface="Garamond" charset="0"/>
              </a:rPr>
              <a:t>Murió en 1703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2400" b="1" i="1">
                <a:solidFill>
                  <a:schemeClr val="bg1"/>
                </a:solidFill>
                <a:latin typeface="Garamond" charset="0"/>
              </a:rPr>
              <a:t>Hermanos Grimm</a:t>
            </a:r>
            <a:r>
              <a:rPr lang="es-ES" sz="2400">
                <a:solidFill>
                  <a:schemeClr val="bg1"/>
                </a:solidFill>
                <a:latin typeface="Garamond" charset="0"/>
              </a:rPr>
              <a:t> </a:t>
            </a:r>
            <a:br>
              <a:rPr lang="es-ES" sz="2400">
                <a:solidFill>
                  <a:schemeClr val="bg1"/>
                </a:solidFill>
                <a:latin typeface="Garamond" charset="0"/>
              </a:rPr>
            </a:br>
            <a:r>
              <a:rPr lang="es-ES" sz="2400">
                <a:solidFill>
                  <a:schemeClr val="bg1"/>
                </a:solidFill>
                <a:latin typeface="Garamond" charset="0"/>
              </a:rPr>
              <a:t>Murieron en 1863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PUBLICIDAD GR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AFICA</a:t>
            </a:r>
            <a:r>
              <a:rPr lang="es-ES" sz="2400" b="1">
                <a:solidFill>
                  <a:schemeClr val="bg1"/>
                </a:solidFill>
                <a:latin typeface="Arial" charset="0"/>
              </a:rPr>
              <a:t>: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Titulares de derechos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LA VIVEZA DE WALT:</a:t>
            </a:r>
            <a:br>
              <a:rPr lang="es-ES" sz="2000" b="1">
                <a:solidFill>
                  <a:schemeClr val="bg1"/>
                </a:solidFill>
                <a:latin typeface="Arial" charset="0"/>
              </a:rPr>
            </a:br>
            <a:r>
              <a:rPr lang="es-ES" sz="2000" b="1">
                <a:solidFill>
                  <a:schemeClr val="bg1"/>
                </a:solidFill>
                <a:latin typeface="Arial" charset="0"/>
              </a:rPr>
              <a:t>Titulares de derechos y Dominio P</a:t>
            </a:r>
            <a:r>
              <a:rPr lang="es-ES" altLang="ja-JP" sz="2000" b="1">
                <a:solidFill>
                  <a:schemeClr val="bg1"/>
                </a:solidFill>
                <a:latin typeface="Arial" charset="0"/>
              </a:rPr>
              <a:t>úblico*</a:t>
            </a:r>
            <a:endParaRPr lang="es-ES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534400" cy="26670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s-ES" sz="2800" b="1">
                <a:solidFill>
                  <a:schemeClr val="bg1"/>
                </a:solidFill>
              </a:rPr>
              <a:t>OBRA CON DOMINIO PUBLICO* IMPLICA QUE:</a:t>
            </a:r>
            <a:r>
              <a:rPr lang="es-ES" sz="2800">
                <a:solidFill>
                  <a:schemeClr val="bg1"/>
                </a:solidFill>
              </a:rPr>
              <a:t> </a:t>
            </a:r>
          </a:p>
          <a:p>
            <a:r>
              <a:rPr lang="es-ES" sz="2000">
                <a:solidFill>
                  <a:schemeClr val="bg1"/>
                </a:solidFill>
              </a:rPr>
              <a:t>A falta de estipulaciones contractuales, sus dueños serán las personas naturales que crearon los contenidos.</a:t>
            </a:r>
          </a:p>
          <a:p>
            <a:r>
              <a:rPr lang="es-ES" sz="2000">
                <a:solidFill>
                  <a:schemeClr val="bg1"/>
                </a:solidFill>
              </a:rPr>
              <a:t>S</a:t>
            </a:r>
            <a:r>
              <a:rPr lang="es-ES" altLang="ja-JP" sz="2000">
                <a:solidFill>
                  <a:schemeClr val="bg1"/>
                </a:solidFill>
                <a:latin typeface="Arial"/>
              </a:rPr>
              <a:t>ÓLO LA HISTORIA.</a:t>
            </a:r>
          </a:p>
          <a:p>
            <a:r>
              <a:rPr lang="es-ES" altLang="ja-JP" sz="2000">
                <a:solidFill>
                  <a:schemeClr val="bg1"/>
                </a:solidFill>
              </a:rPr>
              <a:t>Los nuevos derechos tendrían que ver con las imágenes creadas, la música creada y todo el marketing y merchandising creado.</a:t>
            </a:r>
          </a:p>
          <a:p>
            <a:r>
              <a:rPr lang="es-ES" altLang="ja-JP" sz="2000">
                <a:solidFill>
                  <a:schemeClr val="bg1"/>
                </a:solidFill>
              </a:rPr>
              <a:t>La gracia de Walt es que, se hizo millonario con historias que tenián DP* (historias sin propietarios).</a:t>
            </a:r>
            <a:endParaRPr lang="es-ES" sz="2000">
              <a:solidFill>
                <a:schemeClr val="bg1"/>
              </a:solidFill>
            </a:endParaRPr>
          </a:p>
        </p:txBody>
      </p:sp>
      <p:grpSp>
        <p:nvGrpSpPr>
          <p:cNvPr id="89096" name="Group 8"/>
          <p:cNvGrpSpPr>
            <a:grpSpLocks/>
          </p:cNvGrpSpPr>
          <p:nvPr/>
        </p:nvGrpSpPr>
        <p:grpSpPr bwMode="auto">
          <a:xfrm>
            <a:off x="0" y="5210175"/>
            <a:ext cx="9144000" cy="1647825"/>
            <a:chOff x="0" y="3408"/>
            <a:chExt cx="5063" cy="912"/>
          </a:xfrm>
        </p:grpSpPr>
        <p:pic>
          <p:nvPicPr>
            <p:cNvPr id="8909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08"/>
              <a:ext cx="814" cy="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098" name="Rectangle 10"/>
            <p:cNvSpPr>
              <a:spLocks noChangeArrowheads="1"/>
            </p:cNvSpPr>
            <p:nvPr/>
          </p:nvSpPr>
          <p:spPr bwMode="auto">
            <a:xfrm>
              <a:off x="720" y="3648"/>
              <a:ext cx="72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VS</a:t>
              </a:r>
            </a:p>
          </p:txBody>
        </p:sp>
        <p:pic>
          <p:nvPicPr>
            <p:cNvPr id="8909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3408"/>
              <a:ext cx="711" cy="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100" name="Rectangle 12"/>
            <p:cNvSpPr>
              <a:spLocks noChangeArrowheads="1"/>
            </p:cNvSpPr>
            <p:nvPr/>
          </p:nvSpPr>
          <p:spPr bwMode="auto">
            <a:xfrm>
              <a:off x="2064" y="3648"/>
              <a:ext cx="72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VS</a:t>
              </a:r>
            </a:p>
          </p:txBody>
        </p:sp>
        <p:pic>
          <p:nvPicPr>
            <p:cNvPr id="89101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436"/>
              <a:ext cx="1152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102" name="Rectangle 14"/>
            <p:cNvSpPr>
              <a:spLocks noChangeArrowheads="1"/>
            </p:cNvSpPr>
            <p:nvPr/>
          </p:nvSpPr>
          <p:spPr bwMode="auto">
            <a:xfrm>
              <a:off x="3792" y="3648"/>
              <a:ext cx="720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VS</a:t>
              </a:r>
            </a:p>
          </p:txBody>
        </p:sp>
        <p:pic>
          <p:nvPicPr>
            <p:cNvPr id="89103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08"/>
              <a:ext cx="647" cy="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429000"/>
            <a:ext cx="8229600" cy="3429000"/>
          </a:xfrm>
          <a:solidFill>
            <a:schemeClr val="tx1">
              <a:alpha val="50000"/>
            </a:schemeClr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sz="2000">
                <a:solidFill>
                  <a:schemeClr val="bg1"/>
                </a:solidFill>
              </a:rPr>
              <a:t>El derecho de autor de un aviso audiovisual (comercial) corresponde a su </a:t>
            </a:r>
            <a:r>
              <a:rPr lang="es-ES" sz="2000" b="1">
                <a:solidFill>
                  <a:schemeClr val="bg1"/>
                </a:solidFill>
              </a:rPr>
              <a:t>Productor</a:t>
            </a:r>
            <a:r>
              <a:rPr lang="es-ES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es-ES" sz="20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000">
                <a:solidFill>
                  <a:schemeClr val="bg1"/>
                </a:solidFill>
              </a:rPr>
              <a:t>Es </a:t>
            </a:r>
            <a:r>
              <a:rPr lang="es-ES" sz="2000" b="1">
                <a:solidFill>
                  <a:schemeClr val="bg1"/>
                </a:solidFill>
              </a:rPr>
              <a:t>Productor</a:t>
            </a:r>
            <a:r>
              <a:rPr lang="es-ES" sz="2000">
                <a:solidFill>
                  <a:schemeClr val="bg1"/>
                </a:solidFill>
              </a:rPr>
              <a:t> la persona, natural o jurídica, que toma la iniciativa y la responsabilidad de realizarla.</a:t>
            </a:r>
          </a:p>
          <a:p>
            <a:pPr lvl="1">
              <a:lnSpc>
                <a:spcPct val="90000"/>
              </a:lnSpc>
            </a:pPr>
            <a:r>
              <a:rPr lang="es-ES" sz="1800">
                <a:solidFill>
                  <a:schemeClr val="bg1"/>
                </a:solidFill>
              </a:rPr>
              <a:t>Como la calidad de </a:t>
            </a:r>
            <a:r>
              <a:rPr lang="ja-JP" altLang="es-ES" sz="1800">
                <a:solidFill>
                  <a:schemeClr val="bg1"/>
                </a:solidFill>
                <a:latin typeface="Arial"/>
              </a:rPr>
              <a:t>“</a:t>
            </a:r>
            <a:r>
              <a:rPr lang="es-ES" sz="1800">
                <a:solidFill>
                  <a:schemeClr val="bg1"/>
                </a:solidFill>
              </a:rPr>
              <a:t>productor</a:t>
            </a:r>
            <a:r>
              <a:rPr lang="ja-JP" altLang="es-ES" sz="1800">
                <a:solidFill>
                  <a:schemeClr val="bg1"/>
                </a:solidFill>
                <a:latin typeface="Arial"/>
              </a:rPr>
              <a:t>”</a:t>
            </a:r>
            <a:r>
              <a:rPr lang="es-ES" sz="1800">
                <a:solidFill>
                  <a:schemeClr val="bg1"/>
                </a:solidFill>
              </a:rPr>
              <a:t> puede ser discutida, es recomendable designarlo contractualmente.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s-ES" sz="1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000">
                <a:solidFill>
                  <a:schemeClr val="bg1"/>
                </a:solidFill>
              </a:rPr>
              <a:t>El Productor será el titular de todos los derechos patrimoniales de autor sobre la obra cinematográfica </a:t>
            </a:r>
            <a:r>
              <a:rPr lang="es-ES" sz="2000" b="1">
                <a:solidFill>
                  <a:schemeClr val="bg1"/>
                </a:solidFill>
              </a:rPr>
              <a:t>sólo si ha existido un contrato entre éste y el resto de los autores</a:t>
            </a:r>
            <a:r>
              <a:rPr lang="es-ES" sz="20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PUBLICIDAD AUDIOVISUAL: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El productor como titular del derecho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8229600" cy="2819400"/>
          </a:xfrm>
          <a:solidFill>
            <a:schemeClr val="tx1">
              <a:alpha val="50000"/>
            </a:schemeClr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_tradnl" sz="2000">
                <a:solidFill>
                  <a:schemeClr val="bg1"/>
                </a:solidFill>
              </a:rPr>
              <a:t>Cada uno de los autores puede explotar libremente, en un género diverso, la parte que constituye su contribución personal (por ejemplo al descomponer el equipo que trabaja en un film)</a:t>
            </a:r>
          </a:p>
          <a:p>
            <a:pPr>
              <a:lnSpc>
                <a:spcPct val="90000"/>
              </a:lnSpc>
            </a:pPr>
            <a:r>
              <a:rPr lang="es-ES_tradnl" sz="2000">
                <a:solidFill>
                  <a:schemeClr val="bg1"/>
                </a:solidFill>
              </a:rPr>
              <a:t>Los autores del argumento, de la música, de la letra de las canciones, del doblaje y de la obra original que eventualmente se hubiese adaptado, </a:t>
            </a:r>
            <a:r>
              <a:rPr lang="es-ES_tradnl" sz="2000">
                <a:solidFill>
                  <a:srgbClr val="FF6600"/>
                </a:solidFill>
              </a:rPr>
              <a:t>conservan el derecho de utilizar, por separado, sus respectivas contribuciones.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_tradnl" sz="2000" b="1">
                <a:solidFill>
                  <a:schemeClr val="bg1"/>
                </a:solidFill>
              </a:rPr>
              <a:t>	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_tradnl" sz="2000" b="1">
                <a:solidFill>
                  <a:schemeClr val="bg1"/>
                </a:solidFill>
              </a:rPr>
              <a:t>LA EXCLUSIVIDAD SE DEBE </a:t>
            </a:r>
            <a:r>
              <a:rPr lang="es-ES" sz="2000" b="1">
                <a:solidFill>
                  <a:schemeClr val="bg1"/>
                </a:solidFill>
              </a:rPr>
              <a:t>PACTAR CONTRACTUALMENTE</a:t>
            </a:r>
          </a:p>
          <a:p>
            <a:pPr>
              <a:lnSpc>
                <a:spcPct val="90000"/>
              </a:lnSpc>
            </a:pPr>
            <a:endParaRPr lang="es-ES" sz="2000" b="1">
              <a:solidFill>
                <a:schemeClr val="bg1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PUBLICIDAD AUDIOVISUAL: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Titulares de derechos y exclusividad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INFORMALIDAD DE LA RELACION: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Titulares de derechos y </a:t>
            </a:r>
            <a:r>
              <a:rPr lang="ja-JP" altLang="es-ES" sz="2400" b="1">
                <a:solidFill>
                  <a:schemeClr val="bg1"/>
                </a:solidFill>
                <a:latin typeface="Arial"/>
              </a:rPr>
              <a:t>“</a:t>
            </a:r>
            <a:r>
              <a:rPr lang="es-ES" sz="2400" b="1">
                <a:solidFill>
                  <a:schemeClr val="bg1"/>
                </a:solidFill>
                <a:latin typeface="Arial" charset="0"/>
              </a:rPr>
              <a:t>agencias</a:t>
            </a:r>
            <a:r>
              <a:rPr lang="ja-JP" altLang="es-ES" sz="2400" b="1">
                <a:solidFill>
                  <a:schemeClr val="bg1"/>
                </a:solidFill>
                <a:latin typeface="Arial"/>
              </a:rPr>
              <a:t>”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395288" y="1682750"/>
            <a:ext cx="8353425" cy="1076325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/>
            <a:r>
              <a:rPr lang="es-ES_tradnl" b="1">
                <a:solidFill>
                  <a:schemeClr val="bg1"/>
                </a:solidFill>
              </a:rPr>
              <a:t>Titularidad</a:t>
            </a:r>
            <a:r>
              <a:rPr lang="es-ES_tradnl">
                <a:solidFill>
                  <a:schemeClr val="bg1"/>
                </a:solidFill>
              </a:rPr>
              <a:t> y </a:t>
            </a:r>
            <a:r>
              <a:rPr lang="es-ES_tradnl" b="1">
                <a:solidFill>
                  <a:schemeClr val="bg1"/>
                </a:solidFill>
              </a:rPr>
              <a:t>autorizaciones</a:t>
            </a:r>
            <a:r>
              <a:rPr lang="es-ES_tradnl">
                <a:solidFill>
                  <a:schemeClr val="bg1"/>
                </a:solidFill>
              </a:rPr>
              <a:t> </a:t>
            </a:r>
          </a:p>
          <a:p>
            <a:pPr marL="342900" indent="-342900" algn="ctr"/>
            <a:r>
              <a:rPr lang="es-ES_tradnl">
                <a:solidFill>
                  <a:schemeClr val="bg1"/>
                </a:solidFill>
              </a:rPr>
              <a:t>sobre los contenidos publicitarios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395288" y="3124200"/>
            <a:ext cx="8353425" cy="60801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s-ES_tradnl">
                <a:solidFill>
                  <a:schemeClr val="bg1"/>
                </a:solidFill>
              </a:rPr>
              <a:t>Facultades de utilización restringidas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91151" name="Rectangle 15"/>
          <p:cNvSpPr>
            <a:spLocks noChangeArrowheads="1"/>
          </p:cNvSpPr>
          <p:nvPr/>
        </p:nvSpPr>
        <p:spPr bwMode="auto">
          <a:xfrm>
            <a:off x="395288" y="5643563"/>
            <a:ext cx="8353425" cy="608012"/>
          </a:xfrm>
          <a:prstGeom prst="rect">
            <a:avLst/>
          </a:prstGeom>
          <a:solidFill>
            <a:srgbClr val="FFFF00">
              <a:alpha val="50999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s-ES_tradnl">
                <a:solidFill>
                  <a:schemeClr val="bg1"/>
                </a:solidFill>
              </a:rPr>
              <a:t>Responsabilidad ante infracciones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91152" name="Rectangle 16"/>
          <p:cNvSpPr>
            <a:spLocks noChangeArrowheads="1"/>
          </p:cNvSpPr>
          <p:nvPr/>
        </p:nvSpPr>
        <p:spPr bwMode="auto">
          <a:xfrm>
            <a:off x="395288" y="4419600"/>
            <a:ext cx="8353425" cy="608013"/>
          </a:xfrm>
          <a:prstGeom prst="rect">
            <a:avLst/>
          </a:prstGeom>
          <a:solidFill>
            <a:schemeClr val="folHlink">
              <a:alpha val="89999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s-ES_tradnl">
                <a:solidFill>
                  <a:schemeClr val="bg1"/>
                </a:solidFill>
              </a:rPr>
              <a:t>Dificultad para comercializar contenidos</a:t>
            </a:r>
            <a:endParaRPr lang="es-E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9" grpId="0" animBg="1"/>
      <p:bldP spid="91150" grpId="0" animBg="1"/>
      <p:bldP spid="91151" grpId="0" animBg="1"/>
      <p:bldP spid="911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INFORMALIDAD DE LA RELACION: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Recomendaciones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323850" y="1916113"/>
            <a:ext cx="1871663" cy="52863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>
                <a:solidFill>
                  <a:schemeClr val="bg1"/>
                </a:solidFill>
              </a:rPr>
              <a:t>Avisadores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3636963" y="1916113"/>
            <a:ext cx="1871662" cy="52863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>
                <a:solidFill>
                  <a:schemeClr val="bg1"/>
                </a:solidFill>
              </a:rPr>
              <a:t>Agencias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6877050" y="1916113"/>
            <a:ext cx="1871663" cy="52863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>
                <a:solidFill>
                  <a:schemeClr val="bg1"/>
                </a:solidFill>
              </a:rPr>
              <a:t>Productoras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827088" y="3500438"/>
            <a:ext cx="7632700" cy="107632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latin typeface="Garamond" charset="0"/>
              </a:rPr>
              <a:t>Se encargue cada uno de sus relaciones contractuales internas</a:t>
            </a: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827088" y="5305425"/>
            <a:ext cx="7632700" cy="1085850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latin typeface="Garamond" charset="0"/>
              </a:rPr>
              <a:t>Formalizar las relaciones externas mediante contratos y buenas prácticas.</a:t>
            </a:r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1187450" y="2565400"/>
            <a:ext cx="1655763" cy="7191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3197" name="Line 13"/>
          <p:cNvSpPr>
            <a:spLocks noChangeShapeType="1"/>
          </p:cNvSpPr>
          <p:nvPr/>
        </p:nvSpPr>
        <p:spPr bwMode="auto">
          <a:xfrm>
            <a:off x="4500563" y="2636838"/>
            <a:ext cx="0" cy="647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3198" name="Line 14"/>
          <p:cNvSpPr>
            <a:spLocks noChangeShapeType="1"/>
          </p:cNvSpPr>
          <p:nvPr/>
        </p:nvSpPr>
        <p:spPr bwMode="auto">
          <a:xfrm flipH="1">
            <a:off x="6588125" y="2565400"/>
            <a:ext cx="1223963" cy="7191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3199" name="AutoShape 15"/>
          <p:cNvSpPr>
            <a:spLocks noChangeArrowheads="1"/>
          </p:cNvSpPr>
          <p:nvPr/>
        </p:nvSpPr>
        <p:spPr bwMode="auto">
          <a:xfrm>
            <a:off x="4429125" y="4724400"/>
            <a:ext cx="430213" cy="504825"/>
          </a:xfrm>
          <a:prstGeom prst="downArrow">
            <a:avLst>
              <a:gd name="adj1" fmla="val 50000"/>
              <a:gd name="adj2" fmla="val 29336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animBg="1"/>
      <p:bldP spid="93192" grpId="0" animBg="1"/>
      <p:bldP spid="93193" grpId="0" animBg="1"/>
      <p:bldP spid="93194" grpId="0" animBg="1"/>
      <p:bldP spid="93195" grpId="0" animBg="1"/>
      <p:bldP spid="93196" grpId="0" animBg="1"/>
      <p:bldP spid="93197" grpId="0" animBg="1"/>
      <p:bldP spid="93198" grpId="0" animBg="1"/>
      <p:bldP spid="93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676900"/>
            <a:ext cx="8218488" cy="11811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s-ES" sz="2000" dirty="0">
                <a:solidFill>
                  <a:schemeClr val="tx1"/>
                </a:solidFill>
              </a:rPr>
              <a:t>Muchas gracias ...preguntas</a:t>
            </a:r>
            <a:r>
              <a:rPr lang="es-ES" sz="2000" dirty="0" smtClean="0">
                <a:solidFill>
                  <a:schemeClr val="tx1"/>
                </a:solidFill>
              </a:rPr>
              <a:t>?</a:t>
            </a:r>
            <a:endParaRPr lang="es-ES" sz="1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148064" y="764704"/>
            <a:ext cx="3816424" cy="46805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s-ES" sz="2400" dirty="0" smtClean="0">
                <a:solidFill>
                  <a:schemeClr val="bg1"/>
                </a:solidFill>
              </a:rPr>
              <a:t>TAREA:</a:t>
            </a:r>
            <a:r>
              <a:rPr lang="es-ES" sz="2400" dirty="0" smtClean="0">
                <a:solidFill>
                  <a:schemeClr val="bg1"/>
                </a:solidFill>
              </a:rPr>
              <a:t/>
            </a:r>
            <a:br>
              <a:rPr lang="es-ES" sz="2400" dirty="0" smtClean="0">
                <a:solidFill>
                  <a:schemeClr val="bg1"/>
                </a:solidFill>
              </a:rPr>
            </a:br>
            <a:endParaRPr lang="es-ES" sz="2400" dirty="0" smtClean="0">
              <a:solidFill>
                <a:schemeClr val="bg1"/>
              </a:solidFill>
            </a:endParaRPr>
          </a:p>
          <a:p>
            <a:pPr algn="l">
              <a:lnSpc>
                <a:spcPct val="70000"/>
              </a:lnSpc>
            </a:pPr>
            <a:r>
              <a:rPr lang="es-ES" sz="2400" dirty="0" smtClean="0">
                <a:solidFill>
                  <a:schemeClr val="bg1"/>
                </a:solidFill>
              </a:rPr>
              <a:t>Busquemos:</a:t>
            </a:r>
          </a:p>
          <a:p>
            <a:pPr algn="l">
              <a:lnSpc>
                <a:spcPct val="70000"/>
              </a:lnSpc>
            </a:pPr>
            <a:endParaRPr lang="es-ES" sz="2400" dirty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7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chemeClr val="bg1"/>
                </a:solidFill>
              </a:rPr>
              <a:t>Casos donde hay clonación de imagen o uso ilegal de derechos en las comunicaciones.</a:t>
            </a:r>
          </a:p>
          <a:p>
            <a:pPr marL="457200" indent="-457200" algn="l">
              <a:lnSpc>
                <a:spcPct val="70000"/>
              </a:lnSpc>
              <a:buFont typeface="+mj-lt"/>
              <a:buAutoNum type="arabicPeriod"/>
            </a:pPr>
            <a:endParaRPr lang="es-ES" sz="2400" dirty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7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chemeClr val="bg1"/>
                </a:solidFill>
              </a:rPr>
              <a:t>Casos donde dos o más empresas colisionan por derechos de textos, imagen o </a:t>
            </a:r>
            <a:r>
              <a:rPr lang="es-ES" sz="2400" dirty="0" err="1" smtClean="0">
                <a:solidFill>
                  <a:schemeClr val="bg1"/>
                </a:solidFill>
              </a:rPr>
              <a:t>audivisual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 algn="l">
              <a:lnSpc>
                <a:spcPct val="70000"/>
              </a:lnSpc>
              <a:buFont typeface="+mj-lt"/>
              <a:buAutoNum type="arabicPeriod"/>
            </a:pPr>
            <a:endParaRPr lang="es-ES" sz="2400" dirty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7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chemeClr val="bg1"/>
                </a:solidFill>
              </a:rPr>
              <a:t>Casos donde existan </a:t>
            </a:r>
            <a:r>
              <a:rPr lang="es-ES" sz="2400" dirty="0" err="1" smtClean="0">
                <a:solidFill>
                  <a:schemeClr val="bg1"/>
                </a:solidFill>
              </a:rPr>
              <a:t>vacios</a:t>
            </a:r>
            <a:r>
              <a:rPr lang="es-ES" sz="2400" dirty="0" smtClean="0">
                <a:solidFill>
                  <a:schemeClr val="bg1"/>
                </a:solidFill>
              </a:rPr>
              <a:t> legales que generen un escenario complejo para los participantes.</a:t>
            </a:r>
          </a:p>
          <a:p>
            <a:pPr algn="l">
              <a:lnSpc>
                <a:spcPct val="70000"/>
              </a:lnSpc>
            </a:pPr>
            <a:endParaRPr lang="es-E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Son Contenidos Publicitarios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sujetos de protecci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ón</a:t>
            </a:r>
            <a:r>
              <a:rPr lang="es-ES" sz="2400" b="1">
                <a:solidFill>
                  <a:schemeClr val="bg1"/>
                </a:solidFill>
                <a:latin typeface="Arial" charset="0"/>
              </a:rPr>
              <a:t> los siguientes: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21336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s-ES" sz="2400">
                <a:latin typeface="Arial" charset="0"/>
              </a:rPr>
              <a:t>Ideas</a:t>
            </a:r>
          </a:p>
          <a:p>
            <a:pPr marL="533400" indent="-53340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s-ES" sz="2400">
                <a:latin typeface="Arial" charset="0"/>
              </a:rPr>
              <a:t>Imagen y voz de personas </a:t>
            </a:r>
          </a:p>
          <a:p>
            <a:pPr marL="533400" indent="-53340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s-ES" sz="2400">
                <a:latin typeface="Arial" charset="0"/>
              </a:rPr>
              <a:t>Propiedad intelectual</a:t>
            </a:r>
          </a:p>
          <a:p>
            <a:pPr marL="533400" indent="-53340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r>
              <a:rPr lang="es-ES" sz="2400">
                <a:latin typeface="Arial" charset="0"/>
              </a:rPr>
              <a:t>Propiedad industrial</a:t>
            </a:r>
          </a:p>
          <a:p>
            <a:pPr marL="533400" indent="-533400">
              <a:lnSpc>
                <a:spcPct val="140000"/>
              </a:lnSpc>
              <a:spcBef>
                <a:spcPct val="20000"/>
              </a:spcBef>
              <a:buFontTx/>
              <a:buAutoNum type="arabicPeriod"/>
            </a:pPr>
            <a:endParaRPr lang="es-ES" sz="2400">
              <a:latin typeface="Arial" charset="0"/>
            </a:endParaRPr>
          </a:p>
          <a:p>
            <a:pPr marL="533400" indent="-533400">
              <a:lnSpc>
                <a:spcPct val="140000"/>
              </a:lnSpc>
              <a:spcBef>
                <a:spcPct val="20000"/>
              </a:spcBef>
            </a:pPr>
            <a:r>
              <a:rPr lang="es-ES" sz="2000" i="1">
                <a:latin typeface="Arial" charset="0"/>
              </a:rPr>
              <a:t>* Considerando los avisos, comerciales y otros elementos de comunicaci</a:t>
            </a:r>
            <a:r>
              <a:rPr lang="es-ES" altLang="ja-JP" sz="2000" i="1">
                <a:latin typeface="Arial" charset="0"/>
              </a:rPr>
              <a:t>ón publicitaria como obras complejas, las que legalmente tienen derechos directos, indirectos y conexos.</a:t>
            </a:r>
            <a:endParaRPr lang="es-ES" sz="240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9388" y="1697038"/>
            <a:ext cx="1871662" cy="434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latin typeface="Arial" charset="0"/>
              </a:rPr>
              <a:t>AVISADOR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411413" y="1697038"/>
            <a:ext cx="1871662" cy="434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latin typeface="Arial" charset="0"/>
              </a:rPr>
              <a:t>AGENCIAS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643438" y="1697038"/>
            <a:ext cx="2160587" cy="434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latin typeface="Arial" charset="0"/>
              </a:rPr>
              <a:t>PRODUCTORA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195513" y="1912938"/>
            <a:ext cx="1444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635375" y="4537075"/>
            <a:ext cx="1871663" cy="860425"/>
          </a:xfrm>
          <a:prstGeom prst="rect">
            <a:avLst/>
          </a:prstGeom>
          <a:solidFill>
            <a:schemeClr val="accent2">
              <a:alpha val="3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Guionistas / Redactores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635375" y="3967163"/>
            <a:ext cx="1871663" cy="495300"/>
          </a:xfrm>
          <a:prstGeom prst="rect">
            <a:avLst/>
          </a:prstGeom>
          <a:solidFill>
            <a:schemeClr val="accent2">
              <a:alpha val="3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Ilustradores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635375" y="3390900"/>
            <a:ext cx="1871663" cy="495300"/>
          </a:xfrm>
          <a:prstGeom prst="rect">
            <a:avLst/>
          </a:prstGeom>
          <a:solidFill>
            <a:schemeClr val="accent2">
              <a:alpha val="3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Director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635375" y="5513388"/>
            <a:ext cx="1871663" cy="495300"/>
          </a:xfrm>
          <a:prstGeom prst="rect">
            <a:avLst/>
          </a:prstGeom>
          <a:solidFill>
            <a:schemeClr val="accent2">
              <a:alpha val="3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Fotógrafos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3635375" y="6089650"/>
            <a:ext cx="1871663" cy="495300"/>
          </a:xfrm>
          <a:prstGeom prst="rect">
            <a:avLst/>
          </a:prstGeom>
          <a:solidFill>
            <a:schemeClr val="accent2">
              <a:alpha val="3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Jinglistas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3276600" y="2078038"/>
            <a:ext cx="1009650" cy="1176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>
            <a:off x="4932363" y="2078038"/>
            <a:ext cx="782637" cy="1176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8206" name="Picture 14" descr="collag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78238"/>
            <a:ext cx="2736850" cy="17097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1066800" y="2078038"/>
            <a:ext cx="336550" cy="1392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0" y="5622925"/>
            <a:ext cx="34925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Monotype Sorts" charset="0"/>
              <a:buNone/>
            </a:pPr>
            <a:r>
              <a:rPr lang="es-ES" sz="1800" b="1">
                <a:solidFill>
                  <a:schemeClr val="bg1"/>
                </a:solidFill>
                <a:latin typeface="Arial" charset="0"/>
              </a:rPr>
              <a:t>Por regla general, el avisador será el dueño o licenciatario de las marcas y productos publicitados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7164388" y="1697038"/>
            <a:ext cx="1871662" cy="434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latin typeface="Arial" charset="0"/>
              </a:rPr>
              <a:t>TERCEROS</a:t>
            </a: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4427538" y="1912938"/>
            <a:ext cx="1444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6588125" y="4537075"/>
            <a:ext cx="1871663" cy="4953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Personas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6588125" y="3967163"/>
            <a:ext cx="1871663" cy="4953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Actores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6588125" y="3390900"/>
            <a:ext cx="1871663" cy="4953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Sellos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588125" y="5118100"/>
            <a:ext cx="1871663" cy="4953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latin typeface="Arial" charset="0"/>
              </a:rPr>
              <a:t>Empresas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6588125" y="5694363"/>
            <a:ext cx="1871663" cy="4953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latin typeface="Arial" charset="0"/>
              </a:rPr>
              <a:t>Internet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H="1">
            <a:off x="7524750" y="2078038"/>
            <a:ext cx="704850" cy="1247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3278188" y="269875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¿qui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énes son los dueños </a:t>
            </a:r>
            <a:br>
              <a:rPr lang="es-ES" altLang="ja-JP" sz="2400" b="1">
                <a:solidFill>
                  <a:schemeClr val="bg1"/>
                </a:solidFill>
                <a:latin typeface="Arial" charset="0"/>
              </a:rPr>
            </a:b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de estos contenidos?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>
            <a:off x="6934200" y="1912938"/>
            <a:ext cx="1444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animBg="1"/>
      <p:bldP spid="8197" grpId="0" animBg="1"/>
      <p:bldP spid="8198" grpId="0" animBg="1"/>
      <p:bldP spid="8199" grpId="0" animBg="1"/>
      <p:bldP spid="8200" grpId="0" animBg="1"/>
      <p:bldP spid="8201" grpId="0" animBg="1"/>
      <p:bldP spid="8202" grpId="0" animBg="1"/>
      <p:bldP spid="8203" grpId="0" animBg="1"/>
      <p:bldP spid="8204" grpId="0" animBg="1"/>
      <p:bldP spid="8205" grpId="0" animBg="1"/>
      <p:bldP spid="8207" grpId="0" animBg="1"/>
      <p:bldP spid="8208" grpId="0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9" grpId="0" animBg="1"/>
      <p:bldP spid="82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257800" y="1431925"/>
            <a:ext cx="3744913" cy="2225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2000"/>
              <a:t>Contractual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s-ES_tradnl" sz="2000"/>
              <a:t> Confidencialidad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s-ES_tradnl" sz="2000"/>
              <a:t> No competencia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2000"/>
              <a:t>Sólo valor entre las partes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2000"/>
              <a:t>Ético (CONAR)</a:t>
            </a:r>
            <a:endParaRPr lang="en-US" sz="200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0" y="5680075"/>
            <a:ext cx="9144000" cy="117792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ES" sz="2400" b="1"/>
              <a:t>LAS IDEAS NO SON APROPIABLES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ES" sz="2000"/>
              <a:t>En el sentido de tener un derecho de propiedad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ES" sz="2000"/>
              <a:t>exclusivo que es posible hacer valer ante terceros.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281363" y="304800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PROTECCION DE LAS IDEAS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2" grpId="0" animBg="1"/>
      <p:bldP spid="112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gobelet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5257800" cy="4111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Group 15"/>
          <p:cNvGrpSpPr>
            <a:grpSpLocks/>
          </p:cNvGrpSpPr>
          <p:nvPr/>
        </p:nvGrpSpPr>
        <p:grpSpPr bwMode="auto">
          <a:xfrm>
            <a:off x="2438400" y="3644900"/>
            <a:ext cx="6705600" cy="3213100"/>
            <a:chOff x="1008" y="2043"/>
            <a:chExt cx="4752" cy="2277"/>
          </a:xfrm>
        </p:grpSpPr>
        <p:pic>
          <p:nvPicPr>
            <p:cNvPr id="12293" name="Picture 5" descr="gobelet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043"/>
              <a:ext cx="2379" cy="22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" y="2043"/>
              <a:ext cx="2277" cy="227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IDEAS</a:t>
            </a:r>
            <a:br>
              <a:rPr lang="es-ES" sz="2000" b="1">
                <a:solidFill>
                  <a:schemeClr val="bg1"/>
                </a:solidFill>
                <a:latin typeface="Arial" charset="0"/>
              </a:rPr>
            </a:br>
            <a:r>
              <a:rPr lang="es-ES" sz="2000" b="1">
                <a:solidFill>
                  <a:schemeClr val="bg1"/>
                </a:solidFill>
                <a:latin typeface="Arial" charset="0"/>
              </a:rPr>
              <a:t>Laboratorio versus fabricante de vasos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08050" y="3617913"/>
            <a:ext cx="1008063" cy="349250"/>
          </a:xfrm>
          <a:prstGeom prst="rect">
            <a:avLst/>
          </a:prstGeom>
          <a:solidFill>
            <a:srgbClr val="FFFF00">
              <a:alpha val="7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sz="1800"/>
              <a:t>IDEA</a:t>
            </a:r>
            <a:endParaRPr lang="en-US" sz="18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424238" y="3617913"/>
            <a:ext cx="1036637" cy="349250"/>
          </a:xfrm>
          <a:prstGeom prst="rect">
            <a:avLst/>
          </a:prstGeom>
          <a:solidFill>
            <a:srgbClr val="FFFF00">
              <a:alpha val="7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7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207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sz="1800" b="1"/>
              <a:t>OBRA</a:t>
            </a:r>
            <a:endParaRPr lang="en-US" sz="1800" b="1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219825" y="3616325"/>
            <a:ext cx="2303463" cy="349250"/>
          </a:xfrm>
          <a:prstGeom prst="rect">
            <a:avLst/>
          </a:prstGeom>
          <a:solidFill>
            <a:srgbClr val="FFFF00">
              <a:alpha val="7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7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619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sz="1800"/>
              <a:t>OBRA DERIVADA</a:t>
            </a:r>
            <a:endParaRPr lang="en-US" sz="180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4114800"/>
            <a:ext cx="9144000" cy="64135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sz="4000">
                <a:solidFill>
                  <a:schemeClr val="bg1"/>
                </a:solidFill>
              </a:rPr>
              <a:t>I N S P I R A C I O N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rot="16200000">
            <a:off x="388937" y="3802063"/>
            <a:ext cx="576263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0250" name="Picture 10" descr="bat2004_1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744663"/>
            <a:ext cx="1716087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ladr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600200"/>
            <a:ext cx="1747837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300px-Batman_Comics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00200"/>
            <a:ext cx="1204912" cy="1676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tt0096895_large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1600200"/>
            <a:ext cx="1223962" cy="1676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dvd_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1330325" cy="18573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batman_1966_movi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1600200"/>
            <a:ext cx="1339850" cy="1676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6" name="Group 16"/>
          <p:cNvGrpSpPr>
            <a:grpSpLocks/>
          </p:cNvGrpSpPr>
          <p:nvPr/>
        </p:nvGrpSpPr>
        <p:grpSpPr bwMode="auto">
          <a:xfrm>
            <a:off x="2286000" y="4800600"/>
            <a:ext cx="6858000" cy="1584325"/>
            <a:chOff x="1474" y="2976"/>
            <a:chExt cx="1678" cy="998"/>
          </a:xfrm>
        </p:grpSpPr>
        <p:sp>
          <p:nvSpPr>
            <p:cNvPr id="10257" name="AutoShape 17"/>
            <p:cNvSpPr>
              <a:spLocks noChangeArrowheads="1"/>
            </p:cNvSpPr>
            <p:nvPr/>
          </p:nvSpPr>
          <p:spPr bwMode="auto">
            <a:xfrm rot="10800000">
              <a:off x="1474" y="2976"/>
              <a:ext cx="1678" cy="998"/>
            </a:xfrm>
            <a:prstGeom prst="rightArrow">
              <a:avLst>
                <a:gd name="adj1" fmla="val 50000"/>
                <a:gd name="adj2" fmla="val 42034"/>
              </a:avLst>
            </a:prstGeom>
            <a:solidFill>
              <a:schemeClr val="bg1">
                <a:alpha val="80000"/>
              </a:schemeClr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1791" y="3339"/>
              <a:ext cx="1315" cy="3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sz="2400" b="1"/>
                <a:t>                            ZONA GRIS</a:t>
              </a:r>
              <a:endParaRPr lang="en-US" sz="2400" b="1"/>
            </a:p>
          </p:txBody>
        </p:sp>
      </p:grp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3278188" y="304800"/>
            <a:ext cx="5862637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CONTENIDOS </a:t>
            </a: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PUBLICITARIOS</a:t>
            </a:r>
            <a:br>
              <a:rPr lang="es-ES" altLang="ja-JP" sz="2400" b="1">
                <a:solidFill>
                  <a:schemeClr val="bg1"/>
                </a:solidFill>
                <a:latin typeface="Arial" charset="0"/>
              </a:rPr>
            </a:br>
            <a:r>
              <a:rPr lang="es-ES" altLang="ja-JP" sz="2400" b="1">
                <a:solidFill>
                  <a:schemeClr val="bg1"/>
                </a:solidFill>
                <a:latin typeface="Arial" charset="0"/>
              </a:rPr>
              <a:t>Protección de la propiedad industrial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2586038" y="3648075"/>
            <a:ext cx="576262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5100638" y="3648075"/>
            <a:ext cx="576262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262" name="AutoShape 22"/>
          <p:cNvSpPr>
            <a:spLocks noChangeArrowheads="1"/>
          </p:cNvSpPr>
          <p:nvPr/>
        </p:nvSpPr>
        <p:spPr bwMode="auto">
          <a:xfrm>
            <a:off x="2586038" y="2362200"/>
            <a:ext cx="576262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5100638" y="2362200"/>
            <a:ext cx="576262" cy="287338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0245" grpId="0" animBg="1"/>
      <p:bldP spid="10246" grpId="0" animBg="1"/>
      <p:bldP spid="10249" grpId="0" animBg="1"/>
      <p:bldP spid="10259" grpId="0" animBg="1"/>
      <p:bldP spid="10260" grpId="0" animBg="1"/>
      <p:bldP spid="10261" grpId="0" animBg="1"/>
      <p:bldP spid="10262" grpId="0" animBg="1"/>
      <p:bldP spid="10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ast-growth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22375"/>
            <a:ext cx="3175000" cy="4492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763831611_69e0ae6ec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r="20641"/>
          <a:stretch>
            <a:fillRect/>
          </a:stretch>
        </p:blipFill>
        <p:spPr bwMode="auto">
          <a:xfrm>
            <a:off x="304800" y="1222375"/>
            <a:ext cx="2039938" cy="4492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finalre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22375"/>
            <a:ext cx="3171825" cy="4492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3959225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s-ES" sz="1800">
                <a:solidFill>
                  <a:schemeClr val="bg2"/>
                </a:solidFill>
              </a:rPr>
              <a:t>- Derecho de propiedad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s-ES" sz="1800">
                <a:solidFill>
                  <a:schemeClr val="bg2"/>
                </a:solidFill>
              </a:rPr>
              <a:t>- Atributo de la personalidad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5832475"/>
            <a:ext cx="9144000" cy="10255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sz="1800" b="1"/>
              <a:t>Se requiere autorización: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" sz="1800"/>
              <a:t> Si la imagen en cuestión permite </a:t>
            </a:r>
            <a:r>
              <a:rPr lang="es-ES" sz="1800" b="1"/>
              <a:t>identificar a la persona de forma indubitada</a:t>
            </a:r>
            <a:r>
              <a:rPr lang="es-ES" sz="1800"/>
              <a:t>.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" sz="1800"/>
              <a:t> Siempre que el uso que se le quiera dar a la imagen sea con </a:t>
            </a:r>
            <a:r>
              <a:rPr lang="es-ES" sz="1800" b="1"/>
              <a:t>fines lucrativos o publicitarios</a:t>
            </a:r>
            <a:r>
              <a:rPr lang="es-ES" sz="1800"/>
              <a:t>.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USOS DE LA IMAGEN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Derecho de la propia imagen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allAtOnce" animBg="1"/>
      <p:bldP spid="143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276600" y="269875"/>
            <a:ext cx="5862638" cy="7969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89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" sz="2400" b="1">
                <a:solidFill>
                  <a:schemeClr val="bg1"/>
                </a:solidFill>
                <a:latin typeface="Arial" charset="0"/>
              </a:rPr>
              <a:t>PROPIEDAD INTELECTUAL</a:t>
            </a:r>
            <a:br>
              <a:rPr lang="es-ES" sz="2400" b="1">
                <a:solidFill>
                  <a:schemeClr val="bg1"/>
                </a:solidFill>
                <a:latin typeface="Arial" charset="0"/>
              </a:rPr>
            </a:br>
            <a:r>
              <a:rPr lang="es-ES" sz="2400" b="1">
                <a:solidFill>
                  <a:schemeClr val="bg1"/>
                </a:solidFill>
                <a:latin typeface="Arial" charset="0"/>
              </a:rPr>
              <a:t>Componente base: el derecho de autor</a:t>
            </a: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228600" y="1174750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90488" indent="14288" hangingPunct="0">
              <a:lnSpc>
                <a:spcPct val="12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CL" sz="2800">
                <a:solidFill>
                  <a:schemeClr val="bg1"/>
                </a:solidFill>
              </a:rPr>
              <a:t>Derecho Moral que, </a:t>
            </a:r>
          </a:p>
          <a:p>
            <a:pPr marL="90488" indent="14288" hangingPunct="0">
              <a:lnSpc>
                <a:spcPct val="12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CL" sz="2800">
                <a:solidFill>
                  <a:schemeClr val="bg1"/>
                </a:solidFill>
              </a:rPr>
              <a:t>por el </a:t>
            </a:r>
            <a:r>
              <a:rPr lang="es-CL" sz="2800" b="1">
                <a:solidFill>
                  <a:schemeClr val="bg1"/>
                </a:solidFill>
              </a:rPr>
              <a:t>sólo hecho de la creación</a:t>
            </a:r>
            <a:r>
              <a:rPr lang="es-CL" sz="2800">
                <a:solidFill>
                  <a:schemeClr val="bg1"/>
                </a:solidFill>
              </a:rPr>
              <a:t> de la obra, </a:t>
            </a:r>
          </a:p>
          <a:p>
            <a:pPr marL="90488" indent="14288" hangingPunct="0">
              <a:lnSpc>
                <a:spcPct val="12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CL" sz="2800">
                <a:solidFill>
                  <a:schemeClr val="bg1"/>
                </a:solidFill>
              </a:rPr>
              <a:t>adquieren los </a:t>
            </a:r>
            <a:r>
              <a:rPr lang="es-CL" sz="2800" b="1">
                <a:solidFill>
                  <a:schemeClr val="bg1"/>
                </a:solidFill>
              </a:rPr>
              <a:t>autores</a:t>
            </a:r>
            <a:r>
              <a:rPr lang="es-CL" sz="2800">
                <a:solidFill>
                  <a:schemeClr val="bg1"/>
                </a:solidFill>
              </a:rPr>
              <a:t> de </a:t>
            </a:r>
            <a:r>
              <a:rPr lang="es-CL" sz="2800" b="1">
                <a:solidFill>
                  <a:schemeClr val="bg1"/>
                </a:solidFill>
              </a:rPr>
              <a:t>obras de la inteligencia</a:t>
            </a:r>
            <a:r>
              <a:rPr lang="es-CL" sz="2800">
                <a:solidFill>
                  <a:schemeClr val="bg1"/>
                </a:solidFill>
              </a:rPr>
              <a:t> </a:t>
            </a:r>
          </a:p>
          <a:p>
            <a:pPr marL="90488" indent="14288" hangingPunct="0">
              <a:lnSpc>
                <a:spcPct val="12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CL" sz="2800">
                <a:solidFill>
                  <a:schemeClr val="bg1"/>
                </a:solidFill>
              </a:rPr>
              <a:t>en los dominios literarios, artísticos y científicos, </a:t>
            </a:r>
            <a:r>
              <a:rPr lang="es-CL" sz="2800" b="1">
                <a:solidFill>
                  <a:schemeClr val="bg1"/>
                </a:solidFill>
              </a:rPr>
              <a:t>cualquiera que sea su forma de expresión</a:t>
            </a:r>
            <a:r>
              <a:rPr lang="es-CL" sz="2800">
                <a:solidFill>
                  <a:schemeClr val="bg1"/>
                </a:solidFill>
              </a:rPr>
              <a:t>, </a:t>
            </a:r>
          </a:p>
          <a:p>
            <a:pPr marL="90488" indent="14288" hangingPunct="0">
              <a:lnSpc>
                <a:spcPct val="12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CL" sz="2800">
                <a:solidFill>
                  <a:schemeClr val="bg1"/>
                </a:solidFill>
              </a:rPr>
              <a:t>y los </a:t>
            </a:r>
            <a:r>
              <a:rPr lang="es-CL" sz="2800" b="1">
                <a:solidFill>
                  <a:schemeClr val="bg1"/>
                </a:solidFill>
              </a:rPr>
              <a:t>derechos conexos</a:t>
            </a:r>
            <a:r>
              <a:rPr lang="es-CL" sz="2800">
                <a:solidFill>
                  <a:schemeClr val="bg1"/>
                </a:solidFill>
              </a:rPr>
              <a:t> que ella determina.</a:t>
            </a:r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502">
            <a:off x="7451725" y="4581525"/>
            <a:ext cx="1425575" cy="1800225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1997">
            <a:off x="4648200" y="4572000"/>
            <a:ext cx="1284288" cy="1841500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6628">
            <a:off x="5651500" y="4652963"/>
            <a:ext cx="2254250" cy="1679575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7066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013325"/>
            <a:ext cx="1171575" cy="1620838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0" y="5445125"/>
            <a:ext cx="4572000" cy="57943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s-ES" b="1"/>
              <a:t>Protección automática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  <p:bldP spid="70668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iseño predeterminado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2.xml><?xml version="1.0" encoding="utf-8"?>
<a:themeOverride xmlns:a="http://schemas.openxmlformats.org/drawingml/2006/main">
  <a:clrScheme name="Diseño predeterminado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1471</Words>
  <Application>Microsoft Macintosh PowerPoint</Application>
  <PresentationFormat>Presentación en pantalla (4:3)</PresentationFormat>
  <Paragraphs>274</Paragraphs>
  <Slides>28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Diseño predeterminado</vt:lpstr>
      <vt:lpstr>LA PROPIEDAD INDUSTRIAL  Y LA COMUNICACION</vt:lpstr>
      <vt:lpstr>Son Contenidos Comunicacionales sujetos de protección los siguientes: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...preguntas?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Felix Maldonado</cp:lastModifiedBy>
  <cp:revision>113</cp:revision>
  <cp:lastPrinted>2012-05-28T16:51:23Z</cp:lastPrinted>
  <dcterms:created xsi:type="dcterms:W3CDTF">2008-07-23T05:57:59Z</dcterms:created>
  <dcterms:modified xsi:type="dcterms:W3CDTF">2015-12-15T07:08:31Z</dcterms:modified>
</cp:coreProperties>
</file>