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1"/>
  </p:sldMasterIdLst>
  <p:notesMasterIdLst>
    <p:notesMasterId r:id="rId39"/>
  </p:notesMasterIdLst>
  <p:sldIdLst>
    <p:sldId id="256" r:id="rId2"/>
    <p:sldId id="265" r:id="rId3"/>
    <p:sldId id="267" r:id="rId4"/>
    <p:sldId id="317" r:id="rId5"/>
    <p:sldId id="266" r:id="rId6"/>
    <p:sldId id="268" r:id="rId7"/>
    <p:sldId id="318" r:id="rId8"/>
    <p:sldId id="326" r:id="rId9"/>
    <p:sldId id="269" r:id="rId10"/>
    <p:sldId id="320" r:id="rId11"/>
    <p:sldId id="309" r:id="rId12"/>
    <p:sldId id="310" r:id="rId13"/>
    <p:sldId id="257" r:id="rId14"/>
    <p:sldId id="258" r:id="rId15"/>
    <p:sldId id="259" r:id="rId16"/>
    <p:sldId id="260" r:id="rId17"/>
    <p:sldId id="261" r:id="rId18"/>
    <p:sldId id="262" r:id="rId19"/>
    <p:sldId id="263" r:id="rId20"/>
    <p:sldId id="264" r:id="rId21"/>
    <p:sldId id="321" r:id="rId22"/>
    <p:sldId id="312" r:id="rId23"/>
    <p:sldId id="271" r:id="rId24"/>
    <p:sldId id="272" r:id="rId25"/>
    <p:sldId id="273" r:id="rId26"/>
    <p:sldId id="274" r:id="rId27"/>
    <p:sldId id="275" r:id="rId28"/>
    <p:sldId id="276" r:id="rId29"/>
    <p:sldId id="277" r:id="rId30"/>
    <p:sldId id="278" r:id="rId31"/>
    <p:sldId id="279" r:id="rId32"/>
    <p:sldId id="280" r:id="rId33"/>
    <p:sldId id="322" r:id="rId34"/>
    <p:sldId id="281" r:id="rId35"/>
    <p:sldId id="323" r:id="rId36"/>
    <p:sldId id="286" r:id="rId37"/>
    <p:sldId id="327" r:id="rId3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an Carlos Lucero Larenas" initials="JCL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00"/>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22663" autoAdjust="0"/>
    <p:restoredTop sz="94660"/>
  </p:normalViewPr>
  <p:slideViewPr>
    <p:cSldViewPr>
      <p:cViewPr varScale="1">
        <p:scale>
          <a:sx n="105" d="100"/>
          <a:sy n="105" d="100"/>
        </p:scale>
        <p:origin x="-2032" y="-112"/>
      </p:cViewPr>
      <p:guideLst>
        <p:guide orient="horz" pos="4319"/>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9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s-E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s-E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s-E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5F6555EB-5DCC-4144-9719-83B038580770}" type="slidenum">
              <a:rPr lang="es-ES"/>
              <a:pPr/>
              <a:t>‹Nr.›</a:t>
            </a:fld>
            <a:endParaRPr lang="es-ES"/>
          </a:p>
        </p:txBody>
      </p:sp>
    </p:spTree>
    <p:extLst>
      <p:ext uri="{BB962C8B-B14F-4D97-AF65-F5344CB8AC3E}">
        <p14:creationId xmlns:p14="http://schemas.microsoft.com/office/powerpoint/2010/main" val="347499260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32868-CE12-9E4B-A7FD-DB6D7BDFA5AC}" type="slidenum">
              <a:rPr lang="es-ES"/>
              <a:pPr/>
              <a:t>1</a:t>
            </a:fld>
            <a:endParaRPr lang="es-E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DC314A-A1B7-564F-8D4D-FD484DD43B05}" type="slidenum">
              <a:rPr lang="es-ES"/>
              <a:pPr/>
              <a:t>10</a:t>
            </a:fld>
            <a:endParaRPr lang="es-ES"/>
          </a:p>
        </p:txBody>
      </p:sp>
      <p:sp>
        <p:nvSpPr>
          <p:cNvPr id="17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4EF19A-EAB7-9E4B-8716-F1F24C130D14}" type="slidenum">
              <a:rPr lang="es-ES"/>
              <a:pPr/>
              <a:t>11</a:t>
            </a:fld>
            <a:endParaRPr lang="es-E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BA6055-AF73-FA4E-8A0E-91B3D6D63D8B}" type="slidenum">
              <a:rPr lang="es-ES"/>
              <a:pPr/>
              <a:t>12</a:t>
            </a:fld>
            <a:endParaRPr lang="es-ES"/>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23"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8E8CA9-2518-544E-A45C-D1BACA724ADE}" type="slidenum">
              <a:rPr lang="es-ES"/>
              <a:pPr/>
              <a:t>13</a:t>
            </a:fld>
            <a:endParaRPr lang="es-ES"/>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C3D4B-FDCA-C146-868B-41205E2BF177}" type="slidenum">
              <a:rPr lang="es-ES"/>
              <a:pPr/>
              <a:t>14</a:t>
            </a:fld>
            <a:endParaRPr lang="es-ES"/>
          </a:p>
        </p:txBody>
      </p:sp>
      <p:sp>
        <p:nvSpPr>
          <p:cNvPr id="5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70B6C1-A72D-CE4F-AFB1-F07480F3B7F1}" type="slidenum">
              <a:rPr lang="es-ES"/>
              <a:pPr/>
              <a:t>15</a:t>
            </a:fld>
            <a:endParaRPr lang="es-ES"/>
          </a:p>
        </p:txBody>
      </p:sp>
      <p:sp>
        <p:nvSpPr>
          <p:cNvPr id="5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CC0587-393B-8D49-BC7D-38E380816CE0}" type="slidenum">
              <a:rPr lang="es-ES"/>
              <a:pPr/>
              <a:t>16</a:t>
            </a:fld>
            <a:endParaRPr lang="es-ES"/>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D05CE7-6031-CA42-A57D-57CA927761F4}" type="slidenum">
              <a:rPr lang="es-ES"/>
              <a:pPr/>
              <a:t>17</a:t>
            </a:fld>
            <a:endParaRPr lang="es-ES"/>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1FAD23-9B11-5F41-B54E-3982775D8116}" type="slidenum">
              <a:rPr lang="es-ES"/>
              <a:pPr/>
              <a:t>18</a:t>
            </a:fld>
            <a:endParaRPr lang="es-E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p:txBody>
          <a:bodyPr/>
          <a:lstStyle/>
          <a:p>
            <a:r>
              <a:rPr lang="es-ES"/>
              <a:t>Ejemplo de la profesión del mejor consultor tecnológico del silicon valley</a:t>
            </a:r>
          </a:p>
          <a:p>
            <a:endParaRPr lang="es-ES"/>
          </a:p>
          <a:p>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40544-6C2D-7F47-953D-40A3FD9D6DB8}" type="slidenum">
              <a:rPr lang="es-ES"/>
              <a:pPr/>
              <a:t>19</a:t>
            </a:fld>
            <a:endParaRPr lang="es-ES"/>
          </a:p>
        </p:txBody>
      </p:sp>
      <p:sp>
        <p:nvSpPr>
          <p:cNvPr id="5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79BEC-E6E5-B043-AAA5-1C7160642773}" type="slidenum">
              <a:rPr lang="es-ES"/>
              <a:pPr/>
              <a:t>2</a:t>
            </a:fld>
            <a:endParaRPr lang="es-ES"/>
          </a:p>
        </p:txBody>
      </p:sp>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45A43B-F59A-3748-BDFE-F604CB362902}" type="slidenum">
              <a:rPr lang="es-ES"/>
              <a:pPr/>
              <a:t>20</a:t>
            </a:fld>
            <a:endParaRPr lang="es-ES"/>
          </a:p>
        </p:txBody>
      </p:sp>
      <p:sp>
        <p:nvSpPr>
          <p:cNvPr id="5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E2AB65-F828-5F4F-8226-267F9796AB33}" type="slidenum">
              <a:rPr lang="es-ES"/>
              <a:pPr/>
              <a:t>21</a:t>
            </a:fld>
            <a:endParaRPr lang="es-ES"/>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AB2B22-66B7-2C43-B78B-40031D017DDC}" type="slidenum">
              <a:rPr lang="es-ES"/>
              <a:pPr/>
              <a:t>22</a:t>
            </a:fld>
            <a:endParaRPr lang="es-ES"/>
          </a:p>
        </p:txBody>
      </p:sp>
      <p:sp>
        <p:nvSpPr>
          <p:cNvPr id="137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14184-FE43-4643-99F5-CB5E1086B0B0}" type="slidenum">
              <a:rPr lang="es-ES"/>
              <a:pPr/>
              <a:t>23</a:t>
            </a:fld>
            <a:endParaRPr lang="es-ES"/>
          </a:p>
        </p:txBody>
      </p:sp>
      <p:sp>
        <p:nvSpPr>
          <p:cNvPr id="68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D3CD4-3FB6-B941-878E-19EA55D542B6}" type="slidenum">
              <a:rPr lang="es-ES"/>
              <a:pPr/>
              <a:t>24</a:t>
            </a:fld>
            <a:endParaRPr lang="es-ES"/>
          </a:p>
        </p:txBody>
      </p:sp>
      <p:sp>
        <p:nvSpPr>
          <p:cNvPr id="70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4C17CB-F8E0-7241-9DA0-EA34920F48C6}" type="slidenum">
              <a:rPr lang="es-ES"/>
              <a:pPr/>
              <a:t>25</a:t>
            </a:fld>
            <a:endParaRPr lang="es-ES"/>
          </a:p>
        </p:txBody>
      </p:sp>
      <p:sp>
        <p:nvSpPr>
          <p:cNvPr id="72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23E494-9050-EE40-A939-F279ED9E8222}" type="slidenum">
              <a:rPr lang="es-ES"/>
              <a:pPr/>
              <a:t>26</a:t>
            </a:fld>
            <a:endParaRPr lang="es-ES"/>
          </a:p>
        </p:txBody>
      </p:sp>
      <p:sp>
        <p:nvSpPr>
          <p:cNvPr id="74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47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790705-5D3E-0540-BA08-87CF89AB5076}" type="slidenum">
              <a:rPr lang="es-ES"/>
              <a:pPr/>
              <a:t>27</a:t>
            </a:fld>
            <a:endParaRPr lang="es-ES"/>
          </a:p>
        </p:txBody>
      </p:sp>
      <p:sp>
        <p:nvSpPr>
          <p:cNvPr id="768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6DFB72-CEA5-F04D-BDBF-651A44756A91}" type="slidenum">
              <a:rPr lang="es-ES"/>
              <a:pPr/>
              <a:t>28</a:t>
            </a:fld>
            <a:endParaRPr lang="es-ES"/>
          </a:p>
        </p:txBody>
      </p:sp>
      <p:sp>
        <p:nvSpPr>
          <p:cNvPr id="78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50ECE6-FAAF-DF42-88C7-5A5B8916FA55}" type="slidenum">
              <a:rPr lang="es-ES"/>
              <a:pPr/>
              <a:t>29</a:t>
            </a:fld>
            <a:endParaRPr lang="es-ES"/>
          </a:p>
        </p:txBody>
      </p:sp>
      <p:sp>
        <p:nvSpPr>
          <p:cNvPr id="80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089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B9F668-BF03-EA4D-902F-5D5E2C34D8CC}" type="slidenum">
              <a:rPr lang="es-ES"/>
              <a:pPr/>
              <a:t>3</a:t>
            </a:fld>
            <a:endParaRPr lang="es-ES"/>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80A32C-093C-334F-9A7C-D5505B00957B}" type="slidenum">
              <a:rPr lang="es-ES"/>
              <a:pPr/>
              <a:t>30</a:t>
            </a:fld>
            <a:endParaRPr lang="es-ES"/>
          </a:p>
        </p:txBody>
      </p:sp>
      <p:sp>
        <p:nvSpPr>
          <p:cNvPr id="829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2325A4-1EF2-024F-99CE-321A25CEC56E}" type="slidenum">
              <a:rPr lang="es-ES"/>
              <a:pPr/>
              <a:t>31</a:t>
            </a:fld>
            <a:endParaRPr lang="es-ES"/>
          </a:p>
        </p:txBody>
      </p:sp>
      <p:sp>
        <p:nvSpPr>
          <p:cNvPr id="849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02B64-22FE-CA4E-B899-E2C590E4D1B1}" type="slidenum">
              <a:rPr lang="es-ES"/>
              <a:pPr/>
              <a:t>32</a:t>
            </a:fld>
            <a:endParaRPr lang="es-ES"/>
          </a:p>
        </p:txBody>
      </p:sp>
      <p:sp>
        <p:nvSpPr>
          <p:cNvPr id="87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A26B6A-6303-A645-88F4-598C01896FDB}" type="slidenum">
              <a:rPr lang="es-ES"/>
              <a:pPr/>
              <a:t>33</a:t>
            </a:fld>
            <a:endParaRPr lang="es-ES"/>
          </a:p>
        </p:txBody>
      </p:sp>
      <p:sp>
        <p:nvSpPr>
          <p:cNvPr id="17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F75847-DEDC-954F-8820-A754C1F7CA8D}" type="slidenum">
              <a:rPr lang="es-ES"/>
              <a:pPr/>
              <a:t>34</a:t>
            </a:fld>
            <a:endParaRPr lang="es-ES"/>
          </a:p>
        </p:txBody>
      </p:sp>
      <p:sp>
        <p:nvSpPr>
          <p:cNvPr id="890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64DCEF-C7BD-5B41-BFCA-D9BE0828FE5D}" type="slidenum">
              <a:rPr lang="es-ES"/>
              <a:pPr/>
              <a:t>35</a:t>
            </a:fld>
            <a:endParaRPr lang="es-ES"/>
          </a:p>
        </p:txBody>
      </p:sp>
      <p:sp>
        <p:nvSpPr>
          <p:cNvPr id="177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s-ES_trad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588F9B-8A59-5043-A5B5-A3D0B31CFC6D}" type="slidenum">
              <a:rPr lang="es-ES"/>
              <a:pPr/>
              <a:t>36</a:t>
            </a:fld>
            <a:endParaRPr lang="es-ES"/>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029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F122E6-46AF-6E4B-960A-E0CF94FCF161}" type="slidenum">
              <a:rPr lang="es-ES"/>
              <a:pPr/>
              <a:t>4</a:t>
            </a:fld>
            <a:endParaRPr lang="es-ES"/>
          </a:p>
        </p:txBody>
      </p:sp>
      <p:sp>
        <p:nvSpPr>
          <p:cNvPr id="16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546DB-E34A-624B-A371-AAE9453672F3}" type="slidenum">
              <a:rPr lang="es-ES"/>
              <a:pPr/>
              <a:t>5</a:t>
            </a:fld>
            <a:endParaRPr lang="es-ES"/>
          </a:p>
        </p:txBody>
      </p:sp>
      <p:sp>
        <p:nvSpPr>
          <p:cNvPr id="5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3626D3-F989-D94C-893A-DB2B8B9AF3DA}" type="slidenum">
              <a:rPr lang="es-ES"/>
              <a:pPr/>
              <a:t>6</a:t>
            </a:fld>
            <a:endParaRPr lang="es-ES"/>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46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88D159-F16A-8148-8C78-C31BF54D6E33}" type="slidenum">
              <a:rPr lang="es-ES"/>
              <a:pPr/>
              <a:t>7</a:t>
            </a:fld>
            <a:endParaRPr lang="es-ES"/>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88D159-F16A-8148-8C78-C31BF54D6E33}" type="slidenum">
              <a:rPr lang="es-ES"/>
              <a:pPr/>
              <a:t>8</a:t>
            </a:fld>
            <a:endParaRPr lang="es-ES"/>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E9356B-5F6E-7F49-B518-F089FF40B178}" type="slidenum">
              <a:rPr lang="es-ES"/>
              <a:pPr/>
              <a:t>9</a:t>
            </a:fld>
            <a:endParaRPr lang="es-ES"/>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34D8DEE8-7A87-4E01-8ADE-4C49CDD43F74}" type="datetime1">
              <a:rPr lang="en-US" smtClean="0"/>
              <a:pPr/>
              <a:t>21-09-15</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lgn="r"/>
            <a:fld id="{F7886C9C-DC18-4195-8FD5-A50AA931D419}" type="slidenum">
              <a:rPr lang="en-US" smtClean="0"/>
              <a:pPr algn="r"/>
              <a:t>‹Nr.›</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s-ES_tradnl" smtClean="0"/>
              <a:t>Clic para editar título</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endParaRPr lang="es-ES_tradnl" altLang="ja-JP"/>
          </a:p>
        </p:txBody>
      </p:sp>
      <p:sp>
        <p:nvSpPr>
          <p:cNvPr id="5" name="Footer Placeholder 4"/>
          <p:cNvSpPr>
            <a:spLocks noGrp="1"/>
          </p:cNvSpPr>
          <p:nvPr>
            <p:ph type="ftr" sz="quarter" idx="11"/>
          </p:nvPr>
        </p:nvSpPr>
        <p:spPr/>
        <p:txBody>
          <a:bodyPr/>
          <a:lstStyle/>
          <a:p>
            <a:endParaRPr lang="es-ES_tradnl" altLang="ja-JP"/>
          </a:p>
        </p:txBody>
      </p:sp>
      <p:sp>
        <p:nvSpPr>
          <p:cNvPr id="6" name="Slide Number Placeholder 5"/>
          <p:cNvSpPr>
            <a:spLocks noGrp="1"/>
          </p:cNvSpPr>
          <p:nvPr>
            <p:ph type="sldNum" sz="quarter" idx="12"/>
          </p:nvPr>
        </p:nvSpPr>
        <p:spPr/>
        <p:txBody>
          <a:bodyPr/>
          <a:lstStyle/>
          <a:p>
            <a:fld id="{3C17207F-D8DE-4D4E-BA74-F06D1260F756}" type="slidenum">
              <a:rPr lang="es-ES_tradnl" altLang="ja-JP" smtClean="0"/>
              <a:pPr/>
              <a:t>‹Nr.›</a:t>
            </a:fld>
            <a:endParaRPr lang="es-ES_tradnl"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endParaRPr lang="es-ES_tradnl" altLang="ja-JP"/>
          </a:p>
        </p:txBody>
      </p:sp>
      <p:sp>
        <p:nvSpPr>
          <p:cNvPr id="5" name="Footer Placeholder 4"/>
          <p:cNvSpPr>
            <a:spLocks noGrp="1"/>
          </p:cNvSpPr>
          <p:nvPr>
            <p:ph type="ftr" sz="quarter" idx="11"/>
          </p:nvPr>
        </p:nvSpPr>
        <p:spPr/>
        <p:txBody>
          <a:bodyPr/>
          <a:lstStyle/>
          <a:p>
            <a:endParaRPr lang="es-ES_tradnl" altLang="ja-JP"/>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6298A13D-C2C9-2243-9B02-673B17A09E96}" type="slidenum">
              <a:rPr lang="es-ES_tradnl" altLang="ja-JP" smtClean="0"/>
              <a:pPr/>
              <a:t>‹Nr.›</a:t>
            </a:fld>
            <a:endParaRPr lang="es-ES_tradnl"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endParaRPr lang="es-ES_tradnl" altLang="ja-JP"/>
          </a:p>
        </p:txBody>
      </p:sp>
      <p:sp>
        <p:nvSpPr>
          <p:cNvPr id="5" name="Footer Placeholder 4"/>
          <p:cNvSpPr>
            <a:spLocks noGrp="1"/>
          </p:cNvSpPr>
          <p:nvPr>
            <p:ph type="ftr" sz="quarter" idx="11"/>
          </p:nvPr>
        </p:nvSpPr>
        <p:spPr/>
        <p:txBody>
          <a:bodyPr/>
          <a:lstStyle/>
          <a:p>
            <a:endParaRPr lang="es-ES_tradnl" altLang="ja-JP"/>
          </a:p>
        </p:txBody>
      </p:sp>
      <p:sp>
        <p:nvSpPr>
          <p:cNvPr id="6" name="Slide Number Placeholder 5"/>
          <p:cNvSpPr>
            <a:spLocks noGrp="1"/>
          </p:cNvSpPr>
          <p:nvPr>
            <p:ph type="sldNum" sz="quarter" idx="12"/>
          </p:nvPr>
        </p:nvSpPr>
        <p:spPr/>
        <p:txBody>
          <a:bodyPr/>
          <a:lstStyle/>
          <a:p>
            <a:fld id="{0B3A861D-436D-264B-937A-A52AC15760F3}" type="slidenum">
              <a:rPr lang="es-ES_tradnl" altLang="ja-JP" smtClean="0"/>
              <a:pPr/>
              <a:t>‹Nr.›</a:t>
            </a:fld>
            <a:endParaRPr lang="es-ES_tradnl" altLang="ja-JP"/>
          </a:p>
        </p:txBody>
      </p:sp>
      <p:sp>
        <p:nvSpPr>
          <p:cNvPr id="7" name="Title 6"/>
          <p:cNvSpPr>
            <a:spLocks noGrp="1"/>
          </p:cNvSpPr>
          <p:nvPr>
            <p:ph type="title"/>
          </p:nvPr>
        </p:nvSpPr>
        <p:spPr/>
        <p:txBody>
          <a:bodyPr/>
          <a:lstStyle/>
          <a:p>
            <a:r>
              <a:rPr lang="es-ES_tradnl" smtClean="0"/>
              <a:t>Clic para editar título</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9" name="Date Placeholder 8"/>
          <p:cNvSpPr>
            <a:spLocks noGrp="1"/>
          </p:cNvSpPr>
          <p:nvPr>
            <p:ph type="dt" sz="half" idx="10"/>
          </p:nvPr>
        </p:nvSpPr>
        <p:spPr/>
        <p:txBody>
          <a:bodyPr/>
          <a:lstStyle>
            <a:lvl1pPr>
              <a:defRPr>
                <a:solidFill>
                  <a:srgbClr val="FFFFFF"/>
                </a:solidFill>
              </a:defRPr>
            </a:lvl1pPr>
          </a:lstStyle>
          <a:p>
            <a:fld id="{74A8BBF0-342D-409A-9C0A-B1B451E92883}" type="datetime1">
              <a:rPr lang="en-US" smtClean="0"/>
              <a:pPr/>
              <a:t>21-09-15</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lgn="r"/>
            <a:fld id="{F7886C9C-DC18-4195-8FD5-A50AA931D419}" type="slidenum">
              <a:rPr lang="en-US" smtClean="0"/>
              <a:pPr algn="r"/>
              <a:t>‹Nr.›</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s-ES_tradnl" smtClean="0"/>
              <a:t>Clic para editar título</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endParaRPr lang="es-ES_tradnl" altLang="ja-JP"/>
          </a:p>
        </p:txBody>
      </p:sp>
      <p:sp>
        <p:nvSpPr>
          <p:cNvPr id="6" name="Footer Placeholder 5"/>
          <p:cNvSpPr>
            <a:spLocks noGrp="1"/>
          </p:cNvSpPr>
          <p:nvPr>
            <p:ph type="ftr" sz="quarter" idx="11"/>
          </p:nvPr>
        </p:nvSpPr>
        <p:spPr/>
        <p:txBody>
          <a:bodyPr/>
          <a:lstStyle/>
          <a:p>
            <a:endParaRPr lang="es-ES_tradnl" altLang="ja-JP"/>
          </a:p>
        </p:txBody>
      </p:sp>
      <p:sp>
        <p:nvSpPr>
          <p:cNvPr id="7" name="Slide Number Placeholder 6"/>
          <p:cNvSpPr>
            <a:spLocks noGrp="1"/>
          </p:cNvSpPr>
          <p:nvPr>
            <p:ph type="sldNum" sz="quarter" idx="12"/>
          </p:nvPr>
        </p:nvSpPr>
        <p:spPr/>
        <p:txBody>
          <a:bodyPr/>
          <a:lstStyle/>
          <a:p>
            <a:fld id="{C607346B-B0A4-9749-8F79-932E9409789E}" type="slidenum">
              <a:rPr lang="es-ES_tradnl" altLang="ja-JP" smtClean="0"/>
              <a:pPr/>
              <a:t>‹Nr.›</a:t>
            </a:fld>
            <a:endParaRPr lang="es-ES_tradnl" altLang="ja-JP"/>
          </a:p>
        </p:txBody>
      </p:sp>
      <p:sp>
        <p:nvSpPr>
          <p:cNvPr id="8" name="Title 7"/>
          <p:cNvSpPr>
            <a:spLocks noGrp="1"/>
          </p:cNvSpPr>
          <p:nvPr>
            <p:ph type="title"/>
          </p:nvPr>
        </p:nvSpPr>
        <p:spPr/>
        <p:txBody>
          <a:bodyPr/>
          <a:lstStyle/>
          <a:p>
            <a:r>
              <a:rPr lang="es-ES_tradnl" smtClean="0"/>
              <a:t>Clic para editar título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endParaRPr lang="es-ES_tradnl" altLang="ja-JP"/>
          </a:p>
        </p:txBody>
      </p:sp>
      <p:sp>
        <p:nvSpPr>
          <p:cNvPr id="8" name="Footer Placeholder 7"/>
          <p:cNvSpPr>
            <a:spLocks noGrp="1"/>
          </p:cNvSpPr>
          <p:nvPr>
            <p:ph type="ftr" sz="quarter" idx="11"/>
          </p:nvPr>
        </p:nvSpPr>
        <p:spPr/>
        <p:txBody>
          <a:bodyPr/>
          <a:lstStyle/>
          <a:p>
            <a:endParaRPr lang="es-ES_tradnl" altLang="ja-JP"/>
          </a:p>
        </p:txBody>
      </p:sp>
      <p:sp>
        <p:nvSpPr>
          <p:cNvPr id="9" name="Slide Number Placeholder 8"/>
          <p:cNvSpPr>
            <a:spLocks noGrp="1"/>
          </p:cNvSpPr>
          <p:nvPr>
            <p:ph type="sldNum" sz="quarter" idx="12"/>
          </p:nvPr>
        </p:nvSpPr>
        <p:spPr/>
        <p:txBody>
          <a:bodyPr/>
          <a:lstStyle/>
          <a:p>
            <a:fld id="{ED33CA4A-6307-7D4C-AD59-58341C3B612B}" type="slidenum">
              <a:rPr lang="es-ES_tradnl" altLang="ja-JP" smtClean="0"/>
              <a:pPr/>
              <a:t>‹Nr.›</a:t>
            </a:fld>
            <a:endParaRPr lang="es-ES_tradnl" altLang="ja-JP"/>
          </a:p>
        </p:txBody>
      </p:sp>
      <p:sp>
        <p:nvSpPr>
          <p:cNvPr id="10" name="Title 9"/>
          <p:cNvSpPr>
            <a:spLocks noGrp="1"/>
          </p:cNvSpPr>
          <p:nvPr>
            <p:ph type="title"/>
          </p:nvPr>
        </p:nvSpPr>
        <p:spPr/>
        <p:txBody>
          <a:bodyPr/>
          <a:lstStyle/>
          <a:p>
            <a:r>
              <a:rPr lang="es-ES_tradnl" smtClean="0"/>
              <a:t>Clic para editar título</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s-ES_tradnl" altLang="ja-JP"/>
          </a:p>
        </p:txBody>
      </p:sp>
      <p:sp>
        <p:nvSpPr>
          <p:cNvPr id="4" name="Footer Placeholder 3"/>
          <p:cNvSpPr>
            <a:spLocks noGrp="1"/>
          </p:cNvSpPr>
          <p:nvPr>
            <p:ph type="ftr" sz="quarter" idx="11"/>
          </p:nvPr>
        </p:nvSpPr>
        <p:spPr/>
        <p:txBody>
          <a:bodyPr/>
          <a:lstStyle/>
          <a:p>
            <a:endParaRPr lang="es-ES_tradnl" altLang="ja-JP"/>
          </a:p>
        </p:txBody>
      </p:sp>
      <p:sp>
        <p:nvSpPr>
          <p:cNvPr id="5" name="Slide Number Placeholder 4"/>
          <p:cNvSpPr>
            <a:spLocks noGrp="1"/>
          </p:cNvSpPr>
          <p:nvPr>
            <p:ph type="sldNum" sz="quarter" idx="12"/>
          </p:nvPr>
        </p:nvSpPr>
        <p:spPr/>
        <p:txBody>
          <a:bodyPr/>
          <a:lstStyle/>
          <a:p>
            <a:fld id="{2792D47A-8421-2D4E-80BB-3FC2C899ED91}" type="slidenum">
              <a:rPr lang="es-ES_tradnl" altLang="ja-JP" smtClean="0"/>
              <a:pPr/>
              <a:t>‹Nr.›</a:t>
            </a:fld>
            <a:endParaRPr lang="es-ES_tradnl" altLang="ja-JP"/>
          </a:p>
        </p:txBody>
      </p:sp>
      <p:sp>
        <p:nvSpPr>
          <p:cNvPr id="6" name="Title 5"/>
          <p:cNvSpPr>
            <a:spLocks noGrp="1"/>
          </p:cNvSpPr>
          <p:nvPr>
            <p:ph type="title"/>
          </p:nvPr>
        </p:nvSpPr>
        <p:spPr/>
        <p:txBody>
          <a:bodyPr/>
          <a:lstStyle/>
          <a:p>
            <a:r>
              <a:rPr lang="es-ES_tradnl" smtClean="0"/>
              <a:t>Clic para editar título</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endParaRPr lang="es-ES_tradnl" altLang="ja-JP"/>
          </a:p>
        </p:txBody>
      </p:sp>
      <p:sp>
        <p:nvSpPr>
          <p:cNvPr id="3" name="Footer Placeholder 2"/>
          <p:cNvSpPr>
            <a:spLocks noGrp="1"/>
          </p:cNvSpPr>
          <p:nvPr>
            <p:ph type="ftr" sz="quarter" idx="11"/>
          </p:nvPr>
        </p:nvSpPr>
        <p:spPr/>
        <p:txBody>
          <a:bodyPr/>
          <a:lstStyle/>
          <a:p>
            <a:endParaRPr lang="es-ES_tradnl" altLang="ja-JP"/>
          </a:p>
        </p:txBody>
      </p:sp>
      <p:sp>
        <p:nvSpPr>
          <p:cNvPr id="4" name="Slide Number Placeholder 3"/>
          <p:cNvSpPr>
            <a:spLocks noGrp="1"/>
          </p:cNvSpPr>
          <p:nvPr>
            <p:ph type="sldNum" sz="quarter" idx="12"/>
          </p:nvPr>
        </p:nvSpPr>
        <p:spPr/>
        <p:txBody>
          <a:bodyPr/>
          <a:lstStyle/>
          <a:p>
            <a:fld id="{40526DC6-A12E-3146-8F22-7F1594878040}" type="slidenum">
              <a:rPr lang="es-ES_tradnl" altLang="ja-JP" smtClean="0"/>
              <a:pPr/>
              <a:t>‹Nr.›</a:t>
            </a:fld>
            <a:endParaRPr lang="es-ES_tradnl"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endParaRPr lang="es-ES_tradnl" altLang="ja-JP"/>
          </a:p>
        </p:txBody>
      </p:sp>
      <p:sp>
        <p:nvSpPr>
          <p:cNvPr id="6" name="Footer Placeholder 5"/>
          <p:cNvSpPr>
            <a:spLocks noGrp="1"/>
          </p:cNvSpPr>
          <p:nvPr>
            <p:ph type="ftr" sz="quarter" idx="11"/>
          </p:nvPr>
        </p:nvSpPr>
        <p:spPr/>
        <p:txBody>
          <a:bodyPr/>
          <a:lstStyle/>
          <a:p>
            <a:endParaRPr lang="es-ES_tradnl" altLang="ja-JP"/>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B914E6C7-9D07-2744-853C-E8DFCB8B56C5}" type="slidenum">
              <a:rPr lang="es-ES_tradnl" altLang="ja-JP" smtClean="0"/>
              <a:pPr/>
              <a:t>‹Nr.›</a:t>
            </a:fld>
            <a:endParaRPr lang="es-ES_tradnl" altLang="ja-JP"/>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s-ES_tradnl" smtClean="0"/>
              <a:t>Clic para editar título</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endParaRPr lang="es-ES_tradnl" altLang="ja-JP"/>
          </a:p>
        </p:txBody>
      </p:sp>
      <p:sp>
        <p:nvSpPr>
          <p:cNvPr id="6" name="Footer Placeholder 5"/>
          <p:cNvSpPr>
            <a:spLocks noGrp="1"/>
          </p:cNvSpPr>
          <p:nvPr>
            <p:ph type="ftr" sz="quarter" idx="11"/>
          </p:nvPr>
        </p:nvSpPr>
        <p:spPr/>
        <p:txBody>
          <a:bodyPr/>
          <a:lstStyle/>
          <a:p>
            <a:endParaRPr lang="es-ES_tradnl" altLang="ja-JP"/>
          </a:p>
        </p:txBody>
      </p:sp>
      <p:sp>
        <p:nvSpPr>
          <p:cNvPr id="7" name="Slide Number Placeholder 6"/>
          <p:cNvSpPr>
            <a:spLocks noGrp="1"/>
          </p:cNvSpPr>
          <p:nvPr>
            <p:ph type="sldNum" sz="quarter" idx="12"/>
          </p:nvPr>
        </p:nvSpPr>
        <p:spPr/>
        <p:txBody>
          <a:bodyPr/>
          <a:lstStyle/>
          <a:p>
            <a:fld id="{1B64A673-02E1-3C4D-B482-F6B9A926BBC1}" type="slidenum">
              <a:rPr lang="es-ES_tradnl" altLang="ja-JP" smtClean="0"/>
              <a:pPr/>
              <a:t>‹Nr.›</a:t>
            </a:fld>
            <a:endParaRPr lang="es-ES_tradnl" altLang="ja-JP"/>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s-ES_tradnl" smtClean="0"/>
              <a:t>Clic para editar título</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s-ES_tradnl" smtClean="0"/>
              <a:t>Clic para editar título</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endParaRPr lang="es-ES_tradnl" altLang="ja-JP"/>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s-ES_tradnl" altLang="ja-JP"/>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DBA12668-636A-A048-8724-6BFA9D368675}" type="slidenum">
              <a:rPr lang="es-ES_tradnl" altLang="ja-JP" smtClean="0"/>
              <a:pPr/>
              <a:t>‹Nr.›</a:t>
            </a:fld>
            <a:endParaRPr lang="es-ES_tradnl" altLang="ja-JP"/>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283968" y="5503628"/>
            <a:ext cx="4480098" cy="1154162"/>
          </a:xfrm>
        </p:spPr>
        <p:txBody>
          <a:bodyPr wrap="square">
            <a:spAutoFit/>
          </a:bodyPr>
          <a:lstStyle/>
          <a:p>
            <a:pPr>
              <a:lnSpc>
                <a:spcPct val="80000"/>
              </a:lnSpc>
            </a:pPr>
            <a:r>
              <a:rPr kumimoji="0" lang="es-ES" sz="1800" b="1" dirty="0">
                <a:solidFill>
                  <a:schemeClr val="bg1"/>
                </a:solidFill>
              </a:rPr>
              <a:t>CLASE 1</a:t>
            </a:r>
          </a:p>
          <a:p>
            <a:pPr>
              <a:lnSpc>
                <a:spcPct val="80000"/>
              </a:lnSpc>
            </a:pPr>
            <a:r>
              <a:rPr kumimoji="0" lang="es-ES" sz="1800" b="1" dirty="0">
                <a:solidFill>
                  <a:schemeClr val="bg1"/>
                </a:solidFill>
              </a:rPr>
              <a:t>ETICA Y LEGISLACION</a:t>
            </a:r>
          </a:p>
          <a:p>
            <a:pPr>
              <a:lnSpc>
                <a:spcPct val="80000"/>
              </a:lnSpc>
            </a:pPr>
            <a:r>
              <a:rPr kumimoji="0" lang="es-ES" sz="1800" dirty="0">
                <a:solidFill>
                  <a:schemeClr val="bg1"/>
                </a:solidFill>
              </a:rPr>
              <a:t>PROF. MALDONADO DE LA FUENTE</a:t>
            </a:r>
          </a:p>
          <a:p>
            <a:pPr>
              <a:lnSpc>
                <a:spcPct val="80000"/>
              </a:lnSpc>
            </a:pPr>
            <a:r>
              <a:rPr kumimoji="0" lang="es-ES" sz="1800" dirty="0" smtClean="0">
                <a:solidFill>
                  <a:schemeClr val="bg1"/>
                </a:solidFill>
              </a:rPr>
              <a:t>Spring </a:t>
            </a:r>
            <a:r>
              <a:rPr kumimoji="0" lang="es-ES" sz="1800" dirty="0">
                <a:solidFill>
                  <a:schemeClr val="bg1"/>
                </a:solidFill>
              </a:rPr>
              <a:t>2015</a:t>
            </a:r>
            <a:endParaRPr kumimoji="0" lang="es-ES" sz="1800" b="1" dirty="0">
              <a:solidFill>
                <a:schemeClr val="bg1"/>
              </a:solidFill>
            </a:endParaRPr>
          </a:p>
        </p:txBody>
      </p:sp>
      <p:sp>
        <p:nvSpPr>
          <p:cNvPr id="2050" name="Rectangle 2"/>
          <p:cNvSpPr>
            <a:spLocks noGrp="1" noChangeArrowheads="1"/>
          </p:cNvSpPr>
          <p:nvPr>
            <p:ph type="title"/>
          </p:nvPr>
        </p:nvSpPr>
        <p:spPr>
          <a:xfrm>
            <a:off x="0" y="381000"/>
            <a:ext cx="9144000" cy="1524000"/>
          </a:xfrm>
        </p:spPr>
        <p:txBody>
          <a:bodyPr/>
          <a:lstStyle/>
          <a:p>
            <a:pPr algn="ctr"/>
            <a:r>
              <a:rPr kumimoji="0" lang="es-ES" sz="9600" b="1" dirty="0">
                <a:solidFill>
                  <a:srgbClr val="FFFFFF"/>
                </a:solidFill>
                <a:effectLst>
                  <a:outerShdw blurRad="38100" dist="38100" dir="2700000" algn="tl">
                    <a:srgbClr val="000000"/>
                  </a:outerShdw>
                </a:effectLst>
              </a:rPr>
              <a:t>ETICA Y PODER</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9987" name="Rectangle 3"/>
          <p:cNvSpPr>
            <a:spLocks noGrp="1" noChangeArrowheads="1"/>
          </p:cNvSpPr>
          <p:nvPr>
            <p:ph idx="1"/>
          </p:nvPr>
        </p:nvSpPr>
        <p:spPr/>
        <p:txBody>
          <a:bodyPr/>
          <a:lstStyle/>
          <a:p>
            <a:endParaRPr kumimoji="0" lang="es-ES_tradnl"/>
          </a:p>
        </p:txBody>
      </p:sp>
      <p:sp>
        <p:nvSpPr>
          <p:cNvPr id="169986" name="Rectangle 2"/>
          <p:cNvSpPr>
            <a:spLocks noGrp="1" noChangeArrowheads="1"/>
          </p:cNvSpPr>
          <p:nvPr>
            <p:ph type="title"/>
          </p:nvPr>
        </p:nvSpPr>
        <p:spPr/>
        <p:txBody>
          <a:bodyPr/>
          <a:lstStyle/>
          <a:p>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051" name="Rectangle 3"/>
          <p:cNvSpPr>
            <a:spLocks noGrp="1" noChangeArrowheads="1"/>
          </p:cNvSpPr>
          <p:nvPr>
            <p:ph idx="1"/>
          </p:nvPr>
        </p:nvSpPr>
        <p:spPr>
          <a:xfrm>
            <a:off x="0" y="4668296"/>
            <a:ext cx="9144000" cy="2209800"/>
          </a:xfrm>
          <a:gradFill rotWithShape="0">
            <a:gsLst>
              <a:gs pos="0">
                <a:schemeClr val="bg1">
                  <a:alpha val="86000"/>
                </a:schemeClr>
              </a:gs>
              <a:gs pos="100000">
                <a:schemeClr val="bg1">
                  <a:gamma/>
                  <a:shade val="46275"/>
                  <a:invGamma/>
                  <a:alpha val="67000"/>
                </a:schemeClr>
              </a:gs>
            </a:gsLst>
            <a:lin ang="5400000" scaled="1"/>
          </a:gradFill>
        </p:spPr>
        <p:txBody>
          <a:bodyPr>
            <a:normAutofit lnSpcReduction="10000"/>
          </a:bodyPr>
          <a:lstStyle/>
          <a:p>
            <a:pPr algn="just">
              <a:lnSpc>
                <a:spcPct val="80000"/>
              </a:lnSpc>
            </a:pPr>
            <a:r>
              <a:rPr kumimoji="0" lang="es-ES_tradnl" sz="1500" dirty="0"/>
              <a:t>La opini</a:t>
            </a:r>
            <a:r>
              <a:rPr kumimoji="0" lang="es-ES_tradnl" altLang="ja-JP" sz="1500" dirty="0">
                <a:ea typeface="ＭＳ Ｐゴシック" charset="0"/>
                <a:cs typeface="ＭＳ Ｐゴシック" charset="0"/>
              </a:rPr>
              <a:t>ón de </a:t>
            </a:r>
            <a:r>
              <a:rPr kumimoji="0" lang="es-ES_tradnl" altLang="ja-JP" sz="1500" dirty="0" err="1">
                <a:ea typeface="ＭＳ Ｐゴシック" charset="0"/>
                <a:cs typeface="ＭＳ Ｐゴシック" charset="0"/>
              </a:rPr>
              <a:t>Ezatti</a:t>
            </a:r>
            <a:r>
              <a:rPr kumimoji="0" lang="es-ES_tradnl" altLang="ja-JP" sz="1500" dirty="0">
                <a:ea typeface="ＭＳ Ｐゴシック" charset="0"/>
                <a:cs typeface="ＭＳ Ｐゴシック" charset="0"/>
              </a:rPr>
              <a:t> (respecto de Zamudio, la discriminación y la homosexualidad):</a:t>
            </a:r>
            <a:r>
              <a:rPr kumimoji="0" lang="es-ES_tradnl" altLang="ja-JP" sz="1800" dirty="0">
                <a:ea typeface="ＭＳ Ｐゴシック" charset="0"/>
                <a:cs typeface="ＭＳ Ｐゴシック" charset="0"/>
              </a:rPr>
              <a:t/>
            </a:r>
            <a:br>
              <a:rPr kumimoji="0" lang="es-ES_tradnl" altLang="ja-JP" sz="1800" dirty="0">
                <a:ea typeface="ＭＳ Ｐゴシック" charset="0"/>
                <a:cs typeface="ＭＳ Ｐゴシック" charset="0"/>
              </a:rPr>
            </a:br>
            <a:r>
              <a:rPr kumimoji="0" lang="es-ES_tradnl" altLang="ja-JP" sz="1800" dirty="0">
                <a:ea typeface="ＭＳ Ｐゴシック" charset="0"/>
                <a:cs typeface="ＭＳ Ｐゴシック" charset="0"/>
              </a:rPr>
              <a:t/>
            </a:r>
            <a:br>
              <a:rPr kumimoji="0" lang="es-ES_tradnl" altLang="ja-JP" sz="1800" dirty="0">
                <a:ea typeface="ＭＳ Ｐゴシック" charset="0"/>
                <a:cs typeface="ＭＳ Ｐゴシック" charset="0"/>
              </a:rPr>
            </a:br>
            <a:r>
              <a:rPr kumimoji="0" lang="es-ES_tradnl" altLang="ja-JP" sz="2000" dirty="0">
                <a:ea typeface="ＭＳ Ｐゴシック" charset="0"/>
                <a:cs typeface="ＭＳ Ｐゴシック" charset="0"/>
              </a:rPr>
              <a:t>“todos los </a:t>
            </a:r>
            <a:r>
              <a:rPr kumimoji="0" lang="es-ES_tradnl" altLang="ja-JP" sz="2000" dirty="0" err="1">
                <a:ea typeface="ＭＳ Ｐゴシック" charset="0"/>
                <a:cs typeface="ＭＳ Ｐゴシック" charset="0"/>
              </a:rPr>
              <a:t>gays</a:t>
            </a:r>
            <a:r>
              <a:rPr kumimoji="0" lang="es-ES_tradnl" altLang="ja-JP" sz="2000" dirty="0">
                <a:ea typeface="ＭＳ Ｐゴシック" charset="0"/>
                <a:cs typeface="ＭＳ Ｐゴシック" charset="0"/>
              </a:rPr>
              <a:t> y lesbianas que no han consentido en la castidad y prefieren (sic), en cambio, vivir su sexualidad, padecen un </a:t>
            </a:r>
            <a:r>
              <a:rPr kumimoji="0" lang="es-ES_tradnl" altLang="ja-JP" sz="2000" i="1" dirty="0">
                <a:ea typeface="ＭＳ Ｐゴシック" charset="0"/>
                <a:cs typeface="ＭＳ Ｐゴシック" charset="0"/>
              </a:rPr>
              <a:t>“desorden externo de su conducta”</a:t>
            </a:r>
            <a:r>
              <a:rPr kumimoji="0" lang="es-ES_tradnl" altLang="ja-JP" sz="2000" dirty="0">
                <a:ea typeface="ＭＳ Ｐゴシック" charset="0"/>
                <a:cs typeface="ＭＳ Ｐゴシック" charset="0"/>
              </a:rPr>
              <a:t> que hace lícito </a:t>
            </a:r>
            <a:r>
              <a:rPr kumimoji="0" lang="es-ES_tradnl" altLang="ja-JP" sz="2400" b="1" dirty="0">
                <a:solidFill>
                  <a:srgbClr val="FF0000"/>
                </a:solidFill>
                <a:ea typeface="ＭＳ Ｐゴシック" charset="0"/>
                <a:cs typeface="ＭＳ Ｐゴシック" charset="0"/>
              </a:rPr>
              <a:t>limitar sus derechos. </a:t>
            </a:r>
            <a:r>
              <a:rPr lang="es-ES_tradnl" altLang="ja-JP" sz="2400" b="1" dirty="0">
                <a:solidFill>
                  <a:srgbClr val="FF0000"/>
                </a:solidFill>
                <a:ea typeface="ＭＳ Ｐゴシック" charset="0"/>
                <a:cs typeface="ＭＳ Ｐゴシック" charset="0"/>
              </a:rPr>
              <a:t/>
            </a:r>
            <a:br>
              <a:rPr lang="es-ES_tradnl" altLang="ja-JP" sz="2400" b="1" dirty="0">
                <a:solidFill>
                  <a:srgbClr val="FF0000"/>
                </a:solidFill>
                <a:ea typeface="ＭＳ Ｐゴシック" charset="0"/>
                <a:cs typeface="ＭＳ Ｐゴシック" charset="0"/>
              </a:rPr>
            </a:br>
            <a:r>
              <a:rPr kumimoji="0" lang="es-ES_tradnl" altLang="ja-JP" sz="2000" b="1" dirty="0">
                <a:solidFill>
                  <a:srgbClr val="FF0000"/>
                </a:solidFill>
                <a:ea typeface="ＭＳ Ｐゴシック" charset="0"/>
                <a:cs typeface="ＭＳ Ｐゴシック" charset="0"/>
              </a:rPr>
              <a:t/>
            </a:r>
            <a:br>
              <a:rPr kumimoji="0" lang="es-ES_tradnl" altLang="ja-JP" sz="2000" b="1" dirty="0">
                <a:solidFill>
                  <a:srgbClr val="FF0000"/>
                </a:solidFill>
                <a:ea typeface="ＭＳ Ｐゴシック" charset="0"/>
                <a:cs typeface="ＭＳ Ｐゴシック" charset="0"/>
              </a:rPr>
            </a:br>
            <a:r>
              <a:rPr kumimoji="0" lang="es-ES_tradnl" altLang="ja-JP" sz="1200" dirty="0">
                <a:ea typeface="ＭＳ Ｐゴシック" charset="0"/>
                <a:cs typeface="ＭＳ Ｐゴシック" charset="0"/>
              </a:rPr>
              <a:t>(consideraciones para la respuesta católica a propuestas legislativas de no discriminación a homosexuales, Congregación para la Doctrina de la Fe, Nº 12)</a:t>
            </a:r>
            <a:r>
              <a:rPr kumimoji="0" lang="es-ES_tradnl" altLang="ja-JP" sz="1200" dirty="0" smtClean="0">
                <a:ea typeface="ＭＳ Ｐゴシック" charset="0"/>
                <a:cs typeface="ＭＳ Ｐゴシック" charset="0"/>
              </a:rPr>
              <a:t>.</a:t>
            </a:r>
            <a:r>
              <a:rPr lang="es-ES_tradnl" altLang="ja-JP" sz="1200" dirty="0">
                <a:ea typeface="ＭＳ Ｐゴシック" charset="0"/>
                <a:cs typeface="ＭＳ Ｐゴシック" charset="0"/>
              </a:rPr>
              <a:t> </a:t>
            </a:r>
            <a:r>
              <a:rPr kumimoji="0" lang="es-ES_tradnl" altLang="ja-JP" sz="1200" i="1" dirty="0" smtClean="0">
                <a:ea typeface="ＭＳ Ｐゴシック" charset="0"/>
                <a:cs typeface="ＭＳ Ｐゴシック" charset="0"/>
              </a:rPr>
              <a:t>Se </a:t>
            </a:r>
            <a:r>
              <a:rPr kumimoji="0" lang="es-ES_tradnl" altLang="ja-JP" sz="1200" i="1" dirty="0">
                <a:ea typeface="ＭＳ Ｐゴシック" charset="0"/>
                <a:cs typeface="ＭＳ Ｐゴシック" charset="0"/>
              </a:rPr>
              <a:t>refiere a que la discriminación racial, étnica o cultural sería moralmente neutras y la iglesia católica concluye  que “no es discriminación injusta tener en cuenta la inclinación sexual”.</a:t>
            </a:r>
            <a:endParaRPr kumimoji="0" lang="es-ES_tradnl" sz="2400" dirty="0"/>
          </a:p>
        </p:txBody>
      </p:sp>
      <p:sp>
        <p:nvSpPr>
          <p:cNvPr id="130050" name="Rectangle 2"/>
          <p:cNvSpPr>
            <a:spLocks noGrp="1" noChangeArrowheads="1"/>
          </p:cNvSpPr>
          <p:nvPr>
            <p:ph type="title"/>
          </p:nvPr>
        </p:nvSpPr>
        <p:spPr/>
        <p:txBody>
          <a:bodyPr/>
          <a:lstStyle/>
          <a:p>
            <a:endParaRPr kumimoji="0" lang="es-ES_tradnl"/>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fade">
                                      <p:cBhvr>
                                        <p:cTn id="7" dur="500"/>
                                        <p:tgtEl>
                                          <p:spTgt spid="130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2099" name="Rectangle 3"/>
          <p:cNvSpPr>
            <a:spLocks noGrp="1" noChangeArrowheads="1"/>
          </p:cNvSpPr>
          <p:nvPr>
            <p:ph idx="1"/>
          </p:nvPr>
        </p:nvSpPr>
        <p:spPr/>
        <p:txBody>
          <a:bodyPr/>
          <a:lstStyle/>
          <a:p>
            <a:endParaRPr kumimoji="0" lang="es-ES_tradnl"/>
          </a:p>
        </p:txBody>
      </p:sp>
      <p:sp>
        <p:nvSpPr>
          <p:cNvPr id="132098" name="Rectangle 2"/>
          <p:cNvSpPr>
            <a:spLocks noGrp="1" noChangeArrowheads="1"/>
          </p:cNvSpPr>
          <p:nvPr>
            <p:ph type="title"/>
          </p:nvPr>
        </p:nvSpPr>
        <p:spPr/>
        <p:txBody>
          <a:bodyPr/>
          <a:lstStyle/>
          <a:p>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escarga.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28800"/>
            <a:ext cx="8776718" cy="5085898"/>
          </a:xfrm>
          <a:prstGeom prst="rect">
            <a:avLst/>
          </a:prstGeom>
        </p:spPr>
      </p:pic>
      <p:sp>
        <p:nvSpPr>
          <p:cNvPr id="25603" name="Rectangle 3"/>
          <p:cNvSpPr>
            <a:spLocks noGrp="1" noChangeArrowheads="1"/>
          </p:cNvSpPr>
          <p:nvPr>
            <p:ph idx="1"/>
          </p:nvPr>
        </p:nvSpPr>
        <p:spPr>
          <a:xfrm>
            <a:off x="380999" y="1719071"/>
            <a:ext cx="5919193" cy="4407408"/>
          </a:xfrm>
          <a:effectLst>
            <a:outerShdw blurRad="50800" dist="38100" dir="2700000" algn="tl" rotWithShape="0">
              <a:prstClr val="black">
                <a:alpha val="40000"/>
              </a:prstClr>
            </a:outerShdw>
          </a:effectLst>
        </p:spPr>
        <p:txBody>
          <a:bodyPr>
            <a:normAutofit/>
          </a:bodyPr>
          <a:lstStyle/>
          <a:p>
            <a:pPr marL="609600" indent="-609600"/>
            <a:r>
              <a:rPr kumimoji="0" lang="es-ES" sz="2800" dirty="0">
                <a:solidFill>
                  <a:schemeClr val="bg1"/>
                </a:solidFill>
              </a:rPr>
              <a:t>Poder de la fuerza</a:t>
            </a:r>
          </a:p>
          <a:p>
            <a:pPr marL="609600" indent="-609600"/>
            <a:r>
              <a:rPr kumimoji="0" lang="es-ES" sz="2800" dirty="0">
                <a:solidFill>
                  <a:schemeClr val="bg1"/>
                </a:solidFill>
              </a:rPr>
              <a:t>Poder del cargo</a:t>
            </a:r>
          </a:p>
          <a:p>
            <a:pPr marL="609600" indent="-609600"/>
            <a:r>
              <a:rPr kumimoji="0" lang="es-ES" sz="2800" dirty="0">
                <a:solidFill>
                  <a:schemeClr val="bg1"/>
                </a:solidFill>
              </a:rPr>
              <a:t>Poder productivo</a:t>
            </a:r>
          </a:p>
          <a:p>
            <a:pPr marL="609600" indent="-609600"/>
            <a:r>
              <a:rPr kumimoji="0" lang="es-ES" sz="2800" dirty="0">
                <a:solidFill>
                  <a:schemeClr val="bg1"/>
                </a:solidFill>
              </a:rPr>
              <a:t>Poder del dinero</a:t>
            </a:r>
          </a:p>
          <a:p>
            <a:pPr marL="609600" indent="-609600"/>
            <a:r>
              <a:rPr kumimoji="0" lang="es-ES" sz="2800" dirty="0">
                <a:solidFill>
                  <a:schemeClr val="bg1"/>
                </a:solidFill>
              </a:rPr>
              <a:t>Poder por conocimiento</a:t>
            </a:r>
          </a:p>
          <a:p>
            <a:pPr marL="609600" indent="-609600"/>
            <a:r>
              <a:rPr kumimoji="0" lang="es-ES" sz="2800" dirty="0">
                <a:solidFill>
                  <a:schemeClr val="bg1"/>
                </a:solidFill>
              </a:rPr>
              <a:t>Poder por identidad</a:t>
            </a:r>
          </a:p>
          <a:p>
            <a:pPr marL="609600" indent="-609600"/>
            <a:r>
              <a:rPr kumimoji="0" lang="es-ES" sz="2800" dirty="0">
                <a:solidFill>
                  <a:schemeClr val="bg1"/>
                </a:solidFill>
              </a:rPr>
              <a:t>Poder por articulación </a:t>
            </a:r>
          </a:p>
        </p:txBody>
      </p:sp>
      <p:sp>
        <p:nvSpPr>
          <p:cNvPr id="25602" name="Rectangle 2"/>
          <p:cNvSpPr>
            <a:spLocks noGrp="1" noChangeArrowheads="1"/>
          </p:cNvSpPr>
          <p:nvPr>
            <p:ph type="title"/>
          </p:nvPr>
        </p:nvSpPr>
        <p:spPr/>
        <p:txBody>
          <a:bodyPr/>
          <a:lstStyle/>
          <a:p>
            <a:r>
              <a:rPr kumimoji="0" lang="es-ES"/>
              <a:t>Fuentes de Poder</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685800" y="1981200"/>
            <a:ext cx="7772400" cy="4495800"/>
          </a:xfrm>
        </p:spPr>
        <p:txBody>
          <a:bodyPr>
            <a:normAutofit/>
          </a:bodyPr>
          <a:lstStyle/>
          <a:p>
            <a:pPr>
              <a:lnSpc>
                <a:spcPct val="90000"/>
              </a:lnSpc>
            </a:pPr>
            <a:r>
              <a:rPr kumimoji="0" lang="es-ES" sz="2400" b="1" dirty="0"/>
              <a:t>Consecuencias en la integridad</a:t>
            </a:r>
            <a:r>
              <a:rPr kumimoji="0" lang="es-ES" sz="2400" dirty="0"/>
              <a:t> física o daños materiales.</a:t>
            </a:r>
          </a:p>
          <a:p>
            <a:pPr>
              <a:lnSpc>
                <a:spcPct val="90000"/>
              </a:lnSpc>
            </a:pPr>
            <a:endParaRPr kumimoji="0" lang="es-ES" sz="2400" dirty="0"/>
          </a:p>
          <a:p>
            <a:pPr>
              <a:lnSpc>
                <a:spcPct val="90000"/>
              </a:lnSpc>
            </a:pPr>
            <a:r>
              <a:rPr kumimoji="0" lang="es-ES" sz="2400" dirty="0"/>
              <a:t>En general se emplea en </a:t>
            </a:r>
            <a:r>
              <a:rPr kumimoji="0" lang="es-ES" sz="2400" b="1" dirty="0"/>
              <a:t>situaciones donde las otras fuentes de poder se agotaron</a:t>
            </a:r>
            <a:r>
              <a:rPr kumimoji="0" lang="es-ES" sz="2400" dirty="0"/>
              <a:t> o perdieron credibilidad.</a:t>
            </a:r>
          </a:p>
          <a:p>
            <a:pPr>
              <a:lnSpc>
                <a:spcPct val="90000"/>
              </a:lnSpc>
            </a:pPr>
            <a:endParaRPr kumimoji="0" lang="es-ES" sz="2400" dirty="0"/>
          </a:p>
          <a:p>
            <a:pPr>
              <a:lnSpc>
                <a:spcPct val="90000"/>
              </a:lnSpc>
            </a:pPr>
            <a:r>
              <a:rPr kumimoji="0" lang="es-ES" sz="2400" b="1" dirty="0"/>
              <a:t>La ética que la sustenta dice relación con proteger</a:t>
            </a:r>
            <a:r>
              <a:rPr kumimoji="0" lang="es-ES" sz="2400" dirty="0"/>
              <a:t> integridad física o sobrevivencia.</a:t>
            </a:r>
          </a:p>
          <a:p>
            <a:pPr>
              <a:lnSpc>
                <a:spcPct val="90000"/>
              </a:lnSpc>
            </a:pPr>
            <a:endParaRPr kumimoji="0" lang="es-ES" sz="2400" dirty="0"/>
          </a:p>
          <a:p>
            <a:pPr>
              <a:lnSpc>
                <a:spcPct val="90000"/>
              </a:lnSpc>
            </a:pPr>
            <a:r>
              <a:rPr kumimoji="0" lang="es-ES" sz="2400" b="1" dirty="0"/>
              <a:t>Hay culturas donde se valida,</a:t>
            </a:r>
            <a:r>
              <a:rPr kumimoji="0" lang="es-ES" sz="2400" dirty="0"/>
              <a:t> llegando incluso a influir en otros dominios.</a:t>
            </a:r>
          </a:p>
        </p:txBody>
      </p:sp>
      <p:sp>
        <p:nvSpPr>
          <p:cNvPr id="26626" name="Rectangle 2"/>
          <p:cNvSpPr>
            <a:spLocks noGrp="1" noChangeArrowheads="1"/>
          </p:cNvSpPr>
          <p:nvPr>
            <p:ph type="title"/>
          </p:nvPr>
        </p:nvSpPr>
        <p:spPr/>
        <p:txBody>
          <a:bodyPr/>
          <a:lstStyle/>
          <a:p>
            <a:r>
              <a:rPr kumimoji="0" lang="es-ES"/>
              <a:t>Poder de la fuerza</a:t>
            </a:r>
          </a:p>
        </p:txBody>
      </p:sp>
      <p:sp>
        <p:nvSpPr>
          <p:cNvPr id="26641" name="Rectangle 17"/>
          <p:cNvSpPr>
            <a:spLocks noChangeArrowheads="1"/>
          </p:cNvSpPr>
          <p:nvPr/>
        </p:nvSpPr>
        <p:spPr bwMode="auto">
          <a:xfrm>
            <a:off x="10031413" y="48783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s-ES_tradnl"/>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685800" y="1981200"/>
            <a:ext cx="7772400" cy="4419600"/>
          </a:xfrm>
        </p:spPr>
        <p:txBody>
          <a:bodyPr>
            <a:spAutoFit/>
          </a:bodyPr>
          <a:lstStyle/>
          <a:p>
            <a:pPr>
              <a:lnSpc>
                <a:spcPct val="90000"/>
              </a:lnSpc>
            </a:pPr>
            <a:r>
              <a:rPr kumimoji="0" lang="es-ES" sz="2000" b="1"/>
              <a:t>Consecuencias en dominios organizacionales.</a:t>
            </a:r>
            <a:r>
              <a:rPr kumimoji="0" lang="es-ES" sz="2000"/>
              <a:t> Contratos, despidos, ascensos, incentivos, pedidos, decisiones, etc.</a:t>
            </a:r>
          </a:p>
          <a:p>
            <a:pPr>
              <a:lnSpc>
                <a:spcPct val="90000"/>
              </a:lnSpc>
            </a:pPr>
            <a:endParaRPr kumimoji="0" lang="es-ES" sz="2000"/>
          </a:p>
          <a:p>
            <a:pPr>
              <a:lnSpc>
                <a:spcPct val="90000"/>
              </a:lnSpc>
            </a:pPr>
            <a:r>
              <a:rPr kumimoji="0" lang="es-ES" sz="2000"/>
              <a:t>Esta</a:t>
            </a:r>
            <a:r>
              <a:rPr kumimoji="0" lang="es-ES" sz="2000" b="1"/>
              <a:t> asociado a la responsabilidad</a:t>
            </a:r>
            <a:r>
              <a:rPr kumimoji="0" lang="es-ES" sz="2000"/>
              <a:t> que tiene el que lo ostenta.</a:t>
            </a:r>
          </a:p>
          <a:p>
            <a:pPr>
              <a:lnSpc>
                <a:spcPct val="90000"/>
              </a:lnSpc>
            </a:pPr>
            <a:endParaRPr kumimoji="0" lang="es-ES" sz="2000"/>
          </a:p>
          <a:p>
            <a:pPr>
              <a:lnSpc>
                <a:spcPct val="90000"/>
              </a:lnSpc>
            </a:pPr>
            <a:r>
              <a:rPr kumimoji="0" lang="es-ES" sz="2000"/>
              <a:t>Es </a:t>
            </a:r>
            <a:r>
              <a:rPr kumimoji="0" lang="es-ES" sz="2000" b="1"/>
              <a:t>instrumento del diseño organizacional,</a:t>
            </a:r>
            <a:r>
              <a:rPr kumimoji="0" lang="es-ES" sz="2000"/>
              <a:t> a veces asociado a las competencias de los individuos.</a:t>
            </a:r>
          </a:p>
          <a:p>
            <a:pPr>
              <a:lnSpc>
                <a:spcPct val="90000"/>
              </a:lnSpc>
            </a:pPr>
            <a:endParaRPr kumimoji="0" lang="es-ES" sz="2000"/>
          </a:p>
          <a:p>
            <a:pPr>
              <a:lnSpc>
                <a:spcPct val="90000"/>
              </a:lnSpc>
            </a:pPr>
            <a:r>
              <a:rPr kumimoji="0" lang="es-ES" sz="2000" b="1"/>
              <a:t>Presenta espacios de ambigüedad,</a:t>
            </a:r>
            <a:r>
              <a:rPr kumimoji="0" lang="es-ES" sz="2000"/>
              <a:t> tiene límites y atribuciones específicas.</a:t>
            </a:r>
          </a:p>
          <a:p>
            <a:pPr>
              <a:lnSpc>
                <a:spcPct val="90000"/>
              </a:lnSpc>
            </a:pPr>
            <a:endParaRPr kumimoji="0" lang="es-ES" sz="2000"/>
          </a:p>
          <a:p>
            <a:pPr>
              <a:lnSpc>
                <a:spcPct val="90000"/>
              </a:lnSpc>
            </a:pPr>
            <a:r>
              <a:rPr kumimoji="0" lang="es-ES" sz="2000"/>
              <a:t>Las organizaciones </a:t>
            </a:r>
            <a:r>
              <a:rPr kumimoji="0" lang="es-ES" sz="2000" b="1"/>
              <a:t>van construyendo espacios éticos</a:t>
            </a:r>
            <a:r>
              <a:rPr kumimoji="0" lang="es-ES" sz="2000"/>
              <a:t> que aplican diversos estilos y grados de legitimidad.</a:t>
            </a:r>
          </a:p>
        </p:txBody>
      </p:sp>
      <p:sp>
        <p:nvSpPr>
          <p:cNvPr id="32770" name="Rectangle 2"/>
          <p:cNvSpPr>
            <a:spLocks noGrp="1" noChangeArrowheads="1"/>
          </p:cNvSpPr>
          <p:nvPr>
            <p:ph type="title"/>
          </p:nvPr>
        </p:nvSpPr>
        <p:spPr/>
        <p:txBody>
          <a:bodyPr/>
          <a:lstStyle/>
          <a:p>
            <a:r>
              <a:rPr kumimoji="0" lang="es-ES"/>
              <a:t>Poder del Cargo</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685800" y="1981200"/>
            <a:ext cx="7772400" cy="4219575"/>
          </a:xfrm>
        </p:spPr>
        <p:txBody>
          <a:bodyPr>
            <a:spAutoFit/>
          </a:bodyPr>
          <a:lstStyle/>
          <a:p>
            <a:pPr>
              <a:lnSpc>
                <a:spcPct val="80000"/>
              </a:lnSpc>
            </a:pPr>
            <a:r>
              <a:rPr kumimoji="0" lang="es-ES" sz="2400"/>
              <a:t>Consecuencias en el desempeño en un  mercado. Produce bienes valorados en un mercado por clientes. Es el poder de la oferta.</a:t>
            </a:r>
          </a:p>
          <a:p>
            <a:pPr>
              <a:lnSpc>
                <a:spcPct val="80000"/>
              </a:lnSpc>
            </a:pPr>
            <a:endParaRPr kumimoji="0" lang="es-ES" sz="2400"/>
          </a:p>
          <a:p>
            <a:pPr>
              <a:lnSpc>
                <a:spcPct val="80000"/>
              </a:lnSpc>
            </a:pPr>
            <a:r>
              <a:rPr kumimoji="0" lang="es-ES" sz="2400"/>
              <a:t>El grado de poder </a:t>
            </a:r>
            <a:r>
              <a:rPr kumimoji="0" lang="es-ES" sz="2400" b="1"/>
              <a:t>depende del grado de valor que genera a otros con capacidad de adquirirlo</a:t>
            </a:r>
            <a:r>
              <a:rPr kumimoji="0" lang="es-ES" sz="2400"/>
              <a:t> y de las alternativas que le compiten.</a:t>
            </a:r>
          </a:p>
          <a:p>
            <a:pPr>
              <a:lnSpc>
                <a:spcPct val="80000"/>
              </a:lnSpc>
            </a:pPr>
            <a:endParaRPr kumimoji="0" lang="es-ES" sz="2400"/>
          </a:p>
          <a:p>
            <a:pPr>
              <a:lnSpc>
                <a:spcPct val="80000"/>
              </a:lnSpc>
            </a:pPr>
            <a:r>
              <a:rPr kumimoji="0" lang="es-ES" sz="2400"/>
              <a:t>La ética que lo sustenta es la del mercado y su validación social:</a:t>
            </a:r>
          </a:p>
          <a:p>
            <a:pPr lvl="1">
              <a:lnSpc>
                <a:spcPct val="80000"/>
              </a:lnSpc>
            </a:pPr>
            <a:r>
              <a:rPr kumimoji="0" lang="es-ES" sz="2000"/>
              <a:t>poderes de mercado</a:t>
            </a:r>
          </a:p>
          <a:p>
            <a:pPr lvl="1">
              <a:lnSpc>
                <a:spcPct val="80000"/>
              </a:lnSpc>
            </a:pPr>
            <a:r>
              <a:rPr kumimoji="0" lang="es-ES" sz="2000"/>
              <a:t>derechos del cliente</a:t>
            </a:r>
          </a:p>
          <a:p>
            <a:pPr lvl="1">
              <a:lnSpc>
                <a:spcPct val="80000"/>
              </a:lnSpc>
            </a:pPr>
            <a:r>
              <a:rPr kumimoji="0" lang="es-ES" sz="2000"/>
              <a:t>distribución del ingreso</a:t>
            </a:r>
          </a:p>
        </p:txBody>
      </p:sp>
      <p:sp>
        <p:nvSpPr>
          <p:cNvPr id="33794" name="Rectangle 2"/>
          <p:cNvSpPr>
            <a:spLocks noGrp="1" noChangeArrowheads="1"/>
          </p:cNvSpPr>
          <p:nvPr>
            <p:ph type="title"/>
          </p:nvPr>
        </p:nvSpPr>
        <p:spPr/>
        <p:txBody>
          <a:bodyPr/>
          <a:lstStyle/>
          <a:p>
            <a:r>
              <a:rPr kumimoji="0" lang="es-ES"/>
              <a:t>Poder Productivo</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685800" y="1981200"/>
            <a:ext cx="7772400" cy="3752850"/>
          </a:xfrm>
        </p:spPr>
        <p:txBody>
          <a:bodyPr>
            <a:spAutoFit/>
          </a:bodyPr>
          <a:lstStyle/>
          <a:p>
            <a:pPr>
              <a:lnSpc>
                <a:spcPct val="80000"/>
              </a:lnSpc>
            </a:pPr>
            <a:r>
              <a:rPr kumimoji="0" lang="es-ES" sz="2000"/>
              <a:t>Tiene </a:t>
            </a:r>
            <a:r>
              <a:rPr kumimoji="0" lang="es-ES" sz="2000" b="1"/>
              <a:t>consecuencias en la capacidad de acceder a bienes y servicios. </a:t>
            </a:r>
            <a:r>
              <a:rPr kumimoji="0" lang="es-ES" sz="2000"/>
              <a:t>Poder de la demanda.</a:t>
            </a:r>
          </a:p>
          <a:p>
            <a:pPr>
              <a:lnSpc>
                <a:spcPct val="80000"/>
              </a:lnSpc>
            </a:pPr>
            <a:endParaRPr kumimoji="0" lang="es-ES" sz="2000"/>
          </a:p>
          <a:p>
            <a:pPr>
              <a:lnSpc>
                <a:spcPct val="80000"/>
              </a:lnSpc>
            </a:pPr>
            <a:r>
              <a:rPr kumimoji="0" lang="es-ES" sz="2000" b="1"/>
              <a:t>Lo sustenta la ética del mercado y de los negocios (sic).</a:t>
            </a:r>
            <a:endParaRPr kumimoji="0" lang="es-ES" sz="2000"/>
          </a:p>
          <a:p>
            <a:pPr>
              <a:lnSpc>
                <a:spcPct val="80000"/>
              </a:lnSpc>
            </a:pPr>
            <a:endParaRPr kumimoji="0" lang="es-ES" sz="2000"/>
          </a:p>
          <a:p>
            <a:pPr>
              <a:lnSpc>
                <a:spcPct val="80000"/>
              </a:lnSpc>
            </a:pPr>
            <a:r>
              <a:rPr kumimoji="0" lang="es-ES" sz="2000" b="1"/>
              <a:t>Genera consecuencias más allá del ámbito del mercado,</a:t>
            </a:r>
            <a:r>
              <a:rPr kumimoji="0" lang="es-ES" sz="2000"/>
              <a:t> lo que plantea dilemas éticos. Por ejemplo:</a:t>
            </a:r>
          </a:p>
          <a:p>
            <a:pPr>
              <a:lnSpc>
                <a:spcPct val="80000"/>
              </a:lnSpc>
              <a:buFontTx/>
              <a:buNone/>
            </a:pPr>
            <a:endParaRPr kumimoji="0" lang="es-ES" sz="2000"/>
          </a:p>
          <a:p>
            <a:pPr lvl="1">
              <a:lnSpc>
                <a:spcPct val="80000"/>
              </a:lnSpc>
            </a:pPr>
            <a:r>
              <a:rPr kumimoji="0" lang="es-ES" sz="1800"/>
              <a:t>democracia y distribución del ingreso.</a:t>
            </a:r>
          </a:p>
          <a:p>
            <a:pPr lvl="1">
              <a:lnSpc>
                <a:spcPct val="80000"/>
              </a:lnSpc>
            </a:pPr>
            <a:r>
              <a:rPr kumimoji="0" lang="es-ES" sz="1800"/>
              <a:t>Igualdad de oportunidades.</a:t>
            </a:r>
          </a:p>
          <a:p>
            <a:pPr>
              <a:lnSpc>
                <a:spcPct val="80000"/>
              </a:lnSpc>
            </a:pPr>
            <a:endParaRPr kumimoji="0" lang="es-ES" sz="2000"/>
          </a:p>
          <a:p>
            <a:pPr>
              <a:lnSpc>
                <a:spcPct val="80000"/>
              </a:lnSpc>
            </a:pPr>
            <a:r>
              <a:rPr kumimoji="0" lang="es-ES" sz="2000"/>
              <a:t>Cumple la función de </a:t>
            </a:r>
            <a:r>
              <a:rPr kumimoji="0" lang="es-ES" sz="2000" b="1"/>
              <a:t>intermediador entre las relaciones de oferta y demanda.</a:t>
            </a:r>
          </a:p>
        </p:txBody>
      </p:sp>
      <p:sp>
        <p:nvSpPr>
          <p:cNvPr id="34818" name="Rectangle 2"/>
          <p:cNvSpPr>
            <a:spLocks noGrp="1" noChangeArrowheads="1"/>
          </p:cNvSpPr>
          <p:nvPr>
            <p:ph type="title"/>
          </p:nvPr>
        </p:nvSpPr>
        <p:spPr/>
        <p:txBody>
          <a:bodyPr/>
          <a:lstStyle/>
          <a:p>
            <a:r>
              <a:rPr kumimoji="0" lang="es-ES"/>
              <a:t>Poder del Dinero</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685800" y="1981200"/>
            <a:ext cx="7772400" cy="3387725"/>
          </a:xfrm>
        </p:spPr>
        <p:txBody>
          <a:bodyPr>
            <a:spAutoFit/>
          </a:bodyPr>
          <a:lstStyle/>
          <a:p>
            <a:pPr>
              <a:lnSpc>
                <a:spcPct val="80000"/>
              </a:lnSpc>
            </a:pPr>
            <a:r>
              <a:rPr kumimoji="0" lang="es-ES" sz="2000"/>
              <a:t>Tiene </a:t>
            </a:r>
            <a:r>
              <a:rPr kumimoji="0" lang="es-ES" sz="2000" b="1"/>
              <a:t>consecuencias en generar posibilidades a otros</a:t>
            </a:r>
            <a:r>
              <a:rPr kumimoji="0" lang="es-ES" sz="2000"/>
              <a:t> desde lo quiebres que tienen.</a:t>
            </a:r>
          </a:p>
          <a:p>
            <a:pPr>
              <a:lnSpc>
                <a:spcPct val="80000"/>
              </a:lnSpc>
            </a:pPr>
            <a:endParaRPr kumimoji="0" lang="es-ES" sz="2000"/>
          </a:p>
          <a:p>
            <a:pPr>
              <a:lnSpc>
                <a:spcPct val="80000"/>
              </a:lnSpc>
            </a:pPr>
            <a:r>
              <a:rPr kumimoji="0" lang="es-ES" sz="2000" b="1"/>
              <a:t>Consiste en articular discursos y habilidades</a:t>
            </a:r>
            <a:r>
              <a:rPr kumimoji="0" lang="es-ES" sz="2000"/>
              <a:t> que permiten actuar con mayor efectividad.</a:t>
            </a:r>
          </a:p>
          <a:p>
            <a:pPr>
              <a:lnSpc>
                <a:spcPct val="80000"/>
              </a:lnSpc>
            </a:pPr>
            <a:endParaRPr kumimoji="0" lang="es-ES" sz="2000"/>
          </a:p>
          <a:p>
            <a:pPr>
              <a:lnSpc>
                <a:spcPct val="80000"/>
              </a:lnSpc>
            </a:pPr>
            <a:r>
              <a:rPr kumimoji="0" lang="es-ES" sz="2000"/>
              <a:t>La ética que la sustenta </a:t>
            </a:r>
            <a:r>
              <a:rPr kumimoji="0" lang="es-ES" sz="2000" b="1"/>
              <a:t>dice relación con el suministro de servicios profesionales,</a:t>
            </a:r>
            <a:r>
              <a:rPr kumimoji="0" lang="es-ES" sz="2000"/>
              <a:t> incluso se habla de ética profesional.</a:t>
            </a:r>
          </a:p>
          <a:p>
            <a:pPr>
              <a:lnSpc>
                <a:spcPct val="80000"/>
              </a:lnSpc>
            </a:pPr>
            <a:endParaRPr kumimoji="0" lang="es-ES" sz="2000"/>
          </a:p>
          <a:p>
            <a:pPr>
              <a:lnSpc>
                <a:spcPct val="80000"/>
              </a:lnSpc>
            </a:pPr>
            <a:r>
              <a:rPr kumimoji="0" lang="es-ES" sz="2000" b="1"/>
              <a:t>Profesionales que desarrollan oferta diferenciadora: </a:t>
            </a:r>
            <a:r>
              <a:rPr kumimoji="0" lang="es-ES" sz="2000"/>
              <a:t>Consultores en tecnología, gestión, finanzas , economía, abogados, médicos, ge</a:t>
            </a:r>
            <a:r>
              <a:rPr kumimoji="0" lang="es-ES" altLang="ja-JP" sz="2000"/>
              <a:t>ólogos</a:t>
            </a:r>
            <a:r>
              <a:rPr kumimoji="0" lang="es-ES" sz="2000"/>
              <a:t>, etc. </a:t>
            </a:r>
          </a:p>
        </p:txBody>
      </p:sp>
      <p:sp>
        <p:nvSpPr>
          <p:cNvPr id="35842" name="Rectangle 2"/>
          <p:cNvSpPr>
            <a:spLocks noGrp="1" noChangeArrowheads="1"/>
          </p:cNvSpPr>
          <p:nvPr>
            <p:ph type="title"/>
          </p:nvPr>
        </p:nvSpPr>
        <p:spPr/>
        <p:txBody>
          <a:bodyPr/>
          <a:lstStyle/>
          <a:p>
            <a:r>
              <a:rPr kumimoji="0" lang="es-ES"/>
              <a:t>Poder por Conocimiento</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685800" y="1981200"/>
            <a:ext cx="7772400" cy="4144963"/>
          </a:xfrm>
        </p:spPr>
        <p:txBody>
          <a:bodyPr>
            <a:spAutoFit/>
          </a:bodyPr>
          <a:lstStyle/>
          <a:p>
            <a:pPr>
              <a:lnSpc>
                <a:spcPct val="90000"/>
              </a:lnSpc>
            </a:pPr>
            <a:r>
              <a:rPr kumimoji="0" lang="es-ES" sz="2000"/>
              <a:t>Tiene </a:t>
            </a:r>
            <a:r>
              <a:rPr kumimoji="0" lang="es-ES" sz="2000" b="1"/>
              <a:t>consecuencias en la oferta o capacidad declarativa</a:t>
            </a:r>
            <a:r>
              <a:rPr kumimoji="0" lang="es-ES" sz="2000"/>
              <a:t> de personas o entidades.</a:t>
            </a:r>
          </a:p>
          <a:p>
            <a:pPr>
              <a:lnSpc>
                <a:spcPct val="90000"/>
              </a:lnSpc>
            </a:pPr>
            <a:endParaRPr kumimoji="0" lang="es-ES" sz="2000"/>
          </a:p>
          <a:p>
            <a:pPr>
              <a:lnSpc>
                <a:spcPct val="90000"/>
              </a:lnSpc>
            </a:pPr>
            <a:r>
              <a:rPr kumimoji="0" lang="es-ES" sz="2000"/>
              <a:t>Tiene que ver con </a:t>
            </a:r>
            <a:r>
              <a:rPr kumimoji="0" lang="es-ES" sz="2000" b="1"/>
              <a:t>el compromiso con lo que quiero </a:t>
            </a:r>
            <a:r>
              <a:rPr kumimoji="0" lang="ja-JP" altLang="es-ES" sz="2000" b="1"/>
              <a:t>“</a:t>
            </a:r>
            <a:r>
              <a:rPr kumimoji="0" lang="es-ES" sz="2000" b="1"/>
              <a:t>ser</a:t>
            </a:r>
            <a:r>
              <a:rPr kumimoji="0" lang="ja-JP" altLang="es-ES" sz="2000" b="1"/>
              <a:t>”</a:t>
            </a:r>
            <a:r>
              <a:rPr kumimoji="0" lang="es-ES" sz="2000" b="1"/>
              <a:t> y con como me </a:t>
            </a:r>
            <a:r>
              <a:rPr kumimoji="0" lang="ja-JP" altLang="es-ES" sz="2000" b="1"/>
              <a:t>“</a:t>
            </a:r>
            <a:r>
              <a:rPr kumimoji="0" lang="es-ES" sz="2000" b="1"/>
              <a:t>ven</a:t>
            </a:r>
            <a:r>
              <a:rPr kumimoji="0" lang="ja-JP" altLang="es-ES" sz="2000" b="1"/>
              <a:t>”</a:t>
            </a:r>
            <a:r>
              <a:rPr kumimoji="0" lang="es-ES" sz="2000" b="1"/>
              <a:t>.</a:t>
            </a:r>
          </a:p>
          <a:p>
            <a:pPr>
              <a:lnSpc>
                <a:spcPct val="90000"/>
              </a:lnSpc>
            </a:pPr>
            <a:endParaRPr kumimoji="0" lang="es-ES" sz="2000"/>
          </a:p>
          <a:p>
            <a:pPr>
              <a:lnSpc>
                <a:spcPct val="90000"/>
              </a:lnSpc>
            </a:pPr>
            <a:r>
              <a:rPr kumimoji="0" lang="es-ES" sz="2000"/>
              <a:t>La ética tiene que ver con la</a:t>
            </a:r>
            <a:r>
              <a:rPr kumimoji="0" lang="es-ES" sz="2000" b="1"/>
              <a:t> integridad entre la imagen y el compromiso.</a:t>
            </a:r>
          </a:p>
          <a:p>
            <a:pPr>
              <a:lnSpc>
                <a:spcPct val="90000"/>
              </a:lnSpc>
            </a:pPr>
            <a:endParaRPr kumimoji="0" lang="es-ES" sz="2000"/>
          </a:p>
          <a:p>
            <a:pPr>
              <a:lnSpc>
                <a:spcPct val="90000"/>
              </a:lnSpc>
            </a:pPr>
            <a:r>
              <a:rPr kumimoji="0" lang="es-ES" sz="2000" b="1"/>
              <a:t>El liderazgo requiere este tipo de poder.</a:t>
            </a:r>
          </a:p>
          <a:p>
            <a:pPr>
              <a:lnSpc>
                <a:spcPct val="90000"/>
              </a:lnSpc>
            </a:pPr>
            <a:endParaRPr kumimoji="0" lang="es-ES" sz="2000"/>
          </a:p>
          <a:p>
            <a:pPr>
              <a:lnSpc>
                <a:spcPct val="90000"/>
              </a:lnSpc>
            </a:pPr>
            <a:r>
              <a:rPr kumimoji="0" lang="es-ES" sz="2000"/>
              <a:t>En los tiempos del desarrollo de las tecnologías de información y comunicación, </a:t>
            </a:r>
            <a:r>
              <a:rPr kumimoji="0" lang="es-ES" sz="2000" b="1"/>
              <a:t>este poder es vital. </a:t>
            </a:r>
            <a:endParaRPr kumimoji="0" lang="es-ES" sz="2000"/>
          </a:p>
        </p:txBody>
      </p:sp>
      <p:sp>
        <p:nvSpPr>
          <p:cNvPr id="36866" name="Rectangle 2"/>
          <p:cNvSpPr>
            <a:spLocks noGrp="1" noChangeArrowheads="1"/>
          </p:cNvSpPr>
          <p:nvPr>
            <p:ph type="title"/>
          </p:nvPr>
        </p:nvSpPr>
        <p:spPr/>
        <p:txBody>
          <a:bodyPr/>
          <a:lstStyle/>
          <a:p>
            <a:r>
              <a:rPr kumimoji="0" lang="es-ES" sz="4000"/>
              <a:t>Poder por Identidad</a:t>
            </a:r>
            <a:br>
              <a:rPr kumimoji="0" lang="es-ES" sz="4000"/>
            </a:br>
            <a:endParaRPr kumimoji="0" lang="es-ES" sz="400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7" name="Rectangle 3"/>
          <p:cNvSpPr>
            <a:spLocks noGrp="1" noChangeArrowheads="1"/>
          </p:cNvSpPr>
          <p:nvPr>
            <p:ph idx="1"/>
          </p:nvPr>
        </p:nvSpPr>
        <p:spPr/>
        <p:txBody>
          <a:bodyPr/>
          <a:lstStyle/>
          <a:p>
            <a:endParaRPr kumimoji="0" lang="es-ES_tradnl"/>
          </a:p>
        </p:txBody>
      </p:sp>
      <p:sp>
        <p:nvSpPr>
          <p:cNvPr id="47106" name="Rectangle 2"/>
          <p:cNvSpPr>
            <a:spLocks noGrp="1" noChangeArrowheads="1"/>
          </p:cNvSpPr>
          <p:nvPr>
            <p:ph type="title"/>
          </p:nvPr>
        </p:nvSpPr>
        <p:spPr/>
        <p:txBody>
          <a:bodyPr/>
          <a:lstStyle/>
          <a:p>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685800" y="1981200"/>
            <a:ext cx="7772400" cy="4419600"/>
          </a:xfrm>
        </p:spPr>
        <p:txBody>
          <a:bodyPr>
            <a:spAutoFit/>
          </a:bodyPr>
          <a:lstStyle/>
          <a:p>
            <a:pPr>
              <a:lnSpc>
                <a:spcPct val="90000"/>
              </a:lnSpc>
            </a:pPr>
            <a:r>
              <a:rPr kumimoji="0" lang="es-ES" sz="2000"/>
              <a:t>Tiene</a:t>
            </a:r>
            <a:r>
              <a:rPr kumimoji="0" lang="es-ES" sz="2000" b="1"/>
              <a:t> consecuencias en facilitar coordinaciones entre personas</a:t>
            </a:r>
            <a:r>
              <a:rPr kumimoji="0" lang="es-ES" sz="2000"/>
              <a:t> sin relaciones de confianza.</a:t>
            </a:r>
          </a:p>
          <a:p>
            <a:pPr>
              <a:lnSpc>
                <a:spcPct val="90000"/>
              </a:lnSpc>
            </a:pPr>
            <a:endParaRPr kumimoji="0" lang="es-ES" sz="2000"/>
          </a:p>
          <a:p>
            <a:pPr>
              <a:lnSpc>
                <a:spcPct val="90000"/>
              </a:lnSpc>
            </a:pPr>
            <a:r>
              <a:rPr kumimoji="0" lang="es-ES" sz="2000" b="1"/>
              <a:t>Se conoce como Lobby.</a:t>
            </a:r>
            <a:endParaRPr kumimoji="0" lang="es-ES" sz="2000"/>
          </a:p>
          <a:p>
            <a:pPr>
              <a:lnSpc>
                <a:spcPct val="90000"/>
              </a:lnSpc>
            </a:pPr>
            <a:endParaRPr kumimoji="0" lang="es-ES" sz="2000"/>
          </a:p>
          <a:p>
            <a:pPr>
              <a:lnSpc>
                <a:spcPct val="90000"/>
              </a:lnSpc>
            </a:pPr>
            <a:r>
              <a:rPr kumimoji="0" lang="es-ES" sz="2000" b="1"/>
              <a:t>Es clave el desarrollo de relaciones de confianza</a:t>
            </a:r>
            <a:r>
              <a:rPr kumimoji="0" lang="es-ES" sz="2000"/>
              <a:t> y la capacidad escuchar los intereses, quiebres y preocupaciones y las formas de ver de los participantes.</a:t>
            </a:r>
          </a:p>
          <a:p>
            <a:pPr>
              <a:lnSpc>
                <a:spcPct val="90000"/>
              </a:lnSpc>
            </a:pPr>
            <a:endParaRPr kumimoji="0" lang="es-ES" sz="2000"/>
          </a:p>
          <a:p>
            <a:pPr>
              <a:lnSpc>
                <a:spcPct val="90000"/>
              </a:lnSpc>
            </a:pPr>
            <a:r>
              <a:rPr kumimoji="0" lang="es-ES" sz="2000" b="1"/>
              <a:t>La ética del lobbysta es vaga,</a:t>
            </a:r>
            <a:r>
              <a:rPr kumimoji="0" lang="es-ES" sz="2000"/>
              <a:t> por el compromiso con ambos, podría haber conflicto por no ser </a:t>
            </a:r>
            <a:r>
              <a:rPr kumimoji="0" lang="ja-JP" altLang="es-ES" sz="2000"/>
              <a:t>“</a:t>
            </a:r>
            <a:r>
              <a:rPr kumimoji="0" lang="es-ES" sz="2000"/>
              <a:t>bisagra</a:t>
            </a:r>
            <a:r>
              <a:rPr kumimoji="0" lang="ja-JP" altLang="es-ES" sz="2000"/>
              <a:t>”</a:t>
            </a:r>
            <a:r>
              <a:rPr kumimoji="0" lang="es-ES" sz="2000"/>
              <a:t>.</a:t>
            </a:r>
          </a:p>
          <a:p>
            <a:pPr>
              <a:lnSpc>
                <a:spcPct val="90000"/>
              </a:lnSpc>
            </a:pPr>
            <a:endParaRPr kumimoji="0" lang="es-ES" sz="2000"/>
          </a:p>
          <a:p>
            <a:pPr>
              <a:lnSpc>
                <a:spcPct val="90000"/>
              </a:lnSpc>
            </a:pPr>
            <a:r>
              <a:rPr kumimoji="0" lang="es-ES" sz="2000"/>
              <a:t>La velocidad de los cambios, hace de este </a:t>
            </a:r>
            <a:r>
              <a:rPr kumimoji="0" lang="es-ES" sz="2000" b="1"/>
              <a:t>tipo de poder un factor central en los negocios y pol</a:t>
            </a:r>
            <a:r>
              <a:rPr kumimoji="0" lang="es-ES" altLang="ja-JP" sz="2000" b="1">
                <a:ea typeface="ＭＳ Ｐゴシック" charset="0"/>
                <a:cs typeface="ＭＳ Ｐゴシック" charset="0"/>
              </a:rPr>
              <a:t>ítica</a:t>
            </a:r>
            <a:r>
              <a:rPr kumimoji="0" lang="es-ES" sz="2000" b="1"/>
              <a:t> de hoy.</a:t>
            </a:r>
            <a:endParaRPr kumimoji="0" lang="es-ES" sz="2000"/>
          </a:p>
        </p:txBody>
      </p:sp>
      <p:sp>
        <p:nvSpPr>
          <p:cNvPr id="37890" name="Rectangle 2"/>
          <p:cNvSpPr>
            <a:spLocks noGrp="1" noChangeArrowheads="1"/>
          </p:cNvSpPr>
          <p:nvPr>
            <p:ph type="title"/>
          </p:nvPr>
        </p:nvSpPr>
        <p:spPr/>
        <p:txBody>
          <a:bodyPr/>
          <a:lstStyle/>
          <a:p>
            <a:r>
              <a:rPr kumimoji="0" lang="es-ES"/>
              <a:t>Poder por Articulación</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2035" name="Rectangle 3"/>
          <p:cNvSpPr>
            <a:spLocks noGrp="1" noChangeArrowheads="1"/>
          </p:cNvSpPr>
          <p:nvPr>
            <p:ph idx="1"/>
          </p:nvPr>
        </p:nvSpPr>
        <p:spPr>
          <a:xfrm>
            <a:off x="0" y="4970463"/>
            <a:ext cx="9144000" cy="1885950"/>
          </a:xfrm>
        </p:spPr>
        <p:txBody>
          <a:bodyPr>
            <a:spAutoFit/>
          </a:bodyPr>
          <a:lstStyle/>
          <a:p>
            <a:pPr marL="609600" indent="-609600"/>
            <a:r>
              <a:rPr kumimoji="0" lang="es-ES" sz="2800" b="1" dirty="0">
                <a:solidFill>
                  <a:srgbClr val="FFFF00"/>
                </a:solidFill>
              </a:rPr>
              <a:t>Una imagen de otra fuente de poder.</a:t>
            </a:r>
          </a:p>
          <a:p>
            <a:pPr marL="609600" indent="-609600"/>
            <a:r>
              <a:rPr kumimoji="0" lang="es-ES" sz="2800" b="1" dirty="0">
                <a:solidFill>
                  <a:srgbClr val="FFFF00"/>
                </a:solidFill>
              </a:rPr>
              <a:t>Suba la imagen a U-cursos, para que pueda comentarla la pr</a:t>
            </a:r>
            <a:r>
              <a:rPr kumimoji="0" lang="es-ES" altLang="ja-JP" sz="2800" b="1" dirty="0">
                <a:solidFill>
                  <a:srgbClr val="FFFF00"/>
                </a:solidFill>
              </a:rPr>
              <a:t>óxima semana </a:t>
            </a:r>
            <a:br>
              <a:rPr kumimoji="0" lang="es-ES" altLang="ja-JP" sz="2800" b="1" dirty="0">
                <a:solidFill>
                  <a:srgbClr val="FFFF00"/>
                </a:solidFill>
              </a:rPr>
            </a:br>
            <a:r>
              <a:rPr kumimoji="0" lang="es-ES" altLang="ja-JP" sz="2800" b="1" dirty="0">
                <a:solidFill>
                  <a:srgbClr val="FFFF00"/>
                </a:solidFill>
              </a:rPr>
              <a:t>(implica “subirla” el domingo </a:t>
            </a:r>
            <a:r>
              <a:rPr kumimoji="0" lang="es-ES" altLang="ja-JP" sz="2800" b="1" dirty="0" smtClean="0">
                <a:solidFill>
                  <a:srgbClr val="FFFF00"/>
                </a:solidFill>
              </a:rPr>
              <a:t>27.09.2015)</a:t>
            </a:r>
            <a:endParaRPr kumimoji="0" lang="es-ES" altLang="ja-JP" sz="2800" b="1" dirty="0">
              <a:solidFill>
                <a:srgbClr val="FFFF00"/>
              </a:solidFill>
            </a:endParaRPr>
          </a:p>
        </p:txBody>
      </p:sp>
      <p:sp>
        <p:nvSpPr>
          <p:cNvPr id="172034" name="Rectangle 2"/>
          <p:cNvSpPr>
            <a:spLocks noGrp="1" noChangeArrowheads="1"/>
          </p:cNvSpPr>
          <p:nvPr>
            <p:ph type="title"/>
          </p:nvPr>
        </p:nvSpPr>
        <p:spPr>
          <a:xfrm>
            <a:off x="0" y="0"/>
            <a:ext cx="2362200" cy="1143000"/>
          </a:xfrm>
        </p:spPr>
        <p:txBody>
          <a:bodyPr/>
          <a:lstStyle/>
          <a:p>
            <a:pPr algn="l"/>
            <a:r>
              <a:rPr kumimoji="0" lang="es-ES">
                <a:solidFill>
                  <a:srgbClr val="FFFFFF"/>
                </a:solidFill>
              </a:rPr>
              <a:t>Tarea 1</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6195" name="Rectangle 3"/>
          <p:cNvSpPr>
            <a:spLocks noGrp="1" noChangeArrowheads="1"/>
          </p:cNvSpPr>
          <p:nvPr>
            <p:ph type="subTitle" idx="1"/>
          </p:nvPr>
        </p:nvSpPr>
        <p:spPr>
          <a:xfrm>
            <a:off x="3352800" y="5638800"/>
            <a:ext cx="5791200" cy="579438"/>
          </a:xfrm>
        </p:spPr>
        <p:txBody>
          <a:bodyPr>
            <a:spAutoFit/>
          </a:bodyPr>
          <a:lstStyle/>
          <a:p>
            <a:pPr algn="l"/>
            <a:r>
              <a:rPr kumimoji="0" lang="es-ES_tradnl" b="1">
                <a:solidFill>
                  <a:srgbClr val="FFFFFF"/>
                </a:solidFill>
                <a:effectLst>
                  <a:outerShdw blurRad="38100" dist="38100" dir="2700000" algn="tl">
                    <a:srgbClr val="000000"/>
                  </a:outerShdw>
                </a:effectLst>
              </a:rPr>
              <a:t>…una bolsa de gatos social.-</a:t>
            </a:r>
          </a:p>
        </p:txBody>
      </p:sp>
      <p:sp>
        <p:nvSpPr>
          <p:cNvPr id="136194" name="Rectangle 2"/>
          <p:cNvSpPr>
            <a:spLocks noGrp="1" noChangeArrowheads="1"/>
          </p:cNvSpPr>
          <p:nvPr>
            <p:ph type="title"/>
          </p:nvPr>
        </p:nvSpPr>
        <p:spPr>
          <a:xfrm>
            <a:off x="0" y="0"/>
            <a:ext cx="9144000" cy="1295400"/>
          </a:xfrm>
        </p:spPr>
        <p:txBody>
          <a:bodyPr/>
          <a:lstStyle/>
          <a:p>
            <a:pPr algn="ctr"/>
            <a:r>
              <a:rPr kumimoji="0" lang="es-ES" sz="6600">
                <a:solidFill>
                  <a:srgbClr val="FFFFFF"/>
                </a:solidFill>
                <a:effectLst>
                  <a:outerShdw blurRad="38100" dist="38100" dir="2700000" algn="tl">
                    <a:srgbClr val="000000"/>
                  </a:outerShdw>
                </a:effectLst>
              </a:rPr>
              <a:t>ETICA, UN PROBLEMA</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685800" y="1981200"/>
            <a:ext cx="7772400" cy="3806825"/>
          </a:xfrm>
        </p:spPr>
        <p:txBody>
          <a:bodyPr>
            <a:spAutoFit/>
          </a:bodyPr>
          <a:lstStyle/>
          <a:p>
            <a:r>
              <a:rPr kumimoji="0" lang="es-ES_tradnl" sz="2000"/>
              <a:t>La existencia de </a:t>
            </a:r>
            <a:r>
              <a:rPr kumimoji="0" lang="es-ES_tradnl" sz="2000" b="1"/>
              <a:t>normas morales</a:t>
            </a:r>
            <a:r>
              <a:rPr kumimoji="0" lang="es-ES_tradnl" sz="2000"/>
              <a:t> siempre ha afectado a la persona (o la persona se ha sentido afectada?).</a:t>
            </a:r>
          </a:p>
          <a:p>
            <a:endParaRPr kumimoji="0" lang="es-ES_tradnl" sz="2000"/>
          </a:p>
          <a:p>
            <a:r>
              <a:rPr kumimoji="0" lang="es-ES_tradnl" sz="2000"/>
              <a:t>Desde niños captamos por </a:t>
            </a:r>
            <a:r>
              <a:rPr kumimoji="0" lang="es-ES_tradnl" sz="2000" b="1"/>
              <a:t>diversos medios</a:t>
            </a:r>
            <a:r>
              <a:rPr kumimoji="0" lang="es-ES_tradnl" sz="2000"/>
              <a:t> la existencia de dichas normas.</a:t>
            </a:r>
          </a:p>
          <a:p>
            <a:endParaRPr kumimoji="0" lang="es-ES_tradnl" sz="2000"/>
          </a:p>
          <a:p>
            <a:r>
              <a:rPr kumimoji="0" lang="es-ES_tradnl" sz="2000"/>
              <a:t>Siempre </a:t>
            </a:r>
            <a:r>
              <a:rPr kumimoji="0" lang="es-ES_tradnl" sz="2000" b="1"/>
              <a:t>somos afectados</a:t>
            </a:r>
            <a:r>
              <a:rPr kumimoji="0" lang="es-ES_tradnl" sz="2000"/>
              <a:t> en forma de consejo, de orden, como una obligación o prohibición.</a:t>
            </a:r>
          </a:p>
          <a:p>
            <a:endParaRPr kumimoji="0" lang="es-ES_tradnl" sz="2000"/>
          </a:p>
          <a:p>
            <a:r>
              <a:rPr kumimoji="0" lang="es-ES_tradnl" sz="2000"/>
              <a:t>Siempre con el fin de tratar de orientar e incluso </a:t>
            </a:r>
            <a:r>
              <a:rPr kumimoji="0" lang="es-ES_tradnl" sz="2000" b="1"/>
              <a:t>determinar la conducta</a:t>
            </a:r>
            <a:r>
              <a:rPr kumimoji="0" lang="es-ES_tradnl" sz="2000"/>
              <a:t> humana.</a:t>
            </a:r>
          </a:p>
        </p:txBody>
      </p:sp>
      <p:sp>
        <p:nvSpPr>
          <p:cNvPr id="67586" name="Rectangle 2"/>
          <p:cNvSpPr>
            <a:spLocks noGrp="1" noChangeArrowheads="1"/>
          </p:cNvSpPr>
          <p:nvPr>
            <p:ph type="title"/>
          </p:nvPr>
        </p:nvSpPr>
        <p:spPr/>
        <p:txBody>
          <a:bodyPr/>
          <a:lstStyle/>
          <a:p>
            <a:r>
              <a:rPr kumimoji="0" lang="es-ES"/>
              <a:t>Los Problemas de la </a:t>
            </a:r>
            <a:r>
              <a:rPr kumimoji="0" lang="es-ES" altLang="ja-JP">
                <a:ea typeface="ヒラギノ角ゴ Pro W3" charset="0"/>
                <a:cs typeface="ヒラギノ角ゴ Pro W3" charset="0"/>
              </a:rPr>
              <a:t>é</a:t>
            </a:r>
            <a:r>
              <a:rPr kumimoji="0" lang="es-ES"/>
              <a:t>tica</a:t>
            </a:r>
            <a:endParaRPr kumimoji="0" lang="es-ES_tradnl"/>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500"/>
                                        <p:tgtEl>
                                          <p:spTgt spid="67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Effect transition="in" filter="fade">
                                      <p:cBhvr>
                                        <p:cTn id="12" dur="500"/>
                                        <p:tgtEl>
                                          <p:spTgt spid="6758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Effect transition="in" filter="fade">
                                      <p:cBhvr>
                                        <p:cTn id="17" dur="500"/>
                                        <p:tgtEl>
                                          <p:spTgt spid="6758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587">
                                            <p:txEl>
                                              <p:pRg st="6" end="6"/>
                                            </p:txEl>
                                          </p:spTgt>
                                        </p:tgtEl>
                                        <p:attrNameLst>
                                          <p:attrName>style.visibility</p:attrName>
                                        </p:attrNameLst>
                                      </p:cBhvr>
                                      <p:to>
                                        <p:strVal val="visible"/>
                                      </p:to>
                                    </p:set>
                                    <p:animEffect transition="in" filter="fade">
                                      <p:cBhvr>
                                        <p:cTn id="22" dur="500"/>
                                        <p:tgtEl>
                                          <p:spTgt spid="675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685800" y="1981200"/>
            <a:ext cx="7772400" cy="3670300"/>
          </a:xfrm>
        </p:spPr>
        <p:txBody>
          <a:bodyPr>
            <a:spAutoFit/>
          </a:bodyPr>
          <a:lstStyle/>
          <a:p>
            <a:r>
              <a:rPr kumimoji="0" lang="es-ES_tradnl" sz="2400" b="1"/>
              <a:t>Las normas morales existen en la conciencia de cada uno.</a:t>
            </a:r>
            <a:endParaRPr kumimoji="0" lang="es-ES_tradnl" sz="2400"/>
          </a:p>
          <a:p>
            <a:endParaRPr kumimoji="0" lang="es-ES_tradnl" sz="2400"/>
          </a:p>
          <a:p>
            <a:r>
              <a:rPr kumimoji="0" lang="es-ES_tradnl" sz="2400"/>
              <a:t>Provocan que existan </a:t>
            </a:r>
            <a:r>
              <a:rPr kumimoji="0" lang="es-ES_tradnl" sz="2400" b="1"/>
              <a:t>diferentes puntos de vista y por ende problemas en el momento de considerar las diferentes respuestas existenciales</a:t>
            </a:r>
            <a:r>
              <a:rPr kumimoji="0" lang="es-ES_tradnl" sz="2400"/>
              <a:t> que ejercen las personas frente a ellas.</a:t>
            </a:r>
          </a:p>
          <a:p>
            <a:endParaRPr kumimoji="0" lang="es-ES_tradnl" sz="2400"/>
          </a:p>
          <a:p>
            <a:r>
              <a:rPr kumimoji="0" lang="es-ES_tradnl" sz="2400">
                <a:solidFill>
                  <a:srgbClr val="FF0000"/>
                </a:solidFill>
              </a:rPr>
              <a:t>Estos problemas se mencionan a continuación:</a:t>
            </a:r>
          </a:p>
        </p:txBody>
      </p:sp>
      <p:sp>
        <p:nvSpPr>
          <p:cNvPr id="69634" name="Rectangle 2"/>
          <p:cNvSpPr>
            <a:spLocks noGrp="1" noChangeArrowheads="1"/>
          </p:cNvSpPr>
          <p:nvPr>
            <p:ph type="title"/>
          </p:nvPr>
        </p:nvSpPr>
        <p:spPr/>
        <p:txBody>
          <a:bodyPr/>
          <a:lstStyle/>
          <a:p>
            <a:r>
              <a:rPr kumimoji="0" lang="es-ES"/>
              <a:t>Los Problemas de la </a:t>
            </a:r>
            <a:r>
              <a:rPr kumimoji="0" lang="es-ES" altLang="ja-JP">
                <a:ea typeface="ヒラギノ角ゴ Pro W3" charset="0"/>
                <a:cs typeface="ヒラギノ角ゴ Pro W3" charset="0"/>
              </a:rPr>
              <a:t>é</a:t>
            </a:r>
            <a:r>
              <a:rPr kumimoji="0" lang="es-ES"/>
              <a:t>tica</a:t>
            </a:r>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p:txBody>
          <a:bodyPr/>
          <a:lstStyle/>
          <a:p>
            <a:r>
              <a:rPr kumimoji="0" lang="es-ES_tradnl" sz="4000" b="1" dirty="0"/>
              <a:t>El Problema de la Diversidad de Sistemas Morales.</a:t>
            </a:r>
            <a:r>
              <a:rPr kumimoji="0" lang="es-ES_tradnl" sz="4000" dirty="0"/>
              <a:t>  </a:t>
            </a:r>
          </a:p>
          <a:p>
            <a:r>
              <a:rPr kumimoji="0" lang="es-ES_tradnl" sz="1800" dirty="0"/>
              <a:t>Se da </a:t>
            </a:r>
            <a:r>
              <a:rPr kumimoji="0" lang="es-ES_tradnl" sz="1800" b="1" dirty="0"/>
              <a:t>debido al pluralismo</a:t>
            </a:r>
            <a:r>
              <a:rPr kumimoji="0" lang="es-ES_tradnl" sz="1800" dirty="0"/>
              <a:t> que existe en las tendencias  frente a un mismo acto.</a:t>
            </a:r>
          </a:p>
          <a:p>
            <a:r>
              <a:rPr kumimoji="0" lang="es-ES_tradnl" sz="1800" dirty="0"/>
              <a:t>Mientras que para algunas personas un acto es lo correcto, para otros es inmoral, por ejemplo el divorcio, el aborto, la eutanasia, etc.</a:t>
            </a:r>
          </a:p>
          <a:p>
            <a:r>
              <a:rPr kumimoji="0" lang="es-ES_tradnl" sz="1800" dirty="0"/>
              <a:t>O sea la pregunta que normalmente se hace una persona que rige su conducta en base a las normas morales es:</a:t>
            </a:r>
          </a:p>
          <a:p>
            <a:pPr lvl="1"/>
            <a:r>
              <a:rPr kumimoji="0" lang="es-ES_tradnl" b="1" dirty="0">
                <a:solidFill>
                  <a:srgbClr val="FF0000"/>
                </a:solidFill>
              </a:rPr>
              <a:t> ¿cuál es el criterio para escoger una norma o la contraria?</a:t>
            </a:r>
            <a:endParaRPr kumimoji="0" lang="es-ES_tradnl" sz="2400" dirty="0"/>
          </a:p>
        </p:txBody>
      </p:sp>
      <p:sp>
        <p:nvSpPr>
          <p:cNvPr id="71682" name="Rectangle 2"/>
          <p:cNvSpPr>
            <a:spLocks noGrp="1" noChangeArrowheads="1"/>
          </p:cNvSpPr>
          <p:nvPr>
            <p:ph type="title"/>
          </p:nvPr>
        </p:nvSpPr>
        <p:spPr/>
        <p:txBody>
          <a:bodyPr/>
          <a:lstStyle/>
          <a:p>
            <a:r>
              <a:rPr kumimoji="0" lang="es-ES"/>
              <a:t>Los Problemas de la </a:t>
            </a:r>
            <a:r>
              <a:rPr kumimoji="0" lang="es-ES" altLang="ja-JP">
                <a:ea typeface="ヒラギノ角ゴ Pro W3" charset="0"/>
                <a:cs typeface="ヒラギノ角ゴ Pro W3" charset="0"/>
              </a:rPr>
              <a:t>é</a:t>
            </a:r>
            <a:r>
              <a:rPr kumimoji="0" lang="es-ES"/>
              <a:t>tica</a:t>
            </a:r>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idx="1"/>
          </p:nvPr>
        </p:nvSpPr>
        <p:spPr/>
        <p:txBody>
          <a:bodyPr>
            <a:normAutofit lnSpcReduction="10000"/>
          </a:bodyPr>
          <a:lstStyle/>
          <a:p>
            <a:r>
              <a:rPr kumimoji="0" lang="es-ES_tradnl" sz="4400" b="1" dirty="0"/>
              <a:t>El Problema de la Libertad Humana.</a:t>
            </a:r>
            <a:endParaRPr kumimoji="0" lang="es-ES_tradnl" sz="4400" dirty="0"/>
          </a:p>
          <a:p>
            <a:r>
              <a:rPr kumimoji="0" lang="es-ES_tradnl" sz="1800" dirty="0"/>
              <a:t>La libertad humana no es del todo real.</a:t>
            </a:r>
          </a:p>
          <a:p>
            <a:r>
              <a:rPr kumimoji="0" lang="es-ES_tradnl" sz="1800" dirty="0"/>
              <a:t>Todo individuo está de cierta forma condicionado por un </a:t>
            </a:r>
            <a:r>
              <a:rPr kumimoji="0" lang="es-ES_tradnl" sz="1800" b="1" i="1" dirty="0" err="1"/>
              <a:t>locis</a:t>
            </a:r>
            <a:r>
              <a:rPr kumimoji="0" lang="es-ES_tradnl" sz="1800" dirty="0"/>
              <a:t> en la que toda persona actúa bajo una presión social, cultural o laboral.</a:t>
            </a:r>
          </a:p>
          <a:p>
            <a:r>
              <a:rPr kumimoji="0" lang="es-ES_tradnl" sz="1800" dirty="0"/>
              <a:t>Aunque considerando la ética y la moral, permite conservar una conciencia de libertad que hace a una persona actuar en base a un criterio propio.</a:t>
            </a:r>
          </a:p>
          <a:p>
            <a:r>
              <a:rPr kumimoji="0" lang="es-ES_tradnl" sz="1800" dirty="0"/>
              <a:t>El problema está en la incompatibilidad de la libertad humana y las normas morales, o sea en:</a:t>
            </a:r>
          </a:p>
          <a:p>
            <a:pPr lvl="1"/>
            <a:r>
              <a:rPr kumimoji="0" lang="es-ES_tradnl" sz="3600" b="1" dirty="0">
                <a:solidFill>
                  <a:srgbClr val="FF0000"/>
                </a:solidFill>
              </a:rPr>
              <a:t> </a:t>
            </a:r>
            <a:r>
              <a:rPr kumimoji="0" lang="es-ES_tradnl" b="1" dirty="0">
                <a:solidFill>
                  <a:srgbClr val="FF0000"/>
                </a:solidFill>
              </a:rPr>
              <a:t>el ser y el deber ser</a:t>
            </a:r>
            <a:endParaRPr kumimoji="0" lang="es-ES_tradnl" sz="2400" dirty="0"/>
          </a:p>
        </p:txBody>
      </p:sp>
      <p:sp>
        <p:nvSpPr>
          <p:cNvPr id="73730" name="Rectangle 2"/>
          <p:cNvSpPr>
            <a:spLocks noGrp="1" noChangeArrowheads="1"/>
          </p:cNvSpPr>
          <p:nvPr>
            <p:ph type="title"/>
          </p:nvPr>
        </p:nvSpPr>
        <p:spPr/>
        <p:txBody>
          <a:bodyPr/>
          <a:lstStyle/>
          <a:p>
            <a:r>
              <a:rPr kumimoji="0" lang="es-ES"/>
              <a:t>Los Problemas de la </a:t>
            </a:r>
            <a:r>
              <a:rPr kumimoji="0" lang="es-ES" altLang="ja-JP">
                <a:ea typeface="ヒラギノ角ゴ Pro W3" charset="0"/>
                <a:cs typeface="ヒラギノ角ゴ Pro W3" charset="0"/>
              </a:rPr>
              <a:t>é</a:t>
            </a:r>
            <a:r>
              <a:rPr kumimoji="0" lang="es-ES"/>
              <a:t>tica</a:t>
            </a:r>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p:txBody>
          <a:bodyPr/>
          <a:lstStyle/>
          <a:p>
            <a:r>
              <a:rPr kumimoji="0" lang="es-ES_tradnl" sz="4800" b="1" dirty="0"/>
              <a:t>El Problema de los Valores.</a:t>
            </a:r>
            <a:endParaRPr kumimoji="0" lang="es-ES_tradnl" sz="4800" dirty="0"/>
          </a:p>
          <a:p>
            <a:r>
              <a:rPr kumimoji="0" lang="es-ES_tradnl" sz="1800" dirty="0"/>
              <a:t>De este problema surgen numerosos cuestionamientos</a:t>
            </a:r>
            <a:r>
              <a:rPr kumimoji="0" lang="es-ES_tradnl" sz="1800" dirty="0" smtClean="0"/>
              <a:t>.</a:t>
            </a:r>
            <a:br>
              <a:rPr kumimoji="0" lang="es-ES_tradnl" sz="1800" dirty="0" smtClean="0"/>
            </a:br>
            <a:endParaRPr kumimoji="0" lang="es-ES_tradnl" sz="1800" dirty="0"/>
          </a:p>
          <a:p>
            <a:r>
              <a:rPr kumimoji="0" lang="es-ES_tradnl" sz="1800" dirty="0"/>
              <a:t>El problema radica principalmente en la objetividad y subjetividad de los valores, o sea, que existen cuestionamientos sobre si:</a:t>
            </a:r>
          </a:p>
          <a:p>
            <a:pPr lvl="1"/>
            <a:r>
              <a:rPr kumimoji="0" lang="es-ES_tradnl" sz="1600" dirty="0"/>
              <a:t>¿los valores son objetivos?</a:t>
            </a:r>
          </a:p>
          <a:p>
            <a:pPr lvl="1"/>
            <a:r>
              <a:rPr kumimoji="0" lang="es-ES_tradnl" sz="1600" dirty="0"/>
              <a:t>¿los valores existen fuera de la mente de tal manera que todo hombre deba acatar los valores ya definidos?</a:t>
            </a:r>
          </a:p>
          <a:p>
            <a:pPr lvl="1"/>
            <a:r>
              <a:rPr kumimoji="0" lang="es-ES_tradnl" sz="1600" dirty="0"/>
              <a:t>¿si los valores son subjetivos, por qu</a:t>
            </a:r>
            <a:r>
              <a:rPr kumimoji="0" lang="es-ES_tradnl" altLang="ja-JP" sz="1600" dirty="0">
                <a:ea typeface="ＭＳ Ｐゴシック" charset="0"/>
                <a:cs typeface="ＭＳ Ｐゴシック" charset="0"/>
              </a:rPr>
              <a:t>é</a:t>
            </a:r>
            <a:r>
              <a:rPr kumimoji="0" lang="es-ES_tradnl" sz="1600" dirty="0"/>
              <a:t> dependen de la mentalidad de cada sujeto</a:t>
            </a:r>
            <a:r>
              <a:rPr kumimoji="0" lang="es-ES_tradnl" sz="1600" dirty="0" smtClean="0"/>
              <a:t>?</a:t>
            </a:r>
            <a:br>
              <a:rPr kumimoji="0" lang="es-ES_tradnl" sz="1600" dirty="0" smtClean="0"/>
            </a:br>
            <a:endParaRPr kumimoji="0" lang="es-ES_tradnl" sz="1600" dirty="0"/>
          </a:p>
          <a:p>
            <a:r>
              <a:rPr kumimoji="0" lang="es-ES_tradnl" sz="1800" dirty="0"/>
              <a:t>También existe otro aspecto, su conocimiento,</a:t>
            </a:r>
          </a:p>
          <a:p>
            <a:pPr lvl="1"/>
            <a:r>
              <a:rPr kumimoji="0" lang="es-ES_tradnl" b="1" dirty="0">
                <a:solidFill>
                  <a:srgbClr val="FF0000"/>
                </a:solidFill>
              </a:rPr>
              <a:t>¿cómo podemos conocer los valores y cuál es su esencia?</a:t>
            </a:r>
            <a:endParaRPr kumimoji="0" lang="es-ES_tradnl" sz="2400" dirty="0"/>
          </a:p>
        </p:txBody>
      </p:sp>
      <p:sp>
        <p:nvSpPr>
          <p:cNvPr id="75778" name="Rectangle 2"/>
          <p:cNvSpPr>
            <a:spLocks noGrp="1" noChangeArrowheads="1"/>
          </p:cNvSpPr>
          <p:nvPr>
            <p:ph type="title"/>
          </p:nvPr>
        </p:nvSpPr>
        <p:spPr/>
        <p:txBody>
          <a:bodyPr/>
          <a:lstStyle/>
          <a:p>
            <a:r>
              <a:rPr kumimoji="0" lang="es-ES"/>
              <a:t>Los Problemas de la </a:t>
            </a:r>
            <a:r>
              <a:rPr kumimoji="0" lang="es-ES" altLang="ja-JP">
                <a:ea typeface="ヒラギノ角ゴ Pro W3" charset="0"/>
                <a:cs typeface="ヒラギノ角ゴ Pro W3" charset="0"/>
              </a:rPr>
              <a:t>é</a:t>
            </a:r>
            <a:r>
              <a:rPr kumimoji="0" lang="es-ES"/>
              <a:t>tica</a:t>
            </a:r>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380999" y="1719070"/>
            <a:ext cx="8407893" cy="4950289"/>
          </a:xfrm>
        </p:spPr>
        <p:txBody>
          <a:bodyPr>
            <a:normAutofit fontScale="92500" lnSpcReduction="20000"/>
          </a:bodyPr>
          <a:lstStyle/>
          <a:p>
            <a:r>
              <a:rPr kumimoji="0" lang="es-ES_tradnl" sz="4000" b="1" dirty="0"/>
              <a:t>El Problema del Fin y los Medios.</a:t>
            </a:r>
            <a:r>
              <a:rPr kumimoji="0" lang="es-ES_tradnl" sz="4000" dirty="0"/>
              <a:t> </a:t>
            </a:r>
          </a:p>
          <a:p>
            <a:r>
              <a:rPr kumimoji="0" lang="es-ES_tradnl" sz="1800" dirty="0"/>
              <a:t>Muchos sostienen la importancia del fin de tal modo que cualquier medio es bueno si se ejecuta para obtener un fin bueno, esto se conoce como la tesis maquiavélica “El fin justifica los medios”</a:t>
            </a:r>
            <a:r>
              <a:rPr kumimoji="0" lang="es-ES_tradnl" sz="1800" dirty="0" smtClean="0"/>
              <a:t>.</a:t>
            </a:r>
            <a:br>
              <a:rPr kumimoji="0" lang="es-ES_tradnl" sz="1800" dirty="0" smtClean="0"/>
            </a:br>
            <a:endParaRPr kumimoji="0" lang="es-ES_tradnl" sz="1800" dirty="0"/>
          </a:p>
          <a:p>
            <a:pPr lvl="1"/>
            <a:r>
              <a:rPr kumimoji="0" lang="es-ES_tradnl" sz="1400" i="1" dirty="0" err="1"/>
              <a:t>E.g</a:t>
            </a:r>
            <a:r>
              <a:rPr kumimoji="0" lang="es-ES_tradnl" sz="1400" i="1" dirty="0"/>
              <a:t>. </a:t>
            </a:r>
            <a:r>
              <a:rPr kumimoji="0" lang="es-ES_tradnl" sz="1400" b="1" i="1" dirty="0"/>
              <a:t>El concepto de desarrollo económico </a:t>
            </a:r>
            <a:r>
              <a:rPr kumimoji="0" lang="es-ES_tradnl" sz="1400" i="1" dirty="0"/>
              <a:t>se ha convertido en un fin en sí mismo, más que </a:t>
            </a:r>
            <a:r>
              <a:rPr kumimoji="0" lang="es-ES_tradnl" sz="1700" i="1" dirty="0"/>
              <a:t>en un instrumento para alcanzar el objetivo superior de mejorar las condiciones de bienestar general</a:t>
            </a:r>
            <a:r>
              <a:rPr kumimoji="0" lang="es-ES_tradnl" sz="1700" i="1" dirty="0" smtClean="0"/>
              <a:t>.</a:t>
            </a:r>
            <a:br>
              <a:rPr kumimoji="0" lang="es-ES_tradnl" sz="1700" i="1" dirty="0" smtClean="0"/>
            </a:br>
            <a:endParaRPr kumimoji="0" lang="es-ES_tradnl" sz="1700" i="1" dirty="0"/>
          </a:p>
          <a:p>
            <a:pPr lvl="1"/>
            <a:r>
              <a:rPr kumimoji="0" lang="es-ES_tradnl" sz="1700" b="1" i="1" dirty="0"/>
              <a:t>Cuando el hombre en su afán por obtener utilidades, privilegia al mercado en deterioro de la vida humana,</a:t>
            </a:r>
            <a:r>
              <a:rPr kumimoji="0" lang="es-ES_tradnl" sz="1700" i="1" dirty="0"/>
              <a:t> estamos frente a la  deshumanización de la sociedad, frente a la irracionalidad de la actividad económica</a:t>
            </a:r>
            <a:r>
              <a:rPr kumimoji="0" lang="es-ES_tradnl" sz="1700" i="1" dirty="0" smtClean="0"/>
              <a:t>.</a:t>
            </a:r>
            <a:br>
              <a:rPr kumimoji="0" lang="es-ES_tradnl" sz="1700" i="1" dirty="0" smtClean="0"/>
            </a:br>
            <a:endParaRPr kumimoji="0" lang="es-ES_tradnl" sz="1700" i="1" dirty="0"/>
          </a:p>
          <a:p>
            <a:pPr lvl="1"/>
            <a:r>
              <a:rPr kumimoji="0" lang="es-ES_tradnl" sz="1700" i="1" dirty="0"/>
              <a:t>Para Max </a:t>
            </a:r>
            <a:r>
              <a:rPr kumimoji="0" lang="es-ES_tradnl" sz="1700" i="1" dirty="0" err="1"/>
              <a:t>Neef</a:t>
            </a:r>
            <a:r>
              <a:rPr kumimoji="0" lang="es-ES_tradnl" sz="1700" i="1" dirty="0"/>
              <a:t>, la economía surgió de la Filosofía moral y, por tanto, como disciplina preocupada por el bienestar humano. Con el correr del tiempo, especialmente a partir del neoclasicismo, comienza a deshumanizarse sistemáticamente. Hoy hemos llegado a un punto en que</a:t>
            </a:r>
            <a:r>
              <a:rPr kumimoji="0" lang="es-ES_tradnl" sz="2600" i="1" dirty="0"/>
              <a:t> </a:t>
            </a:r>
            <a:r>
              <a:rPr kumimoji="0" lang="es-ES_tradnl" sz="2600" b="1" i="1" dirty="0">
                <a:solidFill>
                  <a:srgbClr val="FF0000"/>
                </a:solidFill>
              </a:rPr>
              <a:t>en lugar de que la economía esté al servicio de las personas, son las personas las que deben estar al servicio de la economía. </a:t>
            </a:r>
            <a:endParaRPr kumimoji="0" lang="es-ES_tradnl" sz="1700" b="1" i="1" dirty="0">
              <a:solidFill>
                <a:srgbClr val="FF0000"/>
              </a:solidFill>
            </a:endParaRPr>
          </a:p>
        </p:txBody>
      </p:sp>
      <p:sp>
        <p:nvSpPr>
          <p:cNvPr id="77826" name="Rectangle 2"/>
          <p:cNvSpPr>
            <a:spLocks noGrp="1" noChangeArrowheads="1"/>
          </p:cNvSpPr>
          <p:nvPr>
            <p:ph type="title"/>
          </p:nvPr>
        </p:nvSpPr>
        <p:spPr/>
        <p:txBody>
          <a:bodyPr/>
          <a:lstStyle/>
          <a:p>
            <a:r>
              <a:rPr kumimoji="0" lang="es-ES"/>
              <a:t>Los Problemas de la </a:t>
            </a:r>
            <a:r>
              <a:rPr kumimoji="0" lang="es-ES" altLang="ja-JP">
                <a:ea typeface="ヒラギノ角ゴ Pro W3" charset="0"/>
                <a:cs typeface="ヒラギノ角ゴ Pro W3" charset="0"/>
              </a:rPr>
              <a:t>é</a:t>
            </a:r>
            <a:r>
              <a:rPr kumimoji="0" lang="es-ES"/>
              <a:t>tica</a:t>
            </a:r>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idx="1"/>
          </p:nvPr>
        </p:nvSpPr>
        <p:spPr/>
        <p:txBody>
          <a:bodyPr/>
          <a:lstStyle/>
          <a:p>
            <a:r>
              <a:rPr kumimoji="0" lang="es-ES_tradnl" dirty="0"/>
              <a:t>El Problema del Fin y los Medios. </a:t>
            </a:r>
          </a:p>
          <a:p>
            <a:r>
              <a:rPr kumimoji="0" lang="es-ES_tradnl" sz="2000" dirty="0"/>
              <a:t>Con esto lo único que ocurre es que se</a:t>
            </a:r>
            <a:r>
              <a:rPr kumimoji="0" lang="es-ES_tradnl" sz="2000" b="1" dirty="0"/>
              <a:t> sobre-valoran las “buenas intenciones”</a:t>
            </a:r>
            <a:r>
              <a:rPr kumimoji="0" lang="es-ES_tradnl" sz="2000" dirty="0"/>
              <a:t> de un acto, que es parte del interior del ser y se descuida el aspecto externo del acto (intenciones y finalidades).  </a:t>
            </a:r>
          </a:p>
          <a:p>
            <a:r>
              <a:rPr kumimoji="0" lang="es-ES_tradnl" sz="2000" dirty="0"/>
              <a:t>Quiero decir que:</a:t>
            </a:r>
          </a:p>
          <a:p>
            <a:pPr lvl="1"/>
            <a:r>
              <a:rPr kumimoji="0" lang="es-ES_tradnl" sz="3200" dirty="0">
                <a:solidFill>
                  <a:srgbClr val="FF0000"/>
                </a:solidFill>
              </a:rPr>
              <a:t> </a:t>
            </a:r>
            <a:r>
              <a:rPr kumimoji="0" lang="es-ES_tradnl" sz="3200" b="1" dirty="0">
                <a:solidFill>
                  <a:srgbClr val="FF0000"/>
                </a:solidFill>
              </a:rPr>
              <a:t>“El fin jamás va a justificar</a:t>
            </a:r>
            <a:br>
              <a:rPr kumimoji="0" lang="es-ES_tradnl" sz="3200" b="1" dirty="0">
                <a:solidFill>
                  <a:srgbClr val="FF0000"/>
                </a:solidFill>
              </a:rPr>
            </a:br>
            <a:r>
              <a:rPr kumimoji="0" lang="es-ES_tradnl" sz="3200" b="1" dirty="0">
                <a:solidFill>
                  <a:srgbClr val="FF0000"/>
                </a:solidFill>
              </a:rPr>
              <a:t>los medios”.</a:t>
            </a:r>
            <a:endParaRPr kumimoji="0" lang="es-ES_tradnl" sz="3200" dirty="0">
              <a:solidFill>
                <a:srgbClr val="FF0000"/>
              </a:solidFill>
            </a:endParaRPr>
          </a:p>
        </p:txBody>
      </p:sp>
      <p:sp>
        <p:nvSpPr>
          <p:cNvPr id="79874" name="Rectangle 2"/>
          <p:cNvSpPr>
            <a:spLocks noGrp="1" noChangeArrowheads="1"/>
          </p:cNvSpPr>
          <p:nvPr>
            <p:ph type="title"/>
          </p:nvPr>
        </p:nvSpPr>
        <p:spPr/>
        <p:txBody>
          <a:bodyPr/>
          <a:lstStyle/>
          <a:p>
            <a:r>
              <a:rPr kumimoji="0" lang="es-ES"/>
              <a:t>Los Problemas de la </a:t>
            </a:r>
            <a:r>
              <a:rPr kumimoji="0" lang="es-ES" altLang="ja-JP">
                <a:ea typeface="ヒラギノ角ゴ Pro W3" charset="0"/>
                <a:cs typeface="ヒラギノ角ゴ Pro W3" charset="0"/>
              </a:rPr>
              <a:t>é</a:t>
            </a:r>
            <a:r>
              <a:rPr kumimoji="0" lang="es-ES"/>
              <a:t>tica</a:t>
            </a:r>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395" name="Rectangle 3"/>
          <p:cNvSpPr>
            <a:spLocks noGrp="1" noChangeArrowheads="1"/>
          </p:cNvSpPr>
          <p:nvPr>
            <p:ph idx="1"/>
          </p:nvPr>
        </p:nvSpPr>
        <p:spPr/>
        <p:txBody>
          <a:bodyPr/>
          <a:lstStyle/>
          <a:p>
            <a:endParaRPr kumimoji="0" lang="es-ES_tradnl"/>
          </a:p>
        </p:txBody>
      </p:sp>
      <p:sp>
        <p:nvSpPr>
          <p:cNvPr id="59394" name="Rectangle 2"/>
          <p:cNvSpPr>
            <a:spLocks noGrp="1" noChangeArrowheads="1"/>
          </p:cNvSpPr>
          <p:nvPr>
            <p:ph type="title"/>
          </p:nvPr>
        </p:nvSpPr>
        <p:spPr/>
        <p:txBody>
          <a:bodyPr/>
          <a:lstStyle/>
          <a:p>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p:txBody>
          <a:bodyPr/>
          <a:lstStyle/>
          <a:p>
            <a:r>
              <a:rPr kumimoji="0" lang="es-ES_tradnl" sz="3200" b="1" dirty="0"/>
              <a:t>El Problema de la Obligación Moral.</a:t>
            </a:r>
            <a:r>
              <a:rPr kumimoji="0" lang="es-ES_tradnl" sz="3200" dirty="0"/>
              <a:t> </a:t>
            </a:r>
          </a:p>
          <a:p>
            <a:r>
              <a:rPr kumimoji="0" lang="es-ES_tradnl" sz="1800" dirty="0"/>
              <a:t>Está íntimamente ligado con el tema de los valores.</a:t>
            </a:r>
          </a:p>
          <a:p>
            <a:r>
              <a:rPr kumimoji="0" lang="es-ES_tradnl" sz="1800" dirty="0"/>
              <a:t>Normalmente se dice que</a:t>
            </a:r>
            <a:r>
              <a:rPr kumimoji="0" lang="es-ES_tradnl" sz="1800" b="1" dirty="0">
                <a:solidFill>
                  <a:srgbClr val="FF0000"/>
                </a:solidFill>
              </a:rPr>
              <a:t> lo que se hace por obligación, pierde todo mérito.</a:t>
            </a:r>
            <a:endParaRPr kumimoji="0" lang="es-ES_tradnl" sz="1800" dirty="0"/>
          </a:p>
          <a:p>
            <a:r>
              <a:rPr kumimoji="0" lang="es-ES_tradnl" sz="1800" dirty="0"/>
              <a:t>En cambio, cuando es </a:t>
            </a:r>
            <a:r>
              <a:rPr kumimoji="0" lang="es-ES_tradnl" sz="1800" b="1" dirty="0">
                <a:solidFill>
                  <a:srgbClr val="FF0000"/>
                </a:solidFill>
              </a:rPr>
              <a:t>realizado por propio convencimiento, adquiere valor moral.  </a:t>
            </a:r>
          </a:p>
          <a:p>
            <a:r>
              <a:rPr kumimoji="0" lang="es-ES_tradnl" sz="1800" dirty="0"/>
              <a:t>Esto da a entender que </a:t>
            </a:r>
            <a:r>
              <a:rPr kumimoji="0" lang="es-ES_tradnl" sz="1800" b="1" dirty="0">
                <a:solidFill>
                  <a:srgbClr val="FF0000"/>
                </a:solidFill>
              </a:rPr>
              <a:t>la obligación moral le quita al hombre la única posibilidad de ser el mismo,</a:t>
            </a:r>
            <a:r>
              <a:rPr kumimoji="0" lang="es-ES_tradnl" sz="1800" dirty="0"/>
              <a:t> de acuerdo con su propia moralidad y con su propio criterio. </a:t>
            </a:r>
          </a:p>
          <a:p>
            <a:r>
              <a:rPr kumimoji="0" lang="es-ES_tradnl" sz="1800" dirty="0"/>
              <a:t>Pero hay que aclarar que, una cosa es la obligación entendida como corrección externa y otra como la obligación basada en la </a:t>
            </a:r>
            <a:r>
              <a:rPr kumimoji="0" lang="es-ES_tradnl" sz="1800" b="1" dirty="0">
                <a:solidFill>
                  <a:srgbClr val="FF0000"/>
                </a:solidFill>
              </a:rPr>
              <a:t>presión interna que ejercen </a:t>
            </a:r>
            <a:r>
              <a:rPr kumimoji="0" lang="es-ES_tradnl" sz="2400" b="1" dirty="0">
                <a:solidFill>
                  <a:srgbClr val="FF0000"/>
                </a:solidFill>
              </a:rPr>
              <a:t>los valores en la conciencia de una persona.</a:t>
            </a:r>
            <a:endParaRPr kumimoji="0" lang="es-ES_tradnl" sz="3600" b="1" dirty="0">
              <a:solidFill>
                <a:srgbClr val="FF0000"/>
              </a:solidFill>
            </a:endParaRPr>
          </a:p>
        </p:txBody>
      </p:sp>
      <p:sp>
        <p:nvSpPr>
          <p:cNvPr id="81922" name="Rectangle 2"/>
          <p:cNvSpPr>
            <a:spLocks noGrp="1" noChangeArrowheads="1"/>
          </p:cNvSpPr>
          <p:nvPr>
            <p:ph type="title"/>
          </p:nvPr>
        </p:nvSpPr>
        <p:spPr/>
        <p:txBody>
          <a:bodyPr/>
          <a:lstStyle/>
          <a:p>
            <a:r>
              <a:rPr kumimoji="0" lang="es-ES"/>
              <a:t>Los Problemas de la </a:t>
            </a:r>
            <a:r>
              <a:rPr kumimoji="0" lang="es-ES" altLang="ja-JP">
                <a:ea typeface="ヒラギノ角ゴ Pro W3" charset="0"/>
                <a:cs typeface="ヒラギノ角ゴ Pro W3" charset="0"/>
              </a:rPr>
              <a:t>é</a:t>
            </a:r>
            <a:r>
              <a:rPr kumimoji="0" lang="es-ES"/>
              <a:t>tica</a:t>
            </a:r>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idx="1"/>
          </p:nvPr>
        </p:nvSpPr>
        <p:spPr/>
        <p:txBody>
          <a:bodyPr/>
          <a:lstStyle/>
          <a:p>
            <a:r>
              <a:rPr kumimoji="0" lang="es-ES_tradnl" sz="3600" b="1" dirty="0"/>
              <a:t>La Diferencia entre Ética y Moral.</a:t>
            </a:r>
            <a:endParaRPr kumimoji="0" lang="es-ES_tradnl" sz="3600" dirty="0"/>
          </a:p>
          <a:p>
            <a:endParaRPr kumimoji="0" lang="es-ES_tradnl" sz="1800" dirty="0"/>
          </a:p>
          <a:p>
            <a:r>
              <a:rPr kumimoji="0" lang="es-ES_tradnl" sz="1800" dirty="0"/>
              <a:t>Este es un problema que yo creo, est</a:t>
            </a:r>
            <a:r>
              <a:rPr kumimoji="0" lang="es-ES_tradnl" altLang="ja-JP" sz="1800" dirty="0">
                <a:ea typeface="ＭＳ Ｐゴシック" charset="0"/>
                <a:cs typeface="ＭＳ Ｐゴシック" charset="0"/>
              </a:rPr>
              <a:t>á</a:t>
            </a:r>
            <a:r>
              <a:rPr kumimoji="0" lang="es-ES_tradnl" sz="1800" dirty="0"/>
              <a:t> en la mayoría de las personas. </a:t>
            </a:r>
          </a:p>
          <a:p>
            <a:endParaRPr kumimoji="0" lang="es-ES_tradnl" sz="1800" dirty="0"/>
          </a:p>
          <a:p>
            <a:r>
              <a:rPr kumimoji="0" lang="es-ES_tradnl" sz="1800" dirty="0"/>
              <a:t>Nos ha ocurrido y nos hemos preguntado ¿qué no es lo mismo…?</a:t>
            </a:r>
          </a:p>
          <a:p>
            <a:endParaRPr kumimoji="0" lang="es-ES_tradnl" sz="1800" dirty="0"/>
          </a:p>
          <a:p>
            <a:r>
              <a:rPr kumimoji="0" lang="es-ES_tradnl" sz="1800" dirty="0"/>
              <a:t>Aunque por definición etimol</a:t>
            </a:r>
            <a:r>
              <a:rPr kumimoji="0" lang="es-ES_tradnl" altLang="ja-JP" sz="1800" dirty="0">
                <a:ea typeface="ＭＳ Ｐゴシック" charset="0"/>
                <a:cs typeface="ＭＳ Ｐゴシック" charset="0"/>
              </a:rPr>
              <a:t>ógica</a:t>
            </a:r>
            <a:r>
              <a:rPr kumimoji="0" lang="es-ES_tradnl" sz="1800" dirty="0"/>
              <a:t> significan lo mismo (una costumbre). </a:t>
            </a:r>
          </a:p>
          <a:p>
            <a:endParaRPr kumimoji="0" lang="es-ES_tradnl" sz="1800" dirty="0"/>
          </a:p>
          <a:p>
            <a:r>
              <a:rPr kumimoji="0" lang="es-ES_tradnl" sz="1800" dirty="0"/>
              <a:t>En la actualidad se han ido diversificando e incluso diferenciando.</a:t>
            </a:r>
            <a:endParaRPr kumimoji="0" lang="es-ES_tradnl" sz="2800" dirty="0"/>
          </a:p>
        </p:txBody>
      </p:sp>
      <p:sp>
        <p:nvSpPr>
          <p:cNvPr id="83970" name="Rectangle 2"/>
          <p:cNvSpPr>
            <a:spLocks noGrp="1" noChangeArrowheads="1"/>
          </p:cNvSpPr>
          <p:nvPr>
            <p:ph type="title"/>
          </p:nvPr>
        </p:nvSpPr>
        <p:spPr/>
        <p:txBody>
          <a:bodyPr/>
          <a:lstStyle/>
          <a:p>
            <a:r>
              <a:rPr kumimoji="0" lang="es-ES"/>
              <a:t>Los Problemas de la </a:t>
            </a:r>
            <a:r>
              <a:rPr kumimoji="0" lang="es-ES" altLang="ja-JP">
                <a:ea typeface="ヒラギノ角ゴ Pro W3" charset="0"/>
                <a:cs typeface="ヒラギノ角ゴ Pro W3" charset="0"/>
              </a:rPr>
              <a:t>é</a:t>
            </a:r>
            <a:r>
              <a:rPr kumimoji="0" lang="es-ES"/>
              <a:t>tica</a:t>
            </a:r>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p:txBody>
          <a:bodyPr/>
          <a:lstStyle/>
          <a:p>
            <a:r>
              <a:rPr kumimoji="0" lang="es-ES_tradnl" sz="2800"/>
              <a:t>Lo que hoy conocemos como Ética es:</a:t>
            </a:r>
          </a:p>
          <a:p>
            <a:pPr lvl="1"/>
            <a:r>
              <a:rPr kumimoji="0" lang="es-ES_tradnl" b="1"/>
              <a:t>el conjunto de normas que nos vienen del interior.</a:t>
            </a:r>
            <a:endParaRPr kumimoji="0" lang="es-ES_tradnl"/>
          </a:p>
          <a:p>
            <a:endParaRPr kumimoji="0" lang="es-ES_tradnl" sz="2800"/>
          </a:p>
          <a:p>
            <a:r>
              <a:rPr kumimoji="0" lang="es-ES_tradnl" sz="2800"/>
              <a:t>La Moral entonces ser</a:t>
            </a:r>
            <a:r>
              <a:rPr kumimoji="0" lang="es-ES_tradnl" altLang="ja-JP" sz="2800">
                <a:ea typeface="ＭＳ Ｐゴシック" charset="0"/>
                <a:cs typeface="ＭＳ Ｐゴシック" charset="0"/>
              </a:rPr>
              <a:t>ía:</a:t>
            </a:r>
          </a:p>
          <a:p>
            <a:pPr lvl="1"/>
            <a:r>
              <a:rPr kumimoji="0" lang="es-ES_tradnl" b="1"/>
              <a:t> las normas que nos vienen del exterior, o sea de la sociedad.</a:t>
            </a:r>
            <a:endParaRPr kumimoji="0" lang="es-ES_tradnl" sz="4400"/>
          </a:p>
        </p:txBody>
      </p:sp>
      <p:sp>
        <p:nvSpPr>
          <p:cNvPr id="86018" name="Rectangle 2"/>
          <p:cNvSpPr>
            <a:spLocks noGrp="1" noChangeArrowheads="1"/>
          </p:cNvSpPr>
          <p:nvPr>
            <p:ph type="title"/>
          </p:nvPr>
        </p:nvSpPr>
        <p:spPr/>
        <p:txBody>
          <a:bodyPr/>
          <a:lstStyle/>
          <a:p>
            <a:r>
              <a:rPr kumimoji="0" lang="es-ES"/>
              <a:t>Los Problemas de la </a:t>
            </a:r>
            <a:r>
              <a:rPr kumimoji="0" lang="es-ES" altLang="ja-JP">
                <a:ea typeface="ヒラギノ角ゴ Pro W3" charset="0"/>
                <a:cs typeface="ヒラギノ角ゴ Pro W3" charset="0"/>
              </a:rPr>
              <a:t>é</a:t>
            </a:r>
            <a:r>
              <a:rPr kumimoji="0" lang="es-ES"/>
              <a:t>tica</a:t>
            </a:r>
            <a:endParaRPr kumimoji="0" lang="es-ES_tradnl"/>
          </a:p>
        </p:txBody>
      </p:sp>
      <p:sp>
        <p:nvSpPr>
          <p:cNvPr id="4" name="Rectangle 3"/>
          <p:cNvSpPr txBox="1">
            <a:spLocks noChangeArrowheads="1"/>
          </p:cNvSpPr>
          <p:nvPr/>
        </p:nvSpPr>
        <p:spPr>
          <a:xfrm>
            <a:off x="0" y="4437112"/>
            <a:ext cx="9144000" cy="2062103"/>
          </a:xfrm>
          <a:prstGeom prst="rect">
            <a:avLst/>
          </a:prstGeom>
        </p:spPr>
        <p:txBody>
          <a:bodyPr vert="horz" wrap="square" lIns="91440" tIns="45720" rIns="91440" bIns="45720" rtlCol="0">
            <a:sp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lgn="ctr">
              <a:buFontTx/>
              <a:buNone/>
            </a:pPr>
            <a:r>
              <a:rPr lang="es-ES_tradnl" altLang="ja-JP" sz="4000" b="1" dirty="0" smtClean="0">
                <a:solidFill>
                  <a:srgbClr val="FF0000"/>
                </a:solidFill>
                <a:effectLst>
                  <a:outerShdw blurRad="38100" dist="38100" dir="2700000" algn="tl">
                    <a:srgbClr val="000000"/>
                  </a:outerShdw>
                </a:effectLst>
                <a:latin typeface="35 Helvetica Thin" charset="0"/>
                <a:ea typeface="ＭＳ Ｐゴシック" charset="0"/>
                <a:cs typeface="ＭＳ Ｐゴシック" charset="0"/>
              </a:rPr>
              <a:t>O SEA,</a:t>
            </a:r>
          </a:p>
          <a:p>
            <a:pPr algn="ctr">
              <a:buFontTx/>
              <a:buNone/>
            </a:pPr>
            <a:r>
              <a:rPr lang="es-ES_tradnl" altLang="ja-JP" sz="4000" b="1" dirty="0" smtClean="0">
                <a:solidFill>
                  <a:srgbClr val="FF0000"/>
                </a:solidFill>
                <a:effectLst>
                  <a:outerShdw blurRad="38100" dist="38100" dir="2700000" algn="tl">
                    <a:srgbClr val="000000"/>
                  </a:outerShdw>
                </a:effectLst>
                <a:latin typeface="35 Helvetica Thin" charset="0"/>
                <a:ea typeface="ＭＳ Ｐゴシック" charset="0"/>
                <a:cs typeface="ＭＳ Ｐゴシック" charset="0"/>
              </a:rPr>
              <a:t>LA ÉTICA ES INDIVIDUAL</a:t>
            </a:r>
            <a:br>
              <a:rPr lang="es-ES_tradnl" altLang="ja-JP" sz="4000" b="1" dirty="0" smtClean="0">
                <a:solidFill>
                  <a:srgbClr val="FF0000"/>
                </a:solidFill>
                <a:effectLst>
                  <a:outerShdw blurRad="38100" dist="38100" dir="2700000" algn="tl">
                    <a:srgbClr val="000000"/>
                  </a:outerShdw>
                </a:effectLst>
                <a:latin typeface="35 Helvetica Thin" charset="0"/>
                <a:ea typeface="ＭＳ Ｐゴシック" charset="0"/>
                <a:cs typeface="ＭＳ Ｐゴシック" charset="0"/>
              </a:rPr>
            </a:br>
            <a:r>
              <a:rPr lang="es-ES_tradnl" altLang="ja-JP" sz="4000" b="1" dirty="0" smtClean="0">
                <a:solidFill>
                  <a:srgbClr val="FF0000"/>
                </a:solidFill>
                <a:effectLst>
                  <a:outerShdw blurRad="38100" dist="38100" dir="2700000" algn="tl">
                    <a:srgbClr val="000000"/>
                  </a:outerShdw>
                </a:effectLst>
                <a:latin typeface="35 Helvetica Thin" charset="0"/>
                <a:ea typeface="ＭＳ Ｐゴシック" charset="0"/>
                <a:cs typeface="ＭＳ Ｐゴシック" charset="0"/>
              </a:rPr>
              <a:t>Y LA MORAL ES SOCIAL…</a:t>
            </a:r>
            <a:endParaRPr lang="es-ES_tradnl" sz="4000" dirty="0">
              <a:solidFill>
                <a:srgbClr val="FF0000"/>
              </a:solidFill>
              <a:effectLst>
                <a:outerShdw blurRad="38100" dist="38100" dir="2700000" algn="tl">
                  <a:srgbClr val="000000"/>
                </a:outerShdw>
              </a:effectLst>
              <a:latin typeface="35 Helvetica Thin"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083" name="Rectangle 3"/>
          <p:cNvSpPr>
            <a:spLocks noGrp="1" noChangeArrowheads="1"/>
          </p:cNvSpPr>
          <p:nvPr>
            <p:ph idx="1"/>
          </p:nvPr>
        </p:nvSpPr>
        <p:spPr>
          <a:xfrm>
            <a:off x="0" y="4117975"/>
            <a:ext cx="9144000" cy="2740025"/>
          </a:xfrm>
        </p:spPr>
        <p:txBody>
          <a:bodyPr>
            <a:spAutoFit/>
          </a:bodyPr>
          <a:lstStyle/>
          <a:p>
            <a:pPr marL="609600" indent="-609600"/>
            <a:r>
              <a:rPr kumimoji="0" lang="es-ES" sz="2800" b="1" dirty="0">
                <a:solidFill>
                  <a:srgbClr val="FFFF00"/>
                </a:solidFill>
              </a:rPr>
              <a:t>En una </a:t>
            </a:r>
            <a:r>
              <a:rPr kumimoji="0" lang="es-ES" sz="2800" b="1" dirty="0" err="1">
                <a:solidFill>
                  <a:srgbClr val="FFFF00"/>
                </a:solidFill>
              </a:rPr>
              <a:t>diapo</a:t>
            </a:r>
            <a:r>
              <a:rPr kumimoji="0" lang="es-ES" sz="2800" b="1" dirty="0">
                <a:solidFill>
                  <a:srgbClr val="FFFF00"/>
                </a:solidFill>
              </a:rPr>
              <a:t> -con imagen(es)- presente un caso, donde est</a:t>
            </a:r>
            <a:r>
              <a:rPr kumimoji="0" lang="es-ES" altLang="ja-JP" sz="2800" b="1" dirty="0">
                <a:solidFill>
                  <a:srgbClr val="FFFF00"/>
                </a:solidFill>
              </a:rPr>
              <a:t>é en juego uno de los </a:t>
            </a:r>
            <a:r>
              <a:rPr kumimoji="0" lang="es-ES" sz="2800" b="1" dirty="0">
                <a:solidFill>
                  <a:srgbClr val="FFFF00"/>
                </a:solidFill>
              </a:rPr>
              <a:t>seis problemas </a:t>
            </a:r>
            <a:br>
              <a:rPr kumimoji="0" lang="es-ES" sz="2800" b="1" dirty="0">
                <a:solidFill>
                  <a:srgbClr val="FFFF00"/>
                </a:solidFill>
              </a:rPr>
            </a:br>
            <a:r>
              <a:rPr kumimoji="0" lang="es-ES" sz="2800" b="1" dirty="0">
                <a:solidFill>
                  <a:srgbClr val="FFFF00"/>
                </a:solidFill>
              </a:rPr>
              <a:t>de la </a:t>
            </a:r>
            <a:r>
              <a:rPr kumimoji="0" lang="es-ES" altLang="ja-JP" sz="2800" b="1" dirty="0">
                <a:solidFill>
                  <a:srgbClr val="FFFF00"/>
                </a:solidFill>
              </a:rPr>
              <a:t>ética</a:t>
            </a:r>
            <a:r>
              <a:rPr kumimoji="0" lang="es-ES" sz="2800" b="1" dirty="0">
                <a:solidFill>
                  <a:srgbClr val="FFFF00"/>
                </a:solidFill>
              </a:rPr>
              <a:t>.</a:t>
            </a:r>
          </a:p>
          <a:p>
            <a:pPr marL="609600" indent="-609600"/>
            <a:r>
              <a:rPr lang="es-ES" sz="2800" b="1" dirty="0">
                <a:solidFill>
                  <a:srgbClr val="FFFF00"/>
                </a:solidFill>
              </a:rPr>
              <a:t>Suba la imagen a U-cursos, para que pueda comentarla la pr</a:t>
            </a:r>
            <a:r>
              <a:rPr lang="es-ES" altLang="ja-JP" sz="2800" b="1" dirty="0">
                <a:solidFill>
                  <a:srgbClr val="FFFF00"/>
                </a:solidFill>
              </a:rPr>
              <a:t>óxima semana </a:t>
            </a:r>
            <a:br>
              <a:rPr lang="es-ES" altLang="ja-JP" sz="2800" b="1" dirty="0">
                <a:solidFill>
                  <a:srgbClr val="FFFF00"/>
                </a:solidFill>
              </a:rPr>
            </a:br>
            <a:r>
              <a:rPr lang="es-ES" altLang="ja-JP" sz="2800" b="1" dirty="0">
                <a:solidFill>
                  <a:srgbClr val="FFFF00"/>
                </a:solidFill>
              </a:rPr>
              <a:t>(implica “subirla” el domingo 27.09.2015)</a:t>
            </a:r>
          </a:p>
        </p:txBody>
      </p:sp>
      <p:sp>
        <p:nvSpPr>
          <p:cNvPr id="174082" name="Rectangle 2"/>
          <p:cNvSpPr>
            <a:spLocks noGrp="1" noChangeArrowheads="1"/>
          </p:cNvSpPr>
          <p:nvPr>
            <p:ph type="title"/>
          </p:nvPr>
        </p:nvSpPr>
        <p:spPr>
          <a:xfrm>
            <a:off x="0" y="0"/>
            <a:ext cx="2362200" cy="1143000"/>
          </a:xfrm>
        </p:spPr>
        <p:txBody>
          <a:bodyPr/>
          <a:lstStyle/>
          <a:p>
            <a:pPr algn="l"/>
            <a:r>
              <a:rPr kumimoji="0" lang="es-ES">
                <a:solidFill>
                  <a:srgbClr val="FFFFFF"/>
                </a:solidFill>
              </a:rPr>
              <a:t>Tarea 2</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a:xfrm>
            <a:off x="457200" y="1828800"/>
            <a:ext cx="8229600" cy="4495800"/>
          </a:xfrm>
        </p:spPr>
        <p:txBody>
          <a:bodyPr/>
          <a:lstStyle/>
          <a:p>
            <a:pPr>
              <a:lnSpc>
                <a:spcPct val="90000"/>
              </a:lnSpc>
            </a:pPr>
            <a:r>
              <a:rPr kumimoji="0" lang="es-ES_tradnl" sz="2400" dirty="0"/>
              <a:t>La Ética como ciencia normativa,</a:t>
            </a:r>
            <a:r>
              <a:rPr kumimoji="0" lang="es-ES_tradnl" sz="2400" b="1" dirty="0"/>
              <a:t> estudia lo que es normal</a:t>
            </a:r>
            <a:r>
              <a:rPr kumimoji="0" lang="es-ES_tradnl" sz="2400" dirty="0"/>
              <a:t>.</a:t>
            </a:r>
          </a:p>
          <a:p>
            <a:pPr>
              <a:lnSpc>
                <a:spcPct val="90000"/>
              </a:lnSpc>
            </a:pPr>
            <a:endParaRPr kumimoji="0" lang="es-ES_tradnl" sz="2400" dirty="0"/>
          </a:p>
          <a:p>
            <a:pPr>
              <a:lnSpc>
                <a:spcPct val="90000"/>
              </a:lnSpc>
            </a:pPr>
            <a:r>
              <a:rPr kumimoji="0" lang="es-ES_tradnl" sz="2400" dirty="0"/>
              <a:t>Pero no lo normal de hecho, que es </a:t>
            </a:r>
            <a:r>
              <a:rPr kumimoji="0" lang="es-ES_tradnl" sz="2400" i="1" dirty="0"/>
              <a:t>lo que suele suceder. </a:t>
            </a:r>
            <a:r>
              <a:rPr kumimoji="0" lang="es-ES_tradnl" sz="2400" dirty="0"/>
              <a:t>Sino lo </a:t>
            </a:r>
            <a:r>
              <a:rPr kumimoji="0" lang="es-ES_tradnl" sz="2400" b="1" dirty="0"/>
              <a:t>normal de derecho</a:t>
            </a:r>
            <a:r>
              <a:rPr kumimoji="0" lang="es-ES_tradnl" sz="2400" dirty="0"/>
              <a:t>, o sea </a:t>
            </a:r>
            <a:r>
              <a:rPr kumimoji="0" lang="es-ES_tradnl" sz="2400" i="1" dirty="0"/>
              <a:t>lo que debería suceder (y que eventualmente est</a:t>
            </a:r>
            <a:r>
              <a:rPr kumimoji="0" lang="es-ES_tradnl" altLang="ja-JP" sz="2400" i="1" dirty="0"/>
              <a:t>á consensuado)</a:t>
            </a:r>
          </a:p>
          <a:p>
            <a:pPr>
              <a:lnSpc>
                <a:spcPct val="90000"/>
              </a:lnSpc>
            </a:pPr>
            <a:endParaRPr kumimoji="0" lang="es-ES_tradnl" sz="2400" dirty="0"/>
          </a:p>
          <a:p>
            <a:pPr>
              <a:lnSpc>
                <a:spcPct val="90000"/>
              </a:lnSpc>
            </a:pPr>
            <a:r>
              <a:rPr kumimoji="0" lang="es-ES_tradnl" b="1" dirty="0"/>
              <a:t>…algo as</a:t>
            </a:r>
            <a:r>
              <a:rPr kumimoji="0" lang="es-ES_tradnl" altLang="ja-JP" b="1" dirty="0">
                <a:ea typeface="ＭＳ Ｐゴシック" charset="0"/>
                <a:cs typeface="ＭＳ Ｐゴシック" charset="0"/>
              </a:rPr>
              <a:t>í </a:t>
            </a:r>
            <a:r>
              <a:rPr kumimoji="0" lang="es-ES_tradnl" altLang="ja-JP" b="1" dirty="0" smtClean="0">
                <a:ea typeface="ＭＳ Ｐゴシック" charset="0"/>
                <a:cs typeface="ＭＳ Ｐゴシック" charset="0"/>
              </a:rPr>
              <a:t>como que lo que se consensua son, </a:t>
            </a:r>
            <a:r>
              <a:rPr lang="es-ES_tradnl" altLang="ja-JP" b="1" dirty="0" smtClean="0">
                <a:ea typeface="ＭＳ Ｐゴシック" charset="0"/>
                <a:cs typeface="ＭＳ Ｐゴシック" charset="0"/>
              </a:rPr>
              <a:t>prescribir </a:t>
            </a:r>
            <a:r>
              <a:rPr kumimoji="0" lang="es-ES_tradnl" altLang="ja-JP" b="1" dirty="0" smtClean="0">
                <a:ea typeface="ＭＳ Ｐゴシック" charset="0"/>
                <a:cs typeface="ＭＳ Ｐゴシック" charset="0"/>
              </a:rPr>
              <a:t>ciertos comportamientos </a:t>
            </a:r>
            <a:r>
              <a:rPr kumimoji="0" lang="es-ES_tradnl" altLang="ja-JP" b="1" dirty="0">
                <a:ea typeface="ＭＳ Ｐゴシック" charset="0"/>
                <a:cs typeface="ＭＳ Ｐゴシック" charset="0"/>
              </a:rPr>
              <a:t>humanos ante diversas situaciones de la vida en común.</a:t>
            </a:r>
            <a:endParaRPr kumimoji="0" lang="es-ES_tradnl" sz="2400" b="1" dirty="0"/>
          </a:p>
        </p:txBody>
      </p:sp>
      <p:sp>
        <p:nvSpPr>
          <p:cNvPr id="88066" name="Rectangle 2"/>
          <p:cNvSpPr>
            <a:spLocks noGrp="1" noChangeArrowheads="1"/>
          </p:cNvSpPr>
          <p:nvPr>
            <p:ph type="title"/>
          </p:nvPr>
        </p:nvSpPr>
        <p:spPr/>
        <p:txBody>
          <a:bodyPr/>
          <a:lstStyle/>
          <a:p>
            <a:r>
              <a:rPr kumimoji="0" lang="es-ES_tradnl" sz="3600"/>
              <a:t>La Ética como Ciencia Normativa</a:t>
            </a:r>
            <a:endParaRPr kumimoji="0" lang="es-ES_tradnl"/>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500"/>
                                        <p:tgtEl>
                                          <p:spTgt spid="88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7">
                                            <p:txEl>
                                              <p:pRg st="2" end="2"/>
                                            </p:txEl>
                                          </p:spTgt>
                                        </p:tgtEl>
                                        <p:attrNameLst>
                                          <p:attrName>style.visibility</p:attrName>
                                        </p:attrNameLst>
                                      </p:cBhvr>
                                      <p:to>
                                        <p:strVal val="visible"/>
                                      </p:to>
                                    </p:set>
                                    <p:animEffect transition="in" filter="fade">
                                      <p:cBhvr>
                                        <p:cTn id="12" dur="500"/>
                                        <p:tgtEl>
                                          <p:spTgt spid="880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067">
                                            <p:txEl>
                                              <p:pRg st="4" end="4"/>
                                            </p:txEl>
                                          </p:spTgt>
                                        </p:tgtEl>
                                        <p:attrNameLst>
                                          <p:attrName>style.visibility</p:attrName>
                                        </p:attrNameLst>
                                      </p:cBhvr>
                                      <p:to>
                                        <p:strVal val="visible"/>
                                      </p:to>
                                    </p:set>
                                    <p:animEffect transition="in" filter="fade">
                                      <p:cBhvr>
                                        <p:cTn id="17" dur="500"/>
                                        <p:tgtEl>
                                          <p:spTgt spid="880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Rectangle 3"/>
          <p:cNvSpPr>
            <a:spLocks noGrp="1" noChangeArrowheads="1"/>
          </p:cNvSpPr>
          <p:nvPr>
            <p:ph idx="1"/>
          </p:nvPr>
        </p:nvSpPr>
        <p:spPr>
          <a:xfrm>
            <a:off x="457200" y="1828800"/>
            <a:ext cx="8229600" cy="4800600"/>
          </a:xfrm>
        </p:spPr>
        <p:txBody>
          <a:bodyPr/>
          <a:lstStyle/>
          <a:p>
            <a:pPr>
              <a:lnSpc>
                <a:spcPct val="90000"/>
              </a:lnSpc>
            </a:pPr>
            <a:r>
              <a:rPr kumimoji="0" lang="es-ES_tradnl" sz="2000"/>
              <a:t>Entonces, decimos que se está actuando de un modo ético cuando en esta conducta, </a:t>
            </a:r>
            <a:r>
              <a:rPr kumimoji="0" lang="es-ES_tradnl" sz="2000" b="1" i="1"/>
              <a:t>coincide lo normal de hecho con lo normal de derecho.</a:t>
            </a:r>
            <a:endParaRPr kumimoji="0" lang="es-ES_tradnl" sz="2000" b="1"/>
          </a:p>
          <a:p>
            <a:pPr>
              <a:lnSpc>
                <a:spcPct val="90000"/>
              </a:lnSpc>
            </a:pPr>
            <a:endParaRPr kumimoji="0" lang="es-ES_tradnl" sz="2000"/>
          </a:p>
          <a:p>
            <a:pPr>
              <a:lnSpc>
                <a:spcPct val="90000"/>
              </a:lnSpc>
            </a:pPr>
            <a:r>
              <a:rPr kumimoji="0" lang="es-ES_tradnl" sz="6600" b="1"/>
              <a:t>LE LLAMAREMOS -por el momento- CONSECUENCIA!</a:t>
            </a:r>
            <a:endParaRPr kumimoji="0" lang="es-ES_tradnl" sz="2000" b="1"/>
          </a:p>
        </p:txBody>
      </p:sp>
      <p:sp>
        <p:nvSpPr>
          <p:cNvPr id="176130" name="Rectangle 2"/>
          <p:cNvSpPr>
            <a:spLocks noGrp="1" noChangeArrowheads="1"/>
          </p:cNvSpPr>
          <p:nvPr>
            <p:ph type="title"/>
          </p:nvPr>
        </p:nvSpPr>
        <p:spPr/>
        <p:txBody>
          <a:bodyPr/>
          <a:lstStyle/>
          <a:p>
            <a:r>
              <a:rPr kumimoji="0" lang="es-ES_tradnl" sz="3600"/>
              <a:t>La Ética como Ciencia Normativa</a:t>
            </a:r>
            <a:endParaRPr kumimoji="0" lang="es-ES_tradnl"/>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Effect transition="in" filter="fade">
                                      <p:cBhvr>
                                        <p:cTn id="7" dur="500"/>
                                        <p:tgtEl>
                                          <p:spTgt spid="176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6131">
                                            <p:txEl>
                                              <p:pRg st="2" end="2"/>
                                            </p:txEl>
                                          </p:spTgt>
                                        </p:tgtEl>
                                        <p:attrNameLst>
                                          <p:attrName>style.visibility</p:attrName>
                                        </p:attrNameLst>
                                      </p:cBhvr>
                                      <p:to>
                                        <p:strVal val="visible"/>
                                      </p:to>
                                    </p:set>
                                    <p:animEffect transition="in" filter="fade">
                                      <p:cBhvr>
                                        <p:cTn id="12" dur="500"/>
                                        <p:tgtEl>
                                          <p:spTgt spid="176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research-ethics.jpg"/>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79512" y="1628800"/>
            <a:ext cx="8784976" cy="5112568"/>
          </a:xfrm>
          <a:prstGeom prst="rect">
            <a:avLst/>
          </a:prstGeom>
        </p:spPr>
      </p:pic>
      <p:sp>
        <p:nvSpPr>
          <p:cNvPr id="98310" name="Rectangle 6"/>
          <p:cNvSpPr>
            <a:spLocks noGrp="1" noChangeArrowheads="1"/>
          </p:cNvSpPr>
          <p:nvPr>
            <p:ph idx="1"/>
          </p:nvPr>
        </p:nvSpPr>
        <p:spPr>
          <a:xfrm>
            <a:off x="380999" y="1916832"/>
            <a:ext cx="8407893" cy="2213985"/>
          </a:xfrm>
        </p:spPr>
        <p:txBody>
          <a:bodyPr>
            <a:noAutofit/>
          </a:bodyPr>
          <a:lstStyle/>
          <a:p>
            <a:r>
              <a:rPr lang="es-ES_tradnl" sz="2400" dirty="0"/>
              <a:t>D</a:t>
            </a:r>
            <a:r>
              <a:rPr lang="es-ES_tradnl" altLang="ja-JP" sz="2400" dirty="0"/>
              <a:t>e los cuatro ambientes donde se forma la ética de las </a:t>
            </a:r>
            <a:r>
              <a:rPr lang="es-ES_tradnl" altLang="ja-JP" sz="2400" dirty="0" smtClean="0"/>
              <a:t>personas </a:t>
            </a:r>
            <a:r>
              <a:rPr lang="es-ES" altLang="ja-JP" sz="2400" dirty="0" smtClean="0"/>
              <a:t>…y que usted está en el tercero, lo veremos la próxima semana.</a:t>
            </a:r>
          </a:p>
          <a:p>
            <a:r>
              <a:rPr lang="es-ES" altLang="ja-JP" sz="2400" dirty="0" smtClean="0"/>
              <a:t>Les dejo el texto 1 para leer, en U-cursos!</a:t>
            </a:r>
            <a:endParaRPr lang="es-ES_tradnl" altLang="ja-JP" sz="2400" dirty="0"/>
          </a:p>
          <a:p>
            <a:pPr marL="45720" indent="0">
              <a:buNone/>
            </a:pPr>
            <a:endParaRPr lang="es-ES_tradnl" altLang="ja-JP" sz="2400" dirty="0"/>
          </a:p>
          <a:p>
            <a:r>
              <a:rPr lang="es-ES_tradnl" altLang="ja-JP" sz="2400" dirty="0" smtClean="0"/>
              <a:t>Antes, </a:t>
            </a:r>
            <a:br>
              <a:rPr lang="es-ES_tradnl" altLang="ja-JP" sz="2400" dirty="0" smtClean="0"/>
            </a:br>
            <a:r>
              <a:rPr lang="es-ES_tradnl" altLang="ja-JP" sz="2400" dirty="0" smtClean="0"/>
              <a:t>escuche </a:t>
            </a:r>
            <a:br>
              <a:rPr lang="es-ES_tradnl" altLang="ja-JP" sz="2400" dirty="0" smtClean="0"/>
            </a:br>
            <a:r>
              <a:rPr lang="es-ES_tradnl" altLang="ja-JP" sz="2400" dirty="0" smtClean="0"/>
              <a:t>al Dr. Bueno!</a:t>
            </a:r>
            <a:endParaRPr lang="es-ES_tradnl" sz="2400" dirty="0"/>
          </a:p>
        </p:txBody>
      </p:sp>
      <p:sp>
        <p:nvSpPr>
          <p:cNvPr id="98306" name="Rectangle 2"/>
          <p:cNvSpPr>
            <a:spLocks noGrp="1" noChangeArrowheads="1"/>
          </p:cNvSpPr>
          <p:nvPr>
            <p:ph type="title"/>
          </p:nvPr>
        </p:nvSpPr>
        <p:spPr/>
        <p:txBody>
          <a:bodyPr/>
          <a:lstStyle/>
          <a:p>
            <a:pPr>
              <a:lnSpc>
                <a:spcPct val="80000"/>
              </a:lnSpc>
            </a:pPr>
            <a:r>
              <a:rPr kumimoji="0" lang="es-ES" dirty="0"/>
              <a:t>Una conclusi</a:t>
            </a:r>
            <a:r>
              <a:rPr kumimoji="0" lang="es-ES" altLang="ja-JP" dirty="0"/>
              <a:t>ón visual</a:t>
            </a:r>
            <a:endParaRPr kumimoji="0" lang="es-ES_tradnl" dirty="0">
              <a:ea typeface="ＭＳ Ｐゴシック" charset="0"/>
              <a:cs typeface="ＭＳ Ｐゴシック" charset="0"/>
            </a:endParaRPr>
          </a:p>
        </p:txBody>
      </p:sp>
      <p:sp>
        <p:nvSpPr>
          <p:cNvPr id="98308" name="Rectangle 4"/>
          <p:cNvSpPr>
            <a:spLocks noChangeArrowheads="1"/>
          </p:cNvSpPr>
          <p:nvPr/>
        </p:nvSpPr>
        <p:spPr bwMode="auto">
          <a:xfrm>
            <a:off x="9818688" y="61341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s-ES_tradnl"/>
          </a:p>
        </p:txBody>
      </p:sp>
      <p:pic>
        <p:nvPicPr>
          <p:cNvPr id="4" name="Imagen 3" descr="Captura de pantalla 2015-09-21 a la(s) 22.54.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3573016"/>
            <a:ext cx="4052633" cy="29249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tica y mor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9632" y="1196752"/>
            <a:ext cx="6768752" cy="5077021"/>
          </a:xfrm>
        </p:spPr>
      </p:pic>
      <p:sp>
        <p:nvSpPr>
          <p:cNvPr id="4" name="Título 3"/>
          <p:cNvSpPr>
            <a:spLocks noGrp="1"/>
          </p:cNvSpPr>
          <p:nvPr>
            <p:ph type="title"/>
          </p:nvPr>
        </p:nvSpPr>
        <p:spPr/>
        <p:txBody>
          <a:bodyPr/>
          <a:lstStyle/>
          <a:p>
            <a:r>
              <a:rPr lang="es-ES_tradnl" sz="2800" dirty="0" smtClean="0"/>
              <a:t>LO QUE NOS DICE EL DR. GUSTAVO BUENO</a:t>
            </a:r>
            <a:endParaRPr lang="es-ES" sz="2800" dirty="0"/>
          </a:p>
        </p:txBody>
      </p:sp>
      <p:sp>
        <p:nvSpPr>
          <p:cNvPr id="8" name="CuadroTexto 7"/>
          <p:cNvSpPr txBox="1"/>
          <p:nvPr/>
        </p:nvSpPr>
        <p:spPr>
          <a:xfrm>
            <a:off x="314476" y="6237312"/>
            <a:ext cx="8578004" cy="523220"/>
          </a:xfrm>
          <a:prstGeom prst="rect">
            <a:avLst/>
          </a:prstGeom>
          <a:noFill/>
        </p:spPr>
        <p:txBody>
          <a:bodyPr wrap="square" rtlCol="0">
            <a:spAutoFit/>
          </a:bodyPr>
          <a:lstStyle/>
          <a:p>
            <a:pPr algn="ctr"/>
            <a:r>
              <a:rPr lang="es-ES_tradnl" sz="1400" dirty="0" smtClean="0"/>
              <a:t>Una breve distinción desde </a:t>
            </a:r>
            <a:r>
              <a:rPr lang="es-ES_tradnl" sz="1400" dirty="0"/>
              <a:t>el materialismo </a:t>
            </a:r>
            <a:r>
              <a:rPr lang="es-ES_tradnl" sz="1400" dirty="0" smtClean="0"/>
              <a:t>filosófico, sobre la </a:t>
            </a:r>
            <a:r>
              <a:rPr lang="es-ES_tradnl" sz="1400" dirty="0"/>
              <a:t>ética y la moral. </a:t>
            </a:r>
            <a:r>
              <a:rPr lang="es-ES_tradnl" sz="1400" dirty="0" smtClean="0"/>
              <a:t/>
            </a:r>
            <a:br>
              <a:rPr lang="es-ES_tradnl" sz="1400" dirty="0" smtClean="0"/>
            </a:br>
            <a:r>
              <a:rPr lang="es-ES_tradnl" sz="1400" dirty="0" smtClean="0"/>
              <a:t>(</a:t>
            </a:r>
            <a:r>
              <a:rPr lang="es-ES_tradnl" sz="1400" dirty="0"/>
              <a:t>Grabado en Oviedo, el 27 de noviembre de 2009.)</a:t>
            </a:r>
            <a:endParaRPr lang="es-ES" sz="1400" dirty="0"/>
          </a:p>
        </p:txBody>
      </p:sp>
    </p:spTree>
    <p:extLst>
      <p:ext uri="{BB962C8B-B14F-4D97-AF65-F5344CB8AC3E}">
        <p14:creationId xmlns:p14="http://schemas.microsoft.com/office/powerpoint/2010/main" val="2365048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1795" name="Rectangle 3"/>
          <p:cNvSpPr>
            <a:spLocks noGrp="1" noChangeArrowheads="1"/>
          </p:cNvSpPr>
          <p:nvPr>
            <p:ph idx="1"/>
          </p:nvPr>
        </p:nvSpPr>
        <p:spPr/>
        <p:txBody>
          <a:bodyPr/>
          <a:lstStyle/>
          <a:p>
            <a:endParaRPr kumimoji="0" lang="es-ES_tradnl"/>
          </a:p>
        </p:txBody>
      </p:sp>
      <p:sp>
        <p:nvSpPr>
          <p:cNvPr id="161794" name="Rectangle 2"/>
          <p:cNvSpPr>
            <a:spLocks noGrp="1" noChangeArrowheads="1"/>
          </p:cNvSpPr>
          <p:nvPr>
            <p:ph type="title"/>
          </p:nvPr>
        </p:nvSpPr>
        <p:spPr/>
        <p:txBody>
          <a:bodyPr/>
          <a:lstStyle/>
          <a:p>
            <a:endParaRPr kumimoji="0" lang="es-ES_tradnl"/>
          </a:p>
        </p:txBody>
      </p:sp>
      <p:pic>
        <p:nvPicPr>
          <p:cNvPr id="2" name="Imagen 1" descr="chile-golpe-197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0" y="620688"/>
            <a:ext cx="9161129" cy="55342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7" name="Rectangle 3"/>
          <p:cNvSpPr>
            <a:spLocks noGrp="1" noChangeArrowheads="1"/>
          </p:cNvSpPr>
          <p:nvPr>
            <p:ph idx="1"/>
          </p:nvPr>
        </p:nvSpPr>
        <p:spPr/>
        <p:txBody>
          <a:bodyPr/>
          <a:lstStyle/>
          <a:p>
            <a:endParaRPr kumimoji="0" lang="es-ES_tradnl"/>
          </a:p>
        </p:txBody>
      </p:sp>
      <p:sp>
        <p:nvSpPr>
          <p:cNvPr id="57346" name="Rectangle 2"/>
          <p:cNvSpPr>
            <a:spLocks noGrp="1" noChangeArrowheads="1"/>
          </p:cNvSpPr>
          <p:nvPr>
            <p:ph type="title"/>
          </p:nvPr>
        </p:nvSpPr>
        <p:spPr/>
        <p:txBody>
          <a:bodyPr/>
          <a:lstStyle/>
          <a:p>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3" name="Rectangle 3"/>
          <p:cNvSpPr>
            <a:spLocks noGrp="1" noChangeArrowheads="1"/>
          </p:cNvSpPr>
          <p:nvPr>
            <p:ph idx="1"/>
          </p:nvPr>
        </p:nvSpPr>
        <p:spPr/>
        <p:txBody>
          <a:bodyPr/>
          <a:lstStyle/>
          <a:p>
            <a:endParaRPr kumimoji="0" lang="es-ES_tradnl"/>
          </a:p>
        </p:txBody>
      </p:sp>
      <p:sp>
        <p:nvSpPr>
          <p:cNvPr id="61442" name="Rectangle 2"/>
          <p:cNvSpPr>
            <a:spLocks noGrp="1" noChangeArrowheads="1"/>
          </p:cNvSpPr>
          <p:nvPr>
            <p:ph type="title"/>
          </p:nvPr>
        </p:nvSpPr>
        <p:spPr/>
        <p:txBody>
          <a:bodyPr/>
          <a:lstStyle/>
          <a:p>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5891" name="Rectangle 3"/>
          <p:cNvSpPr>
            <a:spLocks noGrp="1" noChangeArrowheads="1"/>
          </p:cNvSpPr>
          <p:nvPr>
            <p:ph idx="1"/>
          </p:nvPr>
        </p:nvSpPr>
        <p:spPr/>
        <p:txBody>
          <a:bodyPr/>
          <a:lstStyle/>
          <a:p>
            <a:endParaRPr kumimoji="0" lang="es-ES_tradnl"/>
          </a:p>
        </p:txBody>
      </p:sp>
      <p:sp>
        <p:nvSpPr>
          <p:cNvPr id="165890" name="Rectangle 2"/>
          <p:cNvSpPr>
            <a:spLocks noGrp="1" noChangeArrowheads="1"/>
          </p:cNvSpPr>
          <p:nvPr>
            <p:ph type="title"/>
          </p:nvPr>
        </p:nvSpPr>
        <p:spPr/>
        <p:txBody>
          <a:bodyPr/>
          <a:lstStyle/>
          <a:p>
            <a:endParaRPr kumimoji="0" lang="es-ES_tradnl"/>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65891" name="Rectangle 3"/>
          <p:cNvSpPr>
            <a:spLocks noGrp="1" noChangeArrowheads="1"/>
          </p:cNvSpPr>
          <p:nvPr>
            <p:ph idx="1"/>
          </p:nvPr>
        </p:nvSpPr>
        <p:spPr/>
        <p:txBody>
          <a:bodyPr/>
          <a:lstStyle/>
          <a:p>
            <a:endParaRPr kumimoji="0" lang="es-ES_tradnl"/>
          </a:p>
        </p:txBody>
      </p:sp>
      <p:sp>
        <p:nvSpPr>
          <p:cNvPr id="165890" name="Rectangle 2"/>
          <p:cNvSpPr>
            <a:spLocks noGrp="1" noChangeArrowheads="1"/>
          </p:cNvSpPr>
          <p:nvPr>
            <p:ph type="title"/>
          </p:nvPr>
        </p:nvSpPr>
        <p:spPr/>
        <p:txBody>
          <a:bodyPr/>
          <a:lstStyle/>
          <a:p>
            <a:endParaRPr kumimoji="0" lang="es-ES_tradnl"/>
          </a:p>
        </p:txBody>
      </p:sp>
    </p:spTree>
    <p:extLst>
      <p:ext uri="{BB962C8B-B14F-4D97-AF65-F5344CB8AC3E}">
        <p14:creationId xmlns:p14="http://schemas.microsoft.com/office/powerpoint/2010/main" val="12474429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1" name="Rectangle 3"/>
          <p:cNvSpPr>
            <a:spLocks noGrp="1" noChangeArrowheads="1"/>
          </p:cNvSpPr>
          <p:nvPr>
            <p:ph idx="1"/>
          </p:nvPr>
        </p:nvSpPr>
        <p:spPr/>
        <p:txBody>
          <a:bodyPr/>
          <a:lstStyle/>
          <a:p>
            <a:endParaRPr kumimoji="0" lang="es-ES_tradnl"/>
          </a:p>
        </p:txBody>
      </p:sp>
      <p:sp>
        <p:nvSpPr>
          <p:cNvPr id="63490" name="Rectangle 2"/>
          <p:cNvSpPr>
            <a:spLocks noGrp="1" noChangeArrowheads="1"/>
          </p:cNvSpPr>
          <p:nvPr>
            <p:ph type="title"/>
          </p:nvPr>
        </p:nvSpPr>
        <p:spPr/>
        <p:txBody>
          <a:bodyPr/>
          <a:lstStyle/>
          <a:p>
            <a:endParaRPr kumimoji="0" lang="es-ES_tradnl"/>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adrícula">
  <a:themeElements>
    <a:clrScheme name="Cuaderno de bocetos">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Cuadrícul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Cuadrícul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Cuadrícula.thmx</Template>
  <TotalTime>1640</TotalTime>
  <Words>1565</Words>
  <Application>Microsoft Macintosh PowerPoint</Application>
  <PresentationFormat>Presentación en pantalla (4:3)</PresentationFormat>
  <Paragraphs>214</Paragraphs>
  <Slides>37</Slides>
  <Notes>36</Notes>
  <HiddenSlides>0</HiddenSlides>
  <MMClips>1</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Cuadrícula</vt:lpstr>
      <vt:lpstr>ETICA Y PODER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Fuentes de Poder</vt:lpstr>
      <vt:lpstr>Poder de la fuerza</vt:lpstr>
      <vt:lpstr>Poder del Cargo</vt:lpstr>
      <vt:lpstr>Poder Productivo</vt:lpstr>
      <vt:lpstr>Poder del Dinero</vt:lpstr>
      <vt:lpstr>Poder por Conocimiento</vt:lpstr>
      <vt:lpstr>Poder por Identidad </vt:lpstr>
      <vt:lpstr>Poder por Articulación</vt:lpstr>
      <vt:lpstr>Tarea 1</vt:lpstr>
      <vt:lpstr>ETICA, UN PROBLEMA</vt:lpstr>
      <vt:lpstr>Los Problemas de la ética</vt:lpstr>
      <vt:lpstr>Los Problemas de la ética</vt:lpstr>
      <vt:lpstr>Los Problemas de la ética</vt:lpstr>
      <vt:lpstr>Los Problemas de la ética</vt:lpstr>
      <vt:lpstr>Los Problemas de la ética</vt:lpstr>
      <vt:lpstr>Los Problemas de la ética</vt:lpstr>
      <vt:lpstr>Los Problemas de la ética</vt:lpstr>
      <vt:lpstr>Los Problemas de la ética</vt:lpstr>
      <vt:lpstr>Los Problemas de la ética</vt:lpstr>
      <vt:lpstr>Los Problemas de la ética</vt:lpstr>
      <vt:lpstr>Tarea 2</vt:lpstr>
      <vt:lpstr>La Ética como Ciencia Normativa</vt:lpstr>
      <vt:lpstr>La Ética como Ciencia Normativa</vt:lpstr>
      <vt:lpstr>Una conclusión visual</vt:lpstr>
      <vt:lpstr>LO QUE NOS DICE EL DR. GUSTAVO BUENO</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PODER ÉTICA Y GESTIÓN</dc:title>
  <dc:creator>Juan Carlos Lucero Larenas</dc:creator>
  <cp:lastModifiedBy>Felix Maldonado</cp:lastModifiedBy>
  <cp:revision>57</cp:revision>
  <dcterms:created xsi:type="dcterms:W3CDTF">2004-08-22T22:31:44Z</dcterms:created>
  <dcterms:modified xsi:type="dcterms:W3CDTF">2015-09-22T05:55:16Z</dcterms:modified>
</cp:coreProperties>
</file>