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80" r:id="rId24"/>
    <p:sldId id="279" r:id="rId25"/>
    <p:sldId id="281" r:id="rId26"/>
    <p:sldId id="282" r:id="rId27"/>
    <p:sldId id="2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8" d="100"/>
          <a:sy n="88" d="100"/>
        </p:scale>
        <p:origin x="-92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D8DEE8-7A87-4E01-8ADE-4C49CDD43F74}" type="datetime1">
              <a:rPr lang="en-US" smtClean="0"/>
              <a:pPr/>
              <a:t>13-10-15</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‹Nr.›</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F9461-E3EB-40CD-B93F-E5CBBBD8E0BA}" type="datetimeFigureOut">
              <a:rPr lang="en-US" smtClean="0"/>
              <a:pPr/>
              <a:t>13-10-15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78FA3-38AD-400D-A4D2-18E8EF129E5F}" type="datetime1">
              <a:rPr lang="en-US" smtClean="0"/>
              <a:pPr/>
              <a:t>13-10-15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2EFF424-F111-43CB-9C75-D52325012943}" type="datetime1">
              <a:rPr lang="en-US" smtClean="0"/>
              <a:pPr/>
              <a:t>13-10-15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‹Nr.›</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13-10-15</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‹Nr.›</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345DA190-4BDC-4D39-B5BB-A14B3E8B1B3D}" type="datetime1">
              <a:rPr lang="en-US" smtClean="0"/>
              <a:pPr/>
              <a:t>13-10-15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‹Nr.›</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13-10-15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‹Nr.›</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F13737-8506-438E-ABC0-0BE7E06DCCA6}" type="datetime1">
              <a:rPr lang="en-US" smtClean="0"/>
              <a:pPr/>
              <a:t>13-10-15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‹Nr.›</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1D58AA-1C84-40C9-BFEE-631CCB17636C}" type="datetime1">
              <a:rPr lang="en-US" smtClean="0"/>
              <a:pPr/>
              <a:t>13-10-15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542C1-4E96-413B-B72E-6C4B39D85C9D}" type="datetime1">
              <a:rPr lang="en-US" smtClean="0"/>
              <a:pPr/>
              <a:t>13-10-15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‹Nr.›</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42AA2-D442-471A-9D69-80392E1E581D}" type="datetime1">
              <a:rPr lang="en-US" smtClean="0"/>
              <a:pPr/>
              <a:t>13-10-15</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‹Nr.›</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smtClean="0"/>
              <a:t>Second level</a:t>
            </a:r>
          </a:p>
          <a:p>
            <a:pPr lvl="2"/>
            <a:r>
              <a:rPr lang="en-US"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43563C-D9B3-4432-B336-144C997D6215}" type="datetime1">
              <a:rPr lang="en-US" smtClean="0"/>
              <a:pPr/>
              <a:t>13-10-15</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4.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p:cNvSpPr>
            <a:spLocks noGrp="1"/>
          </p:cNvSpPr>
          <p:nvPr>
            <p:ph type="subTitle" idx="1"/>
          </p:nvPr>
        </p:nvSpPr>
        <p:spPr/>
        <p:txBody>
          <a:bodyPr/>
          <a:lstStyle/>
          <a:p>
            <a:r>
              <a:rPr lang="es-ES" dirty="0" smtClean="0"/>
              <a:t>GESTION</a:t>
            </a:r>
            <a:r>
              <a:rPr lang="es-ES" dirty="0"/>
              <a:t> </a:t>
            </a:r>
            <a:r>
              <a:rPr lang="es-ES" dirty="0" smtClean="0"/>
              <a:t>SOCIAL DEL DISEÑO</a:t>
            </a:r>
            <a:endParaRPr lang="es-ES" dirty="0"/>
          </a:p>
        </p:txBody>
      </p:sp>
      <p:sp>
        <p:nvSpPr>
          <p:cNvPr id="3" name="Título 2"/>
          <p:cNvSpPr>
            <a:spLocks noGrp="1"/>
          </p:cNvSpPr>
          <p:nvPr>
            <p:ph type="title"/>
          </p:nvPr>
        </p:nvSpPr>
        <p:spPr/>
        <p:txBody>
          <a:bodyPr/>
          <a:lstStyle/>
          <a:p>
            <a:r>
              <a:rPr lang="es-ES" dirty="0" smtClean="0"/>
              <a:t>DESAFIOS SOCIALES</a:t>
            </a:r>
            <a:br>
              <a:rPr lang="es-ES" dirty="0" smtClean="0"/>
            </a:br>
            <a:r>
              <a:rPr lang="es-ES" dirty="0" smtClean="0"/>
              <a:t>EN CHILE</a:t>
            </a:r>
            <a:endParaRPr lang="es-ES" dirty="0"/>
          </a:p>
        </p:txBody>
      </p:sp>
    </p:spTree>
    <p:extLst>
      <p:ext uri="{BB962C8B-B14F-4D97-AF65-F5344CB8AC3E}">
        <p14:creationId xmlns:p14="http://schemas.microsoft.com/office/powerpoint/2010/main" val="3949919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Autofit/>
          </a:bodyPr>
          <a:lstStyle/>
          <a:p>
            <a:r>
              <a:rPr lang="es-CL" sz="2400" b="1" dirty="0"/>
              <a:t>E</a:t>
            </a:r>
            <a:r>
              <a:rPr lang="es-CL" sz="2400" dirty="0" smtClean="0"/>
              <a:t>l </a:t>
            </a:r>
            <a:r>
              <a:rPr lang="es-CL" sz="2400" dirty="0"/>
              <a:t>progreso de una nación se ha medido en todo el mundo y hace décadas como crecimiento </a:t>
            </a:r>
            <a:r>
              <a:rPr lang="es-CL" sz="2400" dirty="0" smtClean="0"/>
              <a:t>económico.</a:t>
            </a:r>
            <a:br>
              <a:rPr lang="es-CL" sz="2400" dirty="0" smtClean="0"/>
            </a:br>
            <a:endParaRPr lang="es-CL" sz="2400" dirty="0" smtClean="0"/>
          </a:p>
          <a:p>
            <a:r>
              <a:rPr lang="es-CL" sz="2400" dirty="0"/>
              <a:t>A</a:t>
            </a:r>
            <a:r>
              <a:rPr lang="es-CL" sz="2400" dirty="0" smtClean="0"/>
              <a:t>un </a:t>
            </a:r>
            <a:r>
              <a:rPr lang="es-CL" sz="2400" dirty="0"/>
              <a:t>cuando este es un indicador con imperfecciones al no integrar aspectos centrales de la vida en sociedad, como pueden </a:t>
            </a:r>
            <a:r>
              <a:rPr lang="es-CL" sz="2400" dirty="0" smtClean="0"/>
              <a:t>ser: </a:t>
            </a:r>
            <a:br>
              <a:rPr lang="es-CL" sz="2400" dirty="0" smtClean="0"/>
            </a:br>
            <a:endParaRPr lang="es-CL" sz="2400" dirty="0" smtClean="0"/>
          </a:p>
          <a:p>
            <a:pPr lvl="1"/>
            <a:r>
              <a:rPr lang="es-CL" sz="2000" dirty="0" smtClean="0"/>
              <a:t>el </a:t>
            </a:r>
            <a:r>
              <a:rPr lang="es-CL" sz="2000" dirty="0"/>
              <a:t>valor del trabajo doméstico, </a:t>
            </a:r>
            <a:endParaRPr lang="es-CL" sz="2000" dirty="0" smtClean="0"/>
          </a:p>
          <a:p>
            <a:pPr lvl="1"/>
            <a:r>
              <a:rPr lang="es-CL" sz="2000" dirty="0" smtClean="0"/>
              <a:t>ciertas </a:t>
            </a:r>
            <a:r>
              <a:rPr lang="es-CL" sz="2000" dirty="0"/>
              <a:t>ineficiencias medioambientales y </a:t>
            </a:r>
            <a:endParaRPr lang="es-CL" sz="2000" dirty="0" smtClean="0"/>
          </a:p>
          <a:p>
            <a:pPr lvl="1"/>
            <a:r>
              <a:rPr lang="es-CL" sz="2000" dirty="0" smtClean="0"/>
              <a:t>el </a:t>
            </a:r>
            <a:r>
              <a:rPr lang="es-CL" sz="2000" dirty="0"/>
              <a:t>costo de empleos dignos. </a:t>
            </a:r>
            <a:endParaRPr lang="es-CL" sz="2000" dirty="0" smtClean="0"/>
          </a:p>
        </p:txBody>
      </p:sp>
      <p:sp>
        <p:nvSpPr>
          <p:cNvPr id="3" name="Título 2"/>
          <p:cNvSpPr>
            <a:spLocks noGrp="1"/>
          </p:cNvSpPr>
          <p:nvPr>
            <p:ph type="title"/>
          </p:nvPr>
        </p:nvSpPr>
        <p:spPr/>
        <p:txBody>
          <a:bodyPr/>
          <a:lstStyle/>
          <a:p>
            <a:r>
              <a:rPr lang="es-ES_tradnl" dirty="0"/>
              <a:t>El desarrollo nacional y agenda estratégica del Estado</a:t>
            </a:r>
            <a:endParaRPr lang="es-ES" dirty="0"/>
          </a:p>
        </p:txBody>
      </p:sp>
    </p:spTree>
    <p:extLst>
      <p:ext uri="{BB962C8B-B14F-4D97-AF65-F5344CB8AC3E}">
        <p14:creationId xmlns:p14="http://schemas.microsoft.com/office/powerpoint/2010/main" val="3430303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Autofit/>
          </a:bodyPr>
          <a:lstStyle/>
          <a:p>
            <a:r>
              <a:rPr lang="es-CL" sz="2400" dirty="0"/>
              <a:t>En </a:t>
            </a:r>
            <a:r>
              <a:rPr lang="es-CL" sz="2400" dirty="0" smtClean="0"/>
              <a:t>el sentido anterior, </a:t>
            </a:r>
            <a:r>
              <a:rPr lang="es-CL" sz="2400" dirty="0"/>
              <a:t>se propone usar el concepto de desarrollo para estimar el progreso del </a:t>
            </a:r>
            <a:r>
              <a:rPr lang="es-CL" sz="2400" dirty="0" smtClean="0"/>
              <a:t>país. </a:t>
            </a:r>
            <a:endParaRPr lang="es-CL" sz="2400" dirty="0"/>
          </a:p>
          <a:p>
            <a:r>
              <a:rPr lang="es-CL" sz="2400" dirty="0" smtClean="0"/>
              <a:t>Noción </a:t>
            </a:r>
            <a:r>
              <a:rPr lang="es-CL" sz="2400" dirty="0"/>
              <a:t>que considera aspectos cualitativos más profundos en el desarrollo de capacidades sociales, políticas y tecnológicas para el avance de la </a:t>
            </a:r>
            <a:r>
              <a:rPr lang="es-CL" sz="2400" dirty="0" smtClean="0"/>
              <a:t>sociedad.</a:t>
            </a:r>
          </a:p>
          <a:p>
            <a:r>
              <a:rPr lang="es-CL" sz="2400" dirty="0"/>
              <a:t>A</a:t>
            </a:r>
            <a:r>
              <a:rPr lang="es-CL" sz="2400" dirty="0" smtClean="0"/>
              <a:t>demás </a:t>
            </a:r>
            <a:r>
              <a:rPr lang="es-CL" sz="2400" dirty="0"/>
              <a:t>de promover la libertad, la importancia de la educación, el conocimiento, la democracia efectiva y la protección de los derechos humanos; </a:t>
            </a:r>
            <a:r>
              <a:rPr lang="es-CL" sz="2800" dirty="0"/>
              <a:t>deben estar en el centro de la estrategia del Estado.</a:t>
            </a:r>
            <a:r>
              <a:rPr lang="es-ES_tradnl" sz="2800" dirty="0"/>
              <a:t> </a:t>
            </a:r>
            <a:endParaRPr lang="es-ES" sz="2800" dirty="0"/>
          </a:p>
        </p:txBody>
      </p:sp>
      <p:sp>
        <p:nvSpPr>
          <p:cNvPr id="3" name="Título 2"/>
          <p:cNvSpPr>
            <a:spLocks noGrp="1"/>
          </p:cNvSpPr>
          <p:nvPr>
            <p:ph type="title"/>
          </p:nvPr>
        </p:nvSpPr>
        <p:spPr/>
        <p:txBody>
          <a:bodyPr/>
          <a:lstStyle/>
          <a:p>
            <a:r>
              <a:rPr lang="es-ES_tradnl" dirty="0"/>
              <a:t>El desarrollo nacional y agenda estratégica del Estado</a:t>
            </a:r>
            <a:endParaRPr lang="es-ES" dirty="0"/>
          </a:p>
        </p:txBody>
      </p:sp>
    </p:spTree>
    <p:extLst>
      <p:ext uri="{BB962C8B-B14F-4D97-AF65-F5344CB8AC3E}">
        <p14:creationId xmlns:p14="http://schemas.microsoft.com/office/powerpoint/2010/main" val="1019436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80999" y="1719071"/>
            <a:ext cx="8407893" cy="4861146"/>
          </a:xfrm>
        </p:spPr>
        <p:txBody>
          <a:bodyPr>
            <a:normAutofit/>
          </a:bodyPr>
          <a:lstStyle/>
          <a:p>
            <a:r>
              <a:rPr lang="es-CL" b="1" dirty="0" smtClean="0"/>
              <a:t>El</a:t>
            </a:r>
            <a:r>
              <a:rPr lang="es-CL" dirty="0" smtClean="0"/>
              <a:t> </a:t>
            </a:r>
            <a:r>
              <a:rPr lang="es-CL" dirty="0"/>
              <a:t>INAP, </a:t>
            </a:r>
            <a:r>
              <a:rPr lang="es-CL" dirty="0" smtClean="0"/>
              <a:t>plantea que, en un </a:t>
            </a:r>
            <a:r>
              <a:rPr lang="es-CL" dirty="0"/>
              <a:t>enfoque moderno de construcción de los asuntos públicos es necesariamente un enfoque </a:t>
            </a:r>
            <a:r>
              <a:rPr lang="es-CL" dirty="0" smtClean="0"/>
              <a:t>descentralizado.</a:t>
            </a:r>
            <a:br>
              <a:rPr lang="es-CL" dirty="0" smtClean="0"/>
            </a:br>
            <a:endParaRPr lang="es-CL" dirty="0" smtClean="0"/>
          </a:p>
          <a:p>
            <a:r>
              <a:rPr lang="es-CL" dirty="0"/>
              <a:t>E</a:t>
            </a:r>
            <a:r>
              <a:rPr lang="es-CL" dirty="0" smtClean="0"/>
              <a:t>l </a:t>
            </a:r>
            <a:r>
              <a:rPr lang="es-CL" dirty="0"/>
              <a:t>cual debe dar cuenta de variadas y complementarias dimensiones, además de desafíos políticos superiores. </a:t>
            </a:r>
            <a:r>
              <a:rPr lang="es-CL" dirty="0" smtClean="0"/>
              <a:t/>
            </a:r>
            <a:br>
              <a:rPr lang="es-CL" dirty="0" smtClean="0"/>
            </a:br>
            <a:endParaRPr lang="es-CL" dirty="0" smtClean="0"/>
          </a:p>
          <a:p>
            <a:r>
              <a:rPr lang="es-CL" dirty="0" smtClean="0"/>
              <a:t>Dentro </a:t>
            </a:r>
            <a:r>
              <a:rPr lang="es-CL" dirty="0"/>
              <a:t>de las dimensiones a considerar para un proceso de descentralización eficaz, Sergio Galilea </a:t>
            </a:r>
            <a:r>
              <a:rPr lang="es-CL" dirty="0" smtClean="0"/>
              <a:t>rescata:</a:t>
            </a:r>
            <a:br>
              <a:rPr lang="es-CL" dirty="0" smtClean="0"/>
            </a:br>
            <a:endParaRPr lang="es-CL" dirty="0" smtClean="0"/>
          </a:p>
          <a:p>
            <a:pPr lvl="1"/>
            <a:r>
              <a:rPr lang="es-CL" dirty="0" smtClean="0"/>
              <a:t>la </a:t>
            </a:r>
            <a:r>
              <a:rPr lang="es-CL" dirty="0"/>
              <a:t>dimensión institucional, </a:t>
            </a:r>
            <a:endParaRPr lang="es-CL" dirty="0" smtClean="0"/>
          </a:p>
          <a:p>
            <a:pPr lvl="1"/>
            <a:r>
              <a:rPr lang="es-CL" dirty="0" smtClean="0"/>
              <a:t>del </a:t>
            </a:r>
            <a:r>
              <a:rPr lang="es-CL" dirty="0"/>
              <a:t>desarrollo, </a:t>
            </a:r>
            <a:endParaRPr lang="es-CL" dirty="0" smtClean="0"/>
          </a:p>
          <a:p>
            <a:pPr lvl="1"/>
            <a:r>
              <a:rPr lang="es-CL" dirty="0" smtClean="0"/>
              <a:t>de </a:t>
            </a:r>
            <a:r>
              <a:rPr lang="es-CL" dirty="0"/>
              <a:t>la inclusión social y equidad, </a:t>
            </a:r>
            <a:endParaRPr lang="es-CL" dirty="0" smtClean="0"/>
          </a:p>
          <a:p>
            <a:pPr lvl="1"/>
            <a:r>
              <a:rPr lang="es-CL" dirty="0" smtClean="0"/>
              <a:t>y </a:t>
            </a:r>
            <a:r>
              <a:rPr lang="es-CL" dirty="0"/>
              <a:t>la dimensión de gestión y participación ciudadana.</a:t>
            </a:r>
            <a:r>
              <a:rPr lang="es-ES_tradnl" dirty="0"/>
              <a:t> </a:t>
            </a:r>
            <a:endParaRPr lang="es-ES" dirty="0"/>
          </a:p>
        </p:txBody>
      </p:sp>
      <p:sp>
        <p:nvSpPr>
          <p:cNvPr id="3" name="Título 2"/>
          <p:cNvSpPr>
            <a:spLocks noGrp="1"/>
          </p:cNvSpPr>
          <p:nvPr>
            <p:ph type="title"/>
          </p:nvPr>
        </p:nvSpPr>
        <p:spPr/>
        <p:txBody>
          <a:bodyPr/>
          <a:lstStyle/>
          <a:p>
            <a:r>
              <a:rPr lang="es-CL" b="1" dirty="0"/>
              <a:t>Descentralización y </a:t>
            </a:r>
            <a:r>
              <a:rPr lang="es-CL" b="1" dirty="0" smtClean="0"/>
              <a:t/>
            </a:r>
            <a:br>
              <a:rPr lang="es-CL" b="1" dirty="0" smtClean="0"/>
            </a:br>
            <a:r>
              <a:rPr lang="es-CL" b="1" dirty="0" smtClean="0"/>
              <a:t>desafíos </a:t>
            </a:r>
            <a:r>
              <a:rPr lang="es-CL" b="1" dirty="0"/>
              <a:t>pendientes</a:t>
            </a:r>
            <a:endParaRPr lang="es-ES" dirty="0"/>
          </a:p>
        </p:txBody>
      </p:sp>
    </p:spTree>
    <p:extLst>
      <p:ext uri="{BB962C8B-B14F-4D97-AF65-F5344CB8AC3E}">
        <p14:creationId xmlns:p14="http://schemas.microsoft.com/office/powerpoint/2010/main" val="4211750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rcador de posición de imagen 6" descr="foto_0000000120130925171817.jpg"/>
          <p:cNvPicPr>
            <a:picLocks noGrp="1" noChangeAspect="1"/>
          </p:cNvPicPr>
          <p:nvPr>
            <p:ph idx="1"/>
          </p:nvPr>
        </p:nvPicPr>
        <p:blipFill>
          <a:blip r:embed="rId2">
            <a:extLst>
              <a:ext uri="{28A0092B-C50C-407E-A947-70E740481C1C}">
                <a14:useLocalDpi xmlns:a14="http://schemas.microsoft.com/office/drawing/2010/main" val="0"/>
              </a:ext>
            </a:extLst>
          </a:blip>
          <a:srcRect t="6833" b="6833"/>
          <a:stretch>
            <a:fillRect/>
          </a:stretch>
        </p:blipFill>
        <p:spPr/>
      </p:pic>
      <p:sp>
        <p:nvSpPr>
          <p:cNvPr id="4" name="Título 3"/>
          <p:cNvSpPr>
            <a:spLocks noGrp="1"/>
          </p:cNvSpPr>
          <p:nvPr>
            <p:ph type="title"/>
          </p:nvPr>
        </p:nvSpPr>
        <p:spPr/>
        <p:txBody>
          <a:bodyPr/>
          <a:lstStyle/>
          <a:p>
            <a:r>
              <a:rPr lang="es-CL" sz="1800" b="1" dirty="0"/>
              <a:t>Desafíos sociales desde la generación de </a:t>
            </a:r>
            <a:r>
              <a:rPr lang="es-CL" sz="1800" b="1" dirty="0" smtClean="0"/>
              <a:t>conocimientos</a:t>
            </a:r>
            <a:br>
              <a:rPr lang="es-CL" sz="1800" b="1" dirty="0" smtClean="0"/>
            </a:br>
            <a:r>
              <a:rPr lang="es-CL" sz="1800" b="1" dirty="0" smtClean="0"/>
              <a:t>y </a:t>
            </a:r>
            <a:r>
              <a:rPr lang="es-CL" sz="1800" b="1" dirty="0"/>
              <a:t>saberes para el aumento de la </a:t>
            </a:r>
            <a:r>
              <a:rPr lang="es-CL" sz="1800" b="1" dirty="0" smtClean="0"/>
              <a:t>competitividad</a:t>
            </a:r>
            <a:br>
              <a:rPr lang="es-CL" sz="1800" b="1" dirty="0" smtClean="0"/>
            </a:br>
            <a:r>
              <a:rPr lang="es-CL" sz="1800" b="1" dirty="0" smtClean="0"/>
              <a:t>y </a:t>
            </a:r>
            <a:r>
              <a:rPr lang="es-CL" sz="1800" b="1" dirty="0"/>
              <a:t>la innovación</a:t>
            </a:r>
            <a:r>
              <a:rPr lang="es-ES_tradnl" sz="1800" dirty="0"/>
              <a:t> </a:t>
            </a:r>
            <a:endParaRPr lang="es-ES" sz="1800" dirty="0"/>
          </a:p>
        </p:txBody>
      </p:sp>
    </p:spTree>
    <p:extLst>
      <p:ext uri="{BB962C8B-B14F-4D97-AF65-F5344CB8AC3E}">
        <p14:creationId xmlns:p14="http://schemas.microsoft.com/office/powerpoint/2010/main" val="3708771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a:bodyPr>
          <a:lstStyle/>
          <a:p>
            <a:r>
              <a:rPr lang="es-CL" sz="2400" dirty="0"/>
              <a:t>Estamos viviendo un momento histórico singular, un cambio de era. </a:t>
            </a:r>
            <a:endParaRPr lang="es-CL" sz="2400" dirty="0" smtClean="0"/>
          </a:p>
          <a:p>
            <a:r>
              <a:rPr lang="es-CL" sz="2400" dirty="0" smtClean="0"/>
              <a:t>Y </a:t>
            </a:r>
            <a:r>
              <a:rPr lang="es-CL" sz="2400" dirty="0"/>
              <a:t>en este contexto ningún país tiene su futuro asegurado. Los más exitosos serán aquellos que sepan </a:t>
            </a:r>
            <a:r>
              <a:rPr lang="es-CL" sz="2400" i="1" dirty="0"/>
              <a:t>“leer”</a:t>
            </a:r>
            <a:r>
              <a:rPr lang="es-CL" sz="2400" dirty="0"/>
              <a:t> mejor la realidad y diseñen mecanismos más eficientes para enfrentar las transformaciones. </a:t>
            </a:r>
            <a:endParaRPr lang="es-CL" sz="2400" dirty="0" smtClean="0"/>
          </a:p>
          <a:p>
            <a:r>
              <a:rPr lang="es-CL" sz="2400" dirty="0" smtClean="0"/>
              <a:t>Pero </a:t>
            </a:r>
            <a:r>
              <a:rPr lang="es-CL" sz="2400" dirty="0"/>
              <a:t>este escenario competitivo está marcado también por la obligación de hacernos responsables, como humanidad, de la sobrevivencia del planeta, que hace rato se resiente por el ritmo y la intensidad de nuestra intervención. </a:t>
            </a:r>
            <a:endParaRPr lang="es-ES" sz="2400" dirty="0"/>
          </a:p>
        </p:txBody>
      </p:sp>
      <p:sp>
        <p:nvSpPr>
          <p:cNvPr id="3" name="Título 2"/>
          <p:cNvSpPr>
            <a:spLocks noGrp="1"/>
          </p:cNvSpPr>
          <p:nvPr>
            <p:ph type="title"/>
          </p:nvPr>
        </p:nvSpPr>
        <p:spPr/>
        <p:txBody>
          <a:bodyPr/>
          <a:lstStyle/>
          <a:p>
            <a:r>
              <a:rPr lang="es-ES" dirty="0" smtClean="0"/>
              <a:t>ESCENARIO</a:t>
            </a:r>
            <a:endParaRPr lang="es-ES" dirty="0"/>
          </a:p>
        </p:txBody>
      </p:sp>
    </p:spTree>
    <p:extLst>
      <p:ext uri="{BB962C8B-B14F-4D97-AF65-F5344CB8AC3E}">
        <p14:creationId xmlns:p14="http://schemas.microsoft.com/office/powerpoint/2010/main" val="1236190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80999" y="1719071"/>
            <a:ext cx="8407893" cy="4933297"/>
          </a:xfrm>
        </p:spPr>
        <p:txBody>
          <a:bodyPr>
            <a:normAutofit/>
          </a:bodyPr>
          <a:lstStyle/>
          <a:p>
            <a:r>
              <a:rPr lang="es-CL" dirty="0"/>
              <a:t>Frente a estos desafíos, nuestra acción y nuestras políticas, pero sobre todo nuestras maneras de relacionarnos y nuestra imaginación y capacidad para inventar el futuro, jugarán un rol cada vez más relevante. </a:t>
            </a:r>
            <a:endParaRPr lang="es-CL" dirty="0" smtClean="0"/>
          </a:p>
          <a:p>
            <a:r>
              <a:rPr lang="es-CL" dirty="0" smtClean="0"/>
              <a:t>Para </a:t>
            </a:r>
            <a:r>
              <a:rPr lang="es-CL" dirty="0"/>
              <a:t>Chile el cambio fundamental y más urgente es de orden cultural. </a:t>
            </a:r>
            <a:endParaRPr lang="es-CL" dirty="0" smtClean="0"/>
          </a:p>
          <a:p>
            <a:r>
              <a:rPr lang="es-CL" dirty="0" smtClean="0"/>
              <a:t>Estamos </a:t>
            </a:r>
            <a:r>
              <a:rPr lang="es-CL" dirty="0"/>
              <a:t>convocados a generar nuevas actitudes, nuevas prácticas y nuevos estilos que nos ayuden a superar las cegueras, los temores, las comodidades, las ilusiones tranquilizadoras y otros estados de ánimo que no nos permiten tomar riesgos y compromisos para ser más protagonistas de una sola certeza: que nuestro desarrollo pleno como país tiene en la innovación su piedra </a:t>
            </a:r>
            <a:r>
              <a:rPr lang="es-CL" dirty="0" smtClean="0"/>
              <a:t>angular.</a:t>
            </a:r>
            <a:br>
              <a:rPr lang="es-CL" dirty="0" smtClean="0"/>
            </a:br>
            <a:endParaRPr lang="es-CL" dirty="0" smtClean="0"/>
          </a:p>
          <a:p>
            <a:pPr marL="45720" indent="0">
              <a:buNone/>
            </a:pPr>
            <a:r>
              <a:rPr lang="es-CL" sz="1200" i="1" dirty="0">
                <a:solidFill>
                  <a:srgbClr val="FF0000"/>
                </a:solidFill>
              </a:rPr>
              <a:t>“Orientaciones estratégicas para la innovación: surfeando hacia el futuro chile en el horizonte 2025”. </a:t>
            </a:r>
            <a:r>
              <a:rPr lang="es-CL" sz="1200" dirty="0">
                <a:solidFill>
                  <a:srgbClr val="FF0000"/>
                </a:solidFill>
              </a:rPr>
              <a:t>Consejo Nacional de Innovación para la Competitividad. Gobierno de Chile, 2013.</a:t>
            </a:r>
            <a:r>
              <a:rPr lang="es-ES_tradnl" sz="1200" dirty="0">
                <a:solidFill>
                  <a:srgbClr val="FF0000"/>
                </a:solidFill>
              </a:rPr>
              <a:t> </a:t>
            </a:r>
            <a:endParaRPr lang="es-ES" sz="1200" dirty="0">
              <a:solidFill>
                <a:srgbClr val="FF0000"/>
              </a:solidFill>
            </a:endParaRPr>
          </a:p>
        </p:txBody>
      </p:sp>
      <p:sp>
        <p:nvSpPr>
          <p:cNvPr id="3" name="Título 2"/>
          <p:cNvSpPr>
            <a:spLocks noGrp="1"/>
          </p:cNvSpPr>
          <p:nvPr>
            <p:ph type="title"/>
          </p:nvPr>
        </p:nvSpPr>
        <p:spPr/>
        <p:txBody>
          <a:bodyPr/>
          <a:lstStyle/>
          <a:p>
            <a:r>
              <a:rPr lang="es-ES" dirty="0"/>
              <a:t>ESCENARIO</a:t>
            </a:r>
          </a:p>
        </p:txBody>
      </p:sp>
    </p:spTree>
    <p:extLst>
      <p:ext uri="{BB962C8B-B14F-4D97-AF65-F5344CB8AC3E}">
        <p14:creationId xmlns:p14="http://schemas.microsoft.com/office/powerpoint/2010/main" val="1354142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80999" y="1719071"/>
            <a:ext cx="8407893" cy="4947728"/>
          </a:xfrm>
        </p:spPr>
        <p:txBody>
          <a:bodyPr>
            <a:normAutofit/>
          </a:bodyPr>
          <a:lstStyle/>
          <a:p>
            <a:pPr marL="45720" indent="0" algn="ctr">
              <a:buNone/>
            </a:pPr>
            <a:r>
              <a:rPr lang="es-CL" i="1" dirty="0"/>
              <a:t>“Si queremos tener una mejor calidad de vida y un crecimiento basado en la creación de nuevas riquezas, si queremos ir más allá de la explotación de los recursos naturales, conjugando el trabajo intelectual con el trabajo científico y tecnológico, es necesario –no suficiente, pero sí fundamental– construir una Nueva Economía y para ello requerimos no sólo una mirada distinta, sino también la capacidad y el compromiso para mejorar nuestras conversaciones. Debemos hacer un esfuerzo urgente por cambiar nuestro estilo cultural, caracterizado por una mirada de corto plazo, que no sabe bien cómo crear confianza, que teme al riesgo y que, tal vez lo más importante, no rinde honor a nuestra tradición poética de conversar no para ganar un debate, sino para escucharnos, para dar espacio a la imaginación y para dejar que de esa interacción surjan nuevos mundos”</a:t>
            </a:r>
            <a:r>
              <a:rPr lang="es-ES_tradnl" dirty="0"/>
              <a:t> </a:t>
            </a:r>
            <a:endParaRPr lang="es-ES" dirty="0"/>
          </a:p>
        </p:txBody>
      </p:sp>
      <p:sp>
        <p:nvSpPr>
          <p:cNvPr id="3" name="Título 2"/>
          <p:cNvSpPr>
            <a:spLocks noGrp="1"/>
          </p:cNvSpPr>
          <p:nvPr>
            <p:ph type="title"/>
          </p:nvPr>
        </p:nvSpPr>
        <p:spPr/>
        <p:txBody>
          <a:bodyPr/>
          <a:lstStyle/>
          <a:p>
            <a:r>
              <a:rPr lang="es-ES" dirty="0" smtClean="0"/>
              <a:t>ESCENARIO</a:t>
            </a:r>
            <a:endParaRPr lang="es-ES" dirty="0"/>
          </a:p>
        </p:txBody>
      </p:sp>
    </p:spTree>
    <p:extLst>
      <p:ext uri="{BB962C8B-B14F-4D97-AF65-F5344CB8AC3E}">
        <p14:creationId xmlns:p14="http://schemas.microsoft.com/office/powerpoint/2010/main" val="197034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80999" y="1719070"/>
            <a:ext cx="8407893" cy="4846715"/>
          </a:xfrm>
        </p:spPr>
        <p:txBody>
          <a:bodyPr/>
          <a:lstStyle/>
          <a:p>
            <a:r>
              <a:rPr lang="es-CL" dirty="0"/>
              <a:t>Para Ricardo </a:t>
            </a:r>
            <a:r>
              <a:rPr lang="es-CL" dirty="0" smtClean="0"/>
              <a:t>Hausmann*, </a:t>
            </a:r>
            <a:r>
              <a:rPr lang="es-CL" dirty="0"/>
              <a:t>Chile es un país que sabe demasiado poco para ser más rico y que cuenta con una capacidad productiva limitada con un escaso </a:t>
            </a:r>
            <a:r>
              <a:rPr lang="es-CL" i="1" dirty="0"/>
              <a:t>know-how</a:t>
            </a:r>
            <a:r>
              <a:rPr lang="es-CL" dirty="0"/>
              <a:t> propio: </a:t>
            </a:r>
            <a:r>
              <a:rPr lang="es-CL" dirty="0" smtClean="0"/>
              <a:t/>
            </a:r>
            <a:br>
              <a:rPr lang="es-CL" dirty="0" smtClean="0"/>
            </a:br>
            <a:r>
              <a:rPr lang="es-CL" dirty="0" smtClean="0"/>
              <a:t/>
            </a:r>
            <a:br>
              <a:rPr lang="es-CL" dirty="0" smtClean="0"/>
            </a:br>
            <a:r>
              <a:rPr lang="es-CL" sz="2400" i="1" dirty="0" smtClean="0"/>
              <a:t>“</a:t>
            </a:r>
            <a:r>
              <a:rPr lang="es-CL" sz="2400" i="1" dirty="0"/>
              <a:t>Chile tiene su capacidad productiva en un set muy limitado y es muy poco cambiante en cuanto a las actividades económicas. Cuando no hay un boom del cobre, las posibilidades de crecimiento se ven muy mermadas. Esa falta de know-how se va a volver un obstáculo importante para su futuro”</a:t>
            </a:r>
            <a:r>
              <a:rPr lang="es-ES_tradnl" sz="2400" dirty="0"/>
              <a:t> </a:t>
            </a:r>
            <a:r>
              <a:rPr lang="es-ES_tradnl" dirty="0" smtClean="0"/>
              <a:t/>
            </a:r>
            <a:br>
              <a:rPr lang="es-ES_tradnl" dirty="0" smtClean="0"/>
            </a:br>
            <a:r>
              <a:rPr lang="es-ES_tradnl" dirty="0" smtClean="0"/>
              <a:t/>
            </a:r>
            <a:br>
              <a:rPr lang="es-ES_tradnl" dirty="0" smtClean="0"/>
            </a:br>
            <a:r>
              <a:rPr lang="es-ES_tradnl" sz="1400" dirty="0" smtClean="0">
                <a:solidFill>
                  <a:srgbClr val="FF0000"/>
                </a:solidFill>
              </a:rPr>
              <a:t>*</a:t>
            </a:r>
            <a:r>
              <a:rPr lang="es-CL" sz="1400" dirty="0" smtClean="0">
                <a:solidFill>
                  <a:srgbClr val="FF0000"/>
                </a:solidFill>
              </a:rPr>
              <a:t>Director </a:t>
            </a:r>
            <a:r>
              <a:rPr lang="es-CL" sz="1400" dirty="0">
                <a:solidFill>
                  <a:srgbClr val="FF0000"/>
                </a:solidFill>
              </a:rPr>
              <a:t>del Centro Internacional para el Desarrollo de la Universidad de Harvard</a:t>
            </a:r>
            <a:r>
              <a:rPr lang="es-CL" sz="1400" dirty="0" smtClean="0">
                <a:solidFill>
                  <a:srgbClr val="FF0000"/>
                </a:solidFill>
              </a:rPr>
              <a:t>.</a:t>
            </a:r>
            <a:endParaRPr lang="es-ES_tradnl" sz="1400" dirty="0">
              <a:solidFill>
                <a:srgbClr val="FF0000"/>
              </a:solidFill>
            </a:endParaRPr>
          </a:p>
        </p:txBody>
      </p:sp>
      <p:sp>
        <p:nvSpPr>
          <p:cNvPr id="3" name="Título 2"/>
          <p:cNvSpPr>
            <a:spLocks noGrp="1"/>
          </p:cNvSpPr>
          <p:nvPr>
            <p:ph type="title"/>
          </p:nvPr>
        </p:nvSpPr>
        <p:spPr/>
        <p:txBody>
          <a:bodyPr/>
          <a:lstStyle/>
          <a:p>
            <a:r>
              <a:rPr lang="es-ES" dirty="0" smtClean="0"/>
              <a:t>OPINION</a:t>
            </a:r>
            <a:endParaRPr lang="es-ES" dirty="0"/>
          </a:p>
        </p:txBody>
      </p:sp>
    </p:spTree>
    <p:extLst>
      <p:ext uri="{BB962C8B-B14F-4D97-AF65-F5344CB8AC3E}">
        <p14:creationId xmlns:p14="http://schemas.microsoft.com/office/powerpoint/2010/main" val="1654094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80999" y="1719070"/>
            <a:ext cx="8407893" cy="4832285"/>
          </a:xfrm>
        </p:spPr>
        <p:txBody>
          <a:bodyPr>
            <a:noAutofit/>
          </a:bodyPr>
          <a:lstStyle/>
          <a:p>
            <a:pPr>
              <a:lnSpc>
                <a:spcPct val="90000"/>
              </a:lnSpc>
            </a:pPr>
            <a:r>
              <a:rPr lang="es-CL" sz="2400" dirty="0" smtClean="0"/>
              <a:t>El </a:t>
            </a:r>
            <a:r>
              <a:rPr lang="es-CL" sz="2400" dirty="0"/>
              <a:t>crecimiento de los países se mide por su </a:t>
            </a:r>
            <a:r>
              <a:rPr lang="es-CL" sz="2400" dirty="0" smtClean="0"/>
              <a:t>PIB.</a:t>
            </a:r>
          </a:p>
          <a:p>
            <a:pPr>
              <a:lnSpc>
                <a:spcPct val="90000"/>
              </a:lnSpc>
            </a:pPr>
            <a:r>
              <a:rPr lang="es-CL" sz="2400" dirty="0"/>
              <a:t>C</a:t>
            </a:r>
            <a:r>
              <a:rPr lang="es-CL" sz="2400" dirty="0" smtClean="0"/>
              <a:t>uando </a:t>
            </a:r>
            <a:r>
              <a:rPr lang="es-CL" sz="2400" dirty="0"/>
              <a:t>Chile presenta indicadores cercanos o menores al 2,5%, se produce una cascada de problemas que impide acelerar la relación crecimiento y desarrollo económico, social y ambiental. </a:t>
            </a:r>
            <a:endParaRPr lang="es-CL" sz="2400" dirty="0" smtClean="0"/>
          </a:p>
          <a:p>
            <a:pPr>
              <a:lnSpc>
                <a:spcPct val="90000"/>
              </a:lnSpc>
            </a:pPr>
            <a:r>
              <a:rPr lang="es-CL" sz="2400" dirty="0" smtClean="0"/>
              <a:t>Al </a:t>
            </a:r>
            <a:r>
              <a:rPr lang="es-CL" sz="2400" dirty="0"/>
              <a:t>respecto el crecimiento del PIB potencial se obtiene de dos factores: </a:t>
            </a:r>
            <a:endParaRPr lang="es-CL" sz="2400" dirty="0" smtClean="0"/>
          </a:p>
          <a:p>
            <a:pPr lvl="1">
              <a:lnSpc>
                <a:spcPct val="90000"/>
              </a:lnSpc>
            </a:pPr>
            <a:r>
              <a:rPr lang="es-CL" sz="2000" dirty="0" smtClean="0">
                <a:solidFill>
                  <a:srgbClr val="FF0000"/>
                </a:solidFill>
              </a:rPr>
              <a:t>el </a:t>
            </a:r>
            <a:r>
              <a:rPr lang="es-CL" sz="2000" dirty="0">
                <a:solidFill>
                  <a:srgbClr val="FF0000"/>
                </a:solidFill>
              </a:rPr>
              <a:t>ritmo de acumulación de </a:t>
            </a:r>
            <a:r>
              <a:rPr lang="es-CL" sz="2000" i="1" dirty="0">
                <a:solidFill>
                  <a:srgbClr val="FF0000"/>
                </a:solidFill>
              </a:rPr>
              <a:t>know-how </a:t>
            </a:r>
            <a:r>
              <a:rPr lang="es-CL" sz="2000" dirty="0">
                <a:solidFill>
                  <a:srgbClr val="FF0000"/>
                </a:solidFill>
              </a:rPr>
              <a:t>y </a:t>
            </a:r>
            <a:endParaRPr lang="es-CL" sz="2000" dirty="0" smtClean="0">
              <a:solidFill>
                <a:srgbClr val="FF0000"/>
              </a:solidFill>
            </a:endParaRPr>
          </a:p>
          <a:p>
            <a:pPr lvl="1">
              <a:lnSpc>
                <a:spcPct val="90000"/>
              </a:lnSpc>
            </a:pPr>
            <a:r>
              <a:rPr lang="es-CL" sz="2000" dirty="0" smtClean="0">
                <a:solidFill>
                  <a:srgbClr val="FF0000"/>
                </a:solidFill>
              </a:rPr>
              <a:t>el </a:t>
            </a:r>
            <a:r>
              <a:rPr lang="es-CL" sz="2000" dirty="0">
                <a:solidFill>
                  <a:srgbClr val="FF0000"/>
                </a:solidFill>
              </a:rPr>
              <a:t>valor de los recursos que se tiene; </a:t>
            </a:r>
            <a:endParaRPr lang="es-CL" sz="2000" dirty="0" smtClean="0">
              <a:solidFill>
                <a:srgbClr val="FF0000"/>
              </a:solidFill>
            </a:endParaRPr>
          </a:p>
          <a:p>
            <a:pPr>
              <a:lnSpc>
                <a:spcPct val="90000"/>
              </a:lnSpc>
            </a:pPr>
            <a:r>
              <a:rPr lang="es-CL" sz="2400" dirty="0" smtClean="0"/>
              <a:t>cuando </a:t>
            </a:r>
            <a:r>
              <a:rPr lang="es-CL" sz="2400" dirty="0"/>
              <a:t>cae el valor de los recursos naturales el crecimiento se sostiene en el conocimiento aplicado en productos y servicios secundarios y terciarios. </a:t>
            </a:r>
            <a:endParaRPr lang="es-ES" sz="2400" dirty="0"/>
          </a:p>
        </p:txBody>
      </p:sp>
      <p:sp>
        <p:nvSpPr>
          <p:cNvPr id="3" name="Título 2"/>
          <p:cNvSpPr>
            <a:spLocks noGrp="1"/>
          </p:cNvSpPr>
          <p:nvPr>
            <p:ph type="title"/>
          </p:nvPr>
        </p:nvSpPr>
        <p:spPr/>
        <p:txBody>
          <a:bodyPr/>
          <a:lstStyle/>
          <a:p>
            <a:r>
              <a:rPr lang="es-ES" dirty="0" smtClean="0"/>
              <a:t>CON LA CAIDA DE LA RIQUEZA EN TORNO A LAS MATERIAS PRIMAS</a:t>
            </a:r>
            <a:endParaRPr lang="es-ES" dirty="0"/>
          </a:p>
        </p:txBody>
      </p:sp>
    </p:spTree>
    <p:extLst>
      <p:ext uri="{BB962C8B-B14F-4D97-AF65-F5344CB8AC3E}">
        <p14:creationId xmlns:p14="http://schemas.microsoft.com/office/powerpoint/2010/main" val="1417873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a:bodyPr>
          <a:lstStyle/>
          <a:p>
            <a:pPr marL="45720" indent="0" algn="ctr">
              <a:buNone/>
            </a:pPr>
            <a:r>
              <a:rPr lang="es-CL" sz="2800" i="1" dirty="0" smtClean="0"/>
              <a:t>“el Desierto de Atacama es el lugar con mayor potencial de energía solar de todo el mundo, pero Chile tiene cero contribución tecnológica en ese ámbito. Chile está dentro de los cinco productores mundiales de minería, pero no se le conoce una industria de servicios y tecnología minera; …no hay sintonía entre la capacidad de resolver la acumulación de conocimiento y la expresión en las actividades productivas del país” </a:t>
            </a:r>
            <a:endParaRPr lang="es-ES" sz="2800" dirty="0"/>
          </a:p>
        </p:txBody>
      </p:sp>
      <p:sp>
        <p:nvSpPr>
          <p:cNvPr id="3" name="Título 2"/>
          <p:cNvSpPr>
            <a:spLocks noGrp="1"/>
          </p:cNvSpPr>
          <p:nvPr>
            <p:ph type="title"/>
          </p:nvPr>
        </p:nvSpPr>
        <p:spPr/>
        <p:txBody>
          <a:bodyPr/>
          <a:lstStyle/>
          <a:p>
            <a:r>
              <a:rPr lang="es-CL" dirty="0"/>
              <a:t>Hausmann señala por ejemplo</a:t>
            </a:r>
            <a:endParaRPr lang="es-ES" dirty="0"/>
          </a:p>
        </p:txBody>
      </p:sp>
    </p:spTree>
    <p:extLst>
      <p:ext uri="{BB962C8B-B14F-4D97-AF65-F5344CB8AC3E}">
        <p14:creationId xmlns:p14="http://schemas.microsoft.com/office/powerpoint/2010/main" val="321490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a:bodyPr>
          <a:lstStyle/>
          <a:p>
            <a:r>
              <a:rPr lang="es-ES_tradnl" sz="2800" dirty="0">
                <a:latin typeface="+mj-lt"/>
              </a:rPr>
              <a:t>P</a:t>
            </a:r>
            <a:r>
              <a:rPr lang="es-ES_tradnl" sz="2800" dirty="0" smtClean="0">
                <a:latin typeface="+mj-lt"/>
              </a:rPr>
              <a:t>érdida </a:t>
            </a:r>
            <a:r>
              <a:rPr lang="es-ES_tradnl" sz="2800" dirty="0">
                <a:latin typeface="+mj-lt"/>
              </a:rPr>
              <a:t>de confianza en las </a:t>
            </a:r>
            <a:r>
              <a:rPr lang="es-ES_tradnl" sz="2800" dirty="0" smtClean="0">
                <a:latin typeface="+mj-lt"/>
              </a:rPr>
              <a:t>instituciones.</a:t>
            </a:r>
          </a:p>
          <a:p>
            <a:r>
              <a:rPr lang="es-ES_tradnl" sz="2800" dirty="0">
                <a:latin typeface="+mj-lt"/>
              </a:rPr>
              <a:t>P</a:t>
            </a:r>
            <a:r>
              <a:rPr lang="es-ES_tradnl" sz="2800" dirty="0" smtClean="0">
                <a:latin typeface="+mj-lt"/>
              </a:rPr>
              <a:t>érdida </a:t>
            </a:r>
            <a:r>
              <a:rPr lang="es-ES_tradnl" sz="2800" dirty="0">
                <a:latin typeface="+mj-lt"/>
              </a:rPr>
              <a:t>del sentido de pertenencia </a:t>
            </a:r>
            <a:r>
              <a:rPr lang="es-ES_tradnl" sz="2800" dirty="0" smtClean="0">
                <a:latin typeface="+mj-lt"/>
              </a:rPr>
              <a:t>social.</a:t>
            </a:r>
          </a:p>
          <a:p>
            <a:r>
              <a:rPr lang="es-ES_tradnl" sz="2800" dirty="0">
                <a:latin typeface="+mj-lt"/>
              </a:rPr>
              <a:t>D</a:t>
            </a:r>
            <a:r>
              <a:rPr lang="es-ES_tradnl" sz="2800" dirty="0" smtClean="0">
                <a:latin typeface="+mj-lt"/>
              </a:rPr>
              <a:t>ebilitamiento </a:t>
            </a:r>
            <a:r>
              <a:rPr lang="es-ES_tradnl" sz="2800" dirty="0">
                <a:latin typeface="+mj-lt"/>
              </a:rPr>
              <a:t>de los vínculos políticos y del sentido de comunidad y </a:t>
            </a:r>
            <a:r>
              <a:rPr lang="es-ES_tradnl" sz="2800" dirty="0" smtClean="0">
                <a:latin typeface="+mj-lt"/>
              </a:rPr>
              <a:t>civilidad.</a:t>
            </a:r>
          </a:p>
          <a:p>
            <a:endParaRPr lang="es-ES_tradnl" sz="2800" dirty="0"/>
          </a:p>
          <a:p>
            <a:pPr marL="45720" indent="0">
              <a:buNone/>
            </a:pPr>
            <a:r>
              <a:rPr lang="es-ES_tradnl" sz="2800" dirty="0" smtClean="0"/>
              <a:t>Dichas variables han </a:t>
            </a:r>
            <a:r>
              <a:rPr lang="es-ES_tradnl" sz="2800" dirty="0"/>
              <a:t>debilitado la percepción de cuáles son los desafíos sociales que nuestro país </a:t>
            </a:r>
            <a:r>
              <a:rPr lang="es-ES_tradnl" sz="2800" dirty="0" smtClean="0"/>
              <a:t>tiene.</a:t>
            </a:r>
            <a:endParaRPr lang="es-ES" sz="2800" dirty="0"/>
          </a:p>
        </p:txBody>
      </p:sp>
      <p:sp>
        <p:nvSpPr>
          <p:cNvPr id="3" name="Título 2"/>
          <p:cNvSpPr>
            <a:spLocks noGrp="1"/>
          </p:cNvSpPr>
          <p:nvPr>
            <p:ph type="title"/>
          </p:nvPr>
        </p:nvSpPr>
        <p:spPr/>
        <p:txBody>
          <a:bodyPr/>
          <a:lstStyle/>
          <a:p>
            <a:r>
              <a:rPr lang="es-ES" dirty="0" smtClean="0"/>
              <a:t>ESCENARIO DE LOS DESAFIOS SOCIALES RECONOCIDOS EN EL CHILE DE HOY</a:t>
            </a:r>
            <a:endParaRPr lang="es-ES" dirty="0"/>
          </a:p>
        </p:txBody>
      </p:sp>
    </p:spTree>
    <p:extLst>
      <p:ext uri="{BB962C8B-B14F-4D97-AF65-F5344CB8AC3E}">
        <p14:creationId xmlns:p14="http://schemas.microsoft.com/office/powerpoint/2010/main" val="4084540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80999" y="1719070"/>
            <a:ext cx="8407893" cy="4846715"/>
          </a:xfrm>
        </p:spPr>
        <p:txBody>
          <a:bodyPr>
            <a:normAutofit lnSpcReduction="10000"/>
          </a:bodyPr>
          <a:lstStyle/>
          <a:p>
            <a:r>
              <a:rPr lang="es-CL" dirty="0"/>
              <a:t>Hace 100 años, el diseño era una práctica marginal, entendida en una lógica de ornamento y complemento, la glorificación de Apple, demuestra el cambio del que se habla hoy en día</a:t>
            </a:r>
            <a:r>
              <a:rPr lang="es-CL" dirty="0" smtClean="0"/>
              <a:t>.</a:t>
            </a:r>
            <a:br>
              <a:rPr lang="es-CL" dirty="0" smtClean="0"/>
            </a:br>
            <a:endParaRPr lang="es-CL" dirty="0" smtClean="0"/>
          </a:p>
          <a:p>
            <a:r>
              <a:rPr lang="es-CL" dirty="0"/>
              <a:t>Una empresa que desde la quiebra pasó a ser una de las más valoradas del mundo, que nos golpea con algo que es más que sus productos, es un ejemplo de la centralidad del diseño. </a:t>
            </a:r>
            <a:r>
              <a:rPr lang="es-CL" dirty="0" smtClean="0"/>
              <a:t/>
            </a:r>
            <a:br>
              <a:rPr lang="es-CL" dirty="0" smtClean="0"/>
            </a:br>
            <a:endParaRPr lang="es-CL" dirty="0" smtClean="0"/>
          </a:p>
          <a:p>
            <a:r>
              <a:rPr lang="es-CL" dirty="0" smtClean="0"/>
              <a:t>Las </a:t>
            </a:r>
            <a:r>
              <a:rPr lang="es-CL" dirty="0"/>
              <a:t>capacidades y diferenciación que el diseño nos da, serían un gran factor de aumento de conocimientos y saberes que vistos como un desafío social, permitiría aumentar la convicción por obtener algo diferente para cambiar la orientación productiva del país y la innovación como promesa de mayor competitividad, crecimiento y calidad de vida para los </a:t>
            </a:r>
            <a:r>
              <a:rPr lang="es-CL" dirty="0" smtClean="0"/>
              <a:t>chilenos</a:t>
            </a:r>
            <a:r>
              <a:rPr lang="es-ES_tradnl" dirty="0" smtClean="0"/>
              <a:t>.</a:t>
            </a:r>
            <a:endParaRPr lang="es-ES" dirty="0"/>
          </a:p>
        </p:txBody>
      </p:sp>
      <p:sp>
        <p:nvSpPr>
          <p:cNvPr id="3" name="Título 2"/>
          <p:cNvSpPr>
            <a:spLocks noGrp="1"/>
          </p:cNvSpPr>
          <p:nvPr>
            <p:ph type="title"/>
          </p:nvPr>
        </p:nvSpPr>
        <p:spPr/>
        <p:txBody>
          <a:bodyPr/>
          <a:lstStyle/>
          <a:p>
            <a:r>
              <a:rPr lang="es-ES" dirty="0" smtClean="0"/>
              <a:t>PARA REFLEXIONAR</a:t>
            </a:r>
            <a:endParaRPr lang="es-ES" dirty="0"/>
          </a:p>
        </p:txBody>
      </p:sp>
    </p:spTree>
    <p:extLst>
      <p:ext uri="{BB962C8B-B14F-4D97-AF65-F5344CB8AC3E}">
        <p14:creationId xmlns:p14="http://schemas.microsoft.com/office/powerpoint/2010/main" val="2803784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80999" y="1719071"/>
            <a:ext cx="8407893" cy="4947728"/>
          </a:xfrm>
        </p:spPr>
        <p:txBody>
          <a:bodyPr>
            <a:normAutofit fontScale="92500" lnSpcReduction="20000"/>
          </a:bodyPr>
          <a:lstStyle/>
          <a:p>
            <a:pPr marL="45720" indent="0">
              <a:buNone/>
            </a:pPr>
            <a:r>
              <a:rPr lang="es-CL" sz="1400" dirty="0" smtClean="0"/>
              <a:t>HACERSE CARGO de </a:t>
            </a:r>
            <a:r>
              <a:rPr lang="es-CL" sz="1400" dirty="0"/>
              <a:t>al menos cinco dimensiones en la educación de los </a:t>
            </a:r>
            <a:r>
              <a:rPr lang="es-CL" sz="1400" dirty="0" smtClean="0"/>
              <a:t>diseñadores:</a:t>
            </a:r>
            <a:r>
              <a:rPr lang="es-CL" dirty="0"/>
              <a:t> </a:t>
            </a:r>
            <a:endParaRPr lang="es-ES_tradnl" dirty="0"/>
          </a:p>
          <a:p>
            <a:pPr lvl="0"/>
            <a:r>
              <a:rPr lang="es-CL" dirty="0"/>
              <a:t>Dejar lo tentativo y exploratorio. Pasar a realizar una acción, un acto fundacional, dialogante y preocupado por lo local y lo global.</a:t>
            </a:r>
            <a:endParaRPr lang="es-ES_tradnl" dirty="0"/>
          </a:p>
          <a:p>
            <a:pPr lvl="0"/>
            <a:r>
              <a:rPr lang="es-CL" dirty="0"/>
              <a:t>Entender que todo diseño es simbólico e identitario. Va más allá de la función, el diseño también dice algo de quienes utilizan lo diseñado.</a:t>
            </a:r>
            <a:endParaRPr lang="es-ES_tradnl" dirty="0"/>
          </a:p>
          <a:p>
            <a:pPr lvl="0"/>
            <a:r>
              <a:rPr lang="es-CL" dirty="0"/>
              <a:t>Diseñar también implica hacerse cargo de un mundo que ya está ahí. Y en ese sentido, todo diseño es un rediseño o más bien todo diseño es una intervención, una mutación sucesiva de prácticas.</a:t>
            </a:r>
            <a:endParaRPr lang="es-ES_tradnl" dirty="0"/>
          </a:p>
          <a:p>
            <a:pPr lvl="0"/>
            <a:r>
              <a:rPr lang="es-CL" dirty="0"/>
              <a:t>Todo diseño tiene consecuencias éticas. No se trata sólo de resolver problemas técnicos, sino que implica hacernos cargo de una sociedad que tiene una serie de preocupaciones y que tiene una ética.</a:t>
            </a:r>
            <a:endParaRPr lang="es-ES_tradnl" dirty="0"/>
          </a:p>
          <a:p>
            <a:pPr lvl="0"/>
            <a:r>
              <a:rPr lang="es-CL" dirty="0"/>
              <a:t>Instalar una capacidad para interpretar el mundo. Las formas de vida, componentes que forman las cosas y configuran los mundos en los cuales las personas van a habitar</a:t>
            </a:r>
            <a:r>
              <a:rPr lang="es-CL" dirty="0" smtClean="0"/>
              <a:t>.</a:t>
            </a:r>
            <a:endParaRPr lang="es-ES_tradnl" dirty="0"/>
          </a:p>
        </p:txBody>
      </p:sp>
      <p:sp>
        <p:nvSpPr>
          <p:cNvPr id="3" name="Título 2"/>
          <p:cNvSpPr>
            <a:spLocks noGrp="1"/>
          </p:cNvSpPr>
          <p:nvPr>
            <p:ph type="title"/>
          </p:nvPr>
        </p:nvSpPr>
        <p:spPr/>
        <p:txBody>
          <a:bodyPr/>
          <a:lstStyle/>
          <a:p>
            <a:r>
              <a:rPr lang="es-ES" dirty="0" smtClean="0"/>
              <a:t>PARA REFLEXIONAR</a:t>
            </a:r>
            <a:endParaRPr lang="es-ES" dirty="0"/>
          </a:p>
        </p:txBody>
      </p:sp>
    </p:spTree>
    <p:extLst>
      <p:ext uri="{BB962C8B-B14F-4D97-AF65-F5344CB8AC3E}">
        <p14:creationId xmlns:p14="http://schemas.microsoft.com/office/powerpoint/2010/main" val="1578675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80999" y="1719071"/>
            <a:ext cx="8407893" cy="4861146"/>
          </a:xfrm>
        </p:spPr>
        <p:txBody>
          <a:bodyPr>
            <a:normAutofit lnSpcReduction="10000"/>
          </a:bodyPr>
          <a:lstStyle/>
          <a:p>
            <a:r>
              <a:rPr lang="es-CL" dirty="0" smtClean="0"/>
              <a:t>El capital </a:t>
            </a:r>
            <a:r>
              <a:rPr lang="es-CL" dirty="0"/>
              <a:t>sinergético </a:t>
            </a:r>
            <a:r>
              <a:rPr lang="es-CL" dirty="0" smtClean="0"/>
              <a:t>es, la </a:t>
            </a:r>
            <a:r>
              <a:rPr lang="es-CL" dirty="0"/>
              <a:t>capacidad social latente y potencialmente ampliable de promover acciones en conjunto, dirigidas a fines determinados en forma colectiva y cuyo producto final es mayor a la suma de los componentes involucrados. </a:t>
            </a:r>
            <a:endParaRPr lang="es-CL" dirty="0" smtClean="0"/>
          </a:p>
          <a:p>
            <a:r>
              <a:rPr lang="es-CL" dirty="0" smtClean="0"/>
              <a:t>A </a:t>
            </a:r>
            <a:r>
              <a:rPr lang="es-CL" dirty="0"/>
              <a:t>partir de esta premisa el desarrollo es posible a partir de la incorporación de factores intangibles. </a:t>
            </a:r>
            <a:endParaRPr lang="es-CL" dirty="0" smtClean="0"/>
          </a:p>
          <a:p>
            <a:r>
              <a:rPr lang="es-CL" dirty="0" smtClean="0"/>
              <a:t>Capitales </a:t>
            </a:r>
            <a:r>
              <a:rPr lang="es-CL" dirty="0"/>
              <a:t>de tipo económico, cognitivo, simbólico, cultural, institucional, psico-social, social, cívico y </a:t>
            </a:r>
            <a:r>
              <a:rPr lang="es-CL" dirty="0" smtClean="0"/>
              <a:t>humano.</a:t>
            </a:r>
          </a:p>
          <a:p>
            <a:r>
              <a:rPr lang="es-CL" dirty="0" smtClean="0"/>
              <a:t>Estos </a:t>
            </a:r>
            <a:r>
              <a:rPr lang="es-CL" dirty="0"/>
              <a:t>son los factores que se combinan en la propuesta de desarrollo denominada </a:t>
            </a:r>
            <a:r>
              <a:rPr lang="es-CL" i="1" dirty="0"/>
              <a:t>sinergética de </a:t>
            </a:r>
            <a:r>
              <a:rPr lang="es-CL" i="1" dirty="0" smtClean="0"/>
              <a:t>Boisier*</a:t>
            </a:r>
            <a:r>
              <a:rPr lang="es-CL" dirty="0" smtClean="0"/>
              <a:t>, </a:t>
            </a:r>
            <a:r>
              <a:rPr lang="es-CL" dirty="0"/>
              <a:t>cuyas implicancias se vinculan con los diversos frentes, que permiten a diversas profesiones articular avances interdisciplinarios en la </a:t>
            </a:r>
            <a:r>
              <a:rPr lang="es-CL" dirty="0" smtClean="0"/>
              <a:t>materia.</a:t>
            </a:r>
            <a:br>
              <a:rPr lang="es-CL" dirty="0" smtClean="0"/>
            </a:br>
            <a:endParaRPr lang="es-ES_tradnl" dirty="0"/>
          </a:p>
          <a:p>
            <a:pPr marL="45720" indent="0">
              <a:buNone/>
            </a:pPr>
            <a:r>
              <a:rPr lang="es-ES" sz="1200" dirty="0" smtClean="0">
                <a:solidFill>
                  <a:srgbClr val="FF0000"/>
                </a:solidFill>
              </a:rPr>
              <a:t>*</a:t>
            </a:r>
            <a:r>
              <a:rPr lang="es-CL" sz="1200" dirty="0">
                <a:solidFill>
                  <a:srgbClr val="FF0000"/>
                </a:solidFill>
              </a:rPr>
              <a:t>Sergio Boisier es presidente de la consultora privada Centro de Análisis y Acción Territorio y Sociedad (CATS).</a:t>
            </a:r>
            <a:r>
              <a:rPr lang="es-ES_tradnl" sz="1200" dirty="0">
                <a:solidFill>
                  <a:srgbClr val="FF0000"/>
                </a:solidFill>
              </a:rPr>
              <a:t> </a:t>
            </a:r>
            <a:endParaRPr lang="es-ES" sz="1200" dirty="0">
              <a:solidFill>
                <a:srgbClr val="FF0000"/>
              </a:solidFill>
            </a:endParaRPr>
          </a:p>
        </p:txBody>
      </p:sp>
      <p:sp>
        <p:nvSpPr>
          <p:cNvPr id="3" name="Título 2"/>
          <p:cNvSpPr>
            <a:spLocks noGrp="1"/>
          </p:cNvSpPr>
          <p:nvPr>
            <p:ph type="title"/>
          </p:nvPr>
        </p:nvSpPr>
        <p:spPr/>
        <p:txBody>
          <a:bodyPr/>
          <a:lstStyle/>
          <a:p>
            <a:r>
              <a:rPr lang="es-CL" b="1" dirty="0"/>
              <a:t>participación ciudadana</a:t>
            </a:r>
            <a:r>
              <a:rPr lang="es-ES_tradnl" dirty="0"/>
              <a:t> </a:t>
            </a:r>
            <a:endParaRPr lang="es-ES" dirty="0"/>
          </a:p>
        </p:txBody>
      </p:sp>
    </p:spTree>
    <p:extLst>
      <p:ext uri="{BB962C8B-B14F-4D97-AF65-F5344CB8AC3E}">
        <p14:creationId xmlns:p14="http://schemas.microsoft.com/office/powerpoint/2010/main" val="3409242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rcador de posición de imagen 6" descr="Pensive Parakeet.jpg"/>
          <p:cNvPicPr>
            <a:picLocks noGrp="1" noChangeAspect="1"/>
          </p:cNvPicPr>
          <p:nvPr>
            <p:ph type="pic" idx="1"/>
          </p:nvPr>
        </p:nvPicPr>
        <p:blipFill>
          <a:blip r:embed="rId2">
            <a:extLst>
              <a:ext uri="{28A0092B-C50C-407E-A947-70E740481C1C}">
                <a14:useLocalDpi xmlns:a14="http://schemas.microsoft.com/office/drawing/2010/main" val="0"/>
              </a:ext>
            </a:extLst>
          </a:blip>
          <a:srcRect l="11628" r="11628"/>
          <a:stretch>
            <a:fillRect/>
          </a:stretch>
        </p:blipFill>
        <p:spPr/>
      </p:pic>
      <p:sp>
        <p:nvSpPr>
          <p:cNvPr id="4" name="Título 3"/>
          <p:cNvSpPr>
            <a:spLocks noGrp="1"/>
          </p:cNvSpPr>
          <p:nvPr>
            <p:ph type="title"/>
          </p:nvPr>
        </p:nvSpPr>
        <p:spPr/>
        <p:txBody>
          <a:bodyPr/>
          <a:lstStyle/>
          <a:p>
            <a:r>
              <a:rPr lang="es-ES" dirty="0" smtClean="0"/>
              <a:t>LA GERENCIA SOCIAL</a:t>
            </a:r>
            <a:endParaRPr lang="es-ES" dirty="0"/>
          </a:p>
        </p:txBody>
      </p:sp>
    </p:spTree>
    <p:extLst>
      <p:ext uri="{BB962C8B-B14F-4D97-AF65-F5344CB8AC3E}">
        <p14:creationId xmlns:p14="http://schemas.microsoft.com/office/powerpoint/2010/main" val="3665078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ES" dirty="0" smtClean="0"/>
              <a:t>L</a:t>
            </a:r>
            <a:r>
              <a:rPr lang="es-ES" dirty="0" smtClean="0"/>
              <a:t>a l</a:t>
            </a:r>
            <a:r>
              <a:rPr lang="es-ES" dirty="0" smtClean="0"/>
              <a:t>ógica y el fin de la Gerencia Social:</a:t>
            </a:r>
            <a:endParaRPr lang="es-ES" dirty="0"/>
          </a:p>
        </p:txBody>
      </p:sp>
      <p:sp>
        <p:nvSpPr>
          <p:cNvPr id="3" name="Título 2"/>
          <p:cNvSpPr>
            <a:spLocks noGrp="1"/>
          </p:cNvSpPr>
          <p:nvPr>
            <p:ph type="title"/>
          </p:nvPr>
        </p:nvSpPr>
        <p:spPr/>
        <p:txBody>
          <a:bodyPr/>
          <a:lstStyle/>
          <a:p>
            <a:r>
              <a:rPr lang="es-ES" dirty="0" smtClean="0"/>
              <a:t>P</a:t>
            </a:r>
            <a:r>
              <a:rPr lang="es-ES" dirty="0" smtClean="0"/>
              <a:t>or esto hace sentido</a:t>
            </a:r>
            <a:endParaRPr lang="es-ES" dirty="0"/>
          </a:p>
        </p:txBody>
      </p:sp>
      <p:pic>
        <p:nvPicPr>
          <p:cNvPr id="4" name="Imagen 3" descr="Captura de pantalla 2015-10-13 a la(s) 15.07.4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980" y="2320760"/>
            <a:ext cx="8608300" cy="388363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13447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ES_tradnl" dirty="0" smtClean="0"/>
              <a:t>El campo de aplicaci</a:t>
            </a:r>
            <a:r>
              <a:rPr lang="es-ES_tradnl" dirty="0" smtClean="0"/>
              <a:t>ón </a:t>
            </a:r>
            <a:r>
              <a:rPr lang="es-ES" dirty="0" smtClean="0"/>
              <a:t>de la Gerencia Social:</a:t>
            </a:r>
            <a:endParaRPr lang="es-ES" dirty="0"/>
          </a:p>
        </p:txBody>
      </p:sp>
      <p:sp>
        <p:nvSpPr>
          <p:cNvPr id="3" name="Título 2"/>
          <p:cNvSpPr>
            <a:spLocks noGrp="1"/>
          </p:cNvSpPr>
          <p:nvPr>
            <p:ph type="title"/>
          </p:nvPr>
        </p:nvSpPr>
        <p:spPr/>
        <p:txBody>
          <a:bodyPr/>
          <a:lstStyle/>
          <a:p>
            <a:r>
              <a:rPr lang="es-ES" dirty="0" smtClean="0"/>
              <a:t>P</a:t>
            </a:r>
            <a:r>
              <a:rPr lang="es-ES" dirty="0" smtClean="0"/>
              <a:t>or esto hace sentido</a:t>
            </a:r>
            <a:endParaRPr lang="es-ES" dirty="0"/>
          </a:p>
        </p:txBody>
      </p:sp>
      <p:pic>
        <p:nvPicPr>
          <p:cNvPr id="5" name="Imagen 4" descr="Captura de pantalla 2015-10-13 a la(s) 15.10.5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5968" y="2504322"/>
            <a:ext cx="6464300" cy="38227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50871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ES_tradnl" dirty="0" smtClean="0"/>
              <a:t>Los niveles de gesti</a:t>
            </a:r>
            <a:r>
              <a:rPr lang="es-ES_tradnl" dirty="0" smtClean="0"/>
              <a:t>ón </a:t>
            </a:r>
            <a:r>
              <a:rPr lang="es-ES" dirty="0" smtClean="0"/>
              <a:t>de la Gerencia Social:</a:t>
            </a:r>
            <a:endParaRPr lang="es-ES" dirty="0"/>
          </a:p>
        </p:txBody>
      </p:sp>
      <p:sp>
        <p:nvSpPr>
          <p:cNvPr id="3" name="Título 2"/>
          <p:cNvSpPr>
            <a:spLocks noGrp="1"/>
          </p:cNvSpPr>
          <p:nvPr>
            <p:ph type="title"/>
          </p:nvPr>
        </p:nvSpPr>
        <p:spPr/>
        <p:txBody>
          <a:bodyPr/>
          <a:lstStyle/>
          <a:p>
            <a:r>
              <a:rPr lang="es-ES" dirty="0" smtClean="0"/>
              <a:t>P</a:t>
            </a:r>
            <a:r>
              <a:rPr lang="es-ES" dirty="0" smtClean="0"/>
              <a:t>or esto hace sentido</a:t>
            </a:r>
            <a:endParaRPr lang="es-ES" dirty="0"/>
          </a:p>
        </p:txBody>
      </p:sp>
      <p:pic>
        <p:nvPicPr>
          <p:cNvPr id="4" name="Imagen 3" descr="Captura de pantalla 2015-10-13 a la(s) 15.11.4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108" y="2999274"/>
            <a:ext cx="8433784" cy="317912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64805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ES" dirty="0" smtClean="0"/>
              <a:t>ANALIZANDO EL PROBLEMA DEL DESARROLLO SOCIAL EN CHILE.</a:t>
            </a:r>
          </a:p>
          <a:p>
            <a:r>
              <a:rPr lang="es-ES" dirty="0" smtClean="0"/>
              <a:t>TOME POST-IT Y REALICE UNA ARBOL DE PROBLEMAS CON EL ENCARGO AL CENTRO.</a:t>
            </a:r>
          </a:p>
          <a:p>
            <a:r>
              <a:rPr lang="es-ES" dirty="0" smtClean="0"/>
              <a:t>POR GRUPOS DESDE AHORA YA.</a:t>
            </a:r>
          </a:p>
          <a:p>
            <a:r>
              <a:rPr lang="es-ES" dirty="0" smtClean="0"/>
              <a:t>LIDERES DE GRUPO SON:</a:t>
            </a:r>
            <a:br>
              <a:rPr lang="es-ES" dirty="0" smtClean="0"/>
            </a:br>
            <a:endParaRPr lang="es-ES" dirty="0" smtClean="0"/>
          </a:p>
          <a:p>
            <a:pPr lvl="1"/>
            <a:r>
              <a:rPr lang="es-ES" dirty="0"/>
              <a:t>Letelier Wilson, Fernanda Antonia </a:t>
            </a:r>
          </a:p>
          <a:p>
            <a:pPr lvl="1"/>
            <a:r>
              <a:rPr lang="es-ES" dirty="0" err="1"/>
              <a:t>Foncea</a:t>
            </a:r>
            <a:r>
              <a:rPr lang="es-ES" dirty="0"/>
              <a:t> Bobadilla, Daniel Matías </a:t>
            </a:r>
          </a:p>
          <a:p>
            <a:pPr lvl="1"/>
            <a:r>
              <a:rPr lang="es-ES" dirty="0" err="1"/>
              <a:t>Lopez</a:t>
            </a:r>
            <a:r>
              <a:rPr lang="es-ES" dirty="0"/>
              <a:t>, </a:t>
            </a:r>
            <a:r>
              <a:rPr lang="es-ES" dirty="0" err="1"/>
              <a:t>Julie</a:t>
            </a:r>
            <a:r>
              <a:rPr lang="es-ES" dirty="0"/>
              <a:t> </a:t>
            </a:r>
          </a:p>
          <a:p>
            <a:pPr lvl="1"/>
            <a:r>
              <a:rPr lang="es-ES" dirty="0" err="1"/>
              <a:t>Marrazzo</a:t>
            </a:r>
            <a:r>
              <a:rPr lang="es-ES" dirty="0"/>
              <a:t> </a:t>
            </a:r>
            <a:r>
              <a:rPr lang="es-ES" dirty="0" err="1"/>
              <a:t>Guinis</a:t>
            </a:r>
            <a:r>
              <a:rPr lang="es-ES" dirty="0"/>
              <a:t>, </a:t>
            </a:r>
            <a:r>
              <a:rPr lang="es-ES" dirty="0" err="1"/>
              <a:t>Giselli</a:t>
            </a:r>
            <a:r>
              <a:rPr lang="es-ES" dirty="0"/>
              <a:t> Giovanna </a:t>
            </a:r>
          </a:p>
          <a:p>
            <a:pPr lvl="1"/>
            <a:r>
              <a:rPr lang="es-ES" dirty="0" err="1"/>
              <a:t>Oyarzún</a:t>
            </a:r>
            <a:r>
              <a:rPr lang="es-ES" dirty="0"/>
              <a:t> Puga, Ignacio Andrés </a:t>
            </a:r>
          </a:p>
          <a:p>
            <a:pPr lvl="1"/>
            <a:r>
              <a:rPr lang="es-ES" dirty="0"/>
              <a:t>Vásquez Gutiérrez, Camilo Alexis </a:t>
            </a:r>
          </a:p>
          <a:p>
            <a:endParaRPr lang="es-ES" dirty="0"/>
          </a:p>
        </p:txBody>
      </p:sp>
      <p:sp>
        <p:nvSpPr>
          <p:cNvPr id="3" name="Título 2"/>
          <p:cNvSpPr>
            <a:spLocks noGrp="1"/>
          </p:cNvSpPr>
          <p:nvPr>
            <p:ph type="title"/>
          </p:nvPr>
        </p:nvSpPr>
        <p:spPr/>
        <p:txBody>
          <a:bodyPr/>
          <a:lstStyle/>
          <a:p>
            <a:r>
              <a:rPr lang="es-ES" dirty="0" smtClean="0"/>
              <a:t>TAREA 1</a:t>
            </a:r>
            <a:endParaRPr lang="es-ES" dirty="0"/>
          </a:p>
        </p:txBody>
      </p:sp>
    </p:spTree>
    <p:extLst>
      <p:ext uri="{BB962C8B-B14F-4D97-AF65-F5344CB8AC3E}">
        <p14:creationId xmlns:p14="http://schemas.microsoft.com/office/powerpoint/2010/main" val="3269874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fontScale="85000" lnSpcReduction="20000"/>
          </a:bodyPr>
          <a:lstStyle/>
          <a:p>
            <a:pPr marL="45720" indent="0">
              <a:buNone/>
            </a:pPr>
            <a:r>
              <a:rPr lang="es-ES_tradnl" sz="2800" dirty="0"/>
              <a:t>Los desafíos sociales de Chile presentan tres ámbitos principales, donde algunas actividades disciplinares de diseño se sintonizan </a:t>
            </a:r>
            <a:r>
              <a:rPr lang="es-ES_tradnl" sz="2800" dirty="0" smtClean="0"/>
              <a:t>con dichas variables y estas son:</a:t>
            </a:r>
          </a:p>
          <a:p>
            <a:pPr marL="45720" indent="0">
              <a:buNone/>
            </a:pPr>
            <a:endParaRPr lang="es-ES_tradnl" sz="2800" dirty="0" smtClean="0"/>
          </a:p>
          <a:p>
            <a:r>
              <a:rPr lang="es-ES" sz="2800" dirty="0" smtClean="0"/>
              <a:t>E</a:t>
            </a:r>
            <a:r>
              <a:rPr lang="es-ES_tradnl" sz="2800" dirty="0" smtClean="0"/>
              <a:t>l </a:t>
            </a:r>
            <a:r>
              <a:rPr lang="es-ES_tradnl" sz="2800" dirty="0"/>
              <a:t>estado como garante y promotor del desarrollo </a:t>
            </a:r>
            <a:r>
              <a:rPr lang="es-ES_tradnl" sz="2800" dirty="0" smtClean="0"/>
              <a:t>social.</a:t>
            </a:r>
          </a:p>
          <a:p>
            <a:r>
              <a:rPr lang="es-ES_tradnl" sz="2800" dirty="0"/>
              <a:t> </a:t>
            </a:r>
            <a:r>
              <a:rPr lang="es-ES_tradnl" sz="2800" dirty="0" smtClean="0"/>
              <a:t>Otro es visto desde </a:t>
            </a:r>
            <a:r>
              <a:rPr lang="es-ES_tradnl" sz="2800" dirty="0"/>
              <a:t>la óptica de los conocimientos y saberes que aumentan la competitividad e </a:t>
            </a:r>
            <a:r>
              <a:rPr lang="es-ES_tradnl" sz="2800" dirty="0" smtClean="0"/>
              <a:t>innovación.</a:t>
            </a:r>
          </a:p>
          <a:p>
            <a:r>
              <a:rPr lang="es-ES_tradnl" sz="2800" dirty="0" smtClean="0"/>
              <a:t>Finalmente </a:t>
            </a:r>
            <a:r>
              <a:rPr lang="es-ES_tradnl" sz="2800" dirty="0"/>
              <a:t>desde la visión y aumento de la participación ciudadana en la toma de decisiones nacionales.</a:t>
            </a:r>
          </a:p>
          <a:p>
            <a:endParaRPr lang="es-ES" sz="2800" dirty="0"/>
          </a:p>
        </p:txBody>
      </p:sp>
      <p:sp>
        <p:nvSpPr>
          <p:cNvPr id="3" name="Título 2"/>
          <p:cNvSpPr>
            <a:spLocks noGrp="1"/>
          </p:cNvSpPr>
          <p:nvPr>
            <p:ph type="title"/>
          </p:nvPr>
        </p:nvSpPr>
        <p:spPr/>
        <p:txBody>
          <a:bodyPr/>
          <a:lstStyle/>
          <a:p>
            <a:r>
              <a:rPr lang="es-ES" dirty="0" err="1" smtClean="0"/>
              <a:t>Ambitos</a:t>
            </a:r>
            <a:r>
              <a:rPr lang="es-ES" dirty="0" smtClean="0"/>
              <a:t> DE LOS DESAFIOS SOCIALES RECONOCIDOS EN EL CHILE DE HOY</a:t>
            </a:r>
            <a:endParaRPr lang="es-ES" dirty="0"/>
          </a:p>
        </p:txBody>
      </p:sp>
    </p:spTree>
    <p:extLst>
      <p:ext uri="{BB962C8B-B14F-4D97-AF65-F5344CB8AC3E}">
        <p14:creationId xmlns:p14="http://schemas.microsoft.com/office/powerpoint/2010/main" val="3662847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rcador de posición de imagen 6" descr="10_12_2010_16_17_25.jpg"/>
          <p:cNvPicPr>
            <a:picLocks noGrp="1" noChangeAspect="1"/>
          </p:cNvPicPr>
          <p:nvPr>
            <p:ph type="pic" idx="1"/>
          </p:nvPr>
        </p:nvPicPr>
        <p:blipFill>
          <a:blip r:embed="rId2">
            <a:extLst>
              <a:ext uri="{28A0092B-C50C-407E-A947-70E740481C1C}">
                <a14:useLocalDpi xmlns:a14="http://schemas.microsoft.com/office/drawing/2010/main" val="0"/>
              </a:ext>
            </a:extLst>
          </a:blip>
          <a:srcRect l="11628" r="11628"/>
          <a:stretch>
            <a:fillRect/>
          </a:stretch>
        </p:blipFill>
        <p:spPr/>
      </p:pic>
      <p:sp>
        <p:nvSpPr>
          <p:cNvPr id="4" name="Título 3"/>
          <p:cNvSpPr>
            <a:spLocks noGrp="1"/>
          </p:cNvSpPr>
          <p:nvPr>
            <p:ph type="title"/>
          </p:nvPr>
        </p:nvSpPr>
        <p:spPr/>
        <p:txBody>
          <a:bodyPr/>
          <a:lstStyle/>
          <a:p>
            <a:r>
              <a:rPr lang="es-ES" dirty="0"/>
              <a:t>DESAFIOS SOCIALES CON EL ESTADO COMO GARANTE</a:t>
            </a:r>
          </a:p>
        </p:txBody>
      </p:sp>
    </p:spTree>
    <p:extLst>
      <p:ext uri="{BB962C8B-B14F-4D97-AF65-F5344CB8AC3E}">
        <p14:creationId xmlns:p14="http://schemas.microsoft.com/office/powerpoint/2010/main" val="329889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fontScale="92500"/>
          </a:bodyPr>
          <a:lstStyle/>
          <a:p>
            <a:r>
              <a:rPr lang="es-CL" dirty="0"/>
              <a:t>La acelerada modernización del país ha tenido efectos paradójicos en la vida de los </a:t>
            </a:r>
            <a:r>
              <a:rPr lang="es-CL" dirty="0" smtClean="0"/>
              <a:t>chilenos.</a:t>
            </a:r>
          </a:p>
          <a:p>
            <a:pPr marL="45720" indent="0">
              <a:buNone/>
            </a:pPr>
            <a:endParaRPr lang="es-CL" dirty="0" smtClean="0"/>
          </a:p>
          <a:p>
            <a:r>
              <a:rPr lang="es-CL" dirty="0" smtClean="0"/>
              <a:t>Por </a:t>
            </a:r>
            <a:r>
              <a:rPr lang="es-CL" dirty="0"/>
              <a:t>un lado es indudable que el crecimiento económico ha permitido mejorar considerablemente nuestra calidad de vida, no obstante, se han debilitado los lazos entre la gente y la riqueza de la vida política vivida en tiempos pasados, dando paso al individualismo</a:t>
            </a:r>
            <a:r>
              <a:rPr lang="es-CL" dirty="0" smtClean="0"/>
              <a:t>.</a:t>
            </a:r>
          </a:p>
          <a:p>
            <a:endParaRPr lang="es-CL" dirty="0" smtClean="0"/>
          </a:p>
          <a:p>
            <a:r>
              <a:rPr lang="es-CL" dirty="0" smtClean="0"/>
              <a:t>Un </a:t>
            </a:r>
            <a:r>
              <a:rPr lang="es-CL" dirty="0"/>
              <a:t>gran desafío es buscar nuevas formas de construir política y sociedad, recogiendo las demandas de la ciudadanía, sean éstas articuladas desde los movimientos sociales o formuladas a partir de necesidades colectivas, para así dar respuestas desde el Estado que sean eficientes, equitativas y de calidad</a:t>
            </a:r>
            <a:r>
              <a:rPr lang="es-CL" dirty="0" smtClean="0"/>
              <a:t>.</a:t>
            </a:r>
            <a:endParaRPr lang="es-ES_tradnl" dirty="0"/>
          </a:p>
        </p:txBody>
      </p:sp>
      <p:sp>
        <p:nvSpPr>
          <p:cNvPr id="3" name="Título 2"/>
          <p:cNvSpPr>
            <a:spLocks noGrp="1"/>
          </p:cNvSpPr>
          <p:nvPr>
            <p:ph type="title"/>
          </p:nvPr>
        </p:nvSpPr>
        <p:spPr/>
        <p:txBody>
          <a:bodyPr/>
          <a:lstStyle/>
          <a:p>
            <a:r>
              <a:rPr lang="es-ES" dirty="0" smtClean="0"/>
              <a:t>DESAFIOS SOCIALES CON EL ESTADO COMO GARANTE</a:t>
            </a:r>
            <a:endParaRPr lang="es-ES" dirty="0"/>
          </a:p>
        </p:txBody>
      </p:sp>
    </p:spTree>
    <p:extLst>
      <p:ext uri="{BB962C8B-B14F-4D97-AF65-F5344CB8AC3E}">
        <p14:creationId xmlns:p14="http://schemas.microsoft.com/office/powerpoint/2010/main" val="27361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CL" dirty="0"/>
              <a:t>El Instituto de Asuntos Públicos de la Universidad de Chile (INAP) en asociación con </a:t>
            </a:r>
            <a:r>
              <a:rPr lang="es-CL" dirty="0" smtClean="0"/>
              <a:t>ANEF desarrollaron </a:t>
            </a:r>
            <a:r>
              <a:rPr lang="es-CL" dirty="0"/>
              <a:t>durante 2013 una serie de </a:t>
            </a:r>
            <a:r>
              <a:rPr lang="es-CL" dirty="0" smtClean="0"/>
              <a:t>seminarios.</a:t>
            </a:r>
          </a:p>
          <a:p>
            <a:r>
              <a:rPr lang="es-CL" dirty="0"/>
              <a:t>C</a:t>
            </a:r>
            <a:r>
              <a:rPr lang="es-CL" dirty="0" smtClean="0"/>
              <a:t>uyo </a:t>
            </a:r>
            <a:r>
              <a:rPr lang="es-CL" dirty="0"/>
              <a:t>objetivo fue construir un espacio de reflexión conjunta sobre temáticas del Estado y de las políticas públicas, que sirviese a ambas instituciones para el enriquecimiento de sus líneas de estudio y </a:t>
            </a:r>
            <a:r>
              <a:rPr lang="es-CL" dirty="0" smtClean="0"/>
              <a:t>acción.</a:t>
            </a:r>
            <a:endParaRPr lang="es-CL" dirty="0"/>
          </a:p>
          <a:p>
            <a:r>
              <a:rPr lang="es-CL" dirty="0" smtClean="0"/>
              <a:t>Además </a:t>
            </a:r>
            <a:r>
              <a:rPr lang="es-CL" dirty="0"/>
              <a:t>de generar una red conversacional que incorporase sinérgicamente actores sociales, sindicales-gremiales, políticos y académicos. </a:t>
            </a:r>
            <a:endParaRPr lang="es-CL" dirty="0" smtClean="0"/>
          </a:p>
          <a:p>
            <a:r>
              <a:rPr lang="es-CL" dirty="0" smtClean="0"/>
              <a:t>Sus </a:t>
            </a:r>
            <a:r>
              <a:rPr lang="es-CL" dirty="0"/>
              <a:t>resultados están publicados en: </a:t>
            </a:r>
            <a:r>
              <a:rPr lang="es-CL" i="1" dirty="0"/>
              <a:t>“Desafíos para el Chile que viene: diálogos entre académicos, el mundo político y el movimiento social”.</a:t>
            </a:r>
            <a:r>
              <a:rPr lang="es-CL" dirty="0"/>
              <a:t> INAP – ANEF 2013</a:t>
            </a:r>
            <a:r>
              <a:rPr lang="es-CL" dirty="0" smtClean="0"/>
              <a:t>.</a:t>
            </a:r>
            <a:endParaRPr lang="es-ES" dirty="0"/>
          </a:p>
        </p:txBody>
      </p:sp>
      <p:sp>
        <p:nvSpPr>
          <p:cNvPr id="3" name="Título 2"/>
          <p:cNvSpPr>
            <a:spLocks noGrp="1"/>
          </p:cNvSpPr>
          <p:nvPr>
            <p:ph type="title"/>
          </p:nvPr>
        </p:nvSpPr>
        <p:spPr/>
        <p:txBody>
          <a:bodyPr/>
          <a:lstStyle/>
          <a:p>
            <a:r>
              <a:rPr lang="es-ES" dirty="0"/>
              <a:t>DESAFIOS SOCIALES CON EL ESTADO COMO GARANTE</a:t>
            </a:r>
          </a:p>
        </p:txBody>
      </p:sp>
    </p:spTree>
    <p:extLst>
      <p:ext uri="{BB962C8B-B14F-4D97-AF65-F5344CB8AC3E}">
        <p14:creationId xmlns:p14="http://schemas.microsoft.com/office/powerpoint/2010/main" val="3319796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CL" dirty="0"/>
              <a:t>Los principales desafíos sociales chilenos, parten de sucesivas políticas de gobierno, a fin de alcanzar el desarrollo en una frontera que se ha movido sucesivamente desde 2010, luego al 2020, 2025 e incluso 2050. </a:t>
            </a:r>
            <a:endParaRPr lang="es-CL" dirty="0" smtClean="0"/>
          </a:p>
          <a:p>
            <a:endParaRPr lang="es-CL" dirty="0" smtClean="0"/>
          </a:p>
          <a:p>
            <a:r>
              <a:rPr lang="es-CL" dirty="0" smtClean="0"/>
              <a:t>Hoy </a:t>
            </a:r>
            <a:r>
              <a:rPr lang="es-CL" dirty="0"/>
              <a:t>en día se considera que los principales desafíos sociales se centran </a:t>
            </a:r>
            <a:r>
              <a:rPr lang="es-CL" dirty="0" smtClean="0"/>
              <a:t>en</a:t>
            </a:r>
            <a:r>
              <a:rPr lang="es-ES_tradnl" dirty="0" smtClean="0"/>
              <a:t>:</a:t>
            </a:r>
            <a:br>
              <a:rPr lang="es-ES_tradnl" dirty="0" smtClean="0"/>
            </a:br>
            <a:endParaRPr lang="es-ES_tradnl" dirty="0" smtClean="0"/>
          </a:p>
          <a:p>
            <a:pPr lvl="1"/>
            <a:r>
              <a:rPr lang="es-CL" b="1" dirty="0" smtClean="0"/>
              <a:t>El </a:t>
            </a:r>
            <a:r>
              <a:rPr lang="es-CL" b="1" dirty="0"/>
              <a:t>rol del Estado en la equidad </a:t>
            </a:r>
            <a:r>
              <a:rPr lang="es-CL" b="1" dirty="0" smtClean="0"/>
              <a:t>social</a:t>
            </a:r>
            <a:endParaRPr lang="es-CL" dirty="0" smtClean="0"/>
          </a:p>
          <a:p>
            <a:pPr lvl="1"/>
            <a:r>
              <a:rPr lang="es-CL" b="1" dirty="0" smtClean="0"/>
              <a:t>El </a:t>
            </a:r>
            <a:r>
              <a:rPr lang="es-CL" b="1" dirty="0"/>
              <a:t>trabajo decente y sus ámbitos </a:t>
            </a:r>
            <a:r>
              <a:rPr lang="es-CL" b="1" dirty="0" smtClean="0"/>
              <a:t>fundamentales</a:t>
            </a:r>
          </a:p>
          <a:p>
            <a:pPr lvl="1"/>
            <a:r>
              <a:rPr lang="es-CL" b="1" dirty="0" smtClean="0"/>
              <a:t>El </a:t>
            </a:r>
            <a:r>
              <a:rPr lang="es-CL" b="1" dirty="0"/>
              <a:t>desarrollo nacional y agenda estratégica del </a:t>
            </a:r>
            <a:r>
              <a:rPr lang="es-CL" b="1" dirty="0" smtClean="0"/>
              <a:t>Estado</a:t>
            </a:r>
            <a:endParaRPr lang="es-ES_tradnl" dirty="0" smtClean="0"/>
          </a:p>
          <a:p>
            <a:pPr lvl="1"/>
            <a:r>
              <a:rPr lang="es-CL" b="1" dirty="0" smtClean="0"/>
              <a:t>Descentralización </a:t>
            </a:r>
            <a:r>
              <a:rPr lang="es-CL" b="1" dirty="0"/>
              <a:t>y desafíos pendientes</a:t>
            </a:r>
            <a:r>
              <a:rPr lang="es-ES_tradnl" dirty="0"/>
              <a:t> </a:t>
            </a:r>
            <a:endParaRPr lang="es-ES" dirty="0"/>
          </a:p>
        </p:txBody>
      </p:sp>
      <p:sp>
        <p:nvSpPr>
          <p:cNvPr id="3" name="Título 2"/>
          <p:cNvSpPr>
            <a:spLocks noGrp="1"/>
          </p:cNvSpPr>
          <p:nvPr>
            <p:ph type="title"/>
          </p:nvPr>
        </p:nvSpPr>
        <p:spPr/>
        <p:txBody>
          <a:bodyPr/>
          <a:lstStyle/>
          <a:p>
            <a:r>
              <a:rPr lang="es-ES" dirty="0"/>
              <a:t>DESAFIOS SOCIALES CON EL ESTADO COMO GARANTE</a:t>
            </a:r>
          </a:p>
        </p:txBody>
      </p:sp>
    </p:spTree>
    <p:extLst>
      <p:ext uri="{BB962C8B-B14F-4D97-AF65-F5344CB8AC3E}">
        <p14:creationId xmlns:p14="http://schemas.microsoft.com/office/powerpoint/2010/main" val="1511801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80999" y="1719071"/>
            <a:ext cx="8407893" cy="4875576"/>
          </a:xfrm>
        </p:spPr>
        <p:txBody>
          <a:bodyPr>
            <a:noAutofit/>
          </a:bodyPr>
          <a:lstStyle/>
          <a:p>
            <a:r>
              <a:rPr lang="es-CL" dirty="0"/>
              <a:t>E</a:t>
            </a:r>
            <a:r>
              <a:rPr lang="es-CL" dirty="0" smtClean="0"/>
              <a:t>l </a:t>
            </a:r>
            <a:r>
              <a:rPr lang="es-CL" dirty="0"/>
              <a:t>desafío de equidad </a:t>
            </a:r>
            <a:r>
              <a:rPr lang="es-CL" dirty="0" smtClean="0"/>
              <a:t>es </a:t>
            </a:r>
            <a:r>
              <a:rPr lang="es-CL" dirty="0"/>
              <a:t>una prioridad política que traspasa coaliciones, organizaciones públicas, privadas y civiles; junto a programas y sectores políticos. </a:t>
            </a:r>
            <a:endParaRPr lang="es-CL" dirty="0" smtClean="0"/>
          </a:p>
          <a:p>
            <a:r>
              <a:rPr lang="es-CL" dirty="0" smtClean="0"/>
              <a:t>Implica </a:t>
            </a:r>
            <a:r>
              <a:rPr lang="es-CL" dirty="0"/>
              <a:t>entender la equidad a partir de una adecuada articulación pública-privada-civil, conectada con las metas de desarrollo de Chile y definiendo cuál es el rol del Estado en las tareas a realizar para alcanzar el bien </a:t>
            </a:r>
            <a:r>
              <a:rPr lang="es-CL" dirty="0" smtClean="0"/>
              <a:t>común.</a:t>
            </a:r>
          </a:p>
          <a:p>
            <a:r>
              <a:rPr lang="es-CL" dirty="0"/>
              <a:t>S</a:t>
            </a:r>
            <a:r>
              <a:rPr lang="es-CL" dirty="0" smtClean="0"/>
              <a:t>obre </a:t>
            </a:r>
            <a:r>
              <a:rPr lang="es-CL" dirty="0"/>
              <a:t>todo cuando ingresa un nuevo actor al espectro público –la ciudadanía– quien demanda con fuerza espacios de equidad desde un punto de </a:t>
            </a:r>
            <a:r>
              <a:rPr lang="es-CL" dirty="0" smtClean="0"/>
              <a:t>vista: </a:t>
            </a:r>
            <a:br>
              <a:rPr lang="es-CL" dirty="0" smtClean="0"/>
            </a:br>
            <a:endParaRPr lang="es-CL" dirty="0" smtClean="0"/>
          </a:p>
          <a:p>
            <a:pPr lvl="1"/>
            <a:r>
              <a:rPr lang="es-ES" dirty="0" smtClean="0"/>
              <a:t>P</a:t>
            </a:r>
            <a:r>
              <a:rPr lang="es-CL" dirty="0" smtClean="0"/>
              <a:t>olítico</a:t>
            </a:r>
          </a:p>
          <a:p>
            <a:pPr lvl="1"/>
            <a:r>
              <a:rPr lang="es-ES" dirty="0" smtClean="0"/>
              <a:t>E</a:t>
            </a:r>
            <a:r>
              <a:rPr lang="es-CL" dirty="0" smtClean="0"/>
              <a:t>conómico</a:t>
            </a:r>
          </a:p>
          <a:p>
            <a:pPr lvl="1"/>
            <a:r>
              <a:rPr lang="es-ES" dirty="0" smtClean="0"/>
              <a:t>S</a:t>
            </a:r>
            <a:r>
              <a:rPr lang="es-CL" dirty="0" smtClean="0"/>
              <a:t>ocial</a:t>
            </a:r>
          </a:p>
          <a:p>
            <a:pPr lvl="1"/>
            <a:r>
              <a:rPr lang="es-CL" dirty="0"/>
              <a:t>T</a:t>
            </a:r>
            <a:r>
              <a:rPr lang="es-CL" dirty="0" smtClean="0"/>
              <a:t>erritorial</a:t>
            </a:r>
          </a:p>
        </p:txBody>
      </p:sp>
      <p:sp>
        <p:nvSpPr>
          <p:cNvPr id="3" name="Título 2"/>
          <p:cNvSpPr>
            <a:spLocks noGrp="1"/>
          </p:cNvSpPr>
          <p:nvPr>
            <p:ph type="title"/>
          </p:nvPr>
        </p:nvSpPr>
        <p:spPr/>
        <p:txBody>
          <a:bodyPr/>
          <a:lstStyle/>
          <a:p>
            <a:r>
              <a:rPr lang="es-ES_tradnl" dirty="0"/>
              <a:t>El rol del </a:t>
            </a:r>
            <a:r>
              <a:rPr lang="es-ES_tradnl" dirty="0" smtClean="0"/>
              <a:t>Estado</a:t>
            </a:r>
            <a:br>
              <a:rPr lang="es-ES_tradnl" dirty="0" smtClean="0"/>
            </a:br>
            <a:r>
              <a:rPr lang="es-ES_tradnl" dirty="0" smtClean="0"/>
              <a:t>en </a:t>
            </a:r>
            <a:r>
              <a:rPr lang="es-ES_tradnl" dirty="0"/>
              <a:t>la equidad </a:t>
            </a:r>
            <a:r>
              <a:rPr lang="es-ES_tradnl" dirty="0" smtClean="0"/>
              <a:t>social</a:t>
            </a:r>
            <a:endParaRPr lang="es-ES" dirty="0"/>
          </a:p>
        </p:txBody>
      </p:sp>
    </p:spTree>
    <p:extLst>
      <p:ext uri="{BB962C8B-B14F-4D97-AF65-F5344CB8AC3E}">
        <p14:creationId xmlns:p14="http://schemas.microsoft.com/office/powerpoint/2010/main" val="3707081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80999" y="1719071"/>
            <a:ext cx="8407893" cy="4875576"/>
          </a:xfrm>
        </p:spPr>
        <p:txBody>
          <a:bodyPr>
            <a:normAutofit/>
          </a:bodyPr>
          <a:lstStyle/>
          <a:p>
            <a:r>
              <a:rPr lang="es-CL" dirty="0" smtClean="0"/>
              <a:t>Chile </a:t>
            </a:r>
            <a:r>
              <a:rPr lang="es-CL" dirty="0"/>
              <a:t>ha logrado un alto crecimiento económico en las últimas décadas, aumento en las remuneraciones y disminución de la pobreza y el desempleo, sin embargo, pese a tener una mirada macroeconómica positiva mantiene un serio problema redistributivo consolidado en el mercado laboral. </a:t>
            </a:r>
            <a:r>
              <a:rPr lang="es-CL" dirty="0" smtClean="0"/>
              <a:t/>
            </a:r>
            <a:br>
              <a:rPr lang="es-CL" dirty="0" smtClean="0"/>
            </a:br>
            <a:endParaRPr lang="es-CL" dirty="0" smtClean="0"/>
          </a:p>
          <a:p>
            <a:r>
              <a:rPr lang="es-CL" dirty="0" smtClean="0"/>
              <a:t>Yerko </a:t>
            </a:r>
            <a:r>
              <a:rPr lang="es-CL" dirty="0"/>
              <a:t>Ljubetic, investigador del </a:t>
            </a:r>
            <a:r>
              <a:rPr lang="es-CL" dirty="0" smtClean="0"/>
              <a:t>INAP</a:t>
            </a:r>
            <a:r>
              <a:rPr lang="es-CL" dirty="0"/>
              <a:t> </a:t>
            </a:r>
            <a:r>
              <a:rPr lang="es-CL" dirty="0" smtClean="0"/>
              <a:t>nos dice que: </a:t>
            </a:r>
            <a:r>
              <a:rPr lang="es-CL" i="1" dirty="0" smtClean="0">
                <a:solidFill>
                  <a:srgbClr val="FF0000"/>
                </a:solidFill>
              </a:rPr>
              <a:t>“existe </a:t>
            </a:r>
            <a:r>
              <a:rPr lang="es-CL" i="1" dirty="0">
                <a:solidFill>
                  <a:srgbClr val="FF0000"/>
                </a:solidFill>
              </a:rPr>
              <a:t>una marcada necesidad de fortalecer el mercado laboral como un generador de oportunidades y equidad social, teniendo presente que el modelo de desarrollo neoliberal ve al trabajo como un costo de producción a reducir, lo que ha derivado en una precarización de sus condiciones estimulada por la demanda de flexibilidad de los empresarios y relaciones profundamente autoritarias en su </a:t>
            </a:r>
            <a:r>
              <a:rPr lang="es-CL" i="1" dirty="0" smtClean="0">
                <a:solidFill>
                  <a:srgbClr val="FF0000"/>
                </a:solidFill>
              </a:rPr>
              <a:t>interior”.</a:t>
            </a:r>
            <a:endParaRPr lang="es-ES_tradnl" i="1" dirty="0">
              <a:solidFill>
                <a:srgbClr val="FF0000"/>
              </a:solidFill>
            </a:endParaRPr>
          </a:p>
          <a:p>
            <a:endParaRPr lang="es-ES" dirty="0"/>
          </a:p>
        </p:txBody>
      </p:sp>
      <p:sp>
        <p:nvSpPr>
          <p:cNvPr id="3" name="Título 2"/>
          <p:cNvSpPr>
            <a:spLocks noGrp="1"/>
          </p:cNvSpPr>
          <p:nvPr>
            <p:ph type="title"/>
          </p:nvPr>
        </p:nvSpPr>
        <p:spPr/>
        <p:txBody>
          <a:bodyPr/>
          <a:lstStyle/>
          <a:p>
            <a:r>
              <a:rPr lang="es-ES_tradnl" dirty="0"/>
              <a:t>El trabajo decente y sus </a:t>
            </a:r>
            <a:r>
              <a:rPr lang="es-ES_tradnl" dirty="0" smtClean="0"/>
              <a:t/>
            </a:r>
            <a:br>
              <a:rPr lang="es-ES_tradnl" dirty="0" smtClean="0"/>
            </a:br>
            <a:r>
              <a:rPr lang="es-ES_tradnl" dirty="0" smtClean="0"/>
              <a:t>ámbitos </a:t>
            </a:r>
            <a:r>
              <a:rPr lang="es-ES_tradnl" dirty="0"/>
              <a:t>fundamentales</a:t>
            </a:r>
            <a:endParaRPr lang="es-ES" dirty="0"/>
          </a:p>
        </p:txBody>
      </p:sp>
    </p:spTree>
    <p:extLst>
      <p:ext uri="{BB962C8B-B14F-4D97-AF65-F5344CB8AC3E}">
        <p14:creationId xmlns:p14="http://schemas.microsoft.com/office/powerpoint/2010/main" val="37203343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Boticario">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Cuadrícula.thmx</Template>
  <TotalTime>69</TotalTime>
  <Words>1582</Words>
  <Application>Microsoft Macintosh PowerPoint</Application>
  <PresentationFormat>Presentación en pantalla (4:3)</PresentationFormat>
  <Paragraphs>121</Paragraphs>
  <Slides>27</Slides>
  <Notes>0</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Grid</vt:lpstr>
      <vt:lpstr>DESAFIOS SOCIALES EN CHILE</vt:lpstr>
      <vt:lpstr>ESCENARIO DE LOS DESAFIOS SOCIALES RECONOCIDOS EN EL CHILE DE HOY</vt:lpstr>
      <vt:lpstr>Ambitos DE LOS DESAFIOS SOCIALES RECONOCIDOS EN EL CHILE DE HOY</vt:lpstr>
      <vt:lpstr>DESAFIOS SOCIALES CON EL ESTADO COMO GARANTE</vt:lpstr>
      <vt:lpstr>DESAFIOS SOCIALES CON EL ESTADO COMO GARANTE</vt:lpstr>
      <vt:lpstr>DESAFIOS SOCIALES CON EL ESTADO COMO GARANTE</vt:lpstr>
      <vt:lpstr>DESAFIOS SOCIALES CON EL ESTADO COMO GARANTE</vt:lpstr>
      <vt:lpstr>El rol del Estado en la equidad social</vt:lpstr>
      <vt:lpstr>El trabajo decente y sus  ámbitos fundamentales</vt:lpstr>
      <vt:lpstr>El desarrollo nacional y agenda estratégica del Estado</vt:lpstr>
      <vt:lpstr>El desarrollo nacional y agenda estratégica del Estado</vt:lpstr>
      <vt:lpstr>Descentralización y  desafíos pendientes</vt:lpstr>
      <vt:lpstr>Desafíos sociales desde la generación de conocimientos y saberes para el aumento de la competitividad y la innovación </vt:lpstr>
      <vt:lpstr>ESCENARIO</vt:lpstr>
      <vt:lpstr>ESCENARIO</vt:lpstr>
      <vt:lpstr>ESCENARIO</vt:lpstr>
      <vt:lpstr>OPINION</vt:lpstr>
      <vt:lpstr>CON LA CAIDA DE LA RIQUEZA EN TORNO A LAS MATERIAS PRIMAS</vt:lpstr>
      <vt:lpstr>Hausmann señala por ejemplo</vt:lpstr>
      <vt:lpstr>PARA REFLEXIONAR</vt:lpstr>
      <vt:lpstr>PARA REFLEXIONAR</vt:lpstr>
      <vt:lpstr>participación ciudadana </vt:lpstr>
      <vt:lpstr>LA GERENCIA SOCIAL</vt:lpstr>
      <vt:lpstr>Por esto hace sentido</vt:lpstr>
      <vt:lpstr>Por esto hace sentido</vt:lpstr>
      <vt:lpstr>Por esto hace sentido</vt:lpstr>
      <vt:lpstr>TAREA 1</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DESAFIOS SOCIALES EN CHILE</dc:title>
  <dc:creator>Felix Maldonado</dc:creator>
  <cp:lastModifiedBy>Felix Maldonado</cp:lastModifiedBy>
  <cp:revision>8</cp:revision>
  <dcterms:created xsi:type="dcterms:W3CDTF">2015-10-13T20:16:24Z</dcterms:created>
  <dcterms:modified xsi:type="dcterms:W3CDTF">2015-10-13T22:19:16Z</dcterms:modified>
</cp:coreProperties>
</file>