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handoutMasterIdLst>
    <p:handoutMasterId r:id="rId41"/>
  </p:handoutMasterIdLst>
  <p:sldIdLst>
    <p:sldId id="256" r:id="rId2"/>
    <p:sldId id="364" r:id="rId3"/>
    <p:sldId id="370" r:id="rId4"/>
    <p:sldId id="365" r:id="rId5"/>
    <p:sldId id="261" r:id="rId6"/>
    <p:sldId id="262" r:id="rId7"/>
    <p:sldId id="368" r:id="rId8"/>
    <p:sldId id="366" r:id="rId9"/>
    <p:sldId id="263" r:id="rId10"/>
    <p:sldId id="307" r:id="rId11"/>
    <p:sldId id="308" r:id="rId12"/>
    <p:sldId id="309" r:id="rId13"/>
    <p:sldId id="310" r:id="rId14"/>
    <p:sldId id="322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62" r:id="rId23"/>
    <p:sldId id="363" r:id="rId24"/>
    <p:sldId id="335" r:id="rId25"/>
    <p:sldId id="359" r:id="rId26"/>
    <p:sldId id="336" r:id="rId27"/>
    <p:sldId id="337" r:id="rId28"/>
    <p:sldId id="341" r:id="rId29"/>
    <p:sldId id="342" r:id="rId30"/>
    <p:sldId id="345" r:id="rId31"/>
    <p:sldId id="347" r:id="rId32"/>
    <p:sldId id="349" r:id="rId33"/>
    <p:sldId id="350" r:id="rId34"/>
    <p:sldId id="351" r:id="rId35"/>
    <p:sldId id="352" r:id="rId36"/>
    <p:sldId id="357" r:id="rId37"/>
    <p:sldId id="355" r:id="rId38"/>
    <p:sldId id="361" r:id="rId39"/>
    <p:sldId id="360" r:id="rId40"/>
  </p:sldIdLst>
  <p:sldSz cx="9144000" cy="6858000" type="screen4x3"/>
  <p:notesSz cx="6858000" cy="86868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rgbClr val="0033CC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33CC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33CC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33CC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33CC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kern="1200">
        <a:solidFill>
          <a:srgbClr val="0033CC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kern="1200">
        <a:solidFill>
          <a:srgbClr val="0033CC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kern="1200">
        <a:solidFill>
          <a:srgbClr val="0033CC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kern="1200">
        <a:solidFill>
          <a:srgbClr val="0033CC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FF"/>
    <a:srgbClr val="66FFFF"/>
    <a:srgbClr val="990000"/>
    <a:srgbClr val="000099"/>
    <a:srgbClr val="0033CC"/>
    <a:srgbClr val="3366FF"/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0DE80E77-8FE3-7F4E-9CF0-3B771758EB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261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22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</p:grpSp>
        <p:sp>
          <p:nvSpPr>
            <p:cNvPr id="17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19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>
                  <a:gd name="T0" fmla="*/ 290 w 443"/>
                  <a:gd name="T1" fmla="*/ 1016 h 1033"/>
                  <a:gd name="T2" fmla="*/ 316 w 443"/>
                  <a:gd name="T3" fmla="*/ 974 h 1033"/>
                  <a:gd name="T4" fmla="*/ 354 w 443"/>
                  <a:gd name="T5" fmla="*/ 920 h 1033"/>
                  <a:gd name="T6" fmla="*/ 384 w 443"/>
                  <a:gd name="T7" fmla="*/ 884 h 1033"/>
                  <a:gd name="T8" fmla="*/ 381 w 443"/>
                  <a:gd name="T9" fmla="*/ 832 h 1033"/>
                  <a:gd name="T10" fmla="*/ 370 w 443"/>
                  <a:gd name="T11" fmla="*/ 794 h 1033"/>
                  <a:gd name="T12" fmla="*/ 361 w 443"/>
                  <a:gd name="T13" fmla="*/ 760 h 1033"/>
                  <a:gd name="T14" fmla="*/ 361 w 443"/>
                  <a:gd name="T15" fmla="*/ 734 h 1033"/>
                  <a:gd name="T16" fmla="*/ 359 w 443"/>
                  <a:gd name="T17" fmla="*/ 707 h 1033"/>
                  <a:gd name="T18" fmla="*/ 373 w 443"/>
                  <a:gd name="T19" fmla="*/ 691 h 1033"/>
                  <a:gd name="T20" fmla="*/ 391 w 443"/>
                  <a:gd name="T21" fmla="*/ 686 h 1033"/>
                  <a:gd name="T22" fmla="*/ 395 w 443"/>
                  <a:gd name="T23" fmla="*/ 680 h 1033"/>
                  <a:gd name="T24" fmla="*/ 390 w 443"/>
                  <a:gd name="T25" fmla="*/ 671 h 1033"/>
                  <a:gd name="T26" fmla="*/ 386 w 443"/>
                  <a:gd name="T27" fmla="*/ 660 h 1033"/>
                  <a:gd name="T28" fmla="*/ 437 w 443"/>
                  <a:gd name="T29" fmla="*/ 635 h 1033"/>
                  <a:gd name="T30" fmla="*/ 442 w 443"/>
                  <a:gd name="T31" fmla="*/ 619 h 1033"/>
                  <a:gd name="T32" fmla="*/ 438 w 443"/>
                  <a:gd name="T33" fmla="*/ 604 h 1033"/>
                  <a:gd name="T34" fmla="*/ 400 w 443"/>
                  <a:gd name="T35" fmla="*/ 543 h 1033"/>
                  <a:gd name="T36" fmla="*/ 384 w 443"/>
                  <a:gd name="T37" fmla="*/ 474 h 1033"/>
                  <a:gd name="T38" fmla="*/ 354 w 443"/>
                  <a:gd name="T39" fmla="*/ 455 h 1033"/>
                  <a:gd name="T40" fmla="*/ 326 w 443"/>
                  <a:gd name="T41" fmla="*/ 433 h 1033"/>
                  <a:gd name="T42" fmla="*/ 312 w 443"/>
                  <a:gd name="T43" fmla="*/ 411 h 1033"/>
                  <a:gd name="T44" fmla="*/ 307 w 443"/>
                  <a:gd name="T45" fmla="*/ 391 h 1033"/>
                  <a:gd name="T46" fmla="*/ 290 w 443"/>
                  <a:gd name="T47" fmla="*/ 339 h 1033"/>
                  <a:gd name="T48" fmla="*/ 308 w 443"/>
                  <a:gd name="T49" fmla="*/ 289 h 1033"/>
                  <a:gd name="T50" fmla="*/ 298 w 443"/>
                  <a:gd name="T51" fmla="*/ 278 h 1033"/>
                  <a:gd name="T52" fmla="*/ 280 w 443"/>
                  <a:gd name="T53" fmla="*/ 307 h 1033"/>
                  <a:gd name="T54" fmla="*/ 269 w 443"/>
                  <a:gd name="T55" fmla="*/ 283 h 1033"/>
                  <a:gd name="T56" fmla="*/ 272 w 443"/>
                  <a:gd name="T57" fmla="*/ 224 h 1033"/>
                  <a:gd name="T58" fmla="*/ 280 w 443"/>
                  <a:gd name="T59" fmla="*/ 177 h 1033"/>
                  <a:gd name="T60" fmla="*/ 280 w 443"/>
                  <a:gd name="T61" fmla="*/ 146 h 1033"/>
                  <a:gd name="T62" fmla="*/ 281 w 443"/>
                  <a:gd name="T63" fmla="*/ 123 h 1033"/>
                  <a:gd name="T64" fmla="*/ 290 w 443"/>
                  <a:gd name="T65" fmla="*/ 104 h 1033"/>
                  <a:gd name="T66" fmla="*/ 296 w 443"/>
                  <a:gd name="T67" fmla="*/ 97 h 1033"/>
                  <a:gd name="T68" fmla="*/ 298 w 443"/>
                  <a:gd name="T69" fmla="*/ 94 h 1033"/>
                  <a:gd name="T70" fmla="*/ 301 w 443"/>
                  <a:gd name="T71" fmla="*/ 92 h 1033"/>
                  <a:gd name="T72" fmla="*/ 307 w 443"/>
                  <a:gd name="T73" fmla="*/ 83 h 1033"/>
                  <a:gd name="T74" fmla="*/ 317 w 443"/>
                  <a:gd name="T75" fmla="*/ 79 h 1033"/>
                  <a:gd name="T76" fmla="*/ 328 w 443"/>
                  <a:gd name="T77" fmla="*/ 77 h 1033"/>
                  <a:gd name="T78" fmla="*/ 337 w 443"/>
                  <a:gd name="T79" fmla="*/ 74 h 1033"/>
                  <a:gd name="T80" fmla="*/ 345 w 443"/>
                  <a:gd name="T81" fmla="*/ 67 h 1033"/>
                  <a:gd name="T82" fmla="*/ 337 w 443"/>
                  <a:gd name="T83" fmla="*/ 50 h 1033"/>
                  <a:gd name="T84" fmla="*/ 337 w 443"/>
                  <a:gd name="T85" fmla="*/ 47 h 1033"/>
                  <a:gd name="T86" fmla="*/ 337 w 443"/>
                  <a:gd name="T87" fmla="*/ 43 h 1033"/>
                  <a:gd name="T88" fmla="*/ 337 w 443"/>
                  <a:gd name="T89" fmla="*/ 41 h 1033"/>
                  <a:gd name="T90" fmla="*/ 334 w 443"/>
                  <a:gd name="T91" fmla="*/ 38 h 1033"/>
                  <a:gd name="T92" fmla="*/ 321 w 443"/>
                  <a:gd name="T93" fmla="*/ 21 h 1033"/>
                  <a:gd name="T94" fmla="*/ 316 w 443"/>
                  <a:gd name="T95" fmla="*/ 0 h 1033"/>
                  <a:gd name="T96" fmla="*/ 188 w 443"/>
                  <a:gd name="T97" fmla="*/ 94 h 1033"/>
                  <a:gd name="T98" fmla="*/ 88 w 443"/>
                  <a:gd name="T99" fmla="*/ 218 h 1033"/>
                  <a:gd name="T100" fmla="*/ 21 w 443"/>
                  <a:gd name="T101" fmla="*/ 366 h 1033"/>
                  <a:gd name="T102" fmla="*/ 0 w 443"/>
                  <a:gd name="T103" fmla="*/ 530 h 1033"/>
                  <a:gd name="T104" fmla="*/ 20 w 443"/>
                  <a:gd name="T105" fmla="*/ 680 h 1033"/>
                  <a:gd name="T106" fmla="*/ 74 w 443"/>
                  <a:gd name="T107" fmla="*/ 819 h 1033"/>
                  <a:gd name="T108" fmla="*/ 160 w 443"/>
                  <a:gd name="T109" fmla="*/ 938 h 1033"/>
                  <a:gd name="T110" fmla="*/ 272 w 443"/>
                  <a:gd name="T111" fmla="*/ 1032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298" y="94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>
                  <a:gd name="T0" fmla="*/ 796 w 824"/>
                  <a:gd name="T1" fmla="*/ 688 h 1203"/>
                  <a:gd name="T2" fmla="*/ 756 w 824"/>
                  <a:gd name="T3" fmla="*/ 641 h 1203"/>
                  <a:gd name="T4" fmla="*/ 812 w 824"/>
                  <a:gd name="T5" fmla="*/ 615 h 1203"/>
                  <a:gd name="T6" fmla="*/ 814 w 824"/>
                  <a:gd name="T7" fmla="*/ 502 h 1203"/>
                  <a:gd name="T8" fmla="*/ 705 w 824"/>
                  <a:gd name="T9" fmla="*/ 247 h 1203"/>
                  <a:gd name="T10" fmla="*/ 651 w 824"/>
                  <a:gd name="T11" fmla="*/ 262 h 1203"/>
                  <a:gd name="T12" fmla="*/ 574 w 824"/>
                  <a:gd name="T13" fmla="*/ 289 h 1203"/>
                  <a:gd name="T14" fmla="*/ 536 w 824"/>
                  <a:gd name="T15" fmla="*/ 258 h 1203"/>
                  <a:gd name="T16" fmla="*/ 563 w 824"/>
                  <a:gd name="T17" fmla="*/ 170 h 1203"/>
                  <a:gd name="T18" fmla="*/ 532 w 824"/>
                  <a:gd name="T19" fmla="*/ 81 h 1203"/>
                  <a:gd name="T20" fmla="*/ 455 w 824"/>
                  <a:gd name="T21" fmla="*/ 56 h 1203"/>
                  <a:gd name="T22" fmla="*/ 484 w 824"/>
                  <a:gd name="T23" fmla="*/ 150 h 1203"/>
                  <a:gd name="T24" fmla="*/ 465 w 824"/>
                  <a:gd name="T25" fmla="*/ 190 h 1203"/>
                  <a:gd name="T26" fmla="*/ 442 w 824"/>
                  <a:gd name="T27" fmla="*/ 200 h 1203"/>
                  <a:gd name="T28" fmla="*/ 419 w 824"/>
                  <a:gd name="T29" fmla="*/ 164 h 1203"/>
                  <a:gd name="T30" fmla="*/ 381 w 824"/>
                  <a:gd name="T31" fmla="*/ 108 h 1203"/>
                  <a:gd name="T32" fmla="*/ 406 w 824"/>
                  <a:gd name="T33" fmla="*/ 108 h 1203"/>
                  <a:gd name="T34" fmla="*/ 424 w 824"/>
                  <a:gd name="T35" fmla="*/ 72 h 1203"/>
                  <a:gd name="T36" fmla="*/ 325 w 824"/>
                  <a:gd name="T37" fmla="*/ 0 h 1203"/>
                  <a:gd name="T38" fmla="*/ 281 w 824"/>
                  <a:gd name="T39" fmla="*/ 27 h 1203"/>
                  <a:gd name="T40" fmla="*/ 240 w 824"/>
                  <a:gd name="T41" fmla="*/ 72 h 1203"/>
                  <a:gd name="T42" fmla="*/ 209 w 824"/>
                  <a:gd name="T43" fmla="*/ 114 h 1203"/>
                  <a:gd name="T44" fmla="*/ 209 w 824"/>
                  <a:gd name="T45" fmla="*/ 150 h 1203"/>
                  <a:gd name="T46" fmla="*/ 240 w 824"/>
                  <a:gd name="T47" fmla="*/ 164 h 1203"/>
                  <a:gd name="T48" fmla="*/ 209 w 824"/>
                  <a:gd name="T49" fmla="*/ 222 h 1203"/>
                  <a:gd name="T50" fmla="*/ 213 w 824"/>
                  <a:gd name="T51" fmla="*/ 242 h 1203"/>
                  <a:gd name="T52" fmla="*/ 267 w 824"/>
                  <a:gd name="T53" fmla="*/ 222 h 1203"/>
                  <a:gd name="T54" fmla="*/ 303 w 824"/>
                  <a:gd name="T55" fmla="*/ 170 h 1203"/>
                  <a:gd name="T56" fmla="*/ 354 w 824"/>
                  <a:gd name="T57" fmla="*/ 231 h 1203"/>
                  <a:gd name="T58" fmla="*/ 372 w 824"/>
                  <a:gd name="T59" fmla="*/ 291 h 1203"/>
                  <a:gd name="T60" fmla="*/ 348 w 824"/>
                  <a:gd name="T61" fmla="*/ 294 h 1203"/>
                  <a:gd name="T62" fmla="*/ 298 w 824"/>
                  <a:gd name="T63" fmla="*/ 309 h 1203"/>
                  <a:gd name="T64" fmla="*/ 323 w 824"/>
                  <a:gd name="T65" fmla="*/ 330 h 1203"/>
                  <a:gd name="T66" fmla="*/ 260 w 824"/>
                  <a:gd name="T67" fmla="*/ 339 h 1203"/>
                  <a:gd name="T68" fmla="*/ 189 w 824"/>
                  <a:gd name="T69" fmla="*/ 411 h 1203"/>
                  <a:gd name="T70" fmla="*/ 184 w 824"/>
                  <a:gd name="T71" fmla="*/ 469 h 1203"/>
                  <a:gd name="T72" fmla="*/ 148 w 824"/>
                  <a:gd name="T73" fmla="*/ 435 h 1203"/>
                  <a:gd name="T74" fmla="*/ 83 w 824"/>
                  <a:gd name="T75" fmla="*/ 402 h 1203"/>
                  <a:gd name="T76" fmla="*/ 0 w 824"/>
                  <a:gd name="T77" fmla="*/ 455 h 1203"/>
                  <a:gd name="T78" fmla="*/ 54 w 824"/>
                  <a:gd name="T79" fmla="*/ 496 h 1203"/>
                  <a:gd name="T80" fmla="*/ 74 w 824"/>
                  <a:gd name="T81" fmla="*/ 485 h 1203"/>
                  <a:gd name="T82" fmla="*/ 54 w 824"/>
                  <a:gd name="T83" fmla="*/ 608 h 1203"/>
                  <a:gd name="T84" fmla="*/ 132 w 824"/>
                  <a:gd name="T85" fmla="*/ 641 h 1203"/>
                  <a:gd name="T86" fmla="*/ 195 w 824"/>
                  <a:gd name="T87" fmla="*/ 661 h 1203"/>
                  <a:gd name="T88" fmla="*/ 249 w 824"/>
                  <a:gd name="T89" fmla="*/ 744 h 1203"/>
                  <a:gd name="T90" fmla="*/ 334 w 824"/>
                  <a:gd name="T91" fmla="*/ 886 h 1203"/>
                  <a:gd name="T92" fmla="*/ 391 w 824"/>
                  <a:gd name="T93" fmla="*/ 1007 h 1203"/>
                  <a:gd name="T94" fmla="*/ 292 w 824"/>
                  <a:gd name="T95" fmla="*/ 1052 h 1203"/>
                  <a:gd name="T96" fmla="*/ 182 w 824"/>
                  <a:gd name="T97" fmla="*/ 1105 h 1203"/>
                  <a:gd name="T98" fmla="*/ 68 w 824"/>
                  <a:gd name="T99" fmla="*/ 1180 h 1203"/>
                  <a:gd name="T100" fmla="*/ 200 w 824"/>
                  <a:gd name="T101" fmla="*/ 1202 h 1203"/>
                  <a:gd name="T102" fmla="*/ 417 w 824"/>
                  <a:gd name="T103" fmla="*/ 1168 h 1203"/>
                  <a:gd name="T104" fmla="*/ 613 w 824"/>
                  <a:gd name="T105" fmla="*/ 1052 h 1203"/>
                  <a:gd name="T106" fmla="*/ 610 w 824"/>
                  <a:gd name="T107" fmla="*/ 929 h 1203"/>
                  <a:gd name="T108" fmla="*/ 543 w 824"/>
                  <a:gd name="T109" fmla="*/ 888 h 1203"/>
                  <a:gd name="T110" fmla="*/ 567 w 824"/>
                  <a:gd name="T111" fmla="*/ 791 h 1203"/>
                  <a:gd name="T112" fmla="*/ 655 w 824"/>
                  <a:gd name="T113" fmla="*/ 738 h 1203"/>
                  <a:gd name="T114" fmla="*/ 725 w 824"/>
                  <a:gd name="T115" fmla="*/ 713 h 1203"/>
                  <a:gd name="T116" fmla="*/ 792 w 824"/>
                  <a:gd name="T117" fmla="*/ 729 h 1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108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>
                  <a:gd name="T0" fmla="*/ 42 w 63"/>
                  <a:gd name="T1" fmla="*/ 65 h 73"/>
                  <a:gd name="T2" fmla="*/ 58 w 63"/>
                  <a:gd name="T3" fmla="*/ 72 h 73"/>
                  <a:gd name="T4" fmla="*/ 62 w 63"/>
                  <a:gd name="T5" fmla="*/ 72 h 73"/>
                  <a:gd name="T6" fmla="*/ 62 w 63"/>
                  <a:gd name="T7" fmla="*/ 67 h 73"/>
                  <a:gd name="T8" fmla="*/ 58 w 63"/>
                  <a:gd name="T9" fmla="*/ 65 h 73"/>
                  <a:gd name="T10" fmla="*/ 58 w 63"/>
                  <a:gd name="T11" fmla="*/ 62 h 73"/>
                  <a:gd name="T12" fmla="*/ 44 w 63"/>
                  <a:gd name="T13" fmla="*/ 56 h 73"/>
                  <a:gd name="T14" fmla="*/ 37 w 63"/>
                  <a:gd name="T15" fmla="*/ 45 h 73"/>
                  <a:gd name="T16" fmla="*/ 31 w 63"/>
                  <a:gd name="T17" fmla="*/ 34 h 73"/>
                  <a:gd name="T18" fmla="*/ 26 w 63"/>
                  <a:gd name="T19" fmla="*/ 20 h 73"/>
                  <a:gd name="T20" fmla="*/ 9 w 63"/>
                  <a:gd name="T21" fmla="*/ 0 h 73"/>
                  <a:gd name="T22" fmla="*/ 6 w 63"/>
                  <a:gd name="T23" fmla="*/ 4 h 73"/>
                  <a:gd name="T24" fmla="*/ 2 w 63"/>
                  <a:gd name="T25" fmla="*/ 9 h 73"/>
                  <a:gd name="T26" fmla="*/ 0 w 63"/>
                  <a:gd name="T27" fmla="*/ 11 h 73"/>
                  <a:gd name="T28" fmla="*/ 0 w 63"/>
                  <a:gd name="T29" fmla="*/ 18 h 73"/>
                  <a:gd name="T30" fmla="*/ 0 w 63"/>
                  <a:gd name="T31" fmla="*/ 20 h 73"/>
                  <a:gd name="T32" fmla="*/ 0 w 63"/>
                  <a:gd name="T33" fmla="*/ 20 h 73"/>
                  <a:gd name="T34" fmla="*/ 0 w 63"/>
                  <a:gd name="T35" fmla="*/ 20 h 73"/>
                  <a:gd name="T36" fmla="*/ 0 w 63"/>
                  <a:gd name="T37" fmla="*/ 20 h 73"/>
                  <a:gd name="T38" fmla="*/ 9 w 63"/>
                  <a:gd name="T39" fmla="*/ 31 h 73"/>
                  <a:gd name="T40" fmla="*/ 20 w 63"/>
                  <a:gd name="T41" fmla="*/ 45 h 73"/>
                  <a:gd name="T42" fmla="*/ 31 w 63"/>
                  <a:gd name="T43" fmla="*/ 56 h 73"/>
                  <a:gd name="T44" fmla="*/ 42 w 63"/>
                  <a:gd name="T45" fmla="*/ 6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</p:grpSp>
      </p:grpSp>
      <p:sp>
        <p:nvSpPr>
          <p:cNvPr id="9244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 para editar título</a:t>
            </a:r>
          </a:p>
        </p:txBody>
      </p:sp>
      <p:sp>
        <p:nvSpPr>
          <p:cNvPr id="9245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Haga clic para modificar el estilo de subtítulo del patrón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2F7C2BF-6A22-C448-9109-7B4C6366235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41498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DFAFF-889F-E948-A348-83BFD4824D1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72725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AAE6B-5E33-F34C-8E73-B3CB857C116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75630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14821-BE91-4B43-9055-E1A2F55B593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99350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B2709-8562-2F49-BDC3-DDB268A09D5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78780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BE95A-FB6D-8D4C-ADE3-B32ADF23FED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492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80814-A08D-FA47-B67C-4AD498CFBE2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35923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4EBC7-2797-8046-AF37-1D330FB33E6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16562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DC427-CD85-1E42-B25A-4C72D5FED58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99242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629FA-694D-1C45-B533-42BDF68028C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22458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BF4A1-DA7B-BF40-8052-8084601999C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84383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8197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8198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8199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8200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8201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8202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8203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8204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</p:grpSp>
        <p:sp>
          <p:nvSpPr>
            <p:cNvPr id="8205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8206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8207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8208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</p:grpSp>
      <p:sp>
        <p:nvSpPr>
          <p:cNvPr id="820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 para editar título</a:t>
            </a:r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E5B12B-97E9-164F-9090-6858641543B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3681544"/>
            <a:ext cx="9144000" cy="23397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6000" b="1" u="sng" dirty="0" smtClean="0">
                <a:solidFill>
                  <a:schemeClr val="tx1"/>
                </a:solidFill>
                <a:latin typeface="License Plate" charset="0"/>
                <a:cs typeface="+mj-cs"/>
              </a:rPr>
              <a:t>Propiedad</a:t>
            </a:r>
            <a:br>
              <a:rPr lang="es-ES_tradnl" sz="6000" b="1" u="sng" dirty="0" smtClean="0">
                <a:solidFill>
                  <a:schemeClr val="tx1"/>
                </a:solidFill>
                <a:latin typeface="License Plate" charset="0"/>
                <a:cs typeface="+mj-cs"/>
              </a:rPr>
            </a:br>
            <a:r>
              <a:rPr lang="es-ES_tradnl" sz="6000" b="1" u="sng" dirty="0" smtClean="0">
                <a:solidFill>
                  <a:schemeClr val="tx1"/>
                </a:solidFill>
                <a:latin typeface="License Plate" charset="0"/>
                <a:cs typeface="+mj-cs"/>
              </a:rPr>
              <a:t>Industrial</a:t>
            </a:r>
            <a:br>
              <a:rPr lang="es-ES_tradnl" sz="6000" b="1" u="sng" dirty="0" smtClean="0">
                <a:solidFill>
                  <a:schemeClr val="tx1"/>
                </a:solidFill>
                <a:latin typeface="License Plate" charset="0"/>
                <a:cs typeface="+mj-cs"/>
              </a:rPr>
            </a:br>
            <a:r>
              <a:rPr lang="es-ES_tradnl" sz="6000" b="1" u="sng" dirty="0" smtClean="0">
                <a:solidFill>
                  <a:schemeClr val="tx1"/>
                </a:solidFill>
                <a:latin typeface="License Plate" charset="0"/>
                <a:cs typeface="+mj-cs"/>
              </a:rPr>
              <a:t>en Chile</a:t>
            </a:r>
            <a:endParaRPr lang="es-ES_tradnl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icense Plate" charset="0"/>
              <a:cs typeface="+mj-cs"/>
            </a:endParaRPr>
          </a:p>
        </p:txBody>
      </p:sp>
      <p:sp>
        <p:nvSpPr>
          <p:cNvPr id="2063" name="Rectangle 15"/>
          <p:cNvSpPr>
            <a:spLocks noGrp="1" noChangeArrowheads="1"/>
          </p:cNvSpPr>
          <p:nvPr/>
        </p:nvSpPr>
        <p:spPr bwMode="auto">
          <a:xfrm>
            <a:off x="3249821" y="5943600"/>
            <a:ext cx="2642771" cy="5232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dirty="0" smtClean="0">
                <a:solidFill>
                  <a:schemeClr val="tx1"/>
                </a:solidFill>
                <a:latin typeface="Baskerville SemiBold" charset="0"/>
              </a:rPr>
              <a:t>Prof</a:t>
            </a:r>
            <a:r>
              <a:rPr lang="es-ES" sz="1400" dirty="0">
                <a:solidFill>
                  <a:schemeClr val="tx1"/>
                </a:solidFill>
                <a:latin typeface="Baskerville SemiBold" charset="0"/>
              </a:rPr>
              <a:t>. Maldonado de la </a:t>
            </a:r>
            <a:r>
              <a:rPr lang="es-ES" sz="1400" dirty="0" smtClean="0">
                <a:solidFill>
                  <a:schemeClr val="tx1"/>
                </a:solidFill>
                <a:latin typeface="Baskerville SemiBold" charset="0"/>
              </a:rPr>
              <a:t>Fuente</a:t>
            </a:r>
          </a:p>
          <a:p>
            <a:pPr algn="ctr">
              <a:defRPr/>
            </a:pPr>
            <a:r>
              <a:rPr lang="es-ES" sz="1400" dirty="0" err="1" smtClean="0">
                <a:solidFill>
                  <a:schemeClr val="tx1"/>
                </a:solidFill>
                <a:latin typeface="Baskerville SemiBold" charset="0"/>
              </a:rPr>
              <a:t>UCH_Spring</a:t>
            </a:r>
            <a:r>
              <a:rPr lang="es-ES" sz="1400" dirty="0" smtClean="0">
                <a:solidFill>
                  <a:schemeClr val="tx1"/>
                </a:solidFill>
                <a:latin typeface="Baskerville SemiBold" charset="0"/>
              </a:rPr>
              <a:t> 2015</a:t>
            </a:r>
            <a:endParaRPr lang="es-ES" sz="1400" dirty="0">
              <a:solidFill>
                <a:schemeClr val="tx1"/>
              </a:solidFill>
              <a:latin typeface="Baskerville SemiBold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381000" y="1905000"/>
            <a:ext cx="8382000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527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2743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9337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3124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581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4038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495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953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Clr>
                <a:srgbClr val="CC3300"/>
              </a:buClr>
              <a:buFont typeface="Monotype Sorts" charset="0"/>
              <a:buNone/>
              <a:defRPr/>
            </a:pPr>
            <a:r>
              <a:rPr lang="es-ES_tradnl" sz="3200" smtClean="0">
                <a:solidFill>
                  <a:schemeClr val="bg2"/>
                </a:solidFill>
                <a:latin typeface="Tahoma" charset="0"/>
                <a:cs typeface="+mn-cs"/>
              </a:rPr>
              <a:t>Todo signo susceptible de representación gr</a:t>
            </a:r>
            <a:r>
              <a:rPr lang="es-ES_tradnl" altLang="ja-JP" sz="3200" smtClean="0">
                <a:solidFill>
                  <a:schemeClr val="bg2"/>
                </a:solidFill>
                <a:latin typeface="Arial"/>
              </a:rPr>
              <a:t>á</a:t>
            </a:r>
            <a:r>
              <a:rPr lang="es-ES_tradnl" sz="3200" smtClean="0">
                <a:solidFill>
                  <a:schemeClr val="bg2"/>
                </a:solidFill>
                <a:latin typeface="Tahoma" charset="0"/>
                <a:cs typeface="+mn-cs"/>
              </a:rPr>
              <a:t>fica, capaz de distinguir en el mercado productos, servicios o establecimientos.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None/>
              <a:defRPr/>
            </a:pPr>
            <a:endParaRPr lang="es-ES_tradnl" smtClean="0">
              <a:solidFill>
                <a:schemeClr val="bg2"/>
              </a:solidFill>
              <a:latin typeface="Tahoma" charset="0"/>
              <a:cs typeface="+mn-cs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Font typeface="Arial" charset="0"/>
              <a:buAutoNum type="arabicPeriod"/>
              <a:defRPr/>
            </a:pPr>
            <a:r>
              <a:rPr lang="es-ES_tradnl" smtClean="0">
                <a:solidFill>
                  <a:schemeClr val="bg2"/>
                </a:solidFill>
                <a:latin typeface="Tahoma" charset="0"/>
                <a:cs typeface="+mn-cs"/>
              </a:rPr>
              <a:t>Como signo se entiende palabras, letras, números, elementos figurativos o una combinación de éstos.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Font typeface="Arial" charset="0"/>
              <a:buAutoNum type="arabicPeriod"/>
              <a:defRPr/>
            </a:pPr>
            <a:r>
              <a:rPr lang="es-ES_tradnl" smtClean="0">
                <a:solidFill>
                  <a:schemeClr val="bg2"/>
                </a:solidFill>
                <a:latin typeface="Tahoma" charset="0"/>
                <a:cs typeface="+mn-cs"/>
              </a:rPr>
              <a:t>Se incluyen también </a:t>
            </a:r>
            <a:r>
              <a:rPr lang="es-ES_tradnl" i="1" smtClean="0">
                <a:solidFill>
                  <a:schemeClr val="bg2"/>
                </a:solidFill>
                <a:latin typeface="Tahoma" charset="0"/>
                <a:cs typeface="+mn-cs"/>
              </a:rPr>
              <a:t>frases de propaganda</a:t>
            </a:r>
            <a:r>
              <a:rPr lang="es-ES_tradnl" smtClean="0">
                <a:solidFill>
                  <a:schemeClr val="bg2"/>
                </a:solidFill>
                <a:latin typeface="Tahoma" charset="0"/>
                <a:cs typeface="+mn-cs"/>
              </a:rPr>
              <a:t> unidas a la marca comercial del producto.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Font typeface="Arial" charset="0"/>
              <a:buAutoNum type="arabicPeriod"/>
              <a:defRPr/>
            </a:pPr>
            <a:r>
              <a:rPr lang="es-ES_tradnl" smtClean="0">
                <a:solidFill>
                  <a:schemeClr val="bg2"/>
                </a:solidFill>
                <a:latin typeface="Tahoma" charset="0"/>
                <a:cs typeface="+mn-cs"/>
              </a:rPr>
              <a:t>Registro de una Marca Comercial se pide al Departamento de Propiedad Industrial.</a:t>
            </a:r>
          </a:p>
          <a:p>
            <a:pPr>
              <a:buClr>
                <a:srgbClr val="CC3300"/>
              </a:buClr>
              <a:buFont typeface="Monotype Sorts" charset="0"/>
              <a:buNone/>
              <a:defRPr/>
            </a:pPr>
            <a:endParaRPr lang="es-ES_tradnl" sz="2800" smtClean="0">
              <a:solidFill>
                <a:schemeClr val="bg2"/>
              </a:solidFill>
              <a:latin typeface="Tahoma" charset="0"/>
              <a:cs typeface="+mn-cs"/>
            </a:endParaRP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600" b="1">
                <a:solidFill>
                  <a:schemeClr val="bg2"/>
                </a:solidFill>
                <a:cs typeface="+mn-cs"/>
              </a:rPr>
              <a:t>MARCA COMERCIAL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utoUpdateAnimBg="0"/>
      <p:bldP spid="6759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457200" y="2057400"/>
            <a:ext cx="1600200" cy="914400"/>
          </a:xfrm>
          <a:prstGeom prst="flowChartAlternateProcess">
            <a:avLst/>
          </a:prstGeom>
          <a:solidFill>
            <a:srgbClr val="FFFF66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_tradnl" sz="1400" b="1">
                <a:solidFill>
                  <a:schemeClr val="bg2"/>
                </a:solidFill>
                <a:cs typeface="+mn-cs"/>
              </a:rPr>
              <a:t>Depositar</a:t>
            </a:r>
          </a:p>
          <a:p>
            <a:pPr algn="ctr">
              <a:defRPr/>
            </a:pPr>
            <a:r>
              <a:rPr lang="es-ES_tradnl" sz="1400" b="1">
                <a:solidFill>
                  <a:schemeClr val="bg2"/>
                </a:solidFill>
                <a:cs typeface="+mn-cs"/>
              </a:rPr>
              <a:t>una solicitud</a:t>
            </a:r>
          </a:p>
          <a:p>
            <a:pPr algn="ctr">
              <a:defRPr/>
            </a:pPr>
            <a:r>
              <a:rPr lang="es-ES_tradnl" sz="1400" b="1">
                <a:solidFill>
                  <a:schemeClr val="bg2"/>
                </a:solidFill>
                <a:cs typeface="+mn-cs"/>
              </a:rPr>
              <a:t>de registro </a:t>
            </a: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2895600" y="2057400"/>
            <a:ext cx="1295400" cy="914400"/>
          </a:xfrm>
          <a:prstGeom prst="flowChartAlternateProcess">
            <a:avLst/>
          </a:prstGeom>
          <a:solidFill>
            <a:srgbClr val="FFFF66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_tradnl" sz="1400" b="1">
                <a:solidFill>
                  <a:schemeClr val="bg2"/>
                </a:solidFill>
                <a:cs typeface="+mn-cs"/>
              </a:rPr>
              <a:t>Examen</a:t>
            </a:r>
          </a:p>
          <a:p>
            <a:pPr algn="ctr">
              <a:defRPr/>
            </a:pPr>
            <a:r>
              <a:rPr lang="es-ES_tradnl" sz="1400" b="1">
                <a:solidFill>
                  <a:schemeClr val="bg2"/>
                </a:solidFill>
                <a:cs typeface="+mn-cs"/>
              </a:rPr>
              <a:t>preliminar</a:t>
            </a:r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auto">
          <a:xfrm>
            <a:off x="5105400" y="1981200"/>
            <a:ext cx="1447800" cy="914400"/>
          </a:xfrm>
          <a:prstGeom prst="flowChartAlternateProcess">
            <a:avLst/>
          </a:prstGeom>
          <a:solidFill>
            <a:srgbClr val="FFFF66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blurRad="63500"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_tradnl" sz="1400" b="1">
                <a:solidFill>
                  <a:schemeClr val="bg2"/>
                </a:solidFill>
                <a:cs typeface="+mn-cs"/>
              </a:rPr>
              <a:t>Publicación</a:t>
            </a:r>
          </a:p>
          <a:p>
            <a:pPr algn="ctr">
              <a:defRPr/>
            </a:pPr>
            <a:r>
              <a:rPr lang="es-ES_tradnl" sz="1400" b="1">
                <a:solidFill>
                  <a:schemeClr val="bg2"/>
                </a:solidFill>
                <a:cs typeface="+mn-cs"/>
              </a:rPr>
              <a:t>Diario Oficial</a:t>
            </a:r>
          </a:p>
        </p:txBody>
      </p:sp>
      <p:sp>
        <p:nvSpPr>
          <p:cNvPr id="69640" name="AutoShape 8"/>
          <p:cNvSpPr>
            <a:spLocks noChangeArrowheads="1"/>
          </p:cNvSpPr>
          <p:nvPr/>
        </p:nvSpPr>
        <p:spPr bwMode="auto">
          <a:xfrm>
            <a:off x="5029200" y="3733800"/>
            <a:ext cx="1600200" cy="914400"/>
          </a:xfrm>
          <a:prstGeom prst="flowChartAlternateProcess">
            <a:avLst/>
          </a:prstGeom>
          <a:solidFill>
            <a:srgbClr val="FFFF66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blurRad="63500"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_tradnl" sz="1400" b="1">
                <a:solidFill>
                  <a:schemeClr val="bg2"/>
                </a:solidFill>
                <a:cs typeface="+mn-cs"/>
              </a:rPr>
              <a:t>Proposición</a:t>
            </a:r>
          </a:p>
          <a:p>
            <a:pPr algn="ctr">
              <a:defRPr/>
            </a:pPr>
            <a:r>
              <a:rPr lang="es-ES_tradnl" sz="1400" b="1">
                <a:solidFill>
                  <a:schemeClr val="bg2"/>
                </a:solidFill>
                <a:cs typeface="+mn-cs"/>
              </a:rPr>
              <a:t>de Fallo</a:t>
            </a:r>
          </a:p>
        </p:txBody>
      </p:sp>
      <p:sp>
        <p:nvSpPr>
          <p:cNvPr id="69641" name="AutoShape 9"/>
          <p:cNvSpPr>
            <a:spLocks noChangeArrowheads="1"/>
          </p:cNvSpPr>
          <p:nvPr/>
        </p:nvSpPr>
        <p:spPr bwMode="auto">
          <a:xfrm>
            <a:off x="7391400" y="2057400"/>
            <a:ext cx="1295400" cy="914400"/>
          </a:xfrm>
          <a:prstGeom prst="flowChartAlternateProcess">
            <a:avLst/>
          </a:prstGeom>
          <a:solidFill>
            <a:srgbClr val="FFFF66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blurRad="63500"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_tradnl" sz="1400" b="1">
                <a:solidFill>
                  <a:schemeClr val="bg2"/>
                </a:solidFill>
                <a:cs typeface="+mn-cs"/>
              </a:rPr>
              <a:t>Subdpto.</a:t>
            </a:r>
          </a:p>
          <a:p>
            <a:pPr algn="ctr">
              <a:defRPr/>
            </a:pPr>
            <a:r>
              <a:rPr lang="es-ES_tradnl" sz="1400" b="1">
                <a:solidFill>
                  <a:schemeClr val="bg2"/>
                </a:solidFill>
                <a:cs typeface="+mn-cs"/>
              </a:rPr>
              <a:t>Jurídico</a:t>
            </a:r>
          </a:p>
        </p:txBody>
      </p:sp>
      <p:sp>
        <p:nvSpPr>
          <p:cNvPr id="69643" name="AutoShape 11"/>
          <p:cNvSpPr>
            <a:spLocks noChangeArrowheads="1"/>
          </p:cNvSpPr>
          <p:nvPr/>
        </p:nvSpPr>
        <p:spPr bwMode="auto">
          <a:xfrm>
            <a:off x="5181600" y="5562600"/>
            <a:ext cx="1295400" cy="914400"/>
          </a:xfrm>
          <a:prstGeom prst="flowChartAlternateProcess">
            <a:avLst/>
          </a:prstGeom>
          <a:solidFill>
            <a:srgbClr val="FFFF66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blurRad="63500"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_tradnl" sz="1400" b="1">
                <a:solidFill>
                  <a:schemeClr val="bg2"/>
                </a:solidFill>
                <a:cs typeface="+mn-cs"/>
              </a:rPr>
              <a:t>Resolución</a:t>
            </a:r>
          </a:p>
          <a:p>
            <a:pPr algn="ctr">
              <a:defRPr/>
            </a:pPr>
            <a:r>
              <a:rPr lang="es-ES_tradnl" sz="1400" b="1">
                <a:solidFill>
                  <a:schemeClr val="bg2"/>
                </a:solidFill>
                <a:cs typeface="+mn-cs"/>
              </a:rPr>
              <a:t>Definitiva</a:t>
            </a:r>
          </a:p>
        </p:txBody>
      </p:sp>
      <p:sp>
        <p:nvSpPr>
          <p:cNvPr id="69644" name="AutoShape 12"/>
          <p:cNvSpPr>
            <a:spLocks noChangeArrowheads="1"/>
          </p:cNvSpPr>
          <p:nvPr/>
        </p:nvSpPr>
        <p:spPr bwMode="auto">
          <a:xfrm>
            <a:off x="2971800" y="6324600"/>
            <a:ext cx="1295400" cy="381000"/>
          </a:xfrm>
          <a:prstGeom prst="flowChartAlternateProcess">
            <a:avLst/>
          </a:prstGeom>
          <a:solidFill>
            <a:srgbClr val="FFFF66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_tradnl" sz="1400" b="1">
                <a:solidFill>
                  <a:schemeClr val="bg2"/>
                </a:solidFill>
                <a:cs typeface="+mn-cs"/>
              </a:rPr>
              <a:t>Aceptada</a:t>
            </a:r>
          </a:p>
        </p:txBody>
      </p:sp>
      <p:sp>
        <p:nvSpPr>
          <p:cNvPr id="69645" name="AutoShape 13"/>
          <p:cNvSpPr>
            <a:spLocks noChangeArrowheads="1"/>
          </p:cNvSpPr>
          <p:nvPr/>
        </p:nvSpPr>
        <p:spPr bwMode="auto">
          <a:xfrm>
            <a:off x="2971800" y="5181600"/>
            <a:ext cx="1295400" cy="381000"/>
          </a:xfrm>
          <a:prstGeom prst="flowChartAlternateProcess">
            <a:avLst/>
          </a:prstGeom>
          <a:solidFill>
            <a:srgbClr val="FFFF66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_tradnl" sz="1400" b="1">
                <a:solidFill>
                  <a:schemeClr val="bg2"/>
                </a:solidFill>
                <a:cs typeface="+mn-cs"/>
              </a:rPr>
              <a:t>Rechazada</a:t>
            </a:r>
          </a:p>
        </p:txBody>
      </p:sp>
      <p:sp>
        <p:nvSpPr>
          <p:cNvPr id="69647" name="AutoShape 15"/>
          <p:cNvSpPr>
            <a:spLocks noChangeArrowheads="1"/>
          </p:cNvSpPr>
          <p:nvPr/>
        </p:nvSpPr>
        <p:spPr bwMode="auto">
          <a:xfrm>
            <a:off x="2198688" y="23622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69648" name="AutoShape 16"/>
          <p:cNvSpPr>
            <a:spLocks noChangeArrowheads="1"/>
          </p:cNvSpPr>
          <p:nvPr/>
        </p:nvSpPr>
        <p:spPr bwMode="auto">
          <a:xfrm>
            <a:off x="4332288" y="23622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69649" name="AutoShape 17"/>
          <p:cNvSpPr>
            <a:spLocks noChangeArrowheads="1"/>
          </p:cNvSpPr>
          <p:nvPr/>
        </p:nvSpPr>
        <p:spPr bwMode="auto">
          <a:xfrm>
            <a:off x="6629400" y="23622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69651" name="AutoShape 19"/>
          <p:cNvSpPr>
            <a:spLocks noChangeArrowheads="1"/>
          </p:cNvSpPr>
          <p:nvPr/>
        </p:nvSpPr>
        <p:spPr bwMode="auto">
          <a:xfrm flipH="1">
            <a:off x="4267200" y="3124200"/>
            <a:ext cx="304800" cy="1905000"/>
          </a:xfrm>
          <a:prstGeom prst="curvedRightArrow">
            <a:avLst>
              <a:gd name="adj1" fmla="val 177257"/>
              <a:gd name="adj2" fmla="val 267419"/>
              <a:gd name="adj3" fmla="val 51560"/>
            </a:avLst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69652" name="AutoShape 20"/>
          <p:cNvSpPr>
            <a:spLocks noChangeArrowheads="1"/>
          </p:cNvSpPr>
          <p:nvPr/>
        </p:nvSpPr>
        <p:spPr bwMode="auto">
          <a:xfrm flipV="1">
            <a:off x="2590800" y="3048000"/>
            <a:ext cx="304800" cy="1828800"/>
          </a:xfrm>
          <a:prstGeom prst="curvedRightArrow">
            <a:avLst>
              <a:gd name="adj1" fmla="val 173861"/>
              <a:gd name="adj2" fmla="val 260417"/>
              <a:gd name="adj3" fmla="val 51560"/>
            </a:avLst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69654" name="AutoShape 22"/>
          <p:cNvSpPr>
            <a:spLocks noChangeArrowheads="1"/>
          </p:cNvSpPr>
          <p:nvPr/>
        </p:nvSpPr>
        <p:spPr bwMode="auto">
          <a:xfrm rot="-5400000">
            <a:off x="4457700" y="5295900"/>
            <a:ext cx="457200" cy="533400"/>
          </a:xfrm>
          <a:custGeom>
            <a:avLst/>
            <a:gdLst>
              <a:gd name="G0" fmla="+- 10425 0 0"/>
              <a:gd name="G1" fmla="+- 17925 0 0"/>
              <a:gd name="G2" fmla="+- 7714 0 0"/>
              <a:gd name="G3" fmla="*/ 10425 1 2"/>
              <a:gd name="G4" fmla="+- G3 10800 0"/>
              <a:gd name="G5" fmla="+- 21600 10425 17925"/>
              <a:gd name="G6" fmla="+- 17925 7714 0"/>
              <a:gd name="G7" fmla="*/ G6 1 2"/>
              <a:gd name="G8" fmla="*/ 17925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7925 1 2"/>
              <a:gd name="G15" fmla="+- G5 0 G4"/>
              <a:gd name="G16" fmla="+- G0 0 G4"/>
              <a:gd name="G17" fmla="*/ G2 G15 G16"/>
              <a:gd name="T0" fmla="*/ 16013 w 21600"/>
              <a:gd name="T1" fmla="*/ 0 h 21600"/>
              <a:gd name="T2" fmla="*/ 10425 w 21600"/>
              <a:gd name="T3" fmla="*/ 7714 h 21600"/>
              <a:gd name="T4" fmla="*/ 0 w 21600"/>
              <a:gd name="T5" fmla="*/ 19296 h 21600"/>
              <a:gd name="T6" fmla="*/ 8963 w 21600"/>
              <a:gd name="T7" fmla="*/ 21600 h 21600"/>
              <a:gd name="T8" fmla="*/ 17925 w 21600"/>
              <a:gd name="T9" fmla="*/ 15448 h 21600"/>
              <a:gd name="T10" fmla="*/ 21600 w 21600"/>
              <a:gd name="T11" fmla="*/ 7714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013" y="0"/>
                </a:moveTo>
                <a:lnTo>
                  <a:pt x="10425" y="7714"/>
                </a:lnTo>
                <a:lnTo>
                  <a:pt x="14100" y="7714"/>
                </a:lnTo>
                <a:lnTo>
                  <a:pt x="14100" y="16991"/>
                </a:lnTo>
                <a:lnTo>
                  <a:pt x="0" y="16991"/>
                </a:lnTo>
                <a:lnTo>
                  <a:pt x="0" y="21600"/>
                </a:lnTo>
                <a:lnTo>
                  <a:pt x="17925" y="21600"/>
                </a:lnTo>
                <a:lnTo>
                  <a:pt x="17925" y="7714"/>
                </a:lnTo>
                <a:lnTo>
                  <a:pt x="21600" y="7714"/>
                </a:lnTo>
                <a:close/>
              </a:path>
            </a:pathLst>
          </a:cu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69655" name="AutoShape 23"/>
          <p:cNvSpPr>
            <a:spLocks noChangeArrowheads="1"/>
          </p:cNvSpPr>
          <p:nvPr/>
        </p:nvSpPr>
        <p:spPr bwMode="auto">
          <a:xfrm rot="5400000" flipV="1">
            <a:off x="4457700" y="6210300"/>
            <a:ext cx="457200" cy="533400"/>
          </a:xfrm>
          <a:custGeom>
            <a:avLst/>
            <a:gdLst>
              <a:gd name="G0" fmla="+- 10425 0 0"/>
              <a:gd name="G1" fmla="+- 17925 0 0"/>
              <a:gd name="G2" fmla="+- 7714 0 0"/>
              <a:gd name="G3" fmla="*/ 10425 1 2"/>
              <a:gd name="G4" fmla="+- G3 10800 0"/>
              <a:gd name="G5" fmla="+- 21600 10425 17925"/>
              <a:gd name="G6" fmla="+- 17925 7714 0"/>
              <a:gd name="G7" fmla="*/ G6 1 2"/>
              <a:gd name="G8" fmla="*/ 17925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7925 1 2"/>
              <a:gd name="G15" fmla="+- G5 0 G4"/>
              <a:gd name="G16" fmla="+- G0 0 G4"/>
              <a:gd name="G17" fmla="*/ G2 G15 G16"/>
              <a:gd name="T0" fmla="*/ 16013 w 21600"/>
              <a:gd name="T1" fmla="*/ 0 h 21600"/>
              <a:gd name="T2" fmla="*/ 10425 w 21600"/>
              <a:gd name="T3" fmla="*/ 7714 h 21600"/>
              <a:gd name="T4" fmla="*/ 0 w 21600"/>
              <a:gd name="T5" fmla="*/ 19296 h 21600"/>
              <a:gd name="T6" fmla="*/ 8963 w 21600"/>
              <a:gd name="T7" fmla="*/ 21600 h 21600"/>
              <a:gd name="T8" fmla="*/ 17925 w 21600"/>
              <a:gd name="T9" fmla="*/ 15448 h 21600"/>
              <a:gd name="T10" fmla="*/ 21600 w 21600"/>
              <a:gd name="T11" fmla="*/ 7714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013" y="0"/>
                </a:moveTo>
                <a:lnTo>
                  <a:pt x="10425" y="7714"/>
                </a:lnTo>
                <a:lnTo>
                  <a:pt x="14100" y="7714"/>
                </a:lnTo>
                <a:lnTo>
                  <a:pt x="14100" y="16991"/>
                </a:lnTo>
                <a:lnTo>
                  <a:pt x="0" y="16991"/>
                </a:lnTo>
                <a:lnTo>
                  <a:pt x="0" y="21600"/>
                </a:lnTo>
                <a:lnTo>
                  <a:pt x="17925" y="21600"/>
                </a:lnTo>
                <a:lnTo>
                  <a:pt x="17925" y="7714"/>
                </a:lnTo>
                <a:lnTo>
                  <a:pt x="21600" y="7714"/>
                </a:lnTo>
                <a:close/>
              </a:path>
            </a:pathLst>
          </a:cu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69656" name="AutoShape 24"/>
          <p:cNvSpPr>
            <a:spLocks noChangeArrowheads="1"/>
          </p:cNvSpPr>
          <p:nvPr/>
        </p:nvSpPr>
        <p:spPr bwMode="auto">
          <a:xfrm flipH="1">
            <a:off x="1905000" y="63246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69662" name="AutoShape 30"/>
          <p:cNvSpPr>
            <a:spLocks noChangeArrowheads="1"/>
          </p:cNvSpPr>
          <p:nvPr/>
        </p:nvSpPr>
        <p:spPr bwMode="auto">
          <a:xfrm rot="5400000">
            <a:off x="5524500" y="31623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69663" name="AutoShape 31"/>
          <p:cNvSpPr>
            <a:spLocks noChangeArrowheads="1"/>
          </p:cNvSpPr>
          <p:nvPr/>
        </p:nvSpPr>
        <p:spPr bwMode="auto">
          <a:xfrm rot="5400000">
            <a:off x="5524500" y="49149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69664" name="AutoShape 32"/>
          <p:cNvSpPr>
            <a:spLocks noChangeArrowheads="1"/>
          </p:cNvSpPr>
          <p:nvPr/>
        </p:nvSpPr>
        <p:spPr bwMode="auto">
          <a:xfrm>
            <a:off x="2895600" y="3810000"/>
            <a:ext cx="1295400" cy="381000"/>
          </a:xfrm>
          <a:prstGeom prst="flowChartProcess">
            <a:avLst/>
          </a:prstGeom>
          <a:solidFill>
            <a:srgbClr val="FFFF66"/>
          </a:solidFill>
          <a:ln w="1905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s-ES_tradnl" sz="1400" b="1">
                <a:solidFill>
                  <a:schemeClr val="bg2"/>
                </a:solidFill>
                <a:cs typeface="+mn-cs"/>
              </a:rPr>
              <a:t>Reclamación</a:t>
            </a:r>
          </a:p>
        </p:txBody>
      </p:sp>
      <p:sp>
        <p:nvSpPr>
          <p:cNvPr id="69665" name="AutoShape 33"/>
          <p:cNvSpPr>
            <a:spLocks noChangeArrowheads="1"/>
          </p:cNvSpPr>
          <p:nvPr/>
        </p:nvSpPr>
        <p:spPr bwMode="auto">
          <a:xfrm rot="5400000" flipV="1">
            <a:off x="6705600" y="3124200"/>
            <a:ext cx="1676400" cy="1524000"/>
          </a:xfrm>
          <a:custGeom>
            <a:avLst/>
            <a:gdLst>
              <a:gd name="G0" fmla="+- 8324 0 0"/>
              <a:gd name="G1" fmla="+- 16281 0 0"/>
              <a:gd name="G2" fmla="+- 3849 0 0"/>
              <a:gd name="G3" fmla="*/ 8324 1 2"/>
              <a:gd name="G4" fmla="+- G3 10800 0"/>
              <a:gd name="G5" fmla="+- 21600 8324 16281"/>
              <a:gd name="G6" fmla="+- 16281 3849 0"/>
              <a:gd name="G7" fmla="*/ G6 1 2"/>
              <a:gd name="G8" fmla="*/ 16281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281 1 2"/>
              <a:gd name="G15" fmla="+- G5 0 G4"/>
              <a:gd name="G16" fmla="+- G0 0 G4"/>
              <a:gd name="G17" fmla="*/ G2 G15 G16"/>
              <a:gd name="T0" fmla="*/ 14962 w 21600"/>
              <a:gd name="T1" fmla="*/ 0 h 21600"/>
              <a:gd name="T2" fmla="*/ 8324 w 21600"/>
              <a:gd name="T3" fmla="*/ 3849 h 21600"/>
              <a:gd name="T4" fmla="*/ 0 w 21600"/>
              <a:gd name="T5" fmla="*/ 19850 h 21600"/>
              <a:gd name="T6" fmla="*/ 8141 w 21600"/>
              <a:gd name="T7" fmla="*/ 21600 h 21600"/>
              <a:gd name="T8" fmla="*/ 16281 w 21600"/>
              <a:gd name="T9" fmla="*/ 13353 h 21600"/>
              <a:gd name="T10" fmla="*/ 21600 w 21600"/>
              <a:gd name="T11" fmla="*/ 3849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962" y="0"/>
                </a:moveTo>
                <a:lnTo>
                  <a:pt x="8324" y="3849"/>
                </a:lnTo>
                <a:lnTo>
                  <a:pt x="13643" y="3849"/>
                </a:lnTo>
                <a:lnTo>
                  <a:pt x="13643" y="18100"/>
                </a:lnTo>
                <a:lnTo>
                  <a:pt x="0" y="18100"/>
                </a:lnTo>
                <a:lnTo>
                  <a:pt x="0" y="21600"/>
                </a:lnTo>
                <a:lnTo>
                  <a:pt x="16281" y="21600"/>
                </a:lnTo>
                <a:lnTo>
                  <a:pt x="16281" y="3849"/>
                </a:lnTo>
                <a:lnTo>
                  <a:pt x="21600" y="3849"/>
                </a:lnTo>
                <a:close/>
              </a:path>
            </a:pathLst>
          </a:cu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69668" name="AutoShape 36"/>
          <p:cNvSpPr>
            <a:spLocks noChangeArrowheads="1"/>
          </p:cNvSpPr>
          <p:nvPr/>
        </p:nvSpPr>
        <p:spPr bwMode="auto">
          <a:xfrm>
            <a:off x="609600" y="5638800"/>
            <a:ext cx="1295400" cy="1066800"/>
          </a:xfrm>
          <a:prstGeom prst="verticalScroll">
            <a:avLst>
              <a:gd name="adj" fmla="val 8931"/>
            </a:avLst>
          </a:prstGeom>
          <a:solidFill>
            <a:srgbClr val="FFFF66"/>
          </a:solidFill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s-ES_tradnl" sz="14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MR o ®</a:t>
            </a:r>
            <a:endParaRPr lang="es-ES_tradnl" sz="1400" b="1">
              <a:solidFill>
                <a:schemeClr val="bg2"/>
              </a:solidFill>
              <a:cs typeface="+mn-cs"/>
            </a:endParaRPr>
          </a:p>
        </p:txBody>
      </p:sp>
      <p:sp>
        <p:nvSpPr>
          <p:cNvPr id="69669" name="AutoShape 37"/>
          <p:cNvSpPr>
            <a:spLocks/>
          </p:cNvSpPr>
          <p:nvPr/>
        </p:nvSpPr>
        <p:spPr bwMode="auto">
          <a:xfrm flipH="1">
            <a:off x="608013" y="4799013"/>
            <a:ext cx="1219200" cy="536575"/>
          </a:xfrm>
          <a:prstGeom prst="accentCallout3">
            <a:avLst>
              <a:gd name="adj1" fmla="val 19250"/>
              <a:gd name="adj2" fmla="val -6250"/>
              <a:gd name="adj3" fmla="val 19250"/>
              <a:gd name="adj4" fmla="val -57815"/>
              <a:gd name="adj5" fmla="val 197056"/>
              <a:gd name="adj6" fmla="val -57815"/>
              <a:gd name="adj7" fmla="val 259088"/>
              <a:gd name="adj8" fmla="val -45185"/>
            </a:avLst>
          </a:prstGeom>
          <a:solidFill>
            <a:srgbClr val="FFFF66"/>
          </a:solidFill>
          <a:ln w="19050" cap="sq">
            <a:solidFill>
              <a:srgbClr val="FF0000"/>
            </a:solidFill>
            <a:miter lim="800000"/>
            <a:headEnd type="none" w="sm" len="sm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s-ES_tradnl" sz="1400" b="1">
                <a:solidFill>
                  <a:schemeClr val="bg2"/>
                </a:solidFill>
                <a:cs typeface="+mn-cs"/>
              </a:rPr>
              <a:t>Pago de Derechos</a:t>
            </a:r>
          </a:p>
        </p:txBody>
      </p:sp>
      <p:sp>
        <p:nvSpPr>
          <p:cNvPr id="69670" name="AutoShape 38"/>
          <p:cNvSpPr>
            <a:spLocks/>
          </p:cNvSpPr>
          <p:nvPr/>
        </p:nvSpPr>
        <p:spPr bwMode="auto">
          <a:xfrm flipH="1">
            <a:off x="6656388" y="3265488"/>
            <a:ext cx="1244600" cy="323850"/>
          </a:xfrm>
          <a:prstGeom prst="accentCallout3">
            <a:avLst>
              <a:gd name="adj1" fmla="val 32139"/>
              <a:gd name="adj2" fmla="val 106120"/>
              <a:gd name="adj3" fmla="val 32139"/>
              <a:gd name="adj4" fmla="val 128569"/>
              <a:gd name="adj5" fmla="val -26343"/>
              <a:gd name="adj6" fmla="val 128569"/>
              <a:gd name="adj7" fmla="val -153574"/>
              <a:gd name="adj8" fmla="val 86093"/>
            </a:avLst>
          </a:prstGeom>
          <a:solidFill>
            <a:srgbClr val="FFFF66"/>
          </a:solidFill>
          <a:ln w="19050" cap="sq">
            <a:solidFill>
              <a:schemeClr val="bg2"/>
            </a:solidFill>
            <a:miter lim="800000"/>
            <a:headEnd type="none" w="sm" len="sm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400" b="1">
                <a:solidFill>
                  <a:schemeClr val="bg2"/>
                </a:solidFill>
                <a:cs typeface="+mn-cs"/>
              </a:rPr>
              <a:t>Oposición</a:t>
            </a:r>
          </a:p>
        </p:txBody>
      </p:sp>
      <p:sp>
        <p:nvSpPr>
          <p:cNvPr id="69672" name="Text Box 40"/>
          <p:cNvSpPr txBox="1">
            <a:spLocks noChangeArrowheads="1"/>
          </p:cNvSpPr>
          <p:nvPr/>
        </p:nvSpPr>
        <p:spPr bwMode="auto">
          <a:xfrm>
            <a:off x="0" y="3048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600" b="1">
                <a:solidFill>
                  <a:schemeClr val="bg2"/>
                </a:solidFill>
                <a:cs typeface="+mn-cs"/>
              </a:rPr>
              <a:t>PROCEDIMIENTO DE OBTENCION DE UNA MARCA REGISTRADA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7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69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7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9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74" presetID="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9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9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0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9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9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0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9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9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 autoUpdateAnimBg="0"/>
      <p:bldP spid="69638" grpId="0" animBg="1" autoUpdateAnimBg="0"/>
      <p:bldP spid="69639" grpId="0" animBg="1" autoUpdateAnimBg="0"/>
      <p:bldP spid="69640" grpId="0" animBg="1" autoUpdateAnimBg="0"/>
      <p:bldP spid="69641" grpId="0" animBg="1" autoUpdateAnimBg="0"/>
      <p:bldP spid="69643" grpId="0" animBg="1" autoUpdateAnimBg="0"/>
      <p:bldP spid="69644" grpId="0" animBg="1" autoUpdateAnimBg="0"/>
      <p:bldP spid="69645" grpId="0" animBg="1" autoUpdateAnimBg="0"/>
      <p:bldP spid="69647" grpId="0" animBg="1"/>
      <p:bldP spid="69648" grpId="0" animBg="1"/>
      <p:bldP spid="69649" grpId="0" animBg="1"/>
      <p:bldP spid="69651" grpId="0" animBg="1"/>
      <p:bldP spid="69652" grpId="0" animBg="1"/>
      <p:bldP spid="69656" grpId="0" animBg="1"/>
      <p:bldP spid="69662" grpId="0" animBg="1"/>
      <p:bldP spid="69663" grpId="0" animBg="1"/>
      <p:bldP spid="69664" grpId="0" animBg="1" autoUpdateAnimBg="0"/>
      <p:bldP spid="69668" grpId="0" animBg="1" autoUpdateAnimBg="0"/>
      <p:bldP spid="69669" grpId="0" animBg="1" autoUpdateAnimBg="0"/>
      <p:bldP spid="69670" grpId="0" animBg="1" autoUpdateAnimBg="0"/>
      <p:bldP spid="6967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81000" y="2590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095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476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667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12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58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03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49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>
              <a:buClr>
                <a:srgbClr val="CC3300"/>
              </a:buClr>
              <a:buFont typeface="Monotype Sorts" charset="0"/>
              <a:buNone/>
              <a:defRPr/>
            </a:pPr>
            <a:r>
              <a:rPr lang="es-ES_tradnl" sz="320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Según tipo:</a:t>
            </a:r>
            <a:endParaRPr lang="es-ES_tradnl" sz="3200" smtClean="0">
              <a:solidFill>
                <a:schemeClr val="bg2"/>
              </a:solidFill>
              <a:latin typeface="Tahoma" charset="0"/>
              <a:cs typeface="+mn-cs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533400" y="3886200"/>
            <a:ext cx="3276600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Char char="è"/>
              <a:defRPr/>
            </a:pPr>
            <a:r>
              <a:rPr lang="es-ES_tradnl" sz="2800">
                <a:solidFill>
                  <a:schemeClr val="bg2"/>
                </a:solidFill>
                <a:cs typeface="+mn-cs"/>
              </a:rPr>
              <a:t>Denominativas</a:t>
            </a:r>
          </a:p>
          <a:p>
            <a:pPr algn="just"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Char char="è"/>
              <a:defRPr/>
            </a:pPr>
            <a:r>
              <a:rPr lang="es-ES_tradnl" sz="2800">
                <a:solidFill>
                  <a:schemeClr val="bg2"/>
                </a:solidFill>
                <a:cs typeface="+mn-cs"/>
              </a:rPr>
              <a:t>Figurativas</a:t>
            </a:r>
          </a:p>
          <a:p>
            <a:pPr algn="just"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Char char="è"/>
              <a:defRPr/>
            </a:pPr>
            <a:r>
              <a:rPr lang="es-ES_tradnl" sz="2800">
                <a:solidFill>
                  <a:schemeClr val="bg2"/>
                </a:solidFill>
                <a:cs typeface="+mn-cs"/>
              </a:rPr>
              <a:t>Mixtas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0" y="3048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600" b="1">
                <a:solidFill>
                  <a:schemeClr val="bg2"/>
                </a:solidFill>
                <a:cs typeface="+mn-cs"/>
              </a:rPr>
              <a:t>CLASIFICACION DE </a:t>
            </a:r>
          </a:p>
          <a:p>
            <a:pPr algn="ctr">
              <a:defRPr/>
            </a:pPr>
            <a:r>
              <a:rPr lang="es-ES_tradnl" sz="3600" b="1">
                <a:solidFill>
                  <a:schemeClr val="bg2"/>
                </a:solidFill>
                <a:cs typeface="+mn-cs"/>
              </a:rPr>
              <a:t>MARCAS COMERCIALES</a:t>
            </a:r>
          </a:p>
        </p:txBody>
      </p:sp>
      <p:grpSp>
        <p:nvGrpSpPr>
          <p:cNvPr id="21508" name="Group 16"/>
          <p:cNvGrpSpPr>
            <a:grpSpLocks/>
          </p:cNvGrpSpPr>
          <p:nvPr/>
        </p:nvGrpSpPr>
        <p:grpSpPr bwMode="auto">
          <a:xfrm>
            <a:off x="6678613" y="1752600"/>
            <a:ext cx="2008187" cy="4876800"/>
            <a:chOff x="4464" y="1728"/>
            <a:chExt cx="1008" cy="2448"/>
          </a:xfrm>
        </p:grpSpPr>
        <p:pic>
          <p:nvPicPr>
            <p:cNvPr id="70669" name="Picture 13" descr="Imagen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1728"/>
              <a:ext cx="1002" cy="331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670" name="Picture 14" descr="Imagen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160"/>
              <a:ext cx="1008" cy="969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671" name="Picture 15" descr="Imagen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16"/>
              <a:ext cx="1008" cy="960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0673" name="Line 17"/>
          <p:cNvSpPr>
            <a:spLocks noChangeShapeType="1"/>
          </p:cNvSpPr>
          <p:nvPr/>
        </p:nvSpPr>
        <p:spPr bwMode="auto">
          <a:xfrm flipV="1">
            <a:off x="3352800" y="2133600"/>
            <a:ext cx="3124200" cy="19050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70674" name="Line 18"/>
          <p:cNvSpPr>
            <a:spLocks noChangeShapeType="1"/>
          </p:cNvSpPr>
          <p:nvPr/>
        </p:nvSpPr>
        <p:spPr bwMode="auto">
          <a:xfrm flipV="1">
            <a:off x="2743200" y="3886200"/>
            <a:ext cx="3733800" cy="7620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70675" name="Line 19"/>
          <p:cNvSpPr>
            <a:spLocks noChangeShapeType="1"/>
          </p:cNvSpPr>
          <p:nvPr/>
        </p:nvSpPr>
        <p:spPr bwMode="auto">
          <a:xfrm>
            <a:off x="2057400" y="5181600"/>
            <a:ext cx="4495800" cy="609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utoUpdateAnimBg="0"/>
      <p:bldP spid="70662" grpId="0" build="p" autoUpdateAnimBg="0" advAuto="1000"/>
      <p:bldP spid="7066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81000" y="2590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095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476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667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12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58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03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49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>
              <a:buClr>
                <a:srgbClr val="CC3300"/>
              </a:buClr>
              <a:buFont typeface="Monotype Sorts" charset="0"/>
              <a:buNone/>
              <a:defRPr/>
            </a:pPr>
            <a:r>
              <a:rPr lang="es-ES_tradnl" sz="320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Según registrabilidad:</a:t>
            </a:r>
            <a:endParaRPr lang="es-ES_tradnl" sz="3200" smtClean="0">
              <a:solidFill>
                <a:schemeClr val="bg2"/>
              </a:solidFill>
              <a:latin typeface="Tahoma" charset="0"/>
              <a:cs typeface="+mn-cs"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533400" y="3886200"/>
            <a:ext cx="3429000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Char char="è"/>
              <a:defRPr/>
            </a:pPr>
            <a:r>
              <a:rPr lang="es-ES_tradnl" sz="2800">
                <a:solidFill>
                  <a:schemeClr val="bg2"/>
                </a:solidFill>
                <a:cs typeface="+mn-cs"/>
              </a:rPr>
              <a:t>De fantasía</a:t>
            </a:r>
            <a:endParaRPr lang="es-ES_tradnl" sz="2800" i="1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  <a:p>
            <a:pPr algn="just"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Char char="è"/>
              <a:defRPr/>
            </a:pPr>
            <a:r>
              <a:rPr lang="es-ES_tradnl" sz="2800">
                <a:solidFill>
                  <a:schemeClr val="bg2"/>
                </a:solidFill>
                <a:cs typeface="+mn-cs"/>
              </a:rPr>
              <a:t>Arbitrarias</a:t>
            </a:r>
            <a:endParaRPr lang="es-ES_tradnl" sz="2800" i="1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  <a:p>
            <a:pPr algn="just"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Char char="è"/>
              <a:defRPr/>
            </a:pPr>
            <a:r>
              <a:rPr lang="es-ES_tradnl" sz="2800">
                <a:solidFill>
                  <a:schemeClr val="bg2"/>
                </a:solidFill>
                <a:cs typeface="+mn-cs"/>
              </a:rPr>
              <a:t>Evocativas</a:t>
            </a:r>
            <a:endParaRPr lang="es-ES_tradnl" sz="2800" i="1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0" y="3048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600" b="1">
                <a:solidFill>
                  <a:schemeClr val="bg2"/>
                </a:solidFill>
                <a:cs typeface="+mn-cs"/>
              </a:rPr>
              <a:t>CLASIFICACION DE </a:t>
            </a:r>
          </a:p>
          <a:p>
            <a:pPr algn="ctr">
              <a:defRPr/>
            </a:pPr>
            <a:r>
              <a:rPr lang="es-ES_tradnl" sz="3600" b="1">
                <a:solidFill>
                  <a:schemeClr val="bg2"/>
                </a:solidFill>
                <a:cs typeface="+mn-cs"/>
              </a:rPr>
              <a:t>MARCAS COMERCIALES</a:t>
            </a:r>
          </a:p>
        </p:txBody>
      </p:sp>
      <p:pic>
        <p:nvPicPr>
          <p:cNvPr id="71694" name="Picture 14" descr="duracell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544468" y="4199732"/>
            <a:ext cx="1160463" cy="34290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5" name="Picture 15" descr="apple-log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33800"/>
            <a:ext cx="2743200" cy="1093788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6" name="Picture 16" descr="Imagen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1846263" cy="18288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7" name="Line 17"/>
          <p:cNvSpPr>
            <a:spLocks noChangeShapeType="1"/>
          </p:cNvSpPr>
          <p:nvPr/>
        </p:nvSpPr>
        <p:spPr bwMode="auto">
          <a:xfrm flipV="1">
            <a:off x="2819400" y="2743200"/>
            <a:ext cx="2362200" cy="1371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 flipV="1">
            <a:off x="2705100" y="4191000"/>
            <a:ext cx="2476500" cy="4572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71699" name="Line 19"/>
          <p:cNvSpPr>
            <a:spLocks noChangeShapeType="1"/>
          </p:cNvSpPr>
          <p:nvPr/>
        </p:nvSpPr>
        <p:spPr bwMode="auto">
          <a:xfrm>
            <a:off x="2667000" y="5181600"/>
            <a:ext cx="2590800" cy="4572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utoUpdateAnimBg="0"/>
      <p:bldP spid="71686" grpId="0" build="p" autoUpdateAnimBg="0" advAuto="1000"/>
      <p:bldP spid="7169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17526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kumimoji="1" lang="es-ES_tradnl" sz="2400" b="1">
                <a:solidFill>
                  <a:schemeClr val="bg2"/>
                </a:solidFill>
                <a:latin typeface="Verdana" charset="0"/>
                <a:cs typeface="+mn-cs"/>
              </a:rPr>
              <a:t>Causales de Irregistrabilidad, Ley 19.039, Art. 20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52400" y="2590800"/>
            <a:ext cx="4343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1" lang="es-ES_tradnl" sz="2400">
                <a:solidFill>
                  <a:schemeClr val="bg2"/>
                </a:solidFill>
                <a:latin typeface="Verdana" charset="0"/>
                <a:cs typeface="+mn-cs"/>
              </a:rPr>
              <a:t>Escudos, banderas y denominaciones de Estado.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1" lang="es-ES_tradnl" sz="2400">
                <a:solidFill>
                  <a:schemeClr val="bg2"/>
                </a:solidFill>
                <a:latin typeface="Verdana" charset="0"/>
                <a:cs typeface="+mn-cs"/>
              </a:rPr>
              <a:t>Denominaciones técnicas u ONG.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1" lang="es-ES_tradnl" sz="2400">
                <a:solidFill>
                  <a:schemeClr val="bg2"/>
                </a:solidFill>
                <a:latin typeface="Verdana" charset="0"/>
                <a:cs typeface="+mn-cs"/>
              </a:rPr>
              <a:t>El nombre o retrato de una persona natural.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1" lang="es-ES_tradnl" sz="2400">
                <a:solidFill>
                  <a:schemeClr val="bg2"/>
                </a:solidFill>
                <a:latin typeface="Verdana" charset="0"/>
                <a:cs typeface="+mn-cs"/>
              </a:rPr>
              <a:t>Signos de control de los Estados.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4648200" y="2590800"/>
            <a:ext cx="4495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1" lang="es-ES_tradnl" sz="2400">
                <a:solidFill>
                  <a:schemeClr val="bg2"/>
                </a:solidFill>
                <a:latin typeface="Verdana" charset="0"/>
                <a:cs typeface="+mn-cs"/>
              </a:rPr>
              <a:t>Inductivas a error</a:t>
            </a:r>
            <a:br>
              <a:rPr kumimoji="1" lang="es-ES_tradnl" sz="2400">
                <a:solidFill>
                  <a:schemeClr val="bg2"/>
                </a:solidFill>
                <a:latin typeface="Verdana" charset="0"/>
                <a:cs typeface="+mn-cs"/>
              </a:rPr>
            </a:br>
            <a:r>
              <a:rPr kumimoji="1" lang="es-ES_tradnl" sz="2400">
                <a:solidFill>
                  <a:schemeClr val="bg2"/>
                </a:solidFill>
                <a:latin typeface="Verdana" charset="0"/>
                <a:cs typeface="+mn-cs"/>
              </a:rPr>
              <a:t>o engaño.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1" lang="es-ES_tradnl" sz="2400">
                <a:solidFill>
                  <a:schemeClr val="bg2"/>
                </a:solidFill>
                <a:latin typeface="Verdana" charset="0"/>
                <a:cs typeface="+mn-cs"/>
              </a:rPr>
              <a:t>Semejantes a otra registrada en el exterior.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1" lang="es-ES_tradnl" sz="2400">
                <a:solidFill>
                  <a:schemeClr val="bg2"/>
                </a:solidFill>
                <a:latin typeface="Verdana" charset="0"/>
                <a:cs typeface="+mn-cs"/>
              </a:rPr>
              <a:t>Semejante a otra registrada en Chile.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1" lang="es-ES_tradnl" sz="2400">
                <a:solidFill>
                  <a:schemeClr val="bg2"/>
                </a:solidFill>
                <a:latin typeface="Verdana" charset="0"/>
                <a:cs typeface="+mn-cs"/>
              </a:rPr>
              <a:t>Forma y color de los envases.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1" lang="es-ES_tradnl" sz="2400">
                <a:solidFill>
                  <a:schemeClr val="bg2"/>
                </a:solidFill>
                <a:latin typeface="Verdana" charset="0"/>
                <a:cs typeface="+mn-cs"/>
              </a:rPr>
              <a:t>Contrarias a la moral</a:t>
            </a:r>
            <a:br>
              <a:rPr kumimoji="1" lang="es-ES_tradnl" sz="2400">
                <a:solidFill>
                  <a:schemeClr val="bg2"/>
                </a:solidFill>
                <a:latin typeface="Verdana" charset="0"/>
                <a:cs typeface="+mn-cs"/>
              </a:rPr>
            </a:br>
            <a:r>
              <a:rPr kumimoji="1" lang="es-ES_tradnl" sz="2400">
                <a:solidFill>
                  <a:schemeClr val="bg2"/>
                </a:solidFill>
                <a:latin typeface="Verdana" charset="0"/>
                <a:cs typeface="+mn-cs"/>
              </a:rPr>
              <a:t>y al orden público.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0" y="3048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600" b="1">
                <a:solidFill>
                  <a:schemeClr val="bg2"/>
                </a:solidFill>
                <a:cs typeface="+mn-cs"/>
              </a:rPr>
              <a:t>IRREGISTRABILIDAD DE </a:t>
            </a:r>
          </a:p>
          <a:p>
            <a:pPr algn="ctr">
              <a:defRPr/>
            </a:pPr>
            <a:r>
              <a:rPr lang="es-ES_tradnl" sz="3600" b="1">
                <a:solidFill>
                  <a:schemeClr val="bg2"/>
                </a:solidFill>
                <a:cs typeface="+mn-cs"/>
              </a:rPr>
              <a:t>MARCAS COMERCIALES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  <p:bldP spid="91140" grpId="0" build="p" autoUpdateAnimBg="0"/>
      <p:bldP spid="9114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1" lang="es-ES_tradnl" sz="2800">
                <a:solidFill>
                  <a:schemeClr val="bg2"/>
                </a:solidFill>
                <a:latin typeface="Verdana" charset="0"/>
                <a:cs typeface="+mn-cs"/>
              </a:rPr>
              <a:t>Usar de manera exclusiva y excluyente el signo registrado en el tráfico de operaciones comerciales.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kumimoji="1" lang="es-ES_tradnl" sz="2800">
              <a:solidFill>
                <a:schemeClr val="bg2"/>
              </a:solidFill>
              <a:latin typeface="Verdana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1" lang="es-ES_tradnl" sz="2800">
                <a:solidFill>
                  <a:schemeClr val="bg2"/>
                </a:solidFill>
                <a:latin typeface="Verdana" charset="0"/>
                <a:cs typeface="+mn-cs"/>
              </a:rPr>
              <a:t>Titularidad ante las acciones criminales.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kumimoji="1" lang="es-ES_tradnl" sz="2800">
              <a:solidFill>
                <a:schemeClr val="bg2"/>
              </a:solidFill>
              <a:latin typeface="Verdana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1" lang="es-ES_tradnl" sz="2800">
                <a:solidFill>
                  <a:schemeClr val="bg2"/>
                </a:solidFill>
                <a:latin typeface="Verdana" charset="0"/>
                <a:cs typeface="+mn-cs"/>
              </a:rPr>
              <a:t>Normas sobre observancia y/o aplicaci</a:t>
            </a:r>
            <a:r>
              <a:rPr kumimoji="1" lang="es-ES_tradnl" altLang="ja-JP" sz="2800">
                <a:solidFill>
                  <a:schemeClr val="bg2"/>
                </a:solidFill>
                <a:latin typeface="Arial"/>
              </a:rPr>
              <a:t>ón</a:t>
            </a:r>
            <a:r>
              <a:rPr kumimoji="1" lang="es-ES_tradnl" sz="2800">
                <a:solidFill>
                  <a:schemeClr val="bg2"/>
                </a:solidFill>
                <a:latin typeface="Verdana" charset="0"/>
                <a:cs typeface="+mn-cs"/>
              </a:rPr>
              <a:t>.</a:t>
            </a: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0" y="3048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600" b="1">
                <a:solidFill>
                  <a:schemeClr val="bg2"/>
                </a:solidFill>
                <a:cs typeface="+mn-cs"/>
              </a:rPr>
              <a:t>DERECHOS QUE EMANAN DE LA</a:t>
            </a:r>
          </a:p>
          <a:p>
            <a:pPr algn="ctr">
              <a:defRPr/>
            </a:pPr>
            <a:r>
              <a:rPr lang="es-ES_tradnl" sz="3600" b="1">
                <a:solidFill>
                  <a:schemeClr val="bg2"/>
                </a:solidFill>
                <a:cs typeface="+mn-cs"/>
              </a:rPr>
              <a:t>MARCA REGISTRADA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/>
      <p:bldP spid="9831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AutoShape 5"/>
          <p:cNvSpPr>
            <a:spLocks noChangeArrowheads="1"/>
          </p:cNvSpPr>
          <p:nvPr/>
        </p:nvSpPr>
        <p:spPr bwMode="auto">
          <a:xfrm rot="3627106">
            <a:off x="2781300" y="2171700"/>
            <a:ext cx="838200" cy="1219200"/>
          </a:xfrm>
          <a:prstGeom prst="downArrow">
            <a:avLst>
              <a:gd name="adj1" fmla="val 39213"/>
              <a:gd name="adj2" fmla="val 28620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99334" name="AutoShape 6"/>
          <p:cNvSpPr>
            <a:spLocks noChangeArrowheads="1"/>
          </p:cNvSpPr>
          <p:nvPr/>
        </p:nvSpPr>
        <p:spPr bwMode="auto">
          <a:xfrm rot="17972894" flipH="1">
            <a:off x="5067300" y="2171700"/>
            <a:ext cx="838200" cy="1219200"/>
          </a:xfrm>
          <a:prstGeom prst="downArrow">
            <a:avLst>
              <a:gd name="adj1" fmla="val 39213"/>
              <a:gd name="adj2" fmla="val 28620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152400" y="3429000"/>
            <a:ext cx="4191000" cy="29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s-ES_tradnl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Secreto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Char char="4"/>
              <a:defRPr/>
            </a:pPr>
            <a:r>
              <a:rPr lang="es-ES_tradnl" sz="2400">
                <a:solidFill>
                  <a:schemeClr val="bg2"/>
                </a:solidFill>
                <a:cs typeface="+mn-cs"/>
              </a:rPr>
              <a:t>No se hace pública la </a:t>
            </a:r>
            <a:r>
              <a:rPr lang="ja-JP" altLang="es-ES_tradnl" sz="2400">
                <a:solidFill>
                  <a:schemeClr val="bg2"/>
                </a:solidFill>
                <a:latin typeface="Arial"/>
                <a:cs typeface="+mn-cs"/>
              </a:rPr>
              <a:t>“</a:t>
            </a:r>
            <a:r>
              <a:rPr lang="es-ES_tradnl" sz="2400">
                <a:solidFill>
                  <a:schemeClr val="bg2"/>
                </a:solidFill>
                <a:cs typeface="+mn-cs"/>
              </a:rPr>
              <a:t>creación</a:t>
            </a:r>
            <a:r>
              <a:rPr lang="ja-JP" altLang="es-ES_tradnl" sz="2400">
                <a:solidFill>
                  <a:schemeClr val="bg2"/>
                </a:solidFill>
                <a:latin typeface="Arial"/>
                <a:cs typeface="+mn-cs"/>
              </a:rPr>
              <a:t>”</a:t>
            </a:r>
            <a:r>
              <a:rPr lang="es-ES_tradnl" sz="2400">
                <a:solidFill>
                  <a:schemeClr val="bg2"/>
                </a:solidFill>
                <a:cs typeface="+mn-cs"/>
              </a:rPr>
              <a:t> o la forma de reproducirla.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Char char="4"/>
              <a:defRPr/>
            </a:pPr>
            <a:r>
              <a:rPr lang="es-ES_tradnl" sz="2400">
                <a:solidFill>
                  <a:schemeClr val="bg2"/>
                </a:solidFill>
                <a:cs typeface="+mn-cs"/>
              </a:rPr>
              <a:t>No se tiene un monopolio frente a los competidores.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Char char="4"/>
              <a:defRPr/>
            </a:pPr>
            <a:r>
              <a:rPr lang="es-ES_tradnl" sz="2400">
                <a:solidFill>
                  <a:schemeClr val="bg2"/>
                </a:solidFill>
                <a:cs typeface="+mn-cs"/>
              </a:rPr>
              <a:t>No se tiene protección frente a la copia.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4724400" y="3429000"/>
            <a:ext cx="4191000" cy="29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s-ES_tradnl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Derecho de P.I.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Char char="4"/>
              <a:defRPr/>
            </a:pPr>
            <a:r>
              <a:rPr lang="es-ES_tradnl" sz="2400">
                <a:solidFill>
                  <a:schemeClr val="bg2"/>
                </a:solidFill>
                <a:cs typeface="+mn-cs"/>
              </a:rPr>
              <a:t>Se debe hacer pública la </a:t>
            </a:r>
            <a:r>
              <a:rPr lang="ja-JP" altLang="es-ES_tradnl" sz="2400">
                <a:solidFill>
                  <a:schemeClr val="bg2"/>
                </a:solidFill>
                <a:latin typeface="Arial"/>
                <a:cs typeface="+mn-cs"/>
              </a:rPr>
              <a:t>“</a:t>
            </a:r>
            <a:r>
              <a:rPr lang="es-ES_tradnl" sz="2400">
                <a:solidFill>
                  <a:schemeClr val="bg2"/>
                </a:solidFill>
                <a:cs typeface="+mn-cs"/>
              </a:rPr>
              <a:t>creación</a:t>
            </a:r>
            <a:r>
              <a:rPr lang="ja-JP" altLang="es-ES_tradnl" sz="2400">
                <a:solidFill>
                  <a:schemeClr val="bg2"/>
                </a:solidFill>
                <a:latin typeface="Arial"/>
                <a:cs typeface="+mn-cs"/>
              </a:rPr>
              <a:t>”</a:t>
            </a:r>
            <a:r>
              <a:rPr lang="es-ES_tradnl" sz="2400">
                <a:solidFill>
                  <a:schemeClr val="bg2"/>
                </a:solidFill>
                <a:cs typeface="+mn-cs"/>
              </a:rPr>
              <a:t> y la forma de reproducirla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Char char="4"/>
              <a:defRPr/>
            </a:pPr>
            <a:r>
              <a:rPr lang="es-ES_tradnl" sz="2400">
                <a:solidFill>
                  <a:schemeClr val="bg2"/>
                </a:solidFill>
                <a:cs typeface="+mn-cs"/>
              </a:rPr>
              <a:t>Se obtiene un monopolio temporal y regional.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Char char="4"/>
              <a:defRPr/>
            </a:pPr>
            <a:r>
              <a:rPr lang="es-ES_tradnl" sz="2400">
                <a:solidFill>
                  <a:schemeClr val="bg2"/>
                </a:solidFill>
                <a:cs typeface="+mn-cs"/>
              </a:rPr>
              <a:t>Se tiene protección legal frente a la copia.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0" y="3048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altLang="ja-JP" sz="3600" b="1">
                <a:solidFill>
                  <a:schemeClr val="bg2"/>
                </a:solidFill>
              </a:rPr>
              <a:t>LAS INVENCIONES</a:t>
            </a:r>
            <a:r>
              <a:rPr lang="es-ES_tradnl" sz="3600" b="1">
                <a:solidFill>
                  <a:schemeClr val="bg2"/>
                </a:solidFill>
                <a:cs typeface="+mn-cs"/>
              </a:rPr>
              <a:t>, C</a:t>
            </a:r>
            <a:r>
              <a:rPr lang="es-ES_tradnl" altLang="ja-JP" sz="3600" b="1">
                <a:solidFill>
                  <a:schemeClr val="bg2"/>
                </a:solidFill>
                <a:latin typeface="Arial"/>
              </a:rPr>
              <a:t>ÓMO RESGUARDAR UNA “</a:t>
            </a:r>
            <a:r>
              <a:rPr lang="es-ES_tradnl" altLang="ja-JP" sz="3600" b="1">
                <a:solidFill>
                  <a:schemeClr val="bg2"/>
                </a:solidFill>
              </a:rPr>
              <a:t>CREACION</a:t>
            </a:r>
            <a:r>
              <a:rPr lang="es-ES_tradnl" altLang="ja-JP" sz="3600" b="1">
                <a:solidFill>
                  <a:schemeClr val="bg2"/>
                </a:solidFill>
                <a:latin typeface="Arial"/>
              </a:rPr>
              <a:t>”</a:t>
            </a:r>
            <a:endParaRPr lang="es-ES_tradnl" altLang="ja-JP" sz="36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nimBg="1"/>
      <p:bldP spid="99334" grpId="0" animBg="1"/>
      <p:bldP spid="99335" grpId="0" autoUpdateAnimBg="0"/>
      <p:bldP spid="99336" grpId="0" autoUpdateAnimBg="0"/>
      <p:bldP spid="9933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381000" y="2057400"/>
            <a:ext cx="8382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095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476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667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12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58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03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49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Clr>
                <a:srgbClr val="CC3300"/>
              </a:buClr>
              <a:buFont typeface="Monotype Sorts" charset="0"/>
              <a:buNone/>
              <a:defRPr/>
            </a:pPr>
            <a:r>
              <a:rPr lang="es-ES_tradnl" sz="2800" smtClean="0">
                <a:solidFill>
                  <a:schemeClr val="bg2"/>
                </a:solidFill>
                <a:latin typeface="Tahoma" charset="0"/>
                <a:cs typeface="+mn-cs"/>
              </a:rPr>
              <a:t>Ley 19.039 de Propiedad Industrial establece los objetos de protección mediante registro de patentes. (Art. 1, Ley)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1905000" y="3733800"/>
            <a:ext cx="53340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Monotype Sorts" charset="0"/>
              <a:buChar char="è"/>
              <a:defRPr/>
            </a:pPr>
            <a:r>
              <a:rPr lang="es-ES_tradnl" sz="2800" i="1">
                <a:solidFill>
                  <a:schemeClr val="bg2"/>
                </a:solidFill>
                <a:cs typeface="+mn-cs"/>
              </a:rPr>
              <a:t>Invenciones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Monotype Sorts" charset="0"/>
              <a:buChar char="è"/>
              <a:defRPr/>
            </a:pPr>
            <a:r>
              <a:rPr lang="es-ES_tradnl" sz="2800" i="1">
                <a:solidFill>
                  <a:schemeClr val="bg2"/>
                </a:solidFill>
                <a:cs typeface="+mn-cs"/>
              </a:rPr>
              <a:t>Modelos de Utilidad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Monotype Sorts" charset="0"/>
              <a:buChar char="è"/>
              <a:defRPr/>
            </a:pPr>
            <a:r>
              <a:rPr lang="es-ES_tradnl" sz="2800" i="1">
                <a:solidFill>
                  <a:schemeClr val="bg2"/>
                </a:solidFill>
                <a:cs typeface="+mn-cs"/>
              </a:rPr>
              <a:t>Dibujos y Diseños Industriales.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Monotype Sorts" charset="0"/>
              <a:buChar char="è"/>
              <a:defRPr/>
            </a:pPr>
            <a:r>
              <a:rPr lang="es-ES_tradnl" sz="2800" i="1">
                <a:solidFill>
                  <a:schemeClr val="bg2"/>
                </a:solidFill>
                <a:cs typeface="+mn-cs"/>
              </a:rPr>
              <a:t>Esquemas de Trazados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altLang="ja-JP" sz="3600" b="1">
                <a:solidFill>
                  <a:schemeClr val="bg2"/>
                </a:solidFill>
              </a:rPr>
              <a:t>OBJETOS DE PROTECCION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utoUpdateAnimBg="0"/>
      <p:bldP spid="100358" grpId="0" build="p" autoUpdateAnimBg="0" advAuto="1000"/>
      <p:bldP spid="10036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381000" y="19812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095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476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667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12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58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03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49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>
              <a:buClr>
                <a:srgbClr val="CC3300"/>
              </a:buClr>
              <a:buFont typeface="Monotype Sorts" charset="0"/>
              <a:buNone/>
              <a:defRPr/>
            </a:pPr>
            <a:r>
              <a:rPr lang="es-ES_tradnl" sz="3200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Solución</a:t>
            </a:r>
            <a:r>
              <a:rPr lang="es-ES_tradnl" sz="320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 a un </a:t>
            </a:r>
            <a:r>
              <a:rPr lang="es-ES_tradnl" sz="3200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problema de la técnica</a:t>
            </a:r>
            <a:r>
              <a:rPr lang="es-ES_tradnl" sz="320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, que origina un </a:t>
            </a:r>
            <a:r>
              <a:rPr lang="es-ES_tradnl" sz="3200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quehacer industrial</a:t>
            </a:r>
            <a:r>
              <a:rPr lang="es-ES_tradnl" sz="320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.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342900" y="3429000"/>
            <a:ext cx="8458200" cy="297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None/>
              <a:defRPr/>
            </a:pPr>
            <a:r>
              <a:rPr lang="es-ES_tradnl" sz="28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Requisitos para obtener una patente de Invención: </a:t>
            </a:r>
            <a:r>
              <a:rPr lang="es-ES_tradnl" sz="2800" i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Novedad, Nivel Inventivo, Aplicación Industrial</a:t>
            </a:r>
            <a:r>
              <a:rPr lang="es-ES_tradnl" sz="28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.</a:t>
            </a:r>
          </a:p>
          <a:p>
            <a:pPr algn="just"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None/>
              <a:defRPr/>
            </a:pPr>
            <a:r>
              <a:rPr lang="es-ES_tradnl" sz="28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Limitación temporal de la patente: </a:t>
            </a:r>
            <a:r>
              <a:rPr lang="es-ES_tradnl" sz="2800" i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15 años, desde fecha de concesión.</a:t>
            </a:r>
          </a:p>
          <a:p>
            <a:pPr algn="just"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None/>
              <a:defRPr/>
            </a:pPr>
            <a:r>
              <a:rPr lang="es-ES_tradnl" sz="28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Puede ser un producto o un procedimiento.</a:t>
            </a:r>
          </a:p>
          <a:p>
            <a:pPr algn="just"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None/>
              <a:defRPr/>
            </a:pPr>
            <a:r>
              <a:rPr lang="es-ES_tradnl" sz="28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Independiente de la factibilidad o conveniencia económica de ponerla en práctica.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altLang="ja-JP" sz="3600" b="1">
                <a:solidFill>
                  <a:schemeClr val="bg2"/>
                </a:solidFill>
              </a:rPr>
              <a:t>LA INVENCION (Art. 31, Ley)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1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 autoUpdateAnimBg="0"/>
      <p:bldP spid="101382" grpId="0" build="p" autoUpdateAnimBg="0" advAuto="1000"/>
      <p:bldP spid="10138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81000" y="17526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095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476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667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12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58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03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49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>
              <a:buClr>
                <a:srgbClr val="CC3300"/>
              </a:buClr>
              <a:buFont typeface="Monotype Sorts" charset="0"/>
              <a:buNone/>
              <a:defRPr/>
            </a:pPr>
            <a:r>
              <a:rPr lang="es-ES_tradnl" sz="320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Creación que aporta una </a:t>
            </a:r>
            <a:r>
              <a:rPr lang="es-ES_tradnl" sz="3200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utilidad</a:t>
            </a:r>
            <a:r>
              <a:rPr lang="es-ES_tradnl" sz="320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 a un objeto debido a un </a:t>
            </a:r>
            <a:r>
              <a:rPr lang="es-ES_tradnl" sz="3200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cambio en su forma</a:t>
            </a:r>
            <a:r>
              <a:rPr lang="es-ES_tradnl" sz="320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.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304800" y="3124200"/>
            <a:ext cx="8534400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None/>
              <a:defRPr/>
            </a:pPr>
            <a:r>
              <a:rPr lang="es-ES_tradnl" sz="2800">
                <a:solidFill>
                  <a:schemeClr val="bg2"/>
                </a:solidFill>
                <a:cs typeface="+mn-cs"/>
              </a:rPr>
              <a:t>Requisitos para obtener una patente de Modelo de Utilidad:</a:t>
            </a:r>
            <a:r>
              <a:rPr lang="es-ES_tradnl" sz="2800" i="1">
                <a:solidFill>
                  <a:schemeClr val="bg2"/>
                </a:solidFill>
                <a:cs typeface="+mn-cs"/>
              </a:rPr>
              <a:t>Novedad, Aplicación Industrial</a:t>
            </a:r>
            <a:r>
              <a:rPr lang="es-ES_tradnl" sz="2800">
                <a:solidFill>
                  <a:schemeClr val="bg2"/>
                </a:solidFill>
                <a:cs typeface="+mn-cs"/>
              </a:rPr>
              <a:t>.</a:t>
            </a:r>
          </a:p>
          <a:p>
            <a:pPr algn="just"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None/>
              <a:defRPr/>
            </a:pPr>
            <a:r>
              <a:rPr lang="es-ES_tradnl" sz="2800">
                <a:solidFill>
                  <a:schemeClr val="bg2"/>
                </a:solidFill>
                <a:cs typeface="+mn-cs"/>
              </a:rPr>
              <a:t>Utilidad: </a:t>
            </a:r>
            <a:r>
              <a:rPr lang="es-ES_tradnl" sz="2800" i="1">
                <a:solidFill>
                  <a:schemeClr val="bg2"/>
                </a:solidFill>
                <a:cs typeface="+mn-cs"/>
              </a:rPr>
              <a:t>beneficio, ventaja o efecto técnico que el objeto, antes de la creación, no tenía.</a:t>
            </a:r>
            <a:endParaRPr lang="es-ES_tradnl" sz="2800">
              <a:solidFill>
                <a:schemeClr val="bg2"/>
              </a:solidFill>
              <a:cs typeface="+mn-cs"/>
            </a:endParaRPr>
          </a:p>
          <a:p>
            <a:pPr algn="just"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None/>
              <a:defRPr/>
            </a:pPr>
            <a:r>
              <a:rPr lang="es-ES_tradnl" sz="2800">
                <a:solidFill>
                  <a:schemeClr val="bg2"/>
                </a:solidFill>
                <a:cs typeface="+mn-cs"/>
              </a:rPr>
              <a:t>Limitación temporal de la patente: </a:t>
            </a:r>
            <a:r>
              <a:rPr lang="es-ES_tradnl" sz="2800" i="1">
                <a:solidFill>
                  <a:schemeClr val="bg2"/>
                </a:solidFill>
                <a:cs typeface="+mn-cs"/>
              </a:rPr>
              <a:t>10 años, desde fecha de presentación.</a:t>
            </a:r>
          </a:p>
          <a:p>
            <a:pPr algn="just"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None/>
              <a:defRPr/>
            </a:pPr>
            <a:r>
              <a:rPr lang="es-ES_tradnl" sz="2800">
                <a:solidFill>
                  <a:schemeClr val="bg2"/>
                </a:solidFill>
                <a:cs typeface="+mn-cs"/>
              </a:rPr>
              <a:t>Puede ser un instrumento, aparato, herramienta u otro. No puede ser un procedimiento.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altLang="ja-JP" sz="3600" b="1">
                <a:solidFill>
                  <a:schemeClr val="bg2"/>
                </a:solidFill>
              </a:rPr>
              <a:t>MODELO DE UTILIDAD (Art. 54, Ley)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autoUpdateAnimBg="0"/>
      <p:bldP spid="102406" grpId="0" build="p" autoUpdateAnimBg="0" advAuto="1000"/>
      <p:bldP spid="10240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600" b="1">
                <a:solidFill>
                  <a:schemeClr val="bg2"/>
                </a:solidFill>
                <a:cs typeface="+mn-cs"/>
              </a:rPr>
              <a:t>LA LEY 17.336</a:t>
            </a:r>
          </a:p>
        </p:txBody>
      </p:sp>
      <p:sp>
        <p:nvSpPr>
          <p:cNvPr id="147460" name="Freeform 4"/>
          <p:cNvSpPr>
            <a:spLocks noEditPoints="1"/>
          </p:cNvSpPr>
          <p:nvPr/>
        </p:nvSpPr>
        <p:spPr bwMode="gray">
          <a:xfrm rot="-1358056">
            <a:off x="1230313" y="2995613"/>
            <a:ext cx="6853237" cy="2803525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21176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7C16B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47461" name="Oval 5"/>
          <p:cNvSpPr>
            <a:spLocks noChangeArrowheads="1"/>
          </p:cNvSpPr>
          <p:nvPr/>
        </p:nvSpPr>
        <p:spPr bwMode="gray">
          <a:xfrm>
            <a:off x="3962400" y="2133600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s-ES" sz="180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47462" name="Oval 6"/>
          <p:cNvSpPr>
            <a:spLocks noChangeArrowheads="1"/>
          </p:cNvSpPr>
          <p:nvPr/>
        </p:nvSpPr>
        <p:spPr bwMode="gray">
          <a:xfrm>
            <a:off x="1447800" y="3657600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s-ES" sz="180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47463" name="Oval 7"/>
          <p:cNvSpPr>
            <a:spLocks noChangeArrowheads="1"/>
          </p:cNvSpPr>
          <p:nvPr/>
        </p:nvSpPr>
        <p:spPr bwMode="gray">
          <a:xfrm>
            <a:off x="5105400" y="4724400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s-ES" sz="180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47464" name="Oval 8"/>
          <p:cNvSpPr>
            <a:spLocks noChangeArrowheads="1"/>
          </p:cNvSpPr>
          <p:nvPr/>
        </p:nvSpPr>
        <p:spPr bwMode="gray">
          <a:xfrm>
            <a:off x="6934200" y="2362200"/>
            <a:ext cx="1212850" cy="127476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s-ES" sz="180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gray">
          <a:xfrm>
            <a:off x="1354138" y="4097338"/>
            <a:ext cx="1409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817" dir="2708076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chemeClr val="tx1"/>
                </a:solidFill>
                <a:latin typeface="Arial Black" charset="0"/>
                <a:cs typeface="+mn-cs"/>
              </a:rPr>
              <a:t>Nombres de </a:t>
            </a:r>
          </a:p>
          <a:p>
            <a:pPr algn="ctr">
              <a:defRPr/>
            </a:pPr>
            <a:r>
              <a:rPr lang="en-US" sz="1400" b="1">
                <a:solidFill>
                  <a:schemeClr val="tx1"/>
                </a:solidFill>
                <a:latin typeface="Arial Black" charset="0"/>
                <a:cs typeface="+mn-cs"/>
              </a:rPr>
              <a:t>Dominio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gray">
          <a:xfrm>
            <a:off x="4194175" y="2587625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817" dir="2708076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2"/>
                </a:solidFill>
                <a:latin typeface="Arial Black" charset="0"/>
                <a:cs typeface="+mn-cs"/>
              </a:rPr>
              <a:t>Marcas</a:t>
            </a: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gray">
          <a:xfrm>
            <a:off x="6981825" y="2803525"/>
            <a:ext cx="1054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817" dir="2708076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chemeClr val="bg2"/>
                </a:solidFill>
                <a:latin typeface="Arial Black" charset="0"/>
                <a:cs typeface="+mn-cs"/>
              </a:rPr>
              <a:t>Patentes</a:t>
            </a: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gray">
          <a:xfrm>
            <a:off x="5130800" y="5178425"/>
            <a:ext cx="1282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817" dir="2708076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tx1"/>
                </a:solidFill>
                <a:latin typeface="Arial Black" charset="0"/>
                <a:cs typeface="+mn-cs"/>
              </a:rPr>
              <a:t>D° de Autor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gray">
          <a:xfrm>
            <a:off x="3581400" y="4119563"/>
            <a:ext cx="259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chemeClr val="bg2"/>
                </a:solidFill>
                <a:latin typeface="Arial Black" charset="0"/>
                <a:cs typeface="+mn-cs"/>
              </a:rPr>
              <a:t>Propiedad Intelectual</a:t>
            </a:r>
          </a:p>
        </p:txBody>
      </p:sp>
      <p:sp>
        <p:nvSpPr>
          <p:cNvPr id="147471" name="Line 15"/>
          <p:cNvSpPr>
            <a:spLocks noChangeShapeType="1"/>
          </p:cNvSpPr>
          <p:nvPr/>
        </p:nvSpPr>
        <p:spPr bwMode="gray">
          <a:xfrm>
            <a:off x="2625725" y="2514600"/>
            <a:ext cx="1793875" cy="1617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cxnSp>
        <p:nvCxnSpPr>
          <p:cNvPr id="147472" name="AutoShape 16"/>
          <p:cNvCxnSpPr>
            <a:cxnSpLocks noChangeShapeType="1"/>
          </p:cNvCxnSpPr>
          <p:nvPr/>
        </p:nvCxnSpPr>
        <p:spPr bwMode="gray">
          <a:xfrm flipH="1">
            <a:off x="609600" y="2514600"/>
            <a:ext cx="2016125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47473" name="Text Box 17"/>
          <p:cNvSpPr txBox="1">
            <a:spLocks noChangeArrowheads="1"/>
          </p:cNvSpPr>
          <p:nvPr/>
        </p:nvSpPr>
        <p:spPr bwMode="gray">
          <a:xfrm>
            <a:off x="625475" y="2060575"/>
            <a:ext cx="1312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bg2"/>
                </a:solidFill>
                <a:latin typeface="Arial Black" charset="0"/>
                <a:cs typeface="+mn-cs"/>
              </a:rPr>
              <a:t>Alcance</a:t>
            </a:r>
          </a:p>
        </p:txBody>
      </p:sp>
      <p:sp>
        <p:nvSpPr>
          <p:cNvPr id="147474" name="Oval 18"/>
          <p:cNvSpPr>
            <a:spLocks noChangeArrowheads="1"/>
          </p:cNvSpPr>
          <p:nvPr/>
        </p:nvSpPr>
        <p:spPr bwMode="gray">
          <a:xfrm>
            <a:off x="2667000" y="5257800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s-ES" sz="180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47475" name="Text Box 19"/>
          <p:cNvSpPr txBox="1">
            <a:spLocks noChangeArrowheads="1"/>
          </p:cNvSpPr>
          <p:nvPr/>
        </p:nvSpPr>
        <p:spPr bwMode="gray">
          <a:xfrm>
            <a:off x="2692400" y="5711825"/>
            <a:ext cx="1339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817" dir="2708076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chemeClr val="tx1"/>
                </a:solidFill>
                <a:latin typeface="Arial Black" charset="0"/>
                <a:cs typeface="+mn-cs"/>
              </a:rPr>
              <a:t>Diseños</a:t>
            </a:r>
          </a:p>
          <a:p>
            <a:pPr algn="ctr">
              <a:defRPr/>
            </a:pPr>
            <a:r>
              <a:rPr lang="en-US" sz="1400" b="1">
                <a:solidFill>
                  <a:schemeClr val="tx1"/>
                </a:solidFill>
                <a:latin typeface="Arial Black" charset="0"/>
                <a:cs typeface="+mn-cs"/>
              </a:rPr>
              <a:t>Industriales</a:t>
            </a:r>
          </a:p>
        </p:txBody>
      </p:sp>
      <p:sp>
        <p:nvSpPr>
          <p:cNvPr id="147477" name="Rectangle 21"/>
          <p:cNvSpPr>
            <a:spLocks noChangeArrowheads="1"/>
          </p:cNvSpPr>
          <p:nvPr/>
        </p:nvSpPr>
        <p:spPr bwMode="auto">
          <a:xfrm>
            <a:off x="457200" y="990600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000">
                <a:solidFill>
                  <a:schemeClr val="bg2"/>
                </a:solidFill>
                <a:latin typeface="Arial" charset="0"/>
                <a:cs typeface="+mn-cs"/>
              </a:rPr>
              <a:t>Sobre Propiedad Intelectual, es aquella ley especial que regula los derechos de autor y derechos conexos en Chile.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4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4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utoUpdateAnimBg="0"/>
      <p:bldP spid="147461" grpId="0" animBg="1"/>
      <p:bldP spid="147462" grpId="0" animBg="1"/>
      <p:bldP spid="147463" grpId="0" animBg="1"/>
      <p:bldP spid="147464" grpId="0" animBg="1"/>
      <p:bldP spid="147465" grpId="0"/>
      <p:bldP spid="147466" grpId="0"/>
      <p:bldP spid="147467" grpId="0"/>
      <p:bldP spid="147468" grpId="0"/>
      <p:bldP spid="147470" grpId="0"/>
      <p:bldP spid="147473" grpId="0"/>
      <p:bldP spid="147474" grpId="0" animBg="1"/>
      <p:bldP spid="1474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381000" y="1676400"/>
            <a:ext cx="8382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095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476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667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12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58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03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49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>
              <a:buClr>
                <a:srgbClr val="CC3300"/>
              </a:buClr>
              <a:buFont typeface="Monotype Sorts" charset="0"/>
              <a:buNone/>
              <a:defRPr/>
            </a:pPr>
            <a:r>
              <a:rPr lang="es-ES_tradnl" sz="320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Forma </a:t>
            </a:r>
            <a:r>
              <a:rPr lang="es-ES_tradnl" sz="3200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tridimensional</a:t>
            </a:r>
            <a:r>
              <a:rPr lang="es-ES_tradnl" sz="320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 que se distingue de sus similares por poseer una </a:t>
            </a:r>
            <a:r>
              <a:rPr lang="es-ES_tradnl" sz="3200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apariencia especial</a:t>
            </a:r>
            <a:r>
              <a:rPr lang="es-ES_tradnl" sz="320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 perceptible por medio de la </a:t>
            </a:r>
            <a:r>
              <a:rPr lang="es-ES_tradnl" sz="3200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vista</a:t>
            </a:r>
            <a:r>
              <a:rPr lang="es-ES_tradnl" sz="320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.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304800" y="3505200"/>
            <a:ext cx="8534400" cy="276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None/>
              <a:defRPr/>
            </a:pPr>
            <a:r>
              <a:rPr lang="es-ES_tradnl" sz="2800">
                <a:solidFill>
                  <a:schemeClr val="bg2"/>
                </a:solidFill>
                <a:cs typeface="+mn-cs"/>
              </a:rPr>
              <a:t>Requisitos para obtener un registro de Diseño Industrial:</a:t>
            </a:r>
            <a:r>
              <a:rPr lang="es-ES_tradnl" sz="2800" i="1">
                <a:solidFill>
                  <a:schemeClr val="bg2"/>
                </a:solidFill>
                <a:cs typeface="+mn-cs"/>
              </a:rPr>
              <a:t>Novedad, Originalidad, Fisonomía propia.</a:t>
            </a:r>
            <a:endParaRPr lang="es-ES_tradnl" sz="2800">
              <a:solidFill>
                <a:schemeClr val="bg2"/>
              </a:solidFill>
              <a:cs typeface="+mn-cs"/>
            </a:endParaRPr>
          </a:p>
          <a:p>
            <a:pPr algn="just"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None/>
              <a:defRPr/>
            </a:pPr>
            <a:r>
              <a:rPr lang="es-ES_tradnl" sz="2800">
                <a:solidFill>
                  <a:schemeClr val="bg2"/>
                </a:solidFill>
                <a:cs typeface="+mn-cs"/>
              </a:rPr>
              <a:t>Limitación temporal del registro: </a:t>
            </a:r>
            <a:r>
              <a:rPr lang="es-ES_tradnl" sz="2800" i="1">
                <a:solidFill>
                  <a:schemeClr val="bg2"/>
                </a:solidFill>
                <a:cs typeface="+mn-cs"/>
              </a:rPr>
              <a:t>10 años, desde fecha de presentación.</a:t>
            </a:r>
          </a:p>
          <a:p>
            <a:pPr algn="just"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None/>
              <a:defRPr/>
            </a:pPr>
            <a:r>
              <a:rPr lang="es-ES_tradnl" sz="2800">
                <a:solidFill>
                  <a:schemeClr val="bg2"/>
                </a:solidFill>
                <a:cs typeface="+mn-cs"/>
              </a:rPr>
              <a:t>La apariencia especial puede estar dada por la forma, configuración geométrica, ornamentación u otra. No puede estar dada únicamente por colores.</a:t>
            </a: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altLang="ja-JP" sz="3600" b="1">
                <a:solidFill>
                  <a:schemeClr val="bg2"/>
                </a:solidFill>
              </a:rPr>
              <a:t>DISEÑO INDUSTRIAL (Art. 62, Ley)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autoUpdateAnimBg="0"/>
      <p:bldP spid="103430" grpId="0" build="p" autoUpdateAnimBg="0" advAuto="1000"/>
      <p:bldP spid="10343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7239000" y="3962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400" b="1">
                <a:solidFill>
                  <a:schemeClr val="bg2"/>
                </a:solidFill>
                <a:cs typeface="+mn-cs"/>
              </a:rPr>
              <a:t>Invención</a:t>
            </a:r>
            <a:endParaRPr lang="es-ES_tradnl" sz="2800">
              <a:solidFill>
                <a:schemeClr val="bg2"/>
              </a:solidFill>
              <a:cs typeface="+mn-cs"/>
            </a:endParaRP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0" y="1371600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>
                <a:solidFill>
                  <a:schemeClr val="bg2"/>
                </a:solidFill>
                <a:cs typeface="+mn-cs"/>
              </a:rPr>
              <a:t>Técnica existente</a:t>
            </a:r>
            <a:endParaRPr lang="es-ES_tradnl" sz="2400">
              <a:solidFill>
                <a:schemeClr val="bg2"/>
              </a:solidFill>
              <a:cs typeface="+mn-cs"/>
            </a:endParaRPr>
          </a:p>
        </p:txBody>
      </p:sp>
      <p:sp>
        <p:nvSpPr>
          <p:cNvPr id="104463" name="AutoShape 15"/>
          <p:cNvSpPr>
            <a:spLocks noChangeArrowheads="1"/>
          </p:cNvSpPr>
          <p:nvPr/>
        </p:nvSpPr>
        <p:spPr bwMode="auto">
          <a:xfrm>
            <a:off x="3048000" y="3962400"/>
            <a:ext cx="1066800" cy="685800"/>
          </a:xfrm>
          <a:prstGeom prst="rightArrow">
            <a:avLst>
              <a:gd name="adj1" fmla="val 50000"/>
              <a:gd name="adj2" fmla="val 38889"/>
            </a:avLst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104467" name="Picture 19" descr="b23c_ultimate_5in1_geek_pen_an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2"/>
          <a:stretch>
            <a:fillRect/>
          </a:stretch>
        </p:blipFill>
        <p:spPr bwMode="auto">
          <a:xfrm>
            <a:off x="4267200" y="2286000"/>
            <a:ext cx="2901950" cy="44196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68" name="Text Box 20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altLang="ja-JP" sz="3600" b="1">
                <a:solidFill>
                  <a:schemeClr val="bg2"/>
                </a:solidFill>
              </a:rPr>
              <a:t>EJEMPLOS</a:t>
            </a:r>
          </a:p>
        </p:txBody>
      </p:sp>
      <p:pic>
        <p:nvPicPr>
          <p:cNvPr id="104466" name="Picture 18" descr="b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2713"/>
            <a:ext cx="2971800" cy="29718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9" grpId="0" autoUpdateAnimBg="0"/>
      <p:bldP spid="104462" grpId="0" autoUpdateAnimBg="0"/>
      <p:bldP spid="104463" grpId="0" animBg="1"/>
      <p:bldP spid="10446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7239000" y="3016250"/>
            <a:ext cx="1905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s-ES_tradnl" sz="2400" b="1">
                <a:solidFill>
                  <a:schemeClr val="bg2"/>
                </a:solidFill>
                <a:cs typeface="+mn-cs"/>
              </a:rPr>
              <a:t>Modelo de</a:t>
            </a:r>
          </a:p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s-ES_tradnl" sz="2400" b="1">
                <a:solidFill>
                  <a:schemeClr val="bg2"/>
                </a:solidFill>
                <a:cs typeface="+mn-cs"/>
              </a:rPr>
              <a:t>Utilidad</a:t>
            </a:r>
            <a:endParaRPr lang="es-ES_tradnl" sz="2800" b="1">
              <a:solidFill>
                <a:schemeClr val="bg2"/>
              </a:solidFill>
              <a:cs typeface="+mn-cs"/>
            </a:endParaRP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0" y="1371600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>
                <a:solidFill>
                  <a:schemeClr val="bg2"/>
                </a:solidFill>
                <a:cs typeface="+mn-cs"/>
              </a:rPr>
              <a:t>Técnica existente</a:t>
            </a:r>
            <a:endParaRPr lang="es-ES_tradnl" sz="2400">
              <a:solidFill>
                <a:schemeClr val="bg2"/>
              </a:solidFill>
              <a:cs typeface="+mn-cs"/>
            </a:endParaRPr>
          </a:p>
        </p:txBody>
      </p:sp>
      <p:sp>
        <p:nvSpPr>
          <p:cNvPr id="145416" name="AutoShape 8"/>
          <p:cNvSpPr>
            <a:spLocks noChangeArrowheads="1"/>
          </p:cNvSpPr>
          <p:nvPr/>
        </p:nvSpPr>
        <p:spPr bwMode="auto">
          <a:xfrm>
            <a:off x="2057400" y="4114800"/>
            <a:ext cx="2514600" cy="685800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45419" name="Text Box 11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altLang="ja-JP" sz="3600" b="1">
                <a:solidFill>
                  <a:schemeClr val="bg2"/>
                </a:solidFill>
              </a:rPr>
              <a:t>EJEMPLOS</a:t>
            </a:r>
          </a:p>
        </p:txBody>
      </p:sp>
      <p:pic>
        <p:nvPicPr>
          <p:cNvPr id="145420" name="Picture 12" descr="10_estupendos_consejos_para_aprender_a_estudiar_ordenador_apag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1850"/>
            <a:ext cx="3124200" cy="272415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13" descr="multi-tab-02-22-2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57650"/>
            <a:ext cx="4572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autoUpdateAnimBg="0"/>
      <p:bldP spid="145414" grpId="0" autoUpdateAnimBg="0"/>
      <p:bldP spid="145416" grpId="0" animBg="1"/>
      <p:bldP spid="14541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72838937_1-Fotos-de-PRECIOSO-TORSO-MANIQUI-O-BUSTO-MASCULINO-HOMBRE-PARA-TIENDA-VENDER-POR-EBAY-ETC-NO-P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2670175" cy="41148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6019800" y="20574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s-ES_tradnl" sz="2400" b="1">
                <a:solidFill>
                  <a:schemeClr val="bg2"/>
                </a:solidFill>
                <a:cs typeface="+mn-cs"/>
              </a:rPr>
              <a:t>Diseño Industrial</a:t>
            </a:r>
            <a:endParaRPr lang="es-ES_tradnl" sz="2800" b="1">
              <a:solidFill>
                <a:schemeClr val="bg2"/>
              </a:solidFill>
              <a:cs typeface="+mn-cs"/>
            </a:endParaRPr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0" y="1371600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>
                <a:solidFill>
                  <a:schemeClr val="bg2"/>
                </a:solidFill>
                <a:cs typeface="+mn-cs"/>
              </a:rPr>
              <a:t>Técnica existente</a:t>
            </a:r>
            <a:endParaRPr lang="es-ES_tradnl" sz="2400">
              <a:solidFill>
                <a:schemeClr val="bg2"/>
              </a:solidFill>
              <a:cs typeface="+mn-cs"/>
            </a:endParaRPr>
          </a:p>
        </p:txBody>
      </p:sp>
      <p:sp>
        <p:nvSpPr>
          <p:cNvPr id="146439" name="AutoShape 7"/>
          <p:cNvSpPr>
            <a:spLocks noChangeArrowheads="1"/>
          </p:cNvSpPr>
          <p:nvPr/>
        </p:nvSpPr>
        <p:spPr bwMode="auto">
          <a:xfrm>
            <a:off x="3124200" y="4419600"/>
            <a:ext cx="1066800" cy="685800"/>
          </a:xfrm>
          <a:prstGeom prst="rightArrow">
            <a:avLst>
              <a:gd name="adj1" fmla="val 50000"/>
              <a:gd name="adj2" fmla="val 38889"/>
            </a:avLst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altLang="ja-JP" sz="3600" b="1">
                <a:solidFill>
                  <a:schemeClr val="bg2"/>
                </a:solidFill>
              </a:rPr>
              <a:t>EJEMPLOS</a:t>
            </a:r>
          </a:p>
        </p:txBody>
      </p:sp>
      <p:pic>
        <p:nvPicPr>
          <p:cNvPr id="146443" name="Picture 11" descr="maniqu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t="1418" r="1880" b="5554"/>
          <a:stretch>
            <a:fillRect/>
          </a:stretch>
        </p:blipFill>
        <p:spPr bwMode="auto">
          <a:xfrm>
            <a:off x="4724400" y="2895600"/>
            <a:ext cx="3713163" cy="38862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 autoUpdateAnimBg="0"/>
      <p:bldP spid="146437" grpId="0" autoUpdateAnimBg="0"/>
      <p:bldP spid="146439" grpId="0" animBg="1"/>
      <p:bldP spid="14644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AutoShape 3"/>
          <p:cNvSpPr>
            <a:spLocks noChangeArrowheads="1"/>
          </p:cNvSpPr>
          <p:nvPr/>
        </p:nvSpPr>
        <p:spPr bwMode="auto">
          <a:xfrm>
            <a:off x="3962400" y="2314575"/>
            <a:ext cx="876300" cy="685800"/>
          </a:xfrm>
          <a:prstGeom prst="rightArrow">
            <a:avLst>
              <a:gd name="adj1" fmla="val 50000"/>
              <a:gd name="adj2" fmla="val 31944"/>
            </a:avLst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05476" name="AutoShape 4"/>
          <p:cNvSpPr>
            <a:spLocks noChangeArrowheads="1"/>
          </p:cNvSpPr>
          <p:nvPr/>
        </p:nvSpPr>
        <p:spPr bwMode="auto">
          <a:xfrm>
            <a:off x="3962400" y="4876800"/>
            <a:ext cx="876300" cy="685800"/>
          </a:xfrm>
          <a:prstGeom prst="rightArrow">
            <a:avLst>
              <a:gd name="adj1" fmla="val 50000"/>
              <a:gd name="adj2" fmla="val 31944"/>
            </a:avLst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0" y="1371600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>
                <a:solidFill>
                  <a:schemeClr val="bg2"/>
                </a:solidFill>
                <a:cs typeface="+mn-cs"/>
              </a:rPr>
              <a:t>Técnica existente</a:t>
            </a:r>
            <a:endParaRPr lang="es-ES_tradnl" sz="2400">
              <a:solidFill>
                <a:schemeClr val="bg2"/>
              </a:solidFill>
              <a:cs typeface="+mn-cs"/>
            </a:endParaRP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altLang="ja-JP" sz="3600" b="1">
                <a:solidFill>
                  <a:schemeClr val="bg2"/>
                </a:solidFill>
              </a:rPr>
              <a:t>EJEMPLOS</a:t>
            </a:r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6781800" y="269557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400" b="1">
                <a:solidFill>
                  <a:schemeClr val="bg2"/>
                </a:solidFill>
                <a:cs typeface="+mn-cs"/>
              </a:rPr>
              <a:t>Invención</a:t>
            </a:r>
            <a:endParaRPr lang="es-ES_tradnl" sz="2800">
              <a:solidFill>
                <a:schemeClr val="bg2"/>
              </a:solidFill>
              <a:cs typeface="+mn-cs"/>
            </a:endParaRPr>
          </a:p>
        </p:txBody>
      </p:sp>
      <p:sp>
        <p:nvSpPr>
          <p:cNvPr id="105494" name="Text Box 22"/>
          <p:cNvSpPr txBox="1">
            <a:spLocks noChangeArrowheads="1"/>
          </p:cNvSpPr>
          <p:nvPr/>
        </p:nvSpPr>
        <p:spPr bwMode="auto">
          <a:xfrm>
            <a:off x="6781800" y="4953000"/>
            <a:ext cx="1905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s-ES_tradnl" sz="2400" b="1">
                <a:solidFill>
                  <a:schemeClr val="bg2"/>
                </a:solidFill>
                <a:cs typeface="+mn-cs"/>
              </a:rPr>
              <a:t>Modelo de</a:t>
            </a:r>
          </a:p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s-ES_tradnl" sz="2400" b="1">
                <a:solidFill>
                  <a:schemeClr val="bg2"/>
                </a:solidFill>
                <a:cs typeface="+mn-cs"/>
              </a:rPr>
              <a:t>Utilidad</a:t>
            </a:r>
            <a:endParaRPr lang="es-ES_tradnl" sz="2800" b="1">
              <a:solidFill>
                <a:schemeClr val="bg2"/>
              </a:solidFill>
              <a:cs typeface="+mn-cs"/>
            </a:endParaRPr>
          </a:p>
        </p:txBody>
      </p:sp>
      <p:pic>
        <p:nvPicPr>
          <p:cNvPr id="105496" name="Picture 24" descr="0dfcb14c4b59e08db76b359f35f57fd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33575"/>
            <a:ext cx="1676400" cy="149542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97" name="Picture 25" descr="Chair-Fo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67200"/>
            <a:ext cx="1614488" cy="1614488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98" name="Picture 26" descr="office-chai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1573213" cy="20320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99" name="Picture 27" descr="ban-hamm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85975"/>
            <a:ext cx="1651000" cy="123825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animBg="1"/>
      <p:bldP spid="105476" grpId="0" animBg="1"/>
      <p:bldP spid="105490" grpId="0" autoUpdateAnimBg="0"/>
      <p:bldP spid="105491" grpId="0" autoUpdateAnimBg="0"/>
      <p:bldP spid="105493" grpId="0" autoUpdateAnimBg="0"/>
      <p:bldP spid="10549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olive_o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824288" cy="45720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7" name="AutoShape 5"/>
          <p:cNvSpPr>
            <a:spLocks noChangeArrowheads="1"/>
          </p:cNvSpPr>
          <p:nvPr/>
        </p:nvSpPr>
        <p:spPr bwMode="auto">
          <a:xfrm>
            <a:off x="3962400" y="3771900"/>
            <a:ext cx="876300" cy="685800"/>
          </a:xfrm>
          <a:prstGeom prst="rightArrow">
            <a:avLst>
              <a:gd name="adj1" fmla="val 50000"/>
              <a:gd name="adj2" fmla="val 31944"/>
            </a:avLst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0" y="1371600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000" b="1">
                <a:solidFill>
                  <a:schemeClr val="bg2"/>
                </a:solidFill>
                <a:cs typeface="+mn-cs"/>
              </a:rPr>
              <a:t>Técnica existente</a:t>
            </a:r>
            <a:endParaRPr lang="es-ES_tradnl" sz="2400">
              <a:solidFill>
                <a:schemeClr val="bg2"/>
              </a:solidFill>
              <a:cs typeface="+mn-cs"/>
            </a:endParaRP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altLang="ja-JP" sz="3600" b="1">
                <a:solidFill>
                  <a:schemeClr val="bg2"/>
                </a:solidFill>
              </a:rPr>
              <a:t>EJEMPLOS</a:t>
            </a:r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5334000" y="6491288"/>
            <a:ext cx="304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s-ES_tradnl" sz="2400" b="1">
                <a:solidFill>
                  <a:schemeClr val="bg2"/>
                </a:solidFill>
                <a:cs typeface="+mn-cs"/>
              </a:rPr>
              <a:t>Diseño Industrial</a:t>
            </a:r>
            <a:endParaRPr lang="es-ES_tradnl" sz="2800" b="1">
              <a:solidFill>
                <a:schemeClr val="bg2"/>
              </a:solidFill>
              <a:cs typeface="+mn-cs"/>
            </a:endParaRPr>
          </a:p>
        </p:txBody>
      </p:sp>
      <p:pic>
        <p:nvPicPr>
          <p:cNvPr id="141327" name="Picture 15" descr="cutcaster-photo-800902325-Extra-virgin-olive-oil-bot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2078038"/>
            <a:ext cx="2717800" cy="407352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7" grpId="0" animBg="1"/>
      <p:bldP spid="141318" grpId="0" autoUpdateAnimBg="0"/>
      <p:bldP spid="141319" grpId="0" autoUpdateAnimBg="0"/>
      <p:bldP spid="14132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AutoShape 5"/>
          <p:cNvSpPr>
            <a:spLocks noChangeArrowheads="1"/>
          </p:cNvSpPr>
          <p:nvPr/>
        </p:nvSpPr>
        <p:spPr bwMode="auto">
          <a:xfrm>
            <a:off x="457200" y="2057400"/>
            <a:ext cx="1600200" cy="914400"/>
          </a:xfrm>
          <a:prstGeom prst="flowChartAlternateProcess">
            <a:avLst/>
          </a:prstGeom>
          <a:solidFill>
            <a:srgbClr val="FFFF66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_tradnl" sz="1800" b="1">
                <a:solidFill>
                  <a:schemeClr val="bg2"/>
                </a:solidFill>
                <a:cs typeface="+mn-cs"/>
              </a:rPr>
              <a:t>Depositar</a:t>
            </a:r>
          </a:p>
          <a:p>
            <a:pPr algn="ctr">
              <a:defRPr/>
            </a:pPr>
            <a:r>
              <a:rPr lang="es-ES_tradnl" sz="1800" b="1">
                <a:solidFill>
                  <a:schemeClr val="bg2"/>
                </a:solidFill>
                <a:cs typeface="+mn-cs"/>
              </a:rPr>
              <a:t>una solicitud</a:t>
            </a:r>
          </a:p>
          <a:p>
            <a:pPr algn="ctr">
              <a:defRPr/>
            </a:pPr>
            <a:r>
              <a:rPr lang="es-ES_tradnl" sz="1800" b="1">
                <a:solidFill>
                  <a:schemeClr val="bg2"/>
                </a:solidFill>
                <a:cs typeface="+mn-cs"/>
              </a:rPr>
              <a:t>de patente</a:t>
            </a:r>
          </a:p>
        </p:txBody>
      </p:sp>
      <p:sp>
        <p:nvSpPr>
          <p:cNvPr id="106502" name="AutoShape 6"/>
          <p:cNvSpPr>
            <a:spLocks noChangeArrowheads="1"/>
          </p:cNvSpPr>
          <p:nvPr/>
        </p:nvSpPr>
        <p:spPr bwMode="auto">
          <a:xfrm>
            <a:off x="2895600" y="2057400"/>
            <a:ext cx="1295400" cy="914400"/>
          </a:xfrm>
          <a:prstGeom prst="flowChartAlternateProcess">
            <a:avLst/>
          </a:prstGeom>
          <a:solidFill>
            <a:srgbClr val="FFFF66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_tradnl" sz="1800" b="1">
                <a:solidFill>
                  <a:schemeClr val="bg2"/>
                </a:solidFill>
                <a:cs typeface="+mn-cs"/>
              </a:rPr>
              <a:t>Examen</a:t>
            </a:r>
          </a:p>
          <a:p>
            <a:pPr algn="ctr">
              <a:defRPr/>
            </a:pPr>
            <a:r>
              <a:rPr lang="es-ES_tradnl" sz="1800" b="1">
                <a:solidFill>
                  <a:schemeClr val="bg2"/>
                </a:solidFill>
                <a:cs typeface="+mn-cs"/>
              </a:rPr>
              <a:t>preliminar</a:t>
            </a:r>
          </a:p>
          <a:p>
            <a:pPr algn="ctr">
              <a:defRPr/>
            </a:pPr>
            <a:r>
              <a:rPr lang="es-ES_tradnl" sz="1800" b="1">
                <a:solidFill>
                  <a:schemeClr val="bg2"/>
                </a:solidFill>
                <a:cs typeface="+mn-cs"/>
              </a:rPr>
              <a:t>de forma</a:t>
            </a:r>
            <a:endParaRPr lang="es-ES_tradnl" sz="2400" b="1">
              <a:solidFill>
                <a:schemeClr val="bg2"/>
              </a:solidFill>
              <a:cs typeface="+mn-cs"/>
            </a:endParaRPr>
          </a:p>
        </p:txBody>
      </p:sp>
      <p:sp>
        <p:nvSpPr>
          <p:cNvPr id="106503" name="AutoShape 7"/>
          <p:cNvSpPr>
            <a:spLocks noChangeArrowheads="1"/>
          </p:cNvSpPr>
          <p:nvPr/>
        </p:nvSpPr>
        <p:spPr bwMode="auto">
          <a:xfrm>
            <a:off x="5105400" y="1981200"/>
            <a:ext cx="1447800" cy="914400"/>
          </a:xfrm>
          <a:prstGeom prst="flowChartAlternateProcess">
            <a:avLst/>
          </a:prstGeom>
          <a:solidFill>
            <a:srgbClr val="FFFF66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blurRad="63500"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_tradnl" sz="1800" b="1">
                <a:solidFill>
                  <a:schemeClr val="bg2"/>
                </a:solidFill>
                <a:cs typeface="+mn-cs"/>
              </a:rPr>
              <a:t>Publicación</a:t>
            </a:r>
          </a:p>
          <a:p>
            <a:pPr algn="ctr">
              <a:defRPr/>
            </a:pPr>
            <a:r>
              <a:rPr lang="es-ES_tradnl" sz="1800" b="1">
                <a:solidFill>
                  <a:schemeClr val="bg2"/>
                </a:solidFill>
                <a:cs typeface="+mn-cs"/>
              </a:rPr>
              <a:t>Diario Oficial</a:t>
            </a:r>
          </a:p>
        </p:txBody>
      </p:sp>
      <p:sp>
        <p:nvSpPr>
          <p:cNvPr id="106504" name="AutoShape 8"/>
          <p:cNvSpPr>
            <a:spLocks noChangeArrowheads="1"/>
          </p:cNvSpPr>
          <p:nvPr/>
        </p:nvSpPr>
        <p:spPr bwMode="auto">
          <a:xfrm>
            <a:off x="7391400" y="1981200"/>
            <a:ext cx="1600200" cy="914400"/>
          </a:xfrm>
          <a:prstGeom prst="flowChartAlternateProcess">
            <a:avLst/>
          </a:prstGeom>
          <a:solidFill>
            <a:srgbClr val="FFFF66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blurRad="63500"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_tradnl" sz="1800" b="1">
                <a:solidFill>
                  <a:schemeClr val="bg2"/>
                </a:solidFill>
                <a:cs typeface="+mn-cs"/>
              </a:rPr>
              <a:t>Nombramiento</a:t>
            </a:r>
          </a:p>
          <a:p>
            <a:pPr algn="ctr">
              <a:defRPr/>
            </a:pPr>
            <a:r>
              <a:rPr lang="es-ES_tradnl" sz="1800" b="1">
                <a:solidFill>
                  <a:schemeClr val="bg2"/>
                </a:solidFill>
                <a:cs typeface="+mn-cs"/>
              </a:rPr>
              <a:t> de Perito</a:t>
            </a:r>
            <a:endParaRPr lang="es-ES_tradnl" sz="2400" b="1">
              <a:solidFill>
                <a:schemeClr val="bg2"/>
              </a:solidFill>
              <a:cs typeface="+mn-cs"/>
            </a:endParaRPr>
          </a:p>
        </p:txBody>
      </p:sp>
      <p:sp>
        <p:nvSpPr>
          <p:cNvPr id="106505" name="AutoShape 9"/>
          <p:cNvSpPr>
            <a:spLocks noChangeArrowheads="1"/>
          </p:cNvSpPr>
          <p:nvPr/>
        </p:nvSpPr>
        <p:spPr bwMode="auto">
          <a:xfrm>
            <a:off x="7086600" y="4038600"/>
            <a:ext cx="1295400" cy="914400"/>
          </a:xfrm>
          <a:prstGeom prst="flowChartAlternateProcess">
            <a:avLst/>
          </a:prstGeom>
          <a:solidFill>
            <a:srgbClr val="FFFF66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blurRad="63500"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_tradnl" sz="1800" b="1">
                <a:solidFill>
                  <a:schemeClr val="bg2"/>
                </a:solidFill>
                <a:cs typeface="+mn-cs"/>
              </a:rPr>
              <a:t>Informe</a:t>
            </a:r>
          </a:p>
          <a:p>
            <a:pPr algn="ctr">
              <a:defRPr/>
            </a:pPr>
            <a:r>
              <a:rPr lang="es-ES_tradnl" sz="1800" b="1">
                <a:solidFill>
                  <a:schemeClr val="bg2"/>
                </a:solidFill>
                <a:cs typeface="+mn-cs"/>
              </a:rPr>
              <a:t>Pericial</a:t>
            </a:r>
          </a:p>
        </p:txBody>
      </p:sp>
      <p:sp>
        <p:nvSpPr>
          <p:cNvPr id="106506" name="AutoShape 10"/>
          <p:cNvSpPr>
            <a:spLocks noChangeArrowheads="1"/>
          </p:cNvSpPr>
          <p:nvPr/>
        </p:nvSpPr>
        <p:spPr bwMode="auto">
          <a:xfrm>
            <a:off x="6934200" y="5715000"/>
            <a:ext cx="1600200" cy="914400"/>
          </a:xfrm>
          <a:prstGeom prst="flowChartAlternateProcess">
            <a:avLst/>
          </a:prstGeom>
          <a:solidFill>
            <a:srgbClr val="FFFF66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blurRad="63500"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_tradnl" sz="2000" b="1">
                <a:solidFill>
                  <a:schemeClr val="bg2"/>
                </a:solidFill>
                <a:cs typeface="+mn-cs"/>
              </a:rPr>
              <a:t>Respuesta</a:t>
            </a:r>
          </a:p>
          <a:p>
            <a:pPr algn="ctr">
              <a:defRPr/>
            </a:pPr>
            <a:r>
              <a:rPr lang="es-ES_tradnl" sz="2000" b="1">
                <a:solidFill>
                  <a:schemeClr val="bg2"/>
                </a:solidFill>
                <a:cs typeface="+mn-cs"/>
              </a:rPr>
              <a:t>Solicitante</a:t>
            </a:r>
            <a:endParaRPr lang="es-ES_tradnl" sz="2400" b="1">
              <a:solidFill>
                <a:schemeClr val="bg2"/>
              </a:solidFill>
              <a:cs typeface="+mn-cs"/>
            </a:endParaRPr>
          </a:p>
        </p:txBody>
      </p:sp>
      <p:sp>
        <p:nvSpPr>
          <p:cNvPr id="106507" name="AutoShape 11"/>
          <p:cNvSpPr>
            <a:spLocks noChangeArrowheads="1"/>
          </p:cNvSpPr>
          <p:nvPr/>
        </p:nvSpPr>
        <p:spPr bwMode="auto">
          <a:xfrm>
            <a:off x="4572000" y="4724400"/>
            <a:ext cx="1295400" cy="914400"/>
          </a:xfrm>
          <a:prstGeom prst="flowChartAlternateProcess">
            <a:avLst/>
          </a:prstGeom>
          <a:solidFill>
            <a:srgbClr val="FFFF66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blurRad="63500"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_tradnl" sz="1800" b="1">
                <a:solidFill>
                  <a:schemeClr val="bg2"/>
                </a:solidFill>
                <a:cs typeface="+mn-cs"/>
              </a:rPr>
              <a:t>Resolución</a:t>
            </a:r>
          </a:p>
          <a:p>
            <a:pPr algn="ctr">
              <a:defRPr/>
            </a:pPr>
            <a:r>
              <a:rPr lang="es-ES_tradnl" sz="1800" b="1">
                <a:solidFill>
                  <a:schemeClr val="bg2"/>
                </a:solidFill>
                <a:cs typeface="+mn-cs"/>
              </a:rPr>
              <a:t>Definitiva</a:t>
            </a:r>
            <a:endParaRPr lang="es-ES_tradnl" sz="2400" b="1">
              <a:solidFill>
                <a:schemeClr val="bg2"/>
              </a:solidFill>
              <a:cs typeface="+mn-cs"/>
            </a:endParaRPr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auto">
          <a:xfrm>
            <a:off x="2819400" y="4038600"/>
            <a:ext cx="1295400" cy="381000"/>
          </a:xfrm>
          <a:prstGeom prst="flowChartAlternateProcess">
            <a:avLst/>
          </a:prstGeom>
          <a:solidFill>
            <a:srgbClr val="FFFF66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_tradnl" sz="1800" b="1">
                <a:solidFill>
                  <a:schemeClr val="bg2"/>
                </a:solidFill>
                <a:cs typeface="+mn-cs"/>
              </a:rPr>
              <a:t>Aceptada</a:t>
            </a:r>
            <a:endParaRPr lang="es-ES_tradnl" sz="2400" b="1">
              <a:solidFill>
                <a:schemeClr val="bg2"/>
              </a:solidFill>
              <a:cs typeface="+mn-cs"/>
            </a:endParaRPr>
          </a:p>
        </p:txBody>
      </p:sp>
      <p:sp>
        <p:nvSpPr>
          <p:cNvPr id="106509" name="AutoShape 13"/>
          <p:cNvSpPr>
            <a:spLocks noChangeArrowheads="1"/>
          </p:cNvSpPr>
          <p:nvPr/>
        </p:nvSpPr>
        <p:spPr bwMode="auto">
          <a:xfrm>
            <a:off x="2819400" y="5943600"/>
            <a:ext cx="1295400" cy="381000"/>
          </a:xfrm>
          <a:prstGeom prst="flowChartAlternateProcess">
            <a:avLst/>
          </a:prstGeom>
          <a:solidFill>
            <a:srgbClr val="FFFF66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_tradnl" sz="1800" b="1">
                <a:solidFill>
                  <a:schemeClr val="bg2"/>
                </a:solidFill>
                <a:cs typeface="+mn-cs"/>
              </a:rPr>
              <a:t>Rechazada</a:t>
            </a:r>
            <a:endParaRPr lang="es-ES_tradnl" sz="2400" b="1">
              <a:solidFill>
                <a:schemeClr val="bg2"/>
              </a:solidFill>
              <a:cs typeface="+mn-cs"/>
            </a:endParaRPr>
          </a:p>
        </p:txBody>
      </p:sp>
      <p:sp>
        <p:nvSpPr>
          <p:cNvPr id="106510" name="AutoShape 14"/>
          <p:cNvSpPr>
            <a:spLocks noChangeArrowheads="1"/>
          </p:cNvSpPr>
          <p:nvPr/>
        </p:nvSpPr>
        <p:spPr bwMode="auto">
          <a:xfrm>
            <a:off x="2209800" y="23622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06511" name="AutoShape 15"/>
          <p:cNvSpPr>
            <a:spLocks noChangeArrowheads="1"/>
          </p:cNvSpPr>
          <p:nvPr/>
        </p:nvSpPr>
        <p:spPr bwMode="auto">
          <a:xfrm>
            <a:off x="4343400" y="23622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06512" name="AutoShape 16"/>
          <p:cNvSpPr>
            <a:spLocks noChangeArrowheads="1"/>
          </p:cNvSpPr>
          <p:nvPr/>
        </p:nvSpPr>
        <p:spPr bwMode="auto">
          <a:xfrm>
            <a:off x="6629400" y="23622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06513" name="AutoShape 17"/>
          <p:cNvSpPr>
            <a:spLocks noChangeArrowheads="1"/>
          </p:cNvSpPr>
          <p:nvPr/>
        </p:nvSpPr>
        <p:spPr bwMode="auto">
          <a:xfrm rot="5400000">
            <a:off x="7315200" y="32766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06514" name="AutoShape 18"/>
          <p:cNvSpPr>
            <a:spLocks noChangeArrowheads="1"/>
          </p:cNvSpPr>
          <p:nvPr/>
        </p:nvSpPr>
        <p:spPr bwMode="auto">
          <a:xfrm>
            <a:off x="6629400" y="4724400"/>
            <a:ext cx="304800" cy="990600"/>
          </a:xfrm>
          <a:prstGeom prst="curvedRightArrow">
            <a:avLst>
              <a:gd name="adj1" fmla="val 92174"/>
              <a:gd name="adj2" fmla="val 139058"/>
              <a:gd name="adj3" fmla="val 51560"/>
            </a:avLst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06515" name="AutoShape 19"/>
          <p:cNvSpPr>
            <a:spLocks noChangeArrowheads="1"/>
          </p:cNvSpPr>
          <p:nvPr/>
        </p:nvSpPr>
        <p:spPr bwMode="auto">
          <a:xfrm flipH="1" flipV="1">
            <a:off x="8534400" y="4648200"/>
            <a:ext cx="304800" cy="990600"/>
          </a:xfrm>
          <a:prstGeom prst="curvedRightArrow">
            <a:avLst>
              <a:gd name="adj1" fmla="val 92174"/>
              <a:gd name="adj2" fmla="val 139058"/>
              <a:gd name="adj3" fmla="val 51560"/>
            </a:avLst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06516" name="AutoShape 20"/>
          <p:cNvSpPr>
            <a:spLocks noChangeArrowheads="1"/>
          </p:cNvSpPr>
          <p:nvPr/>
        </p:nvSpPr>
        <p:spPr bwMode="auto">
          <a:xfrm flipH="1">
            <a:off x="5943600" y="50292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06517" name="AutoShape 21"/>
          <p:cNvSpPr>
            <a:spLocks noChangeArrowheads="1"/>
          </p:cNvSpPr>
          <p:nvPr/>
        </p:nvSpPr>
        <p:spPr bwMode="auto">
          <a:xfrm rot="-5400000">
            <a:off x="4305300" y="4076700"/>
            <a:ext cx="457200" cy="533400"/>
          </a:xfrm>
          <a:custGeom>
            <a:avLst/>
            <a:gdLst>
              <a:gd name="G0" fmla="+- 10425 0 0"/>
              <a:gd name="G1" fmla="+- 17925 0 0"/>
              <a:gd name="G2" fmla="+- 7714 0 0"/>
              <a:gd name="G3" fmla="*/ 10425 1 2"/>
              <a:gd name="G4" fmla="+- G3 10800 0"/>
              <a:gd name="G5" fmla="+- 21600 10425 17925"/>
              <a:gd name="G6" fmla="+- 17925 7714 0"/>
              <a:gd name="G7" fmla="*/ G6 1 2"/>
              <a:gd name="G8" fmla="*/ 17925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7925 1 2"/>
              <a:gd name="G15" fmla="+- G5 0 G4"/>
              <a:gd name="G16" fmla="+- G0 0 G4"/>
              <a:gd name="G17" fmla="*/ G2 G15 G16"/>
              <a:gd name="T0" fmla="*/ 16013 w 21600"/>
              <a:gd name="T1" fmla="*/ 0 h 21600"/>
              <a:gd name="T2" fmla="*/ 10425 w 21600"/>
              <a:gd name="T3" fmla="*/ 7714 h 21600"/>
              <a:gd name="T4" fmla="*/ 0 w 21600"/>
              <a:gd name="T5" fmla="*/ 19296 h 21600"/>
              <a:gd name="T6" fmla="*/ 8963 w 21600"/>
              <a:gd name="T7" fmla="*/ 21600 h 21600"/>
              <a:gd name="T8" fmla="*/ 17925 w 21600"/>
              <a:gd name="T9" fmla="*/ 15448 h 21600"/>
              <a:gd name="T10" fmla="*/ 21600 w 21600"/>
              <a:gd name="T11" fmla="*/ 7714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013" y="0"/>
                </a:moveTo>
                <a:lnTo>
                  <a:pt x="10425" y="7714"/>
                </a:lnTo>
                <a:lnTo>
                  <a:pt x="14100" y="7714"/>
                </a:lnTo>
                <a:lnTo>
                  <a:pt x="14100" y="16991"/>
                </a:lnTo>
                <a:lnTo>
                  <a:pt x="0" y="16991"/>
                </a:lnTo>
                <a:lnTo>
                  <a:pt x="0" y="21600"/>
                </a:lnTo>
                <a:lnTo>
                  <a:pt x="17925" y="21600"/>
                </a:lnTo>
                <a:lnTo>
                  <a:pt x="17925" y="7714"/>
                </a:lnTo>
                <a:lnTo>
                  <a:pt x="21600" y="7714"/>
                </a:lnTo>
                <a:close/>
              </a:path>
            </a:pathLst>
          </a:cu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06518" name="AutoShape 22"/>
          <p:cNvSpPr>
            <a:spLocks noChangeArrowheads="1"/>
          </p:cNvSpPr>
          <p:nvPr/>
        </p:nvSpPr>
        <p:spPr bwMode="auto">
          <a:xfrm rot="5400000" flipV="1">
            <a:off x="4305300" y="5753100"/>
            <a:ext cx="457200" cy="533400"/>
          </a:xfrm>
          <a:custGeom>
            <a:avLst/>
            <a:gdLst>
              <a:gd name="G0" fmla="+- 10425 0 0"/>
              <a:gd name="G1" fmla="+- 17925 0 0"/>
              <a:gd name="G2" fmla="+- 7714 0 0"/>
              <a:gd name="G3" fmla="*/ 10425 1 2"/>
              <a:gd name="G4" fmla="+- G3 10800 0"/>
              <a:gd name="G5" fmla="+- 21600 10425 17925"/>
              <a:gd name="G6" fmla="+- 17925 7714 0"/>
              <a:gd name="G7" fmla="*/ G6 1 2"/>
              <a:gd name="G8" fmla="*/ 17925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7925 1 2"/>
              <a:gd name="G15" fmla="+- G5 0 G4"/>
              <a:gd name="G16" fmla="+- G0 0 G4"/>
              <a:gd name="G17" fmla="*/ G2 G15 G16"/>
              <a:gd name="T0" fmla="*/ 16013 w 21600"/>
              <a:gd name="T1" fmla="*/ 0 h 21600"/>
              <a:gd name="T2" fmla="*/ 10425 w 21600"/>
              <a:gd name="T3" fmla="*/ 7714 h 21600"/>
              <a:gd name="T4" fmla="*/ 0 w 21600"/>
              <a:gd name="T5" fmla="*/ 19296 h 21600"/>
              <a:gd name="T6" fmla="*/ 8963 w 21600"/>
              <a:gd name="T7" fmla="*/ 21600 h 21600"/>
              <a:gd name="T8" fmla="*/ 17925 w 21600"/>
              <a:gd name="T9" fmla="*/ 15448 h 21600"/>
              <a:gd name="T10" fmla="*/ 21600 w 21600"/>
              <a:gd name="T11" fmla="*/ 7714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013" y="0"/>
                </a:moveTo>
                <a:lnTo>
                  <a:pt x="10425" y="7714"/>
                </a:lnTo>
                <a:lnTo>
                  <a:pt x="14100" y="7714"/>
                </a:lnTo>
                <a:lnTo>
                  <a:pt x="14100" y="16991"/>
                </a:lnTo>
                <a:lnTo>
                  <a:pt x="0" y="16991"/>
                </a:lnTo>
                <a:lnTo>
                  <a:pt x="0" y="21600"/>
                </a:lnTo>
                <a:lnTo>
                  <a:pt x="17925" y="21600"/>
                </a:lnTo>
                <a:lnTo>
                  <a:pt x="17925" y="7714"/>
                </a:lnTo>
                <a:lnTo>
                  <a:pt x="21600" y="7714"/>
                </a:lnTo>
                <a:close/>
              </a:path>
            </a:pathLst>
          </a:cu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06519" name="AutoShape 23"/>
          <p:cNvSpPr>
            <a:spLocks noChangeArrowheads="1"/>
          </p:cNvSpPr>
          <p:nvPr/>
        </p:nvSpPr>
        <p:spPr bwMode="auto">
          <a:xfrm flipH="1">
            <a:off x="2133600" y="40386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06520" name="AutoShape 24"/>
          <p:cNvSpPr>
            <a:spLocks noChangeArrowheads="1"/>
          </p:cNvSpPr>
          <p:nvPr/>
        </p:nvSpPr>
        <p:spPr bwMode="auto">
          <a:xfrm>
            <a:off x="7162800" y="5029200"/>
            <a:ext cx="1066800" cy="533400"/>
          </a:xfrm>
          <a:prstGeom prst="upDownArrow">
            <a:avLst>
              <a:gd name="adj1" fmla="val 50000"/>
              <a:gd name="adj2" fmla="val 37083"/>
            </a:avLst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ES_tradnl" sz="1400" b="1">
                <a:solidFill>
                  <a:schemeClr val="bg2"/>
                </a:solidFill>
                <a:cs typeface="+mn-cs"/>
              </a:rPr>
              <a:t>120</a:t>
            </a:r>
          </a:p>
          <a:p>
            <a:pPr algn="ctr">
              <a:lnSpc>
                <a:spcPct val="80000"/>
              </a:lnSpc>
              <a:defRPr/>
            </a:pPr>
            <a:r>
              <a:rPr lang="es-ES_tradnl" sz="1400" b="1">
                <a:solidFill>
                  <a:schemeClr val="bg2"/>
                </a:solidFill>
                <a:cs typeface="+mn-cs"/>
              </a:rPr>
              <a:t>d</a:t>
            </a:r>
            <a:r>
              <a:rPr lang="es-ES_tradnl" altLang="ja-JP" sz="1400" b="1">
                <a:solidFill>
                  <a:schemeClr val="bg2"/>
                </a:solidFill>
                <a:latin typeface="Arial"/>
              </a:rPr>
              <a:t>ías</a:t>
            </a:r>
            <a:endParaRPr lang="es-ES_tradnl" b="1">
              <a:solidFill>
                <a:schemeClr val="bg2"/>
              </a:solidFill>
              <a:cs typeface="+mn-cs"/>
            </a:endParaRPr>
          </a:p>
        </p:txBody>
      </p:sp>
      <p:grpSp>
        <p:nvGrpSpPr>
          <p:cNvPr id="106521" name="Group 25"/>
          <p:cNvGrpSpPr>
            <a:grpSpLocks/>
          </p:cNvGrpSpPr>
          <p:nvPr/>
        </p:nvGrpSpPr>
        <p:grpSpPr bwMode="auto">
          <a:xfrm>
            <a:off x="609600" y="3733800"/>
            <a:ext cx="1447800" cy="1346200"/>
            <a:chOff x="624" y="2352"/>
            <a:chExt cx="672" cy="885"/>
          </a:xfrm>
        </p:grpSpPr>
        <p:graphicFrame>
          <p:nvGraphicFramePr>
            <p:cNvPr id="35865" name="Object 26"/>
            <p:cNvGraphicFramePr>
              <a:graphicFrameLocks noChangeAspect="1"/>
            </p:cNvGraphicFramePr>
            <p:nvPr/>
          </p:nvGraphicFramePr>
          <p:xfrm>
            <a:off x="720" y="2352"/>
            <a:ext cx="449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76" name="Imagen" r:id="rId3" imgW="3200400" imgH="3746500" progId="MS_ClipArt_Gallery.2">
                    <p:embed/>
                  </p:oleObj>
                </mc:Choice>
                <mc:Fallback>
                  <p:oleObj name="Imagen" r:id="rId3" imgW="3200400" imgH="3746500" progId="MS_ClipArt_Gallery.2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352"/>
                          <a:ext cx="449" cy="52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bg2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523" name="Text Box 27"/>
            <p:cNvSpPr txBox="1">
              <a:spLocks noChangeArrowheads="1"/>
            </p:cNvSpPr>
            <p:nvPr/>
          </p:nvSpPr>
          <p:spPr bwMode="auto">
            <a:xfrm>
              <a:off x="624" y="2928"/>
              <a:ext cx="672" cy="309"/>
            </a:xfrm>
            <a:prstGeom prst="rect">
              <a:avLst/>
            </a:prstGeom>
            <a:solidFill>
              <a:srgbClr val="FFFF66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_tradnl" sz="2400" b="1">
                  <a:solidFill>
                    <a:schemeClr val="bg2"/>
                  </a:solidFill>
                  <a:cs typeface="+mn-cs"/>
                </a:rPr>
                <a:t>Título</a:t>
              </a:r>
              <a:endParaRPr lang="es-ES_tradnl" b="1">
                <a:solidFill>
                  <a:schemeClr val="bg2"/>
                </a:solidFill>
                <a:cs typeface="+mn-cs"/>
              </a:endParaRPr>
            </a:p>
          </p:txBody>
        </p:sp>
      </p:grpSp>
      <p:sp>
        <p:nvSpPr>
          <p:cNvPr id="106524" name="AutoShape 28"/>
          <p:cNvSpPr>
            <a:spLocks/>
          </p:cNvSpPr>
          <p:nvPr/>
        </p:nvSpPr>
        <p:spPr bwMode="auto">
          <a:xfrm>
            <a:off x="4038600" y="3200400"/>
            <a:ext cx="1955800" cy="606425"/>
          </a:xfrm>
          <a:prstGeom prst="accentCallout2">
            <a:avLst>
              <a:gd name="adj1" fmla="val 18847"/>
              <a:gd name="adj2" fmla="val 103898"/>
              <a:gd name="adj3" fmla="val 18847"/>
              <a:gd name="adj4" fmla="val 125083"/>
              <a:gd name="adj5" fmla="val -84032"/>
              <a:gd name="adj6" fmla="val 141153"/>
            </a:avLst>
          </a:prstGeom>
          <a:solidFill>
            <a:srgbClr val="FFFF66"/>
          </a:solidFill>
          <a:ln w="25400" cap="sq">
            <a:solidFill>
              <a:srgbClr val="FF0000"/>
            </a:solidFill>
            <a:miter lim="800000"/>
            <a:headEnd type="none" w="med" len="lg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s-ES_tradnl" sz="1600" b="1">
                <a:solidFill>
                  <a:schemeClr val="bg2"/>
                </a:solidFill>
                <a:cs typeface="+mn-cs"/>
              </a:rPr>
              <a:t>Oposición</a:t>
            </a:r>
          </a:p>
          <a:p>
            <a:pPr algn="r">
              <a:defRPr/>
            </a:pPr>
            <a:r>
              <a:rPr lang="es-ES_tradnl" sz="1600" b="1">
                <a:solidFill>
                  <a:schemeClr val="bg2"/>
                </a:solidFill>
                <a:cs typeface="+mn-cs"/>
              </a:rPr>
              <a:t>Pago de Peritaje</a:t>
            </a:r>
          </a:p>
        </p:txBody>
      </p:sp>
      <p:sp>
        <p:nvSpPr>
          <p:cNvPr id="106525" name="AutoShape 29"/>
          <p:cNvSpPr>
            <a:spLocks/>
          </p:cNvSpPr>
          <p:nvPr/>
        </p:nvSpPr>
        <p:spPr bwMode="auto">
          <a:xfrm>
            <a:off x="762000" y="5605463"/>
            <a:ext cx="1193800" cy="606425"/>
          </a:xfrm>
          <a:prstGeom prst="accentCallout2">
            <a:avLst>
              <a:gd name="adj1" fmla="val 18847"/>
              <a:gd name="adj2" fmla="val 106384"/>
              <a:gd name="adj3" fmla="val 18847"/>
              <a:gd name="adj4" fmla="val 126329"/>
              <a:gd name="adj5" fmla="val -201569"/>
              <a:gd name="adj6" fmla="val 141356"/>
            </a:avLst>
          </a:prstGeom>
          <a:solidFill>
            <a:srgbClr val="FFFF66"/>
          </a:solidFill>
          <a:ln w="25400" cap="sq">
            <a:solidFill>
              <a:srgbClr val="FF0000"/>
            </a:solidFill>
            <a:miter lim="800000"/>
            <a:headEnd type="none" w="med" len="lg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s-ES_tradnl" sz="1600" b="1">
                <a:solidFill>
                  <a:schemeClr val="bg2"/>
                </a:solidFill>
                <a:cs typeface="+mn-cs"/>
              </a:rPr>
              <a:t>Pago de</a:t>
            </a:r>
          </a:p>
          <a:p>
            <a:pPr algn="r">
              <a:defRPr/>
            </a:pPr>
            <a:r>
              <a:rPr lang="es-ES_tradnl" sz="1600" b="1">
                <a:solidFill>
                  <a:schemeClr val="bg2"/>
                </a:solidFill>
                <a:cs typeface="+mn-cs"/>
              </a:rPr>
              <a:t>Derechos</a:t>
            </a: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0" y="3048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altLang="ja-JP" sz="3600" b="1">
                <a:solidFill>
                  <a:schemeClr val="bg2"/>
                </a:solidFill>
              </a:rPr>
              <a:t>PROCEDIMIENTO DE OBTENCION</a:t>
            </a:r>
          </a:p>
          <a:p>
            <a:pPr algn="ctr">
              <a:defRPr/>
            </a:pPr>
            <a:r>
              <a:rPr lang="es-ES_tradnl" altLang="ja-JP" sz="3600" b="1">
                <a:solidFill>
                  <a:schemeClr val="bg2"/>
                </a:solidFill>
              </a:rPr>
              <a:t>DE UNA PATENTE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17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9" presetID="17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66" presetID="16" presetClass="entr" presetSubtype="4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8" dur="5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03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nimBg="1" autoUpdateAnimBg="0"/>
      <p:bldP spid="106502" grpId="0" animBg="1" autoUpdateAnimBg="0"/>
      <p:bldP spid="106503" grpId="0" animBg="1" autoUpdateAnimBg="0"/>
      <p:bldP spid="106504" grpId="0" animBg="1" autoUpdateAnimBg="0"/>
      <p:bldP spid="106505" grpId="0" animBg="1" autoUpdateAnimBg="0"/>
      <p:bldP spid="106506" grpId="0" animBg="1" autoUpdateAnimBg="0"/>
      <p:bldP spid="106507" grpId="0" animBg="1" autoUpdateAnimBg="0"/>
      <p:bldP spid="106508" grpId="0" animBg="1" autoUpdateAnimBg="0"/>
      <p:bldP spid="106509" grpId="0" animBg="1" autoUpdateAnimBg="0"/>
      <p:bldP spid="106510" grpId="0" animBg="1"/>
      <p:bldP spid="106511" grpId="0" animBg="1"/>
      <p:bldP spid="106512" grpId="0" animBg="1"/>
      <p:bldP spid="106513" grpId="0" animBg="1"/>
      <p:bldP spid="106514" grpId="0" animBg="1"/>
      <p:bldP spid="106515" grpId="0" animBg="1"/>
      <p:bldP spid="106516" grpId="0" animBg="1"/>
      <p:bldP spid="106519" grpId="0" animBg="1"/>
      <p:bldP spid="106520" grpId="0" animBg="1" autoUpdateAnimBg="0"/>
      <p:bldP spid="106524" grpId="0" animBg="1" autoUpdateAnimBg="0"/>
      <p:bldP spid="106525" grpId="0" animBg="1" autoUpdateAnimBg="0"/>
      <p:bldP spid="10652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381000" y="1874838"/>
            <a:ext cx="83820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095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476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667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12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58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03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49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>
              <a:buClr>
                <a:srgbClr val="CC3300"/>
              </a:buClr>
              <a:buFont typeface="Monotype Sorts" charset="0"/>
              <a:buNone/>
              <a:defRPr/>
            </a:pPr>
            <a:r>
              <a:rPr lang="es-ES_tradnl" sz="320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Derecho de propiedad que concede el Estado para el </a:t>
            </a:r>
            <a:r>
              <a:rPr lang="es-ES_tradnl" sz="3200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uso exclusivo</a:t>
            </a:r>
            <a:r>
              <a:rPr lang="es-ES_tradnl" sz="320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 del objeto bajo protección. (Art. 31, Ley)</a:t>
            </a:r>
            <a:endParaRPr lang="es-ES_tradnl" sz="3200" smtClean="0">
              <a:solidFill>
                <a:schemeClr val="bg2"/>
              </a:solidFill>
              <a:latin typeface="Tahoma" charset="0"/>
              <a:cs typeface="+mn-cs"/>
            </a:endParaRP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381000" y="3962400"/>
            <a:ext cx="8382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095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476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667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12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58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03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49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Clr>
                <a:srgbClr val="CC3300"/>
              </a:buClr>
              <a:buFont typeface="Monotype Sorts" charset="0"/>
              <a:buNone/>
              <a:defRPr/>
            </a:pPr>
            <a:r>
              <a:rPr lang="es-ES_tradnl" smtClean="0">
                <a:solidFill>
                  <a:schemeClr val="bg2"/>
                </a:solidFill>
                <a:latin typeface="Tahoma" charset="0"/>
                <a:cs typeface="+mn-cs"/>
              </a:rPr>
              <a:t>Derecho de Comercialización exclusivo, que se extiende a producir, vender o comercializar y, en general, realizar cualquier tipo de explotación del objeto protegido.</a:t>
            </a:r>
          </a:p>
          <a:p>
            <a:pPr>
              <a:buClr>
                <a:srgbClr val="CC3300"/>
              </a:buClr>
              <a:buFont typeface="Monotype Sorts" charset="0"/>
              <a:buNone/>
              <a:defRPr/>
            </a:pPr>
            <a:endParaRPr lang="es-ES_tradnl" smtClean="0">
              <a:solidFill>
                <a:schemeClr val="bg2"/>
              </a:solidFill>
              <a:latin typeface="Tahoma" charset="0"/>
              <a:cs typeface="+mn-cs"/>
            </a:endParaRPr>
          </a:p>
          <a:p>
            <a:pPr>
              <a:buClr>
                <a:srgbClr val="CC3300"/>
              </a:buClr>
              <a:buFont typeface="Monotype Sorts" charset="0"/>
              <a:buNone/>
              <a:defRPr/>
            </a:pPr>
            <a:r>
              <a:rPr lang="es-ES_tradnl" smtClean="0">
                <a:solidFill>
                  <a:schemeClr val="bg2"/>
                </a:solidFill>
                <a:latin typeface="Tahoma" charset="0"/>
                <a:cs typeface="+mn-cs"/>
              </a:rPr>
              <a:t>Uso exclusivo limitado en el tiempo.</a:t>
            </a:r>
          </a:p>
          <a:p>
            <a:pPr>
              <a:buClr>
                <a:srgbClr val="CC3300"/>
              </a:buClr>
              <a:buFont typeface="Monotype Sorts" charset="0"/>
              <a:buNone/>
              <a:defRPr/>
            </a:pPr>
            <a:endParaRPr lang="es-ES_tradnl" smtClean="0">
              <a:solidFill>
                <a:schemeClr val="bg2"/>
              </a:solidFill>
              <a:latin typeface="Tahoma" charset="0"/>
              <a:cs typeface="+mn-cs"/>
            </a:endParaRPr>
          </a:p>
          <a:p>
            <a:pPr>
              <a:buClr>
                <a:srgbClr val="CC3300"/>
              </a:buClr>
              <a:buFont typeface="Monotype Sorts" charset="0"/>
              <a:buNone/>
              <a:defRPr/>
            </a:pPr>
            <a:r>
              <a:rPr lang="es-ES_tradnl" smtClean="0">
                <a:solidFill>
                  <a:schemeClr val="bg2"/>
                </a:solidFill>
                <a:latin typeface="Tahoma" charset="0"/>
                <a:cs typeface="+mn-cs"/>
              </a:rPr>
              <a:t>Uso exclusivo limitado a una región geográfica.</a:t>
            </a:r>
            <a:endParaRPr lang="es-ES_tradnl" sz="2800" smtClean="0">
              <a:solidFill>
                <a:schemeClr val="bg2"/>
              </a:solidFill>
              <a:latin typeface="Tahoma" charset="0"/>
              <a:cs typeface="+mn-cs"/>
            </a:endParaRP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altLang="ja-JP" sz="3600" b="1">
                <a:solidFill>
                  <a:schemeClr val="bg2"/>
                </a:solidFill>
              </a:rPr>
              <a:t>PATENTE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7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utoUpdateAnimBg="0"/>
      <p:bldP spid="107526" grpId="0" build="p" autoUpdateAnimBg="0" advAuto="2000"/>
      <p:bldP spid="10752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609600" y="2971800"/>
            <a:ext cx="8001000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45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None/>
              <a:defRPr/>
            </a:pPr>
            <a:r>
              <a:rPr lang="es-ES_tradnl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NOVEDAD </a:t>
            </a:r>
            <a:r>
              <a:rPr lang="es-ES_tradnl">
                <a:solidFill>
                  <a:schemeClr val="bg2"/>
                </a:solidFill>
                <a:cs typeface="+mn-cs"/>
              </a:rPr>
              <a:t>(Art. 33, Ley)</a:t>
            </a:r>
          </a:p>
          <a:p>
            <a:pPr algn="just">
              <a:lnSpc>
                <a:spcPct val="145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None/>
              <a:defRPr/>
            </a:pPr>
            <a:r>
              <a:rPr lang="es-ES_tradnl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NIVEL INVENTIVO</a:t>
            </a:r>
            <a:r>
              <a:rPr lang="es-ES_tradnl">
                <a:solidFill>
                  <a:schemeClr val="bg2"/>
                </a:solidFill>
                <a:cs typeface="+mn-cs"/>
              </a:rPr>
              <a:t> (Art. 35, Ley)</a:t>
            </a:r>
          </a:p>
          <a:p>
            <a:pPr algn="just">
              <a:lnSpc>
                <a:spcPct val="145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None/>
              <a:defRPr/>
            </a:pPr>
            <a:r>
              <a:rPr lang="es-ES_tradnl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APLICACIÓN INDUSTRIAL</a:t>
            </a:r>
            <a:r>
              <a:rPr lang="es-ES_tradnl">
                <a:solidFill>
                  <a:schemeClr val="bg2"/>
                </a:solidFill>
                <a:cs typeface="+mn-cs"/>
              </a:rPr>
              <a:t> (Art. 36, Ley)</a:t>
            </a:r>
            <a:endParaRPr lang="es-ES_tradnl" i="1">
              <a:solidFill>
                <a:schemeClr val="bg2"/>
              </a:solidFill>
              <a:cs typeface="+mn-cs"/>
            </a:endParaRP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0" y="3048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altLang="ja-JP" sz="3600" b="1">
                <a:solidFill>
                  <a:schemeClr val="bg2"/>
                </a:solidFill>
              </a:rPr>
              <a:t>REQUISITOS DE PATENTABILIDAD</a:t>
            </a:r>
          </a:p>
          <a:p>
            <a:pPr algn="ctr">
              <a:defRPr/>
            </a:pPr>
            <a:r>
              <a:rPr lang="es-ES_tradnl" altLang="ja-JP" sz="3600" b="1">
                <a:solidFill>
                  <a:schemeClr val="bg2"/>
                </a:solidFill>
              </a:rPr>
              <a:t>(invenciones)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 build="p" autoUpdateAnimBg="0" advAuto="0"/>
      <p:bldP spid="11162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81000" y="2438400"/>
            <a:ext cx="83820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095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476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667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12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58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03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49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>
              <a:buClr>
                <a:srgbClr val="CC3300"/>
              </a:buClr>
              <a:buFont typeface="Monotype Sorts" charset="0"/>
              <a:buNone/>
              <a:defRPr/>
            </a:pPr>
            <a:r>
              <a:rPr lang="es-ES_tradnl" sz="320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Comprende </a:t>
            </a:r>
            <a:r>
              <a:rPr lang="es-ES_tradnl" sz="3200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todo</a:t>
            </a:r>
            <a:r>
              <a:rPr lang="es-ES_tradnl" sz="320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 aquello que haya sido divulgado o hecho accesible al público, en </a:t>
            </a:r>
            <a:r>
              <a:rPr lang="es-ES_tradnl" sz="3200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cualquier lugar del mundo</a:t>
            </a:r>
            <a:r>
              <a:rPr lang="es-ES_tradnl" sz="320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, mediante una publicación tangible, comercialización, uso u otro medio, </a:t>
            </a:r>
            <a:r>
              <a:rPr lang="es-ES_tradnl" sz="3200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antes de la fecha de primera presentación</a:t>
            </a:r>
            <a:r>
              <a:rPr lang="es-ES_tradnl" sz="320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 de una solicitud.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altLang="ja-JP" sz="3600" b="1">
                <a:solidFill>
                  <a:schemeClr val="bg2"/>
                </a:solidFill>
              </a:rPr>
              <a:t>ESTADO DE LA TECNICA (E.T.)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 autoUpdateAnimBg="0"/>
      <p:bldP spid="11264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600" b="1">
                <a:solidFill>
                  <a:schemeClr val="bg2"/>
                </a:solidFill>
                <a:cs typeface="+mn-cs"/>
              </a:rPr>
              <a:t>LA LEY 19039</a:t>
            </a:r>
          </a:p>
        </p:txBody>
      </p:sp>
      <p:sp>
        <p:nvSpPr>
          <p:cNvPr id="153618" name="Rectangle 18"/>
          <p:cNvSpPr>
            <a:spLocks noChangeArrowheads="1"/>
          </p:cNvSpPr>
          <p:nvPr/>
        </p:nvSpPr>
        <p:spPr bwMode="auto">
          <a:xfrm>
            <a:off x="457200" y="990600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000">
                <a:solidFill>
                  <a:schemeClr val="bg2"/>
                </a:solidFill>
                <a:latin typeface="Arial" charset="0"/>
                <a:cs typeface="+mn-cs"/>
              </a:rPr>
              <a:t>Establece normas aplicables a los privilegios industriales y protección de los derechos de propiedad industrial.</a:t>
            </a:r>
          </a:p>
        </p:txBody>
      </p:sp>
      <p:sp>
        <p:nvSpPr>
          <p:cNvPr id="153619" name="Rectangle 19"/>
          <p:cNvSpPr>
            <a:spLocks noChangeArrowheads="1"/>
          </p:cNvSpPr>
          <p:nvPr/>
        </p:nvSpPr>
        <p:spPr bwMode="auto">
          <a:xfrm>
            <a:off x="190500" y="1981200"/>
            <a:ext cx="87630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400">
                <a:solidFill>
                  <a:schemeClr val="bg2"/>
                </a:solidFill>
                <a:latin typeface="Times New Roman" charset="0"/>
                <a:cs typeface="+mn-cs"/>
              </a:rPr>
              <a:t>Artículo 1º.- Las normas relativas a la </a:t>
            </a:r>
            <a:r>
              <a:rPr lang="es-ES_tradnl" sz="2400" b="1">
                <a:solidFill>
                  <a:schemeClr val="bg2"/>
                </a:solidFill>
                <a:latin typeface="Times New Roman" charset="0"/>
                <a:cs typeface="+mn-cs"/>
              </a:rPr>
              <a:t>existencia, alcance y ejercicio de los derechos de propiedad industrial, </a:t>
            </a:r>
            <a:r>
              <a:rPr lang="es-ES_tradnl" sz="2400">
                <a:solidFill>
                  <a:schemeClr val="bg2"/>
                </a:solidFill>
                <a:latin typeface="Times New Roman" charset="0"/>
                <a:cs typeface="+mn-cs"/>
              </a:rPr>
              <a:t>se regirá por la presente ley. Los derechos comprenden: </a:t>
            </a:r>
          </a:p>
          <a:p>
            <a:pPr>
              <a:defRPr/>
            </a:pPr>
            <a:endParaRPr lang="es-ES_tradnl" sz="240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 lvl="1">
              <a:buFontTx/>
              <a:buChar char="•"/>
              <a:defRPr/>
            </a:pPr>
            <a:r>
              <a:rPr lang="es-ES_tradnl" sz="2400">
                <a:solidFill>
                  <a:schemeClr val="bg2"/>
                </a:solidFill>
                <a:latin typeface="Times New Roman" charset="0"/>
                <a:cs typeface="+mn-cs"/>
              </a:rPr>
              <a:t> las </a:t>
            </a:r>
            <a:r>
              <a:rPr lang="es-ES_tradnl" sz="2400" b="1">
                <a:solidFill>
                  <a:schemeClr val="bg2"/>
                </a:solidFill>
                <a:latin typeface="Times New Roman" charset="0"/>
                <a:cs typeface="+mn-cs"/>
              </a:rPr>
              <a:t>marcas</a:t>
            </a:r>
            <a:r>
              <a:rPr lang="es-ES_tradnl" sz="2400">
                <a:solidFill>
                  <a:schemeClr val="bg2"/>
                </a:solidFill>
                <a:latin typeface="Times New Roman" charset="0"/>
                <a:cs typeface="+mn-cs"/>
              </a:rPr>
              <a:t>, las </a:t>
            </a:r>
            <a:r>
              <a:rPr lang="es-ES_tradnl" sz="2400" b="1">
                <a:solidFill>
                  <a:schemeClr val="bg2"/>
                </a:solidFill>
                <a:latin typeface="Times New Roman" charset="0"/>
                <a:cs typeface="+mn-cs"/>
              </a:rPr>
              <a:t>patentes</a:t>
            </a:r>
            <a:r>
              <a:rPr lang="es-ES_tradnl" sz="2400">
                <a:solidFill>
                  <a:schemeClr val="bg2"/>
                </a:solidFill>
                <a:latin typeface="Times New Roman" charset="0"/>
                <a:cs typeface="+mn-cs"/>
              </a:rPr>
              <a:t> </a:t>
            </a:r>
            <a:r>
              <a:rPr lang="es-ES_tradnl" sz="2400" b="1">
                <a:solidFill>
                  <a:schemeClr val="bg2"/>
                </a:solidFill>
                <a:latin typeface="Times New Roman" charset="0"/>
                <a:cs typeface="+mn-cs"/>
              </a:rPr>
              <a:t>de invención,</a:t>
            </a:r>
            <a:r>
              <a:rPr lang="es-ES_tradnl" sz="2400">
                <a:solidFill>
                  <a:schemeClr val="bg2"/>
                </a:solidFill>
                <a:latin typeface="Times New Roman" charset="0"/>
                <a:cs typeface="+mn-cs"/>
              </a:rPr>
              <a:t> </a:t>
            </a:r>
          </a:p>
          <a:p>
            <a:pPr lvl="1">
              <a:buFontTx/>
              <a:buChar char="•"/>
              <a:defRPr/>
            </a:pPr>
            <a:r>
              <a:rPr lang="es-ES_tradnl" sz="2400">
                <a:solidFill>
                  <a:schemeClr val="bg2"/>
                </a:solidFill>
                <a:latin typeface="Times New Roman" charset="0"/>
                <a:cs typeface="+mn-cs"/>
              </a:rPr>
              <a:t> los </a:t>
            </a:r>
            <a:r>
              <a:rPr lang="es-ES_tradnl" sz="2400" b="1">
                <a:solidFill>
                  <a:schemeClr val="bg2"/>
                </a:solidFill>
                <a:latin typeface="Times New Roman" charset="0"/>
                <a:cs typeface="+mn-cs"/>
              </a:rPr>
              <a:t>modelos de utilidad</a:t>
            </a:r>
            <a:r>
              <a:rPr lang="es-ES_tradnl" sz="2400">
                <a:solidFill>
                  <a:schemeClr val="bg2"/>
                </a:solidFill>
                <a:latin typeface="Times New Roman" charset="0"/>
                <a:cs typeface="+mn-cs"/>
              </a:rPr>
              <a:t>, los dibujos y diseños industriales, </a:t>
            </a:r>
          </a:p>
          <a:p>
            <a:pPr lvl="1">
              <a:buFontTx/>
              <a:buChar char="•"/>
              <a:defRPr/>
            </a:pPr>
            <a:r>
              <a:rPr lang="es-ES_tradnl" sz="2400">
                <a:solidFill>
                  <a:schemeClr val="bg2"/>
                </a:solidFill>
                <a:latin typeface="Times New Roman" charset="0"/>
                <a:cs typeface="+mn-cs"/>
              </a:rPr>
              <a:t> los esquemas de trazado o topografías de circuitos integrados, </a:t>
            </a:r>
          </a:p>
          <a:p>
            <a:pPr lvl="1">
              <a:buFontTx/>
              <a:buChar char="•"/>
              <a:defRPr/>
            </a:pPr>
            <a:r>
              <a:rPr lang="es-ES_tradnl" sz="2400">
                <a:solidFill>
                  <a:schemeClr val="bg2"/>
                </a:solidFill>
                <a:latin typeface="Times New Roman" charset="0"/>
                <a:cs typeface="+mn-cs"/>
              </a:rPr>
              <a:t> indicaciones geográficas y denominaciones de origen (D.O.) y otros títulos de protección que la ley pueda establecer.</a:t>
            </a:r>
          </a:p>
          <a:p>
            <a:pPr>
              <a:defRPr/>
            </a:pPr>
            <a:endParaRPr lang="es-ES_tradnl" sz="2400">
              <a:solidFill>
                <a:schemeClr val="bg2"/>
              </a:solidFill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s-ES_tradnl" sz="2400">
                <a:solidFill>
                  <a:schemeClr val="bg2"/>
                </a:solidFill>
                <a:latin typeface="Times New Roman" charset="0"/>
                <a:cs typeface="+mn-cs"/>
              </a:rPr>
              <a:t>Asimismo, esta ley tipifica las conductas consideradas desleales en el ámbito de la protección de la información no divulgada.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381000" y="2438400"/>
            <a:ext cx="8382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095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476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667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12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58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03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49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>
              <a:buClr>
                <a:srgbClr val="CC3300"/>
              </a:buClr>
              <a:buFont typeface="Monotype Sorts" charset="0"/>
              <a:buNone/>
              <a:defRPr/>
            </a:pPr>
            <a:r>
              <a:rPr lang="es-ES_tradnl" sz="320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Una invención se considera nueva si no existe con anterioridad en el Estado de la Técnica.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571500" y="4343400"/>
            <a:ext cx="8001000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None/>
              <a:defRPr/>
            </a:pPr>
            <a:r>
              <a:rPr lang="es-ES_tradnl" sz="2400">
                <a:solidFill>
                  <a:schemeClr val="bg2"/>
                </a:solidFill>
                <a:cs typeface="+mn-cs"/>
              </a:rPr>
              <a:t>Análisis comparativo de la solicitud con los documentos del Estado de la Técnica.</a:t>
            </a:r>
          </a:p>
          <a:p>
            <a:pPr algn="just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None/>
              <a:defRPr/>
            </a:pPr>
            <a:r>
              <a:rPr lang="es-ES_tradnl" sz="2400">
                <a:solidFill>
                  <a:schemeClr val="bg2"/>
                </a:solidFill>
                <a:cs typeface="+mn-cs"/>
              </a:rPr>
              <a:t>Dado que las reivindicaciones contienen la materia a proteger, la comparación se realiza entre éstas y los documentos del Estado de la Técnica.</a:t>
            </a:r>
            <a:endParaRPr lang="es-ES_tradnl" sz="2800">
              <a:solidFill>
                <a:schemeClr val="bg2"/>
              </a:solidFill>
              <a:cs typeface="+mn-cs"/>
            </a:endParaRP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altLang="ja-JP" sz="3600" b="1">
                <a:solidFill>
                  <a:schemeClr val="bg2"/>
                </a:solidFill>
              </a:rPr>
              <a:t>NOVEDAD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autoUpdateAnimBg="0"/>
      <p:bldP spid="115718" grpId="0" build="p" autoUpdateAnimBg="0" advAuto="2000"/>
      <p:bldP spid="115719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381000" y="1616075"/>
            <a:ext cx="8382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095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476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667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12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58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03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49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>
              <a:buClr>
                <a:srgbClr val="CC3300"/>
              </a:buClr>
              <a:buFont typeface="Monotype Sorts" charset="0"/>
              <a:buNone/>
              <a:defRPr/>
            </a:pPr>
            <a:r>
              <a:rPr lang="es-ES_tradnl" sz="320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Una invención tiene nivel inventivo si, para un </a:t>
            </a:r>
            <a:r>
              <a:rPr lang="es-ES_tradnl" sz="3200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experto en la materia</a:t>
            </a:r>
            <a:r>
              <a:rPr lang="es-ES_tradnl" sz="320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, ella no se obtiene de </a:t>
            </a:r>
            <a:r>
              <a:rPr lang="es-ES_tradnl" sz="3200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manera evidente</a:t>
            </a:r>
            <a:r>
              <a:rPr lang="es-ES_tradnl" sz="320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 a partir del Estado de la Técnica.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609600" y="3916363"/>
            <a:ext cx="8001000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None/>
              <a:defRPr/>
            </a:pPr>
            <a:r>
              <a:rPr lang="es-ES_tradnl" sz="2400">
                <a:solidFill>
                  <a:schemeClr val="bg2"/>
                </a:solidFill>
                <a:cs typeface="+mn-cs"/>
              </a:rPr>
              <a:t>El experto en la materia es una personaje ficticio que tiene dos características</a:t>
            </a:r>
          </a:p>
          <a:p>
            <a:pPr lvl="2" algn="just">
              <a:lnSpc>
                <a:spcPct val="50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None/>
              <a:defRPr/>
            </a:pPr>
            <a:r>
              <a:rPr lang="es-ES_tradnl" sz="2400">
                <a:solidFill>
                  <a:schemeClr val="bg2"/>
                </a:solidFill>
                <a:cs typeface="+mn-cs"/>
              </a:rPr>
              <a:t>	</a:t>
            </a:r>
            <a:r>
              <a:rPr lang="es-ES_tradnl" sz="2400" i="1">
                <a:solidFill>
                  <a:schemeClr val="bg2"/>
                </a:solidFill>
                <a:cs typeface="+mn-cs"/>
              </a:rPr>
              <a:t>Conoce todo el E.T. relacionado.</a:t>
            </a:r>
          </a:p>
          <a:p>
            <a:pPr lvl="2" algn="just">
              <a:lnSpc>
                <a:spcPct val="50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None/>
              <a:defRPr/>
            </a:pPr>
            <a:r>
              <a:rPr lang="es-ES_tradnl" sz="2400" i="1">
                <a:solidFill>
                  <a:schemeClr val="bg2"/>
                </a:solidFill>
                <a:cs typeface="+mn-cs"/>
              </a:rPr>
              <a:t>	No tiene capacidad inventiva.</a:t>
            </a:r>
            <a:endParaRPr lang="es-ES_tradnl" sz="2400">
              <a:solidFill>
                <a:schemeClr val="bg2"/>
              </a:solidFill>
              <a:cs typeface="+mn-cs"/>
            </a:endParaRPr>
          </a:p>
          <a:p>
            <a:pPr algn="just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None/>
              <a:defRPr/>
            </a:pPr>
            <a:r>
              <a:rPr lang="es-ES_tradnl" sz="2400">
                <a:solidFill>
                  <a:schemeClr val="bg2"/>
                </a:solidFill>
                <a:cs typeface="+mn-cs"/>
              </a:rPr>
              <a:t>El término </a:t>
            </a:r>
            <a:r>
              <a:rPr lang="es-ES_tradnl" sz="2400" i="1">
                <a:solidFill>
                  <a:schemeClr val="bg2"/>
                </a:solidFill>
                <a:cs typeface="+mn-cs"/>
              </a:rPr>
              <a:t>evidente</a:t>
            </a:r>
            <a:r>
              <a:rPr lang="es-ES_tradnl" sz="2400">
                <a:solidFill>
                  <a:schemeClr val="bg2"/>
                </a:solidFill>
                <a:cs typeface="+mn-cs"/>
              </a:rPr>
              <a:t> hace referencia a todo aquello que es una consecuencia lógica del E.T. y que no refleja un efecto sorprendente.</a:t>
            </a:r>
            <a:endParaRPr lang="es-ES_tradnl" sz="2800">
              <a:solidFill>
                <a:schemeClr val="bg2"/>
              </a:solidFill>
              <a:cs typeface="+mn-cs"/>
            </a:endParaRP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altLang="ja-JP" sz="3600" b="1">
                <a:solidFill>
                  <a:schemeClr val="bg2"/>
                </a:solidFill>
              </a:rPr>
              <a:t>NIVEL INVENTIVO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7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7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 autoUpdateAnimBg="0"/>
      <p:bldP spid="117766" grpId="0" build="p" autoUpdateAnimBg="0" advAuto="2000"/>
      <p:bldP spid="11776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381000" y="2286000"/>
            <a:ext cx="8382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095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476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667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12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58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03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49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>
              <a:buClr>
                <a:srgbClr val="CC3300"/>
              </a:buClr>
              <a:buFont typeface="Monotype Sorts" charset="0"/>
              <a:buNone/>
              <a:defRPr/>
            </a:pPr>
            <a:r>
              <a:rPr lang="es-ES_tradnl" sz="320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Una invención se considera susceptible de aplicación industrial cuando puede ser </a:t>
            </a:r>
            <a:r>
              <a:rPr lang="es-ES_tradnl" sz="3200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reproducida</a:t>
            </a:r>
            <a:r>
              <a:rPr lang="es-ES_tradnl" sz="320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 o </a:t>
            </a:r>
            <a:r>
              <a:rPr lang="es-ES_tradnl" sz="3200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utilizada</a:t>
            </a:r>
            <a:r>
              <a:rPr lang="es-ES_tradnl" sz="320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 en la </a:t>
            </a:r>
            <a:r>
              <a:rPr lang="es-ES_tradnl" sz="3200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industria</a:t>
            </a:r>
            <a:r>
              <a:rPr lang="es-ES_tradnl" sz="320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+mn-cs"/>
              </a:rPr>
              <a:t>.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609600" y="4419600"/>
            <a:ext cx="8001000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Font typeface="Monotype Sorts" charset="0"/>
              <a:buNone/>
              <a:defRPr/>
            </a:pPr>
            <a:r>
              <a:rPr lang="es-ES_tradnl" sz="2400">
                <a:solidFill>
                  <a:schemeClr val="bg2"/>
                </a:solidFill>
                <a:cs typeface="+mn-cs"/>
              </a:rPr>
              <a:t>El término industria debe ser entendido en su más amplio sentido: minería, manufactura, artesanía, pesca, agricultura y otros.</a:t>
            </a:r>
            <a:endParaRPr lang="es-ES_tradnl" sz="2800">
              <a:solidFill>
                <a:schemeClr val="bg2"/>
              </a:solidFill>
              <a:cs typeface="+mn-cs"/>
            </a:endParaRP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altLang="ja-JP" sz="3600" b="1">
                <a:solidFill>
                  <a:schemeClr val="bg2"/>
                </a:solidFill>
              </a:rPr>
              <a:t>APLICACIÓN INDUSTRIAL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autoUpdateAnimBg="0"/>
      <p:bldP spid="119814" grpId="0" build="p" autoUpdateAnimBg="0" advAuto="2000"/>
      <p:bldP spid="11981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381000" y="20574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095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476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667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12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58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03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49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>
              <a:buClr>
                <a:srgbClr val="CC3300"/>
              </a:buClr>
              <a:buFont typeface="Monotype Sorts" charset="0"/>
              <a:buNone/>
              <a:defRPr/>
            </a:pPr>
            <a:r>
              <a:rPr lang="es-ES_tradnl" sz="3200" smtClean="0">
                <a:solidFill>
                  <a:schemeClr val="bg2"/>
                </a:solidFill>
                <a:latin typeface="Tahoma" charset="0"/>
                <a:cs typeface="+mn-cs"/>
              </a:rPr>
              <a:t>Artículo 37 de la Ley: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609600" y="2743200"/>
            <a:ext cx="8001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100000"/>
              </a:spcBef>
              <a:buClr>
                <a:srgbClr val="FF0000"/>
              </a:buClr>
              <a:buFont typeface="Monotype Sorts" charset="0"/>
              <a:buNone/>
              <a:defRPr/>
            </a:pPr>
            <a:r>
              <a:rPr lang="es-ES_tradnl" sz="2400" b="1">
                <a:solidFill>
                  <a:schemeClr val="bg2"/>
                </a:solidFill>
                <a:cs typeface="+mn-cs"/>
              </a:rPr>
              <a:t>Los descubrimientos, las teorías científicas y los métodos matemáticos.</a:t>
            </a:r>
            <a:endParaRPr lang="es-ES_tradnl" sz="2400">
              <a:solidFill>
                <a:schemeClr val="bg2"/>
              </a:solidFill>
              <a:cs typeface="+mn-cs"/>
            </a:endParaRPr>
          </a:p>
          <a:p>
            <a:pPr algn="just">
              <a:spcBef>
                <a:spcPct val="100000"/>
              </a:spcBef>
              <a:buClr>
                <a:srgbClr val="FF0000"/>
              </a:buClr>
              <a:buFont typeface="Monotype Sorts" charset="0"/>
              <a:buNone/>
              <a:defRPr/>
            </a:pPr>
            <a:r>
              <a:rPr lang="es-ES_tradnl" sz="2400" b="1">
                <a:solidFill>
                  <a:schemeClr val="bg2"/>
                </a:solidFill>
                <a:cs typeface="+mn-cs"/>
              </a:rPr>
              <a:t>Las variedades vegetales y las razas animales.</a:t>
            </a:r>
            <a:endParaRPr lang="es-ES_tradnl" sz="2400">
              <a:solidFill>
                <a:schemeClr val="bg2"/>
              </a:solidFill>
              <a:cs typeface="+mn-cs"/>
            </a:endParaRPr>
          </a:p>
          <a:p>
            <a:pPr algn="just">
              <a:spcBef>
                <a:spcPct val="100000"/>
              </a:spcBef>
              <a:buClr>
                <a:srgbClr val="FF0000"/>
              </a:buClr>
              <a:buFont typeface="Monotype Sorts" charset="0"/>
              <a:buNone/>
              <a:defRPr/>
            </a:pPr>
            <a:r>
              <a:rPr lang="es-ES_tradnl" sz="2400" b="1">
                <a:solidFill>
                  <a:schemeClr val="bg2"/>
                </a:solidFill>
                <a:cs typeface="+mn-cs"/>
              </a:rPr>
              <a:t>Los sistemas, métodos, principios o planes económicos, financieros</a:t>
            </a:r>
            <a:r>
              <a:rPr lang="es-ES_tradnl" sz="2400">
                <a:solidFill>
                  <a:schemeClr val="bg2"/>
                </a:solidFill>
                <a:cs typeface="+mn-cs"/>
              </a:rPr>
              <a:t>, comerciales de simple verificación y fiscalización; y los referidos a las actividades puramente mentales o intelectuales o a materias de juego.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altLang="ja-JP" sz="3600" b="1">
                <a:solidFill>
                  <a:schemeClr val="bg2"/>
                </a:solidFill>
              </a:rPr>
              <a:t>EXCLUSIONES DE PATENTABILIDAD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0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0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autoUpdateAnimBg="0"/>
      <p:bldP spid="120838" grpId="0" build="p" autoUpdateAnimBg="0" advAuto="1000"/>
      <p:bldP spid="120839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381000" y="20574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095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476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667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12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58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03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49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>
              <a:buClr>
                <a:srgbClr val="CC3300"/>
              </a:buClr>
              <a:buFont typeface="Monotype Sorts" charset="0"/>
              <a:buNone/>
              <a:defRPr/>
            </a:pPr>
            <a:r>
              <a:rPr lang="es-ES_tradnl" sz="3200" smtClean="0">
                <a:solidFill>
                  <a:schemeClr val="bg2"/>
                </a:solidFill>
                <a:latin typeface="Tahoma" charset="0"/>
                <a:cs typeface="+mn-cs"/>
              </a:rPr>
              <a:t>Artículo 37 de la Ley (Continuación):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609600" y="3048000"/>
            <a:ext cx="80010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100000"/>
              </a:spcBef>
              <a:buClr>
                <a:srgbClr val="FF0000"/>
              </a:buClr>
              <a:buFont typeface="Monotype Sorts" charset="0"/>
              <a:buNone/>
              <a:defRPr/>
            </a:pPr>
            <a:r>
              <a:rPr lang="es-ES_tradnl" sz="2400">
                <a:solidFill>
                  <a:schemeClr val="bg2"/>
                </a:solidFill>
                <a:cs typeface="+mn-cs"/>
              </a:rPr>
              <a:t>Los métodos de</a:t>
            </a:r>
            <a:r>
              <a:rPr lang="es-ES_tradnl" sz="2400" b="1">
                <a:solidFill>
                  <a:schemeClr val="bg2"/>
                </a:solidFill>
                <a:cs typeface="+mn-cs"/>
              </a:rPr>
              <a:t> tratamiento quirúrgico o terapéutico del cuerpo humano o animal</a:t>
            </a:r>
            <a:r>
              <a:rPr lang="es-ES_tradnl" sz="2400">
                <a:solidFill>
                  <a:schemeClr val="bg2"/>
                </a:solidFill>
                <a:cs typeface="+mn-cs"/>
              </a:rPr>
              <a:t>, así como los métodos de diagnóstico aplicados al cuerpo humano o animal,  (...).</a:t>
            </a:r>
          </a:p>
          <a:p>
            <a:pPr algn="just">
              <a:spcBef>
                <a:spcPct val="100000"/>
              </a:spcBef>
              <a:buClr>
                <a:srgbClr val="FF0000"/>
              </a:buClr>
              <a:buFont typeface="Monotype Sorts" charset="0"/>
              <a:buNone/>
              <a:defRPr/>
            </a:pPr>
            <a:r>
              <a:rPr lang="es-ES_tradnl" sz="2400">
                <a:solidFill>
                  <a:schemeClr val="bg2"/>
                </a:solidFill>
                <a:cs typeface="+mn-cs"/>
              </a:rPr>
              <a:t>El </a:t>
            </a:r>
            <a:r>
              <a:rPr lang="es-ES_tradnl" sz="2400" b="1">
                <a:solidFill>
                  <a:schemeClr val="bg2"/>
                </a:solidFill>
                <a:cs typeface="+mn-cs"/>
              </a:rPr>
              <a:t>nuevo uso de artículos</a:t>
            </a:r>
            <a:r>
              <a:rPr lang="es-ES_tradnl" sz="2400">
                <a:solidFill>
                  <a:schemeClr val="bg2"/>
                </a:solidFill>
                <a:cs typeface="+mn-cs"/>
              </a:rPr>
              <a:t>, objetos o elementos conocidos y empleados en determinados fines y el cambio de forma, dimensiones, proporciones y materias del objeto solicitado a no ser que (...).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altLang="ja-JP" sz="3600" b="1">
                <a:solidFill>
                  <a:schemeClr val="bg2"/>
                </a:solidFill>
              </a:rPr>
              <a:t>EXCLUSIONES DE PATENTABILIDAD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 autoUpdateAnimBg="0"/>
      <p:bldP spid="121862" grpId="0" build="p" autoUpdateAnimBg="0" advAuto="1000"/>
      <p:bldP spid="121863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381000" y="20574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527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2743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9337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3124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581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4038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495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953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>
              <a:buClr>
                <a:srgbClr val="CC3300"/>
              </a:buClr>
              <a:buFont typeface="Monotype Sorts" charset="0"/>
              <a:buNone/>
              <a:defRPr/>
            </a:pPr>
            <a:r>
              <a:rPr lang="es-ES_tradnl" sz="3200" smtClean="0">
                <a:solidFill>
                  <a:schemeClr val="bg2"/>
                </a:solidFill>
                <a:latin typeface="Tahoma" charset="0"/>
                <a:cs typeface="+mn-cs"/>
              </a:rPr>
              <a:t>Artículo 38 de la Ley: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609600" y="3048000"/>
            <a:ext cx="8001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>
              <a:spcBef>
                <a:spcPct val="100000"/>
              </a:spcBef>
              <a:buClr>
                <a:srgbClr val="FF0000"/>
              </a:buClr>
              <a:buFont typeface="Monotype Sorts" charset="0"/>
              <a:buNone/>
              <a:defRPr/>
            </a:pPr>
            <a:r>
              <a:rPr lang="es-ES_tradnl" b="1" smtClean="0">
                <a:solidFill>
                  <a:schemeClr val="bg2"/>
                </a:solidFill>
                <a:latin typeface="Tahoma" charset="0"/>
                <a:cs typeface="+mn-cs"/>
              </a:rPr>
              <a:t>Invenciones contrarias a la ley</a:t>
            </a:r>
            <a:r>
              <a:rPr lang="es-ES_tradnl" smtClean="0">
                <a:solidFill>
                  <a:schemeClr val="bg2"/>
                </a:solidFill>
                <a:latin typeface="Tahoma" charset="0"/>
                <a:cs typeface="+mn-cs"/>
              </a:rPr>
              <a:t>, al orden público, a la seguridad del estado, a la moral y a las buenas costumbres.</a:t>
            </a:r>
          </a:p>
          <a:p>
            <a:pPr algn="just">
              <a:spcBef>
                <a:spcPct val="100000"/>
              </a:spcBef>
              <a:buClr>
                <a:srgbClr val="FF0000"/>
              </a:buClr>
              <a:buFont typeface="Monotype Sorts" charset="0"/>
              <a:buNone/>
              <a:defRPr/>
            </a:pPr>
            <a:r>
              <a:rPr lang="es-ES_tradnl" b="1" smtClean="0">
                <a:solidFill>
                  <a:schemeClr val="bg2"/>
                </a:solidFill>
                <a:latin typeface="Tahoma" charset="0"/>
                <a:cs typeface="+mn-cs"/>
              </a:rPr>
              <a:t>Invenciones presentadas por quien no es su legítimo dueño.</a:t>
            </a:r>
            <a:endParaRPr lang="es-ES_tradnl" smtClean="0">
              <a:solidFill>
                <a:schemeClr val="bg2"/>
              </a:solidFill>
              <a:latin typeface="Tahoma" charset="0"/>
              <a:cs typeface="+mn-cs"/>
            </a:endParaRP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altLang="ja-JP" sz="3600" b="1">
                <a:solidFill>
                  <a:schemeClr val="bg2"/>
                </a:solidFill>
              </a:rPr>
              <a:t>EXCLUSIONES DE PATENTABILIDAD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autoUpdateAnimBg="0"/>
      <p:bldP spid="122886" grpId="0" build="p" autoUpdateAnimBg="0" advAuto="1000"/>
      <p:bldP spid="12288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3175" y="-776288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s-ES_tradnl" sz="1200">
                <a:solidFill>
                  <a:schemeClr val="tx1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>
              <a:defRPr/>
            </a:pPr>
            <a:endParaRPr lang="es-ES_tradnl" sz="2400">
              <a:solidFill>
                <a:schemeClr val="tx1"/>
              </a:solidFill>
              <a:latin typeface="Times New Roman" charset="0"/>
              <a:cs typeface="+mn-cs"/>
            </a:endParaRPr>
          </a:p>
        </p:txBody>
      </p:sp>
      <p:grpSp>
        <p:nvGrpSpPr>
          <p:cNvPr id="49154" name="Group 5"/>
          <p:cNvGrpSpPr>
            <a:grpSpLocks/>
          </p:cNvGrpSpPr>
          <p:nvPr/>
        </p:nvGrpSpPr>
        <p:grpSpPr bwMode="auto">
          <a:xfrm>
            <a:off x="228600" y="1752600"/>
            <a:ext cx="8686800" cy="5029200"/>
            <a:chOff x="-3" y="400"/>
            <a:chExt cx="3938" cy="4898"/>
          </a:xfrm>
        </p:grpSpPr>
        <p:grpSp>
          <p:nvGrpSpPr>
            <p:cNvPr id="49156" name="Group 6"/>
            <p:cNvGrpSpPr>
              <a:grpSpLocks/>
            </p:cNvGrpSpPr>
            <p:nvPr/>
          </p:nvGrpSpPr>
          <p:grpSpPr bwMode="auto">
            <a:xfrm>
              <a:off x="0" y="403"/>
              <a:ext cx="3932" cy="4892"/>
              <a:chOff x="0" y="403"/>
              <a:chExt cx="3932" cy="4892"/>
            </a:xfrm>
          </p:grpSpPr>
          <p:grpSp>
            <p:nvGrpSpPr>
              <p:cNvPr id="49158" name="Group 7"/>
              <p:cNvGrpSpPr>
                <a:grpSpLocks/>
              </p:cNvGrpSpPr>
              <p:nvPr/>
            </p:nvGrpSpPr>
            <p:grpSpPr bwMode="auto">
              <a:xfrm>
                <a:off x="0" y="403"/>
                <a:ext cx="1070" cy="403"/>
                <a:chOff x="0" y="403"/>
                <a:chExt cx="1070" cy="403"/>
              </a:xfrm>
            </p:grpSpPr>
            <p:sp>
              <p:nvSpPr>
                <p:cNvPr id="139272" name="Rectangle 8"/>
                <p:cNvSpPr>
                  <a:spLocks noChangeArrowheads="1"/>
                </p:cNvSpPr>
                <p:nvPr/>
              </p:nvSpPr>
              <p:spPr bwMode="auto">
                <a:xfrm>
                  <a:off x="28" y="403"/>
                  <a:ext cx="1014" cy="404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 b="1" dirty="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Involucra</a:t>
                  </a:r>
                </a:p>
                <a:p>
                  <a:pPr>
                    <a:defRPr/>
                  </a:pPr>
                  <a:endParaRPr lang="es-ES_tradnl" sz="1200" dirty="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273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1070" cy="404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59" name="Group 10"/>
              <p:cNvGrpSpPr>
                <a:grpSpLocks/>
              </p:cNvGrpSpPr>
              <p:nvPr/>
            </p:nvGrpSpPr>
            <p:grpSpPr bwMode="auto">
              <a:xfrm>
                <a:off x="1070" y="403"/>
                <a:ext cx="954" cy="403"/>
                <a:chOff x="1070" y="403"/>
                <a:chExt cx="954" cy="403"/>
              </a:xfrm>
            </p:grpSpPr>
            <p:sp>
              <p:nvSpPr>
                <p:cNvPr id="139275" name="Rectangle 11"/>
                <p:cNvSpPr>
                  <a:spLocks noChangeArrowheads="1"/>
                </p:cNvSpPr>
                <p:nvPr/>
              </p:nvSpPr>
              <p:spPr bwMode="auto">
                <a:xfrm>
                  <a:off x="1098" y="403"/>
                  <a:ext cx="898" cy="404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 b="1" dirty="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Manifestación </a:t>
                  </a:r>
                </a:p>
                <a:p>
                  <a:pPr>
                    <a:defRPr/>
                  </a:pPr>
                  <a:endParaRPr lang="es-ES_tradnl" sz="1200" dirty="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276" name="Rectangle 12"/>
                <p:cNvSpPr>
                  <a:spLocks noChangeArrowheads="1"/>
                </p:cNvSpPr>
                <p:nvPr/>
              </p:nvSpPr>
              <p:spPr bwMode="auto">
                <a:xfrm>
                  <a:off x="1070" y="403"/>
                  <a:ext cx="954" cy="404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60" name="Group 13"/>
              <p:cNvGrpSpPr>
                <a:grpSpLocks/>
              </p:cNvGrpSpPr>
              <p:nvPr/>
            </p:nvGrpSpPr>
            <p:grpSpPr bwMode="auto">
              <a:xfrm>
                <a:off x="2024" y="403"/>
                <a:ext cx="954" cy="403"/>
                <a:chOff x="2024" y="403"/>
                <a:chExt cx="954" cy="403"/>
              </a:xfrm>
            </p:grpSpPr>
            <p:sp>
              <p:nvSpPr>
                <p:cNvPr id="139278" name="Rectangle 14"/>
                <p:cNvSpPr>
                  <a:spLocks noChangeArrowheads="1"/>
                </p:cNvSpPr>
                <p:nvPr/>
              </p:nvSpPr>
              <p:spPr bwMode="auto">
                <a:xfrm>
                  <a:off x="2052" y="403"/>
                  <a:ext cx="897" cy="404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 b="1" dirty="0" err="1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Area</a:t>
                  </a:r>
                  <a:r>
                    <a:rPr lang="es-ES_tradnl" sz="1200" b="1" dirty="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 del Derecho</a:t>
                  </a:r>
                </a:p>
                <a:p>
                  <a:pPr>
                    <a:defRPr/>
                  </a:pPr>
                  <a:endParaRPr lang="es-ES_tradnl" sz="1200" dirty="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279" name="Rectangle 15"/>
                <p:cNvSpPr>
                  <a:spLocks noChangeArrowheads="1"/>
                </p:cNvSpPr>
                <p:nvPr/>
              </p:nvSpPr>
              <p:spPr bwMode="auto">
                <a:xfrm>
                  <a:off x="2024" y="403"/>
                  <a:ext cx="954" cy="404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61" name="Group 16"/>
              <p:cNvGrpSpPr>
                <a:grpSpLocks/>
              </p:cNvGrpSpPr>
              <p:nvPr/>
            </p:nvGrpSpPr>
            <p:grpSpPr bwMode="auto">
              <a:xfrm>
                <a:off x="2978" y="403"/>
                <a:ext cx="954" cy="403"/>
                <a:chOff x="2978" y="403"/>
                <a:chExt cx="954" cy="403"/>
              </a:xfrm>
            </p:grpSpPr>
            <p:sp>
              <p:nvSpPr>
                <p:cNvPr id="139281" name="Rectangle 17"/>
                <p:cNvSpPr>
                  <a:spLocks noChangeArrowheads="1"/>
                </p:cNvSpPr>
                <p:nvPr/>
              </p:nvSpPr>
              <p:spPr bwMode="auto">
                <a:xfrm>
                  <a:off x="3006" y="403"/>
                  <a:ext cx="898" cy="404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 b="1" dirty="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Ley</a:t>
                  </a:r>
                </a:p>
                <a:p>
                  <a:pPr>
                    <a:defRPr/>
                  </a:pPr>
                  <a:endParaRPr lang="es-ES_tradnl" sz="1200" dirty="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282" name="Rectangle 18"/>
                <p:cNvSpPr>
                  <a:spLocks noChangeArrowheads="1"/>
                </p:cNvSpPr>
                <p:nvPr/>
              </p:nvSpPr>
              <p:spPr bwMode="auto">
                <a:xfrm>
                  <a:off x="2978" y="403"/>
                  <a:ext cx="954" cy="404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62" name="Group 19"/>
              <p:cNvGrpSpPr>
                <a:grpSpLocks/>
              </p:cNvGrpSpPr>
              <p:nvPr/>
            </p:nvGrpSpPr>
            <p:grpSpPr bwMode="auto">
              <a:xfrm>
                <a:off x="0" y="806"/>
                <a:ext cx="1070" cy="518"/>
                <a:chOff x="0" y="806"/>
                <a:chExt cx="1070" cy="518"/>
              </a:xfrm>
            </p:grpSpPr>
            <p:sp>
              <p:nvSpPr>
                <p:cNvPr id="139284" name="Rectangle 20"/>
                <p:cNvSpPr>
                  <a:spLocks noChangeArrowheads="1"/>
                </p:cNvSpPr>
                <p:nvPr/>
              </p:nvSpPr>
              <p:spPr bwMode="auto">
                <a:xfrm>
                  <a:off x="28" y="807"/>
                  <a:ext cx="1014" cy="518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Variedades Vegetales</a:t>
                  </a:r>
                </a:p>
                <a:p>
                  <a:pPr>
                    <a:defRPr/>
                  </a:pPr>
                  <a:endParaRPr lang="es-ES_tradnl" sz="120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285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807"/>
                  <a:ext cx="1070" cy="518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63" name="Group 22"/>
              <p:cNvGrpSpPr>
                <a:grpSpLocks/>
              </p:cNvGrpSpPr>
              <p:nvPr/>
            </p:nvGrpSpPr>
            <p:grpSpPr bwMode="auto">
              <a:xfrm>
                <a:off x="1070" y="806"/>
                <a:ext cx="954" cy="518"/>
                <a:chOff x="1070" y="806"/>
                <a:chExt cx="954" cy="518"/>
              </a:xfrm>
            </p:grpSpPr>
            <p:sp>
              <p:nvSpPr>
                <p:cNvPr id="139287" name="Rectangle 23"/>
                <p:cNvSpPr>
                  <a:spLocks noChangeArrowheads="1"/>
                </p:cNvSpPr>
                <p:nvPr/>
              </p:nvSpPr>
              <p:spPr bwMode="auto">
                <a:xfrm>
                  <a:off x="1098" y="807"/>
                  <a:ext cx="898" cy="518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En las yerbas usadas en un ritual</a:t>
                  </a:r>
                </a:p>
                <a:p>
                  <a:pPr>
                    <a:defRPr/>
                  </a:pPr>
                  <a:endParaRPr lang="es-ES_tradnl" sz="120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288" name="Rectangle 24"/>
                <p:cNvSpPr>
                  <a:spLocks noChangeArrowheads="1"/>
                </p:cNvSpPr>
                <p:nvPr/>
              </p:nvSpPr>
              <p:spPr bwMode="auto">
                <a:xfrm>
                  <a:off x="1070" y="807"/>
                  <a:ext cx="954" cy="518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64" name="Group 25"/>
              <p:cNvGrpSpPr>
                <a:grpSpLocks/>
              </p:cNvGrpSpPr>
              <p:nvPr/>
            </p:nvGrpSpPr>
            <p:grpSpPr bwMode="auto">
              <a:xfrm>
                <a:off x="2024" y="806"/>
                <a:ext cx="954" cy="518"/>
                <a:chOff x="2024" y="806"/>
                <a:chExt cx="954" cy="518"/>
              </a:xfrm>
            </p:grpSpPr>
            <p:sp>
              <p:nvSpPr>
                <p:cNvPr id="139290" name="Rectangle 26"/>
                <p:cNvSpPr>
                  <a:spLocks noChangeArrowheads="1"/>
                </p:cNvSpPr>
                <p:nvPr/>
              </p:nvSpPr>
              <p:spPr bwMode="auto">
                <a:xfrm>
                  <a:off x="2052" y="807"/>
                  <a:ext cx="897" cy="518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Variedades Vegetales.</a:t>
                  </a:r>
                </a:p>
                <a:p>
                  <a:pPr>
                    <a:defRPr/>
                  </a:pPr>
                  <a:endParaRPr lang="es-ES_tradnl" sz="120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291" name="Rectangle 27"/>
                <p:cNvSpPr>
                  <a:spLocks noChangeArrowheads="1"/>
                </p:cNvSpPr>
                <p:nvPr/>
              </p:nvSpPr>
              <p:spPr bwMode="auto">
                <a:xfrm>
                  <a:off x="2024" y="807"/>
                  <a:ext cx="954" cy="518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65" name="Group 28"/>
              <p:cNvGrpSpPr>
                <a:grpSpLocks/>
              </p:cNvGrpSpPr>
              <p:nvPr/>
            </p:nvGrpSpPr>
            <p:grpSpPr bwMode="auto">
              <a:xfrm>
                <a:off x="2978" y="806"/>
                <a:ext cx="954" cy="518"/>
                <a:chOff x="2978" y="806"/>
                <a:chExt cx="954" cy="518"/>
              </a:xfrm>
            </p:grpSpPr>
            <p:sp>
              <p:nvSpPr>
                <p:cNvPr id="139293" name="Rectangle 29"/>
                <p:cNvSpPr>
                  <a:spLocks noChangeArrowheads="1"/>
                </p:cNvSpPr>
                <p:nvPr/>
              </p:nvSpPr>
              <p:spPr bwMode="auto">
                <a:xfrm>
                  <a:off x="3006" y="807"/>
                  <a:ext cx="898" cy="518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19.045</a:t>
                  </a:r>
                </a:p>
                <a:p>
                  <a:pPr>
                    <a:defRPr/>
                  </a:pPr>
                  <a:endParaRPr lang="es-ES_tradnl" sz="120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294" name="Rectangle 30"/>
                <p:cNvSpPr>
                  <a:spLocks noChangeArrowheads="1"/>
                </p:cNvSpPr>
                <p:nvPr/>
              </p:nvSpPr>
              <p:spPr bwMode="auto">
                <a:xfrm>
                  <a:off x="2978" y="807"/>
                  <a:ext cx="954" cy="518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66" name="Group 31"/>
              <p:cNvGrpSpPr>
                <a:grpSpLocks/>
              </p:cNvGrpSpPr>
              <p:nvPr/>
            </p:nvGrpSpPr>
            <p:grpSpPr bwMode="auto">
              <a:xfrm>
                <a:off x="0" y="1324"/>
                <a:ext cx="1070" cy="633"/>
                <a:chOff x="0" y="1324"/>
                <a:chExt cx="1070" cy="633"/>
              </a:xfrm>
            </p:grpSpPr>
            <p:sp>
              <p:nvSpPr>
                <p:cNvPr id="139296" name="Rectangle 32"/>
                <p:cNvSpPr>
                  <a:spLocks noChangeArrowheads="1"/>
                </p:cNvSpPr>
                <p:nvPr/>
              </p:nvSpPr>
              <p:spPr bwMode="auto">
                <a:xfrm>
                  <a:off x="28" y="1325"/>
                  <a:ext cx="1014" cy="632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Formulas Patentables</a:t>
                  </a:r>
                </a:p>
                <a:p>
                  <a:pPr>
                    <a:defRPr/>
                  </a:pPr>
                  <a:endParaRPr lang="es-ES_tradnl" sz="120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297" name="Rectangle 33"/>
                <p:cNvSpPr>
                  <a:spLocks noChangeArrowheads="1"/>
                </p:cNvSpPr>
                <p:nvPr/>
              </p:nvSpPr>
              <p:spPr bwMode="auto">
                <a:xfrm>
                  <a:off x="0" y="1325"/>
                  <a:ext cx="1070" cy="632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67" name="Group 34"/>
              <p:cNvGrpSpPr>
                <a:grpSpLocks/>
              </p:cNvGrpSpPr>
              <p:nvPr/>
            </p:nvGrpSpPr>
            <p:grpSpPr bwMode="auto">
              <a:xfrm>
                <a:off x="1070" y="1324"/>
                <a:ext cx="954" cy="633"/>
                <a:chOff x="1070" y="1324"/>
                <a:chExt cx="954" cy="633"/>
              </a:xfrm>
            </p:grpSpPr>
            <p:sp>
              <p:nvSpPr>
                <p:cNvPr id="139299" name="Rectangle 35"/>
                <p:cNvSpPr>
                  <a:spLocks noChangeArrowheads="1"/>
                </p:cNvSpPr>
                <p:nvPr/>
              </p:nvSpPr>
              <p:spPr bwMode="auto">
                <a:xfrm>
                  <a:off x="1098" y="1325"/>
                  <a:ext cx="898" cy="632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En la formula misma de la pócima que cura</a:t>
                  </a:r>
                </a:p>
                <a:p>
                  <a:pPr>
                    <a:defRPr/>
                  </a:pPr>
                  <a:endParaRPr lang="es-ES_tradnl" sz="120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300" name="Rectangle 36"/>
                <p:cNvSpPr>
                  <a:spLocks noChangeArrowheads="1"/>
                </p:cNvSpPr>
                <p:nvPr/>
              </p:nvSpPr>
              <p:spPr bwMode="auto">
                <a:xfrm>
                  <a:off x="1070" y="1325"/>
                  <a:ext cx="954" cy="632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68" name="Group 37"/>
              <p:cNvGrpSpPr>
                <a:grpSpLocks/>
              </p:cNvGrpSpPr>
              <p:nvPr/>
            </p:nvGrpSpPr>
            <p:grpSpPr bwMode="auto">
              <a:xfrm>
                <a:off x="2024" y="1324"/>
                <a:ext cx="954" cy="633"/>
                <a:chOff x="2024" y="1324"/>
                <a:chExt cx="954" cy="633"/>
              </a:xfrm>
            </p:grpSpPr>
            <p:sp>
              <p:nvSpPr>
                <p:cNvPr id="139302" name="Rectangle 38"/>
                <p:cNvSpPr>
                  <a:spLocks noChangeArrowheads="1"/>
                </p:cNvSpPr>
                <p:nvPr/>
              </p:nvSpPr>
              <p:spPr bwMode="auto">
                <a:xfrm>
                  <a:off x="2052" y="1325"/>
                  <a:ext cx="897" cy="632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Ley de Patentes </a:t>
                  </a:r>
                </a:p>
                <a:p>
                  <a:pPr>
                    <a:defRPr/>
                  </a:pPr>
                  <a:endParaRPr lang="es-ES_tradnl" sz="120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303" name="Rectangle 39"/>
                <p:cNvSpPr>
                  <a:spLocks noChangeArrowheads="1"/>
                </p:cNvSpPr>
                <p:nvPr/>
              </p:nvSpPr>
              <p:spPr bwMode="auto">
                <a:xfrm>
                  <a:off x="2024" y="1325"/>
                  <a:ext cx="954" cy="632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69" name="Group 40"/>
              <p:cNvGrpSpPr>
                <a:grpSpLocks/>
              </p:cNvGrpSpPr>
              <p:nvPr/>
            </p:nvGrpSpPr>
            <p:grpSpPr bwMode="auto">
              <a:xfrm>
                <a:off x="2978" y="1324"/>
                <a:ext cx="954" cy="633"/>
                <a:chOff x="2978" y="1324"/>
                <a:chExt cx="954" cy="633"/>
              </a:xfrm>
            </p:grpSpPr>
            <p:sp>
              <p:nvSpPr>
                <p:cNvPr id="139305" name="Rectangle 41"/>
                <p:cNvSpPr>
                  <a:spLocks noChangeArrowheads="1"/>
                </p:cNvSpPr>
                <p:nvPr/>
              </p:nvSpPr>
              <p:spPr bwMode="auto">
                <a:xfrm>
                  <a:off x="3006" y="1325"/>
                  <a:ext cx="898" cy="632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19.039</a:t>
                  </a:r>
                </a:p>
                <a:p>
                  <a:pPr>
                    <a:defRPr/>
                  </a:pPr>
                  <a:endParaRPr lang="es-ES_tradnl" sz="120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306" name="Rectangle 42"/>
                <p:cNvSpPr>
                  <a:spLocks noChangeArrowheads="1"/>
                </p:cNvSpPr>
                <p:nvPr/>
              </p:nvSpPr>
              <p:spPr bwMode="auto">
                <a:xfrm>
                  <a:off x="2978" y="1325"/>
                  <a:ext cx="954" cy="632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70" name="Group 43"/>
              <p:cNvGrpSpPr>
                <a:grpSpLocks/>
              </p:cNvGrpSpPr>
              <p:nvPr/>
            </p:nvGrpSpPr>
            <p:grpSpPr bwMode="auto">
              <a:xfrm>
                <a:off x="0" y="1957"/>
                <a:ext cx="1070" cy="633"/>
                <a:chOff x="0" y="1957"/>
                <a:chExt cx="1070" cy="633"/>
              </a:xfrm>
            </p:grpSpPr>
            <p:sp>
              <p:nvSpPr>
                <p:cNvPr id="139308" name="Rectangle 44"/>
                <p:cNvSpPr>
                  <a:spLocks noChangeArrowheads="1"/>
                </p:cNvSpPr>
                <p:nvPr/>
              </p:nvSpPr>
              <p:spPr bwMode="auto">
                <a:xfrm>
                  <a:off x="28" y="1957"/>
                  <a:ext cx="1014" cy="632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Uso y dosis posible protección por patente.</a:t>
                  </a:r>
                </a:p>
                <a:p>
                  <a:pPr>
                    <a:defRPr/>
                  </a:pPr>
                  <a:endParaRPr lang="es-ES_tradnl" sz="120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309" name="Rectangle 45"/>
                <p:cNvSpPr>
                  <a:spLocks noChangeArrowheads="1"/>
                </p:cNvSpPr>
                <p:nvPr/>
              </p:nvSpPr>
              <p:spPr bwMode="auto">
                <a:xfrm>
                  <a:off x="0" y="1957"/>
                  <a:ext cx="1070" cy="632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71" name="Group 46"/>
              <p:cNvGrpSpPr>
                <a:grpSpLocks/>
              </p:cNvGrpSpPr>
              <p:nvPr/>
            </p:nvGrpSpPr>
            <p:grpSpPr bwMode="auto">
              <a:xfrm>
                <a:off x="1070" y="1957"/>
                <a:ext cx="954" cy="633"/>
                <a:chOff x="1070" y="1957"/>
                <a:chExt cx="954" cy="633"/>
              </a:xfrm>
            </p:grpSpPr>
            <p:sp>
              <p:nvSpPr>
                <p:cNvPr id="139311" name="Rectangle 47"/>
                <p:cNvSpPr>
                  <a:spLocks noChangeArrowheads="1"/>
                </p:cNvSpPr>
                <p:nvPr/>
              </p:nvSpPr>
              <p:spPr bwMode="auto">
                <a:xfrm>
                  <a:off x="1098" y="1957"/>
                  <a:ext cx="898" cy="632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La combinación de yerbas y su preparación </a:t>
                  </a:r>
                </a:p>
                <a:p>
                  <a:pPr>
                    <a:defRPr/>
                  </a:pPr>
                  <a:endParaRPr lang="es-ES_tradnl" sz="120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312" name="Rectangle 48"/>
                <p:cNvSpPr>
                  <a:spLocks noChangeArrowheads="1"/>
                </p:cNvSpPr>
                <p:nvPr/>
              </p:nvSpPr>
              <p:spPr bwMode="auto">
                <a:xfrm>
                  <a:off x="1070" y="1957"/>
                  <a:ext cx="954" cy="632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72" name="Group 49"/>
              <p:cNvGrpSpPr>
                <a:grpSpLocks/>
              </p:cNvGrpSpPr>
              <p:nvPr/>
            </p:nvGrpSpPr>
            <p:grpSpPr bwMode="auto">
              <a:xfrm>
                <a:off x="2024" y="1957"/>
                <a:ext cx="954" cy="633"/>
                <a:chOff x="2024" y="1957"/>
                <a:chExt cx="954" cy="633"/>
              </a:xfrm>
            </p:grpSpPr>
            <p:sp>
              <p:nvSpPr>
                <p:cNvPr id="139314" name="Rectangle 50"/>
                <p:cNvSpPr>
                  <a:spLocks noChangeArrowheads="1"/>
                </p:cNvSpPr>
                <p:nvPr/>
              </p:nvSpPr>
              <p:spPr bwMode="auto">
                <a:xfrm>
                  <a:off x="2052" y="1957"/>
                  <a:ext cx="897" cy="632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Ley de Patentes</a:t>
                  </a:r>
                </a:p>
                <a:p>
                  <a:pPr>
                    <a:defRPr/>
                  </a:pPr>
                  <a:endParaRPr lang="es-ES_tradnl" sz="120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315" name="Rectangle 51"/>
                <p:cNvSpPr>
                  <a:spLocks noChangeArrowheads="1"/>
                </p:cNvSpPr>
                <p:nvPr/>
              </p:nvSpPr>
              <p:spPr bwMode="auto">
                <a:xfrm>
                  <a:off x="2024" y="1957"/>
                  <a:ext cx="954" cy="632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73" name="Group 52"/>
              <p:cNvGrpSpPr>
                <a:grpSpLocks/>
              </p:cNvGrpSpPr>
              <p:nvPr/>
            </p:nvGrpSpPr>
            <p:grpSpPr bwMode="auto">
              <a:xfrm>
                <a:off x="2978" y="1957"/>
                <a:ext cx="954" cy="633"/>
                <a:chOff x="2978" y="1957"/>
                <a:chExt cx="954" cy="633"/>
              </a:xfrm>
            </p:grpSpPr>
            <p:sp>
              <p:nvSpPr>
                <p:cNvPr id="139317" name="Rectangle 53"/>
                <p:cNvSpPr>
                  <a:spLocks noChangeArrowheads="1"/>
                </p:cNvSpPr>
                <p:nvPr/>
              </p:nvSpPr>
              <p:spPr bwMode="auto">
                <a:xfrm>
                  <a:off x="3006" y="1957"/>
                  <a:ext cx="898" cy="632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19.039</a:t>
                  </a:r>
                </a:p>
                <a:p>
                  <a:pPr>
                    <a:defRPr/>
                  </a:pPr>
                  <a:endParaRPr lang="es-ES_tradnl" sz="120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318" name="Rectangle 54"/>
                <p:cNvSpPr>
                  <a:spLocks noChangeArrowheads="1"/>
                </p:cNvSpPr>
                <p:nvPr/>
              </p:nvSpPr>
              <p:spPr bwMode="auto">
                <a:xfrm>
                  <a:off x="2978" y="1957"/>
                  <a:ext cx="954" cy="632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74" name="Group 55"/>
              <p:cNvGrpSpPr>
                <a:grpSpLocks/>
              </p:cNvGrpSpPr>
              <p:nvPr/>
            </p:nvGrpSpPr>
            <p:grpSpPr bwMode="auto">
              <a:xfrm>
                <a:off x="0" y="2590"/>
                <a:ext cx="1070" cy="518"/>
                <a:chOff x="0" y="2590"/>
                <a:chExt cx="1070" cy="518"/>
              </a:xfrm>
            </p:grpSpPr>
            <p:sp>
              <p:nvSpPr>
                <p:cNvPr id="139320" name="Rectangle 56"/>
                <p:cNvSpPr>
                  <a:spLocks noChangeArrowheads="1"/>
                </p:cNvSpPr>
                <p:nvPr/>
              </p:nvSpPr>
              <p:spPr bwMode="auto">
                <a:xfrm>
                  <a:off x="28" y="2589"/>
                  <a:ext cx="1014" cy="519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Derechos de Autor, rezos, recitaciones, etc.</a:t>
                  </a:r>
                </a:p>
                <a:p>
                  <a:pPr>
                    <a:defRPr/>
                  </a:pPr>
                  <a:endParaRPr lang="es-ES_tradnl" sz="120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321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2589"/>
                  <a:ext cx="1070" cy="519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75" name="Group 58"/>
              <p:cNvGrpSpPr>
                <a:grpSpLocks/>
              </p:cNvGrpSpPr>
              <p:nvPr/>
            </p:nvGrpSpPr>
            <p:grpSpPr bwMode="auto">
              <a:xfrm>
                <a:off x="1070" y="2590"/>
                <a:ext cx="954" cy="518"/>
                <a:chOff x="1070" y="2590"/>
                <a:chExt cx="954" cy="518"/>
              </a:xfrm>
            </p:grpSpPr>
            <p:sp>
              <p:nvSpPr>
                <p:cNvPr id="139323" name="Rectangle 59"/>
                <p:cNvSpPr>
                  <a:spLocks noChangeArrowheads="1"/>
                </p:cNvSpPr>
                <p:nvPr/>
              </p:nvSpPr>
              <p:spPr bwMode="auto">
                <a:xfrm>
                  <a:off x="1098" y="2589"/>
                  <a:ext cx="898" cy="519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El texto del ritual.</a:t>
                  </a:r>
                </a:p>
                <a:p>
                  <a:pPr>
                    <a:defRPr/>
                  </a:pPr>
                  <a:endParaRPr lang="es-ES_tradnl" sz="120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324" name="Rectangle 60"/>
                <p:cNvSpPr>
                  <a:spLocks noChangeArrowheads="1"/>
                </p:cNvSpPr>
                <p:nvPr/>
              </p:nvSpPr>
              <p:spPr bwMode="auto">
                <a:xfrm>
                  <a:off x="1070" y="2589"/>
                  <a:ext cx="954" cy="519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76" name="Group 61"/>
              <p:cNvGrpSpPr>
                <a:grpSpLocks/>
              </p:cNvGrpSpPr>
              <p:nvPr/>
            </p:nvGrpSpPr>
            <p:grpSpPr bwMode="auto">
              <a:xfrm>
                <a:off x="2024" y="2590"/>
                <a:ext cx="954" cy="518"/>
                <a:chOff x="2024" y="2590"/>
                <a:chExt cx="954" cy="518"/>
              </a:xfrm>
            </p:grpSpPr>
            <p:sp>
              <p:nvSpPr>
                <p:cNvPr id="139326" name="Rectangle 62"/>
                <p:cNvSpPr>
                  <a:spLocks noChangeArrowheads="1"/>
                </p:cNvSpPr>
                <p:nvPr/>
              </p:nvSpPr>
              <p:spPr bwMode="auto">
                <a:xfrm>
                  <a:off x="2052" y="2589"/>
                  <a:ext cx="897" cy="519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Ley de Derechos de Autor</a:t>
                  </a:r>
                </a:p>
                <a:p>
                  <a:pPr>
                    <a:defRPr/>
                  </a:pPr>
                  <a:endParaRPr lang="es-ES_tradnl" sz="120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327" name="Rectangle 63"/>
                <p:cNvSpPr>
                  <a:spLocks noChangeArrowheads="1"/>
                </p:cNvSpPr>
                <p:nvPr/>
              </p:nvSpPr>
              <p:spPr bwMode="auto">
                <a:xfrm>
                  <a:off x="2024" y="2589"/>
                  <a:ext cx="954" cy="519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77" name="Group 64"/>
              <p:cNvGrpSpPr>
                <a:grpSpLocks/>
              </p:cNvGrpSpPr>
              <p:nvPr/>
            </p:nvGrpSpPr>
            <p:grpSpPr bwMode="auto">
              <a:xfrm>
                <a:off x="2978" y="2590"/>
                <a:ext cx="954" cy="518"/>
                <a:chOff x="2978" y="2590"/>
                <a:chExt cx="954" cy="518"/>
              </a:xfrm>
            </p:grpSpPr>
            <p:sp>
              <p:nvSpPr>
                <p:cNvPr id="139329" name="Rectangle 65"/>
                <p:cNvSpPr>
                  <a:spLocks noChangeArrowheads="1"/>
                </p:cNvSpPr>
                <p:nvPr/>
              </p:nvSpPr>
              <p:spPr bwMode="auto">
                <a:xfrm>
                  <a:off x="3006" y="2589"/>
                  <a:ext cx="898" cy="519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17.336</a:t>
                  </a:r>
                </a:p>
                <a:p>
                  <a:pPr>
                    <a:defRPr/>
                  </a:pPr>
                  <a:endParaRPr lang="es-ES_tradnl" sz="120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330" name="Rectangle 66"/>
                <p:cNvSpPr>
                  <a:spLocks noChangeArrowheads="1"/>
                </p:cNvSpPr>
                <p:nvPr/>
              </p:nvSpPr>
              <p:spPr bwMode="auto">
                <a:xfrm>
                  <a:off x="2978" y="2589"/>
                  <a:ext cx="954" cy="519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78" name="Group 67"/>
              <p:cNvGrpSpPr>
                <a:grpSpLocks/>
              </p:cNvGrpSpPr>
              <p:nvPr/>
            </p:nvGrpSpPr>
            <p:grpSpPr bwMode="auto">
              <a:xfrm>
                <a:off x="0" y="3108"/>
                <a:ext cx="1070" cy="633"/>
                <a:chOff x="0" y="3108"/>
                <a:chExt cx="1070" cy="633"/>
              </a:xfrm>
            </p:grpSpPr>
            <p:sp>
              <p:nvSpPr>
                <p:cNvPr id="139332" name="Rectangle 68"/>
                <p:cNvSpPr>
                  <a:spLocks noChangeArrowheads="1"/>
                </p:cNvSpPr>
                <p:nvPr/>
              </p:nvSpPr>
              <p:spPr bwMode="auto">
                <a:xfrm>
                  <a:off x="28" y="3109"/>
                  <a:ext cx="1014" cy="632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Interpretación y ejecución. Derecho de Autor.</a:t>
                  </a:r>
                </a:p>
                <a:p>
                  <a:pPr>
                    <a:defRPr/>
                  </a:pPr>
                  <a:endParaRPr lang="es-ES_tradnl" sz="120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333" name="Rectangle 69"/>
                <p:cNvSpPr>
                  <a:spLocks noChangeArrowheads="1"/>
                </p:cNvSpPr>
                <p:nvPr/>
              </p:nvSpPr>
              <p:spPr bwMode="auto">
                <a:xfrm>
                  <a:off x="0" y="3109"/>
                  <a:ext cx="1070" cy="632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79" name="Group 70"/>
              <p:cNvGrpSpPr>
                <a:grpSpLocks/>
              </p:cNvGrpSpPr>
              <p:nvPr/>
            </p:nvGrpSpPr>
            <p:grpSpPr bwMode="auto">
              <a:xfrm>
                <a:off x="1070" y="3108"/>
                <a:ext cx="954" cy="633"/>
                <a:chOff x="1070" y="3108"/>
                <a:chExt cx="954" cy="633"/>
              </a:xfrm>
            </p:grpSpPr>
            <p:sp>
              <p:nvSpPr>
                <p:cNvPr id="139335" name="Rectangle 71"/>
                <p:cNvSpPr>
                  <a:spLocks noChangeArrowheads="1"/>
                </p:cNvSpPr>
                <p:nvPr/>
              </p:nvSpPr>
              <p:spPr bwMode="auto">
                <a:xfrm>
                  <a:off x="1098" y="3109"/>
                  <a:ext cx="898" cy="632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La fijación que se pueda hacer de la interpretación</a:t>
                  </a:r>
                </a:p>
                <a:p>
                  <a:pPr>
                    <a:defRPr/>
                  </a:pPr>
                  <a:endParaRPr lang="es-ES_tradnl" sz="120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336" name="Rectangle 72"/>
                <p:cNvSpPr>
                  <a:spLocks noChangeArrowheads="1"/>
                </p:cNvSpPr>
                <p:nvPr/>
              </p:nvSpPr>
              <p:spPr bwMode="auto">
                <a:xfrm>
                  <a:off x="1070" y="3109"/>
                  <a:ext cx="954" cy="632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80" name="Group 73"/>
              <p:cNvGrpSpPr>
                <a:grpSpLocks/>
              </p:cNvGrpSpPr>
              <p:nvPr/>
            </p:nvGrpSpPr>
            <p:grpSpPr bwMode="auto">
              <a:xfrm>
                <a:off x="2024" y="3108"/>
                <a:ext cx="954" cy="633"/>
                <a:chOff x="2024" y="3108"/>
                <a:chExt cx="954" cy="633"/>
              </a:xfrm>
            </p:grpSpPr>
            <p:sp>
              <p:nvSpPr>
                <p:cNvPr id="139338" name="Rectangle 74"/>
                <p:cNvSpPr>
                  <a:spLocks noChangeArrowheads="1"/>
                </p:cNvSpPr>
                <p:nvPr/>
              </p:nvSpPr>
              <p:spPr bwMode="auto">
                <a:xfrm>
                  <a:off x="2052" y="3109"/>
                  <a:ext cx="897" cy="632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Ley de Derechos de Autor</a:t>
                  </a:r>
                </a:p>
                <a:p>
                  <a:pPr>
                    <a:defRPr/>
                  </a:pPr>
                  <a:endParaRPr lang="es-ES_tradnl" sz="120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339" name="Rectangle 75"/>
                <p:cNvSpPr>
                  <a:spLocks noChangeArrowheads="1"/>
                </p:cNvSpPr>
                <p:nvPr/>
              </p:nvSpPr>
              <p:spPr bwMode="auto">
                <a:xfrm>
                  <a:off x="2024" y="3109"/>
                  <a:ext cx="954" cy="632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81" name="Group 76"/>
              <p:cNvGrpSpPr>
                <a:grpSpLocks/>
              </p:cNvGrpSpPr>
              <p:nvPr/>
            </p:nvGrpSpPr>
            <p:grpSpPr bwMode="auto">
              <a:xfrm>
                <a:off x="2978" y="3108"/>
                <a:ext cx="954" cy="633"/>
                <a:chOff x="2978" y="3108"/>
                <a:chExt cx="954" cy="633"/>
              </a:xfrm>
            </p:grpSpPr>
            <p:sp>
              <p:nvSpPr>
                <p:cNvPr id="139341" name="Rectangle 77"/>
                <p:cNvSpPr>
                  <a:spLocks noChangeArrowheads="1"/>
                </p:cNvSpPr>
                <p:nvPr/>
              </p:nvSpPr>
              <p:spPr bwMode="auto">
                <a:xfrm>
                  <a:off x="3006" y="3109"/>
                  <a:ext cx="898" cy="632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17.336</a:t>
                  </a:r>
                </a:p>
                <a:p>
                  <a:pPr>
                    <a:defRPr/>
                  </a:pPr>
                  <a:endParaRPr lang="es-ES_tradnl" sz="120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342" name="Rectangle 78"/>
                <p:cNvSpPr>
                  <a:spLocks noChangeArrowheads="1"/>
                </p:cNvSpPr>
                <p:nvPr/>
              </p:nvSpPr>
              <p:spPr bwMode="auto">
                <a:xfrm>
                  <a:off x="2978" y="3109"/>
                  <a:ext cx="954" cy="632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82" name="Group 79"/>
              <p:cNvGrpSpPr>
                <a:grpSpLocks/>
              </p:cNvGrpSpPr>
              <p:nvPr/>
            </p:nvGrpSpPr>
            <p:grpSpPr bwMode="auto">
              <a:xfrm>
                <a:off x="0" y="3741"/>
                <a:ext cx="1070" cy="633"/>
                <a:chOff x="0" y="3741"/>
                <a:chExt cx="1070" cy="633"/>
              </a:xfrm>
            </p:grpSpPr>
            <p:sp>
              <p:nvSpPr>
                <p:cNvPr id="139344" name="Rectangle 80"/>
                <p:cNvSpPr>
                  <a:spLocks noChangeArrowheads="1"/>
                </p:cNvSpPr>
                <p:nvPr/>
              </p:nvSpPr>
              <p:spPr bwMode="auto">
                <a:xfrm>
                  <a:off x="28" y="3741"/>
                  <a:ext cx="1014" cy="632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Modelos de Utilidad</a:t>
                  </a:r>
                </a:p>
                <a:p>
                  <a:pPr>
                    <a:defRPr/>
                  </a:pPr>
                  <a:endParaRPr lang="es-ES_tradnl" sz="120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345" name="Rectangle 81"/>
                <p:cNvSpPr>
                  <a:spLocks noChangeArrowheads="1"/>
                </p:cNvSpPr>
                <p:nvPr/>
              </p:nvSpPr>
              <p:spPr bwMode="auto">
                <a:xfrm>
                  <a:off x="0" y="3741"/>
                  <a:ext cx="1070" cy="632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83" name="Group 82"/>
              <p:cNvGrpSpPr>
                <a:grpSpLocks/>
              </p:cNvGrpSpPr>
              <p:nvPr/>
            </p:nvGrpSpPr>
            <p:grpSpPr bwMode="auto">
              <a:xfrm>
                <a:off x="1070" y="3741"/>
                <a:ext cx="954" cy="633"/>
                <a:chOff x="1070" y="3741"/>
                <a:chExt cx="954" cy="633"/>
              </a:xfrm>
            </p:grpSpPr>
            <p:sp>
              <p:nvSpPr>
                <p:cNvPr id="139347" name="Rectangle 83"/>
                <p:cNvSpPr>
                  <a:spLocks noChangeArrowheads="1"/>
                </p:cNvSpPr>
                <p:nvPr/>
              </p:nvSpPr>
              <p:spPr bwMode="auto">
                <a:xfrm>
                  <a:off x="1098" y="3741"/>
                  <a:ext cx="898" cy="632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Los accesorios, como vasos, tiestos, etc.</a:t>
                  </a:r>
                </a:p>
                <a:p>
                  <a:pPr>
                    <a:defRPr/>
                  </a:pPr>
                  <a:endParaRPr lang="es-ES_tradnl" sz="120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348" name="Rectangle 84"/>
                <p:cNvSpPr>
                  <a:spLocks noChangeArrowheads="1"/>
                </p:cNvSpPr>
                <p:nvPr/>
              </p:nvSpPr>
              <p:spPr bwMode="auto">
                <a:xfrm>
                  <a:off x="1070" y="3741"/>
                  <a:ext cx="954" cy="632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84" name="Group 85"/>
              <p:cNvGrpSpPr>
                <a:grpSpLocks/>
              </p:cNvGrpSpPr>
              <p:nvPr/>
            </p:nvGrpSpPr>
            <p:grpSpPr bwMode="auto">
              <a:xfrm>
                <a:off x="2024" y="3741"/>
                <a:ext cx="954" cy="633"/>
                <a:chOff x="2024" y="3741"/>
                <a:chExt cx="954" cy="633"/>
              </a:xfrm>
            </p:grpSpPr>
            <p:sp>
              <p:nvSpPr>
                <p:cNvPr id="139350" name="Rectangle 86"/>
                <p:cNvSpPr>
                  <a:spLocks noChangeArrowheads="1"/>
                </p:cNvSpPr>
                <p:nvPr/>
              </p:nvSpPr>
              <p:spPr bwMode="auto">
                <a:xfrm>
                  <a:off x="2052" y="3741"/>
                  <a:ext cx="897" cy="632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Ley de Patentes </a:t>
                  </a:r>
                </a:p>
                <a:p>
                  <a:pPr>
                    <a:defRPr/>
                  </a:pPr>
                  <a:endParaRPr lang="es-ES_tradnl" sz="120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351" name="Rectangle 87"/>
                <p:cNvSpPr>
                  <a:spLocks noChangeArrowheads="1"/>
                </p:cNvSpPr>
                <p:nvPr/>
              </p:nvSpPr>
              <p:spPr bwMode="auto">
                <a:xfrm>
                  <a:off x="2024" y="3741"/>
                  <a:ext cx="954" cy="632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85" name="Group 88"/>
              <p:cNvGrpSpPr>
                <a:grpSpLocks/>
              </p:cNvGrpSpPr>
              <p:nvPr/>
            </p:nvGrpSpPr>
            <p:grpSpPr bwMode="auto">
              <a:xfrm>
                <a:off x="2978" y="3741"/>
                <a:ext cx="954" cy="633"/>
                <a:chOff x="2978" y="3741"/>
                <a:chExt cx="954" cy="633"/>
              </a:xfrm>
            </p:grpSpPr>
            <p:sp>
              <p:nvSpPr>
                <p:cNvPr id="139353" name="Rectangle 89"/>
                <p:cNvSpPr>
                  <a:spLocks noChangeArrowheads="1"/>
                </p:cNvSpPr>
                <p:nvPr/>
              </p:nvSpPr>
              <p:spPr bwMode="auto">
                <a:xfrm>
                  <a:off x="3006" y="3741"/>
                  <a:ext cx="898" cy="632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19.039</a:t>
                  </a:r>
                </a:p>
                <a:p>
                  <a:pPr>
                    <a:defRPr/>
                  </a:pPr>
                  <a:endParaRPr lang="es-ES_tradnl" sz="120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354" name="Rectangle 90"/>
                <p:cNvSpPr>
                  <a:spLocks noChangeArrowheads="1"/>
                </p:cNvSpPr>
                <p:nvPr/>
              </p:nvSpPr>
              <p:spPr bwMode="auto">
                <a:xfrm>
                  <a:off x="2978" y="3741"/>
                  <a:ext cx="954" cy="632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86" name="Group 91"/>
              <p:cNvGrpSpPr>
                <a:grpSpLocks/>
              </p:cNvGrpSpPr>
              <p:nvPr/>
            </p:nvGrpSpPr>
            <p:grpSpPr bwMode="auto">
              <a:xfrm>
                <a:off x="0" y="4374"/>
                <a:ext cx="1070" cy="518"/>
                <a:chOff x="0" y="4374"/>
                <a:chExt cx="1070" cy="518"/>
              </a:xfrm>
            </p:grpSpPr>
            <p:sp>
              <p:nvSpPr>
                <p:cNvPr id="139356" name="Rectangle 92"/>
                <p:cNvSpPr>
                  <a:spLocks noChangeArrowheads="1"/>
                </p:cNvSpPr>
                <p:nvPr/>
              </p:nvSpPr>
              <p:spPr bwMode="auto">
                <a:xfrm>
                  <a:off x="28" y="4373"/>
                  <a:ext cx="1014" cy="518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Diseños industriales</a:t>
                  </a:r>
                </a:p>
                <a:p>
                  <a:pPr>
                    <a:defRPr/>
                  </a:pPr>
                  <a:endParaRPr lang="es-ES_tradnl" sz="120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357" name="Rectangle 93"/>
                <p:cNvSpPr>
                  <a:spLocks noChangeArrowheads="1"/>
                </p:cNvSpPr>
                <p:nvPr/>
              </p:nvSpPr>
              <p:spPr bwMode="auto">
                <a:xfrm>
                  <a:off x="0" y="4373"/>
                  <a:ext cx="1070" cy="518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87" name="Group 94"/>
              <p:cNvGrpSpPr>
                <a:grpSpLocks/>
              </p:cNvGrpSpPr>
              <p:nvPr/>
            </p:nvGrpSpPr>
            <p:grpSpPr bwMode="auto">
              <a:xfrm>
                <a:off x="1070" y="4374"/>
                <a:ext cx="954" cy="518"/>
                <a:chOff x="1070" y="4374"/>
                <a:chExt cx="954" cy="518"/>
              </a:xfrm>
            </p:grpSpPr>
            <p:sp>
              <p:nvSpPr>
                <p:cNvPr id="139359" name="Rectangle 95"/>
                <p:cNvSpPr>
                  <a:spLocks noChangeArrowheads="1"/>
                </p:cNvSpPr>
                <p:nvPr/>
              </p:nvSpPr>
              <p:spPr bwMode="auto">
                <a:xfrm>
                  <a:off x="1098" y="4373"/>
                  <a:ext cx="898" cy="518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O Diseños textiles de la vestimenta</a:t>
                  </a:r>
                </a:p>
                <a:p>
                  <a:pPr>
                    <a:defRPr/>
                  </a:pPr>
                  <a:endParaRPr lang="es-ES_tradnl" sz="120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360" name="Rectangle 96"/>
                <p:cNvSpPr>
                  <a:spLocks noChangeArrowheads="1"/>
                </p:cNvSpPr>
                <p:nvPr/>
              </p:nvSpPr>
              <p:spPr bwMode="auto">
                <a:xfrm>
                  <a:off x="1070" y="4373"/>
                  <a:ext cx="954" cy="518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88" name="Group 97"/>
              <p:cNvGrpSpPr>
                <a:grpSpLocks/>
              </p:cNvGrpSpPr>
              <p:nvPr/>
            </p:nvGrpSpPr>
            <p:grpSpPr bwMode="auto">
              <a:xfrm>
                <a:off x="2024" y="4374"/>
                <a:ext cx="954" cy="518"/>
                <a:chOff x="2024" y="4374"/>
                <a:chExt cx="954" cy="518"/>
              </a:xfrm>
            </p:grpSpPr>
            <p:sp>
              <p:nvSpPr>
                <p:cNvPr id="139362" name="Rectangle 98"/>
                <p:cNvSpPr>
                  <a:spLocks noChangeArrowheads="1"/>
                </p:cNvSpPr>
                <p:nvPr/>
              </p:nvSpPr>
              <p:spPr bwMode="auto">
                <a:xfrm>
                  <a:off x="2052" y="4373"/>
                  <a:ext cx="897" cy="518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Ley de Patentes o Derecho  de Autor</a:t>
                  </a:r>
                </a:p>
                <a:p>
                  <a:pPr>
                    <a:defRPr/>
                  </a:pPr>
                  <a:endParaRPr lang="es-ES_tradnl" sz="120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363" name="Rectangle 99"/>
                <p:cNvSpPr>
                  <a:spLocks noChangeArrowheads="1"/>
                </p:cNvSpPr>
                <p:nvPr/>
              </p:nvSpPr>
              <p:spPr bwMode="auto">
                <a:xfrm>
                  <a:off x="2024" y="4373"/>
                  <a:ext cx="954" cy="518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89" name="Group 100"/>
              <p:cNvGrpSpPr>
                <a:grpSpLocks/>
              </p:cNvGrpSpPr>
              <p:nvPr/>
            </p:nvGrpSpPr>
            <p:grpSpPr bwMode="auto">
              <a:xfrm>
                <a:off x="2978" y="4374"/>
                <a:ext cx="954" cy="518"/>
                <a:chOff x="2978" y="4374"/>
                <a:chExt cx="954" cy="518"/>
              </a:xfrm>
            </p:grpSpPr>
            <p:sp>
              <p:nvSpPr>
                <p:cNvPr id="139365" name="Rectangle 101"/>
                <p:cNvSpPr>
                  <a:spLocks noChangeArrowheads="1"/>
                </p:cNvSpPr>
                <p:nvPr/>
              </p:nvSpPr>
              <p:spPr bwMode="auto">
                <a:xfrm>
                  <a:off x="3006" y="4373"/>
                  <a:ext cx="898" cy="518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19.039; 17.336.</a:t>
                  </a:r>
                </a:p>
                <a:p>
                  <a:pPr>
                    <a:defRPr/>
                  </a:pPr>
                  <a:endParaRPr lang="es-ES_tradnl" sz="120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366" name="Rectangle 102"/>
                <p:cNvSpPr>
                  <a:spLocks noChangeArrowheads="1"/>
                </p:cNvSpPr>
                <p:nvPr/>
              </p:nvSpPr>
              <p:spPr bwMode="auto">
                <a:xfrm>
                  <a:off x="2978" y="4373"/>
                  <a:ext cx="954" cy="518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90" name="Group 103"/>
              <p:cNvGrpSpPr>
                <a:grpSpLocks/>
              </p:cNvGrpSpPr>
              <p:nvPr/>
            </p:nvGrpSpPr>
            <p:grpSpPr bwMode="auto">
              <a:xfrm>
                <a:off x="0" y="4892"/>
                <a:ext cx="1070" cy="403"/>
                <a:chOff x="0" y="4892"/>
                <a:chExt cx="1070" cy="403"/>
              </a:xfrm>
            </p:grpSpPr>
            <p:sp>
              <p:nvSpPr>
                <p:cNvPr id="139368" name="Rectangle 104"/>
                <p:cNvSpPr>
                  <a:spLocks noChangeArrowheads="1"/>
                </p:cNvSpPr>
                <p:nvPr/>
              </p:nvSpPr>
              <p:spPr bwMode="auto">
                <a:xfrm>
                  <a:off x="28" y="4891"/>
                  <a:ext cx="1014" cy="404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 </a:t>
                  </a:r>
                </a:p>
                <a:p>
                  <a:pPr>
                    <a:defRPr/>
                  </a:pPr>
                  <a:endParaRPr lang="es-ES_tradnl" sz="120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369" name="Rectangle 105"/>
                <p:cNvSpPr>
                  <a:spLocks noChangeArrowheads="1"/>
                </p:cNvSpPr>
                <p:nvPr/>
              </p:nvSpPr>
              <p:spPr bwMode="auto">
                <a:xfrm>
                  <a:off x="0" y="4891"/>
                  <a:ext cx="1070" cy="404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91" name="Group 106"/>
              <p:cNvGrpSpPr>
                <a:grpSpLocks/>
              </p:cNvGrpSpPr>
              <p:nvPr/>
            </p:nvGrpSpPr>
            <p:grpSpPr bwMode="auto">
              <a:xfrm>
                <a:off x="1070" y="4892"/>
                <a:ext cx="954" cy="403"/>
                <a:chOff x="1070" y="4892"/>
                <a:chExt cx="954" cy="403"/>
              </a:xfrm>
            </p:grpSpPr>
            <p:sp>
              <p:nvSpPr>
                <p:cNvPr id="139371" name="Rectangle 107"/>
                <p:cNvSpPr>
                  <a:spLocks noChangeArrowheads="1"/>
                </p:cNvSpPr>
                <p:nvPr/>
              </p:nvSpPr>
              <p:spPr bwMode="auto">
                <a:xfrm>
                  <a:off x="1098" y="4891"/>
                  <a:ext cx="898" cy="404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 </a:t>
                  </a:r>
                </a:p>
                <a:p>
                  <a:pPr>
                    <a:defRPr/>
                  </a:pPr>
                  <a:endParaRPr lang="es-ES_tradnl" sz="120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372" name="Rectangle 108"/>
                <p:cNvSpPr>
                  <a:spLocks noChangeArrowheads="1"/>
                </p:cNvSpPr>
                <p:nvPr/>
              </p:nvSpPr>
              <p:spPr bwMode="auto">
                <a:xfrm>
                  <a:off x="1070" y="4891"/>
                  <a:ext cx="954" cy="404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92" name="Group 109"/>
              <p:cNvGrpSpPr>
                <a:grpSpLocks/>
              </p:cNvGrpSpPr>
              <p:nvPr/>
            </p:nvGrpSpPr>
            <p:grpSpPr bwMode="auto">
              <a:xfrm>
                <a:off x="2024" y="4892"/>
                <a:ext cx="954" cy="403"/>
                <a:chOff x="2024" y="4892"/>
                <a:chExt cx="954" cy="403"/>
              </a:xfrm>
            </p:grpSpPr>
            <p:sp>
              <p:nvSpPr>
                <p:cNvPr id="139374" name="Rectangle 110"/>
                <p:cNvSpPr>
                  <a:spLocks noChangeArrowheads="1"/>
                </p:cNvSpPr>
                <p:nvPr/>
              </p:nvSpPr>
              <p:spPr bwMode="auto">
                <a:xfrm>
                  <a:off x="2052" y="4891"/>
                  <a:ext cx="897" cy="404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 </a:t>
                  </a:r>
                </a:p>
                <a:p>
                  <a:pPr>
                    <a:defRPr/>
                  </a:pPr>
                  <a:endParaRPr lang="es-ES_tradnl" sz="120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375" name="Rectangle 111"/>
                <p:cNvSpPr>
                  <a:spLocks noChangeArrowheads="1"/>
                </p:cNvSpPr>
                <p:nvPr/>
              </p:nvSpPr>
              <p:spPr bwMode="auto">
                <a:xfrm>
                  <a:off x="2024" y="4891"/>
                  <a:ext cx="954" cy="404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  <p:grpSp>
            <p:nvGrpSpPr>
              <p:cNvPr id="49193" name="Group 112"/>
              <p:cNvGrpSpPr>
                <a:grpSpLocks/>
              </p:cNvGrpSpPr>
              <p:nvPr/>
            </p:nvGrpSpPr>
            <p:grpSpPr bwMode="auto">
              <a:xfrm>
                <a:off x="2978" y="4892"/>
                <a:ext cx="954" cy="403"/>
                <a:chOff x="2978" y="4892"/>
                <a:chExt cx="954" cy="403"/>
              </a:xfrm>
            </p:grpSpPr>
            <p:sp>
              <p:nvSpPr>
                <p:cNvPr id="139377" name="Rectangle 113"/>
                <p:cNvSpPr>
                  <a:spLocks noChangeArrowheads="1"/>
                </p:cNvSpPr>
                <p:nvPr/>
              </p:nvSpPr>
              <p:spPr bwMode="auto">
                <a:xfrm>
                  <a:off x="3006" y="4891"/>
                  <a:ext cx="898" cy="404"/>
                </a:xfrm>
                <a:prstGeom prst="rect">
                  <a:avLst/>
                </a:prstGeom>
                <a:no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r>
                    <a:rPr lang="es-ES_tradnl" sz="1200">
                      <a:solidFill>
                        <a:schemeClr val="bg2"/>
                      </a:solidFill>
                      <a:latin typeface="Verdana" charset="0"/>
                      <a:cs typeface="Times New Roman" charset="0"/>
                    </a:rPr>
                    <a:t> </a:t>
                  </a:r>
                </a:p>
                <a:p>
                  <a:pPr>
                    <a:defRPr/>
                  </a:pPr>
                  <a:endParaRPr lang="es-ES_tradnl" sz="1200">
                    <a:solidFill>
                      <a:schemeClr val="bg2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139378" name="Rectangle 114"/>
                <p:cNvSpPr>
                  <a:spLocks noChangeArrowheads="1"/>
                </p:cNvSpPr>
                <p:nvPr/>
              </p:nvSpPr>
              <p:spPr bwMode="auto">
                <a:xfrm>
                  <a:off x="2978" y="4891"/>
                  <a:ext cx="954" cy="404"/>
                </a:xfrm>
                <a:prstGeom prst="rect">
                  <a:avLst/>
                </a:prstGeom>
                <a:noFill/>
                <a:ln w="7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s-ES">
                    <a:cs typeface="+mn-cs"/>
                  </a:endParaRPr>
                </a:p>
              </p:txBody>
            </p:sp>
          </p:grpSp>
        </p:grpSp>
        <p:sp>
          <p:nvSpPr>
            <p:cNvPr id="139379" name="Rectangle 115"/>
            <p:cNvSpPr>
              <a:spLocks noChangeArrowheads="1"/>
            </p:cNvSpPr>
            <p:nvPr/>
          </p:nvSpPr>
          <p:spPr bwMode="auto">
            <a:xfrm>
              <a:off x="-3" y="400"/>
              <a:ext cx="3938" cy="4898"/>
            </a:xfrm>
            <a:prstGeom prst="rect">
              <a:avLst/>
            </a:prstGeom>
            <a:noFill/>
            <a:ln w="11112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</p:grpSp>
      <p:sp>
        <p:nvSpPr>
          <p:cNvPr id="139380" name="Text Box 116"/>
          <p:cNvSpPr txBox="1">
            <a:spLocks noChangeArrowheads="1"/>
          </p:cNvSpPr>
          <p:nvPr/>
        </p:nvSpPr>
        <p:spPr bwMode="auto">
          <a:xfrm>
            <a:off x="0" y="3048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altLang="ja-JP" sz="3600" b="1" dirty="0">
                <a:solidFill>
                  <a:schemeClr val="bg2"/>
                </a:solidFill>
              </a:rPr>
              <a:t>CONOCIMIENTOS </a:t>
            </a:r>
            <a:r>
              <a:rPr lang="es-ES_tradnl" altLang="ja-JP" sz="3600" b="1" dirty="0" smtClean="0">
                <a:solidFill>
                  <a:schemeClr val="bg2"/>
                </a:solidFill>
              </a:rPr>
              <a:t>TRADICIONALES</a:t>
            </a:r>
          </a:p>
          <a:p>
            <a:pPr algn="ctr">
              <a:defRPr/>
            </a:pPr>
            <a:r>
              <a:rPr lang="es-ES_tradnl" altLang="ja-JP" sz="3600" b="1" dirty="0" smtClean="0">
                <a:solidFill>
                  <a:schemeClr val="bg2"/>
                </a:solidFill>
              </a:rPr>
              <a:t>Como variables de registro</a:t>
            </a:r>
            <a:endParaRPr lang="es-ES_tradnl" altLang="ja-JP" sz="3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80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8" name="Text Box 16"/>
          <p:cNvSpPr txBox="1">
            <a:spLocks noChangeArrowheads="1"/>
          </p:cNvSpPr>
          <p:nvPr/>
        </p:nvSpPr>
        <p:spPr bwMode="auto">
          <a:xfrm>
            <a:off x="900113" y="1844675"/>
            <a:ext cx="7559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MX">
              <a:cs typeface="+mn-cs"/>
            </a:endParaRPr>
          </a:p>
        </p:txBody>
      </p:sp>
      <p:sp>
        <p:nvSpPr>
          <p:cNvPr id="131093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763000" cy="441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s-MX" sz="2800" b="1" smtClean="0">
                <a:solidFill>
                  <a:schemeClr val="bg2"/>
                </a:solidFill>
                <a:latin typeface="Verdana" charset="0"/>
                <a:cs typeface="+mn-cs"/>
              </a:rPr>
              <a:t>¿Qué son?.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s-MX" sz="2800" smtClean="0">
                <a:solidFill>
                  <a:schemeClr val="bg2"/>
                </a:solidFill>
                <a:latin typeface="Verdana" charset="0"/>
                <a:cs typeface="+mn-cs"/>
              </a:rPr>
              <a:t>Son denominaciones que son importantes en la transacci</a:t>
            </a:r>
            <a:r>
              <a:rPr lang="es-MX" altLang="ja-JP" sz="2800" smtClean="0">
                <a:solidFill>
                  <a:schemeClr val="bg2"/>
                </a:solidFill>
                <a:latin typeface="Arial"/>
              </a:rPr>
              <a:t>ón de productos tales como alimentos y turísticos.</a:t>
            </a:r>
            <a:endParaRPr lang="es-MX" sz="2800" smtClean="0">
              <a:solidFill>
                <a:schemeClr val="bg2"/>
              </a:solidFill>
              <a:latin typeface="Verdana" charset="0"/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s-MX" sz="2800" smtClean="0">
              <a:solidFill>
                <a:schemeClr val="bg2"/>
              </a:solidFill>
              <a:latin typeface="Verdana" charset="0"/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s-MX" sz="2800" b="1" smtClean="0">
                <a:solidFill>
                  <a:schemeClr val="bg2"/>
                </a:solidFill>
                <a:latin typeface="Verdana" charset="0"/>
                <a:cs typeface="+mn-cs"/>
              </a:rPr>
              <a:t>Otros conceptos:</a:t>
            </a:r>
            <a:endParaRPr lang="es-MX" sz="2800" smtClean="0">
              <a:solidFill>
                <a:schemeClr val="bg2"/>
              </a:solidFill>
              <a:latin typeface="Verdana" charset="0"/>
              <a:cs typeface="+mn-cs"/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s-MX" sz="2400" smtClean="0">
                <a:solidFill>
                  <a:schemeClr val="bg2"/>
                </a:solidFill>
                <a:latin typeface="Verdana" charset="0"/>
              </a:rPr>
              <a:t>Denominación de Origen para alimentos.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s-MX" sz="2400" smtClean="0">
                <a:solidFill>
                  <a:schemeClr val="bg2"/>
                </a:solidFill>
                <a:latin typeface="Verdana" charset="0"/>
              </a:rPr>
              <a:t>Expresiones tradicionales contenidas en artesan</a:t>
            </a:r>
            <a:r>
              <a:rPr lang="es-MX" altLang="ja-JP" sz="2400" smtClean="0">
                <a:solidFill>
                  <a:schemeClr val="bg2"/>
                </a:solidFill>
                <a:latin typeface="Arial"/>
                <a:cs typeface="ＭＳ Ｐゴシック" charset="0"/>
              </a:rPr>
              <a:t>ías.</a:t>
            </a:r>
            <a:endParaRPr lang="es-MX" sz="2400" smtClean="0">
              <a:solidFill>
                <a:schemeClr val="bg2"/>
              </a:solidFill>
              <a:latin typeface="Verdana" charset="0"/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s-MX" sz="2400" smtClean="0">
                <a:solidFill>
                  <a:schemeClr val="bg2"/>
                </a:solidFill>
                <a:latin typeface="Verdana" charset="0"/>
              </a:rPr>
              <a:t>Menciones complementarias de Calidad.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s-MX" sz="2400" smtClean="0">
                <a:solidFill>
                  <a:schemeClr val="bg2"/>
                </a:solidFill>
                <a:latin typeface="Verdana" charset="0"/>
              </a:rPr>
              <a:t>Zona Vitivin</a:t>
            </a:r>
            <a:r>
              <a:rPr lang="es-MX" altLang="ja-JP" sz="2400" smtClean="0">
                <a:solidFill>
                  <a:schemeClr val="bg2"/>
                </a:solidFill>
                <a:latin typeface="Arial"/>
                <a:cs typeface="ＭＳ Ｐゴシック" charset="0"/>
              </a:rPr>
              <a:t>í</a:t>
            </a:r>
            <a:r>
              <a:rPr lang="es-MX" sz="2400" smtClean="0">
                <a:solidFill>
                  <a:schemeClr val="bg2"/>
                </a:solidFill>
                <a:latin typeface="Verdana" charset="0"/>
              </a:rPr>
              <a:t>cola.</a:t>
            </a:r>
          </a:p>
        </p:txBody>
      </p:sp>
      <p:sp>
        <p:nvSpPr>
          <p:cNvPr id="131094" name="Text Box 22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altLang="ja-JP" sz="3600" b="1">
                <a:solidFill>
                  <a:schemeClr val="bg2"/>
                </a:solidFill>
              </a:rPr>
              <a:t>INDICACIONES GEOGRAFICAS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9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900113" y="1844675"/>
            <a:ext cx="7559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MX">
              <a:cs typeface="+mn-cs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2590800"/>
            <a:ext cx="3848100" cy="3733800"/>
          </a:xfrm>
        </p:spPr>
        <p:txBody>
          <a:bodyPr/>
          <a:lstStyle/>
          <a:p>
            <a:pPr lvl="1" algn="r">
              <a:lnSpc>
                <a:spcPct val="440000"/>
              </a:lnSpc>
              <a:buFontTx/>
              <a:buNone/>
              <a:defRPr/>
            </a:pPr>
            <a:r>
              <a:rPr lang="es-MX" sz="900" smtClean="0">
                <a:solidFill>
                  <a:schemeClr val="bg2"/>
                </a:solidFill>
                <a:latin typeface="Verdana" charset="0"/>
              </a:rPr>
              <a:t>Denominación de Origen para alimentos.</a:t>
            </a:r>
          </a:p>
          <a:p>
            <a:pPr lvl="1" algn="r">
              <a:lnSpc>
                <a:spcPct val="440000"/>
              </a:lnSpc>
              <a:buFontTx/>
              <a:buNone/>
              <a:defRPr/>
            </a:pPr>
            <a:r>
              <a:rPr lang="es-MX" sz="900" smtClean="0">
                <a:solidFill>
                  <a:schemeClr val="bg2"/>
                </a:solidFill>
                <a:latin typeface="Verdana" charset="0"/>
              </a:rPr>
              <a:t>Expresiones tradicionales contenidas en artesan</a:t>
            </a:r>
            <a:r>
              <a:rPr lang="es-MX" altLang="ja-JP" sz="900" smtClean="0">
                <a:solidFill>
                  <a:schemeClr val="bg2"/>
                </a:solidFill>
                <a:latin typeface="Arial"/>
                <a:cs typeface="ＭＳ Ｐゴシック" charset="0"/>
              </a:rPr>
              <a:t>ías.</a:t>
            </a:r>
            <a:endParaRPr lang="es-MX" sz="900" smtClean="0">
              <a:solidFill>
                <a:schemeClr val="bg2"/>
              </a:solidFill>
              <a:latin typeface="Verdana" charset="0"/>
            </a:endParaRPr>
          </a:p>
          <a:p>
            <a:pPr lvl="1" algn="r">
              <a:lnSpc>
                <a:spcPct val="440000"/>
              </a:lnSpc>
              <a:buFontTx/>
              <a:buNone/>
              <a:defRPr/>
            </a:pPr>
            <a:r>
              <a:rPr lang="es-MX" sz="900" smtClean="0">
                <a:solidFill>
                  <a:schemeClr val="bg2"/>
                </a:solidFill>
                <a:latin typeface="Verdana" charset="0"/>
              </a:rPr>
              <a:t>Menciones complementarias de Calidad.</a:t>
            </a:r>
          </a:p>
          <a:p>
            <a:pPr lvl="1" algn="r">
              <a:lnSpc>
                <a:spcPct val="440000"/>
              </a:lnSpc>
              <a:buFontTx/>
              <a:buNone/>
              <a:defRPr/>
            </a:pPr>
            <a:r>
              <a:rPr lang="es-MX" sz="900" smtClean="0">
                <a:solidFill>
                  <a:schemeClr val="bg2"/>
                </a:solidFill>
                <a:latin typeface="Verdana" charset="0"/>
              </a:rPr>
              <a:t>Zona Vitivin</a:t>
            </a:r>
            <a:r>
              <a:rPr lang="es-MX" altLang="ja-JP" sz="900" smtClean="0">
                <a:solidFill>
                  <a:schemeClr val="bg2"/>
                </a:solidFill>
                <a:latin typeface="Arial"/>
                <a:cs typeface="ＭＳ Ｐゴシック" charset="0"/>
              </a:rPr>
              <a:t>í</a:t>
            </a:r>
            <a:r>
              <a:rPr lang="es-MX" sz="900" smtClean="0">
                <a:solidFill>
                  <a:schemeClr val="bg2"/>
                </a:solidFill>
                <a:latin typeface="Verdana" charset="0"/>
              </a:rPr>
              <a:t>cola.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altLang="ja-JP" sz="3600" b="1">
                <a:solidFill>
                  <a:schemeClr val="bg2"/>
                </a:solidFill>
              </a:rPr>
              <a:t>INDICACIONES GEOGRAFICAS</a:t>
            </a:r>
          </a:p>
        </p:txBody>
      </p:sp>
      <p:pic>
        <p:nvPicPr>
          <p:cNvPr id="143365" name="Picture 5" descr="144029580CarmenGranReserva2009CarmenereHIResFrontLabel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519613" cy="45275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6" name="Line 6"/>
          <p:cNvSpPr>
            <a:spLocks noChangeShapeType="1"/>
          </p:cNvSpPr>
          <p:nvPr/>
        </p:nvSpPr>
        <p:spPr bwMode="auto">
          <a:xfrm>
            <a:off x="3962400" y="3124200"/>
            <a:ext cx="3505200" cy="259080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43367" name="Line 7"/>
          <p:cNvSpPr>
            <a:spLocks noChangeShapeType="1"/>
          </p:cNvSpPr>
          <p:nvPr/>
        </p:nvSpPr>
        <p:spPr bwMode="auto">
          <a:xfrm flipV="1">
            <a:off x="4038600" y="3429000"/>
            <a:ext cx="1600200" cy="91440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43368" name="Line 8"/>
          <p:cNvSpPr>
            <a:spLocks noChangeShapeType="1"/>
          </p:cNvSpPr>
          <p:nvPr/>
        </p:nvSpPr>
        <p:spPr bwMode="auto">
          <a:xfrm>
            <a:off x="4038600" y="4953000"/>
            <a:ext cx="3276600" cy="76200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43369" name="Line 9"/>
          <p:cNvSpPr>
            <a:spLocks noChangeShapeType="1"/>
          </p:cNvSpPr>
          <p:nvPr/>
        </p:nvSpPr>
        <p:spPr bwMode="auto">
          <a:xfrm>
            <a:off x="4038600" y="3733800"/>
            <a:ext cx="1828800" cy="38100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to_00000001201309251718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3" y="239366"/>
            <a:ext cx="8356092" cy="5073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228600" y="3284984"/>
            <a:ext cx="868680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kumimoji="1" lang="es-MX" sz="7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cs typeface="+mn-cs"/>
              </a:rPr>
              <a:t>Certamen final</a:t>
            </a:r>
            <a:endParaRPr kumimoji="1" lang="es-MX" sz="7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cs typeface="+mn-cs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s-C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</a:rPr>
              <a:t>Visite sección tareas en U-cursos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s-C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cs typeface="+mn-cs"/>
              </a:rPr>
              <a:t>Responda el certamen y suba una copia en </a:t>
            </a:r>
            <a:r>
              <a:rPr kumimoji="1" lang="es-CL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cs typeface="+mn-cs"/>
              </a:rPr>
              <a:t>pdf</a:t>
            </a:r>
            <a:r>
              <a:rPr kumimoji="1" lang="es-C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cs typeface="+mn-cs"/>
              </a:rPr>
              <a:t> a más tardar el lunes 4 de enero de 2016 a las 23:59 horas.</a:t>
            </a:r>
            <a:endParaRPr kumimoji="1" lang="es-MX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266700" y="1905000"/>
            <a:ext cx="86106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527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2743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9337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3124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581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4038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495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953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Clr>
                <a:srgbClr val="CC3300"/>
              </a:buClr>
              <a:buFont typeface="Arial" charset="0"/>
              <a:buNone/>
              <a:defRPr/>
            </a:pPr>
            <a:r>
              <a:rPr lang="es-ES_tradnl" smtClean="0">
                <a:solidFill>
                  <a:schemeClr val="bg2"/>
                </a:solidFill>
                <a:latin typeface="Tahoma" charset="0"/>
                <a:cs typeface="+mn-cs"/>
              </a:rPr>
              <a:t>Conjunto de normas que otorgan derechos de propiedad </a:t>
            </a:r>
          </a:p>
          <a:p>
            <a:pPr>
              <a:buClr>
                <a:srgbClr val="CC3300"/>
              </a:buClr>
              <a:buFont typeface="Arial" charset="0"/>
              <a:buNone/>
              <a:defRPr/>
            </a:pPr>
            <a:r>
              <a:rPr lang="es-ES_tradnl" smtClean="0">
                <a:solidFill>
                  <a:schemeClr val="bg2"/>
                </a:solidFill>
                <a:latin typeface="Tahoma" charset="0"/>
                <a:cs typeface="+mn-cs"/>
              </a:rPr>
              <a:t>sobre bienes inmateriales.</a:t>
            </a:r>
          </a:p>
          <a:p>
            <a:pPr>
              <a:buClr>
                <a:srgbClr val="CC3300"/>
              </a:buClr>
              <a:buFont typeface="Arial" charset="0"/>
              <a:buNone/>
              <a:defRPr/>
            </a:pPr>
            <a:endParaRPr lang="es-ES_tradnl" smtClean="0">
              <a:solidFill>
                <a:schemeClr val="bg2"/>
              </a:solidFill>
              <a:latin typeface="Tahoma" charset="0"/>
              <a:cs typeface="+mn-cs"/>
            </a:endParaRPr>
          </a:p>
          <a:p>
            <a:pPr>
              <a:buClr>
                <a:srgbClr val="CC3300"/>
              </a:buClr>
              <a:buFont typeface="Arial" charset="0"/>
              <a:buNone/>
              <a:defRPr/>
            </a:pPr>
            <a:r>
              <a:rPr lang="es-ES_tradnl" smtClean="0">
                <a:solidFill>
                  <a:schemeClr val="bg2"/>
                </a:solidFill>
                <a:latin typeface="Tahoma" charset="0"/>
                <a:cs typeface="+mn-cs"/>
              </a:rPr>
              <a:t>Se regula mediante legislaciones independientes</a:t>
            </a:r>
          </a:p>
          <a:p>
            <a:pPr>
              <a:buClr>
                <a:srgbClr val="CC3300"/>
              </a:buClr>
              <a:buFont typeface="Arial" charset="0"/>
              <a:buNone/>
              <a:defRPr/>
            </a:pPr>
            <a:r>
              <a:rPr lang="es-ES_tradnl" smtClean="0">
                <a:solidFill>
                  <a:schemeClr val="bg2"/>
                </a:solidFill>
                <a:latin typeface="Tahoma" charset="0"/>
                <a:cs typeface="+mn-cs"/>
              </a:rPr>
              <a:t>para cada país.</a:t>
            </a:r>
          </a:p>
          <a:p>
            <a:pPr>
              <a:buClr>
                <a:srgbClr val="CC3300"/>
              </a:buClr>
              <a:buFont typeface="Arial" charset="0"/>
              <a:buNone/>
              <a:defRPr/>
            </a:pPr>
            <a:endParaRPr lang="es-ES_tradnl" smtClean="0">
              <a:solidFill>
                <a:schemeClr val="bg2"/>
              </a:solidFill>
              <a:latin typeface="Tahoma" charset="0"/>
              <a:cs typeface="+mn-cs"/>
            </a:endParaRPr>
          </a:p>
          <a:p>
            <a:pPr>
              <a:buClr>
                <a:srgbClr val="CC3300"/>
              </a:buClr>
              <a:buFont typeface="Arial" charset="0"/>
              <a:buNone/>
              <a:defRPr/>
            </a:pPr>
            <a:r>
              <a:rPr lang="es-ES_tradnl" smtClean="0">
                <a:solidFill>
                  <a:schemeClr val="bg2"/>
                </a:solidFill>
                <a:latin typeface="Tahoma" charset="0"/>
                <a:cs typeface="+mn-cs"/>
              </a:rPr>
              <a:t>Derecho internacional, aplica diferentes criterios </a:t>
            </a:r>
          </a:p>
          <a:p>
            <a:pPr>
              <a:buClr>
                <a:srgbClr val="CC3300"/>
              </a:buClr>
              <a:buFont typeface="Arial" charset="0"/>
              <a:buNone/>
              <a:defRPr/>
            </a:pPr>
            <a:r>
              <a:rPr lang="es-ES_tradnl" smtClean="0">
                <a:solidFill>
                  <a:schemeClr val="bg2"/>
                </a:solidFill>
                <a:latin typeface="Tahoma" charset="0"/>
                <a:cs typeface="+mn-cs"/>
              </a:rPr>
              <a:t>consensuados:</a:t>
            </a:r>
          </a:p>
          <a:p>
            <a:pPr lvl="1">
              <a:buClr>
                <a:srgbClr val="CC3300"/>
              </a:buClr>
              <a:buSzPct val="150000"/>
              <a:buFont typeface="Arial" charset="0"/>
              <a:buNone/>
              <a:defRPr/>
            </a:pPr>
            <a:r>
              <a:rPr lang="es-ES_tradnl" i="1" smtClean="0">
                <a:solidFill>
                  <a:schemeClr val="bg2"/>
                </a:solidFill>
                <a:latin typeface="Tahoma" charset="0"/>
                <a:cs typeface="+mn-cs"/>
              </a:rPr>
              <a:t>OMPI, 1975. Paris, 1991. Berna, 1970.</a:t>
            </a:r>
          </a:p>
          <a:p>
            <a:pPr lvl="1">
              <a:buClr>
                <a:srgbClr val="CC3300"/>
              </a:buClr>
              <a:buSzPct val="150000"/>
              <a:buFont typeface="Arial" charset="0"/>
              <a:buNone/>
              <a:defRPr/>
            </a:pPr>
            <a:r>
              <a:rPr lang="es-ES_tradnl" i="1" smtClean="0">
                <a:solidFill>
                  <a:schemeClr val="bg2"/>
                </a:solidFill>
                <a:latin typeface="Tahoma" charset="0"/>
                <a:cs typeface="+mn-cs"/>
              </a:rPr>
              <a:t>Roma, 1974. Convención de Discos, 1977.</a:t>
            </a:r>
          </a:p>
          <a:p>
            <a:pPr lvl="1">
              <a:buClr>
                <a:srgbClr val="CC3300"/>
              </a:buClr>
              <a:buSzPct val="150000"/>
              <a:buFont typeface="Arial" charset="0"/>
              <a:buNone/>
              <a:defRPr/>
            </a:pPr>
            <a:r>
              <a:rPr lang="es-ES_tradnl" i="1" smtClean="0">
                <a:solidFill>
                  <a:schemeClr val="bg2"/>
                </a:solidFill>
                <a:latin typeface="Tahoma" charset="0"/>
                <a:cs typeface="+mn-cs"/>
              </a:rPr>
              <a:t>Nairobi, 1983. UPOV 78, 1996.</a:t>
            </a:r>
          </a:p>
          <a:p>
            <a:pPr lvl="1">
              <a:buClr>
                <a:srgbClr val="CC3300"/>
              </a:buClr>
              <a:buSzPct val="150000"/>
              <a:buFont typeface="Arial" charset="0"/>
              <a:buNone/>
              <a:defRPr/>
            </a:pPr>
            <a:r>
              <a:rPr lang="es-ES_tradnl" i="1" smtClean="0">
                <a:solidFill>
                  <a:schemeClr val="bg2"/>
                </a:solidFill>
                <a:latin typeface="Tahoma" charset="0"/>
                <a:cs typeface="+mn-cs"/>
              </a:rPr>
              <a:t>Ompi 96, 2001. TLC</a:t>
            </a:r>
            <a:r>
              <a:rPr lang="ja-JP" altLang="es-ES_tradnl" i="1" smtClean="0">
                <a:solidFill>
                  <a:schemeClr val="bg2"/>
                </a:solidFill>
                <a:latin typeface="Arial"/>
                <a:cs typeface="+mn-cs"/>
              </a:rPr>
              <a:t>’</a:t>
            </a:r>
            <a:r>
              <a:rPr lang="es-ES_tradnl" i="1" smtClean="0">
                <a:solidFill>
                  <a:schemeClr val="bg2"/>
                </a:solidFill>
                <a:latin typeface="Tahoma" charset="0"/>
                <a:cs typeface="+mn-cs"/>
              </a:rPr>
              <a:t>s</a:t>
            </a:r>
            <a:endParaRPr lang="es-ES_tradnl" smtClean="0">
              <a:solidFill>
                <a:schemeClr val="bg2"/>
              </a:solidFill>
              <a:latin typeface="Tahoma" charset="0"/>
              <a:cs typeface="+mn-cs"/>
            </a:endParaRPr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600" b="1">
                <a:solidFill>
                  <a:schemeClr val="bg2"/>
                </a:solidFill>
                <a:cs typeface="+mn-cs"/>
              </a:rPr>
              <a:t>PROPIEDAD INTELECTUAL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8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8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8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8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8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8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8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8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8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build="p" autoUpdateAnimBg="0" advAuto="1000"/>
      <p:bldP spid="14848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81000" y="2819400"/>
            <a:ext cx="3352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600">
                <a:solidFill>
                  <a:schemeClr val="bg2"/>
                </a:solidFill>
                <a:cs typeface="+mn-cs"/>
              </a:rPr>
              <a:t>PROPIEDAD INTELECTUAL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191000" y="304800"/>
            <a:ext cx="45720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_tradnl" b="1">
                <a:solidFill>
                  <a:schemeClr val="bg2"/>
                </a:solidFill>
                <a:cs typeface="+mn-cs"/>
              </a:rPr>
              <a:t>Derecho de Autor</a:t>
            </a:r>
            <a:endParaRPr lang="es-ES_tradnl">
              <a:solidFill>
                <a:schemeClr val="bg2"/>
              </a:solidFill>
              <a:cs typeface="+mn-cs"/>
            </a:endParaRPr>
          </a:p>
          <a:p>
            <a:pPr>
              <a:buClr>
                <a:srgbClr val="CC3300"/>
              </a:buClr>
              <a:buFont typeface="Monotype Sorts" charset="0"/>
              <a:buChar char="4"/>
              <a:defRPr/>
            </a:pPr>
            <a:r>
              <a:rPr lang="es-ES_tradnl" i="1">
                <a:solidFill>
                  <a:schemeClr val="bg2"/>
                </a:solidFill>
                <a:cs typeface="+mn-cs"/>
              </a:rPr>
              <a:t>Obras literarias.</a:t>
            </a:r>
          </a:p>
          <a:p>
            <a:pPr>
              <a:buClr>
                <a:srgbClr val="CC3300"/>
              </a:buClr>
              <a:buFont typeface="Monotype Sorts" charset="0"/>
              <a:buChar char="4"/>
              <a:defRPr/>
            </a:pPr>
            <a:r>
              <a:rPr lang="es-ES_tradnl" i="1">
                <a:solidFill>
                  <a:schemeClr val="bg2"/>
                </a:solidFill>
                <a:cs typeface="+mn-cs"/>
              </a:rPr>
              <a:t>Obras Artísticas.</a:t>
            </a:r>
          </a:p>
          <a:p>
            <a:pPr>
              <a:buClr>
                <a:srgbClr val="CC3300"/>
              </a:buClr>
              <a:buFont typeface="Monotype Sorts" charset="0"/>
              <a:buChar char="4"/>
              <a:defRPr/>
            </a:pPr>
            <a:r>
              <a:rPr lang="es-ES_tradnl" i="1">
                <a:solidFill>
                  <a:schemeClr val="bg2"/>
                </a:solidFill>
                <a:cs typeface="+mn-cs"/>
              </a:rPr>
              <a:t>Software.</a:t>
            </a:r>
          </a:p>
          <a:p>
            <a:pPr>
              <a:buClr>
                <a:srgbClr val="CC3300"/>
              </a:buClr>
              <a:buFont typeface="Monotype Sorts" charset="0"/>
              <a:buChar char="4"/>
              <a:defRPr/>
            </a:pPr>
            <a:r>
              <a:rPr lang="es-ES_tradnl" i="1">
                <a:solidFill>
                  <a:schemeClr val="bg2"/>
                </a:solidFill>
                <a:cs typeface="+mn-cs"/>
              </a:rPr>
              <a:t>Otros.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191000" y="3581400"/>
            <a:ext cx="45720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_tradnl" b="1">
                <a:solidFill>
                  <a:schemeClr val="bg2"/>
                </a:solidFill>
                <a:cs typeface="+mn-cs"/>
              </a:rPr>
              <a:t>Propiedad Industrial</a:t>
            </a:r>
          </a:p>
          <a:p>
            <a:pPr>
              <a:buClr>
                <a:srgbClr val="CC3300"/>
              </a:buClr>
              <a:buFont typeface="Monotype Sorts" charset="0"/>
              <a:buChar char="4"/>
              <a:defRPr/>
            </a:pPr>
            <a:r>
              <a:rPr lang="es-ES_tradnl" i="1">
                <a:solidFill>
                  <a:schemeClr val="bg2"/>
                </a:solidFill>
                <a:cs typeface="+mn-cs"/>
              </a:rPr>
              <a:t>Invenciones.</a:t>
            </a:r>
          </a:p>
          <a:p>
            <a:pPr>
              <a:buClr>
                <a:srgbClr val="CC3300"/>
              </a:buClr>
              <a:buFont typeface="Monotype Sorts" charset="0"/>
              <a:buChar char="4"/>
              <a:defRPr/>
            </a:pPr>
            <a:r>
              <a:rPr lang="es-ES_tradnl" i="1">
                <a:solidFill>
                  <a:schemeClr val="bg2"/>
                </a:solidFill>
                <a:cs typeface="+mn-cs"/>
              </a:rPr>
              <a:t>Modelos de Utilidad.</a:t>
            </a:r>
          </a:p>
          <a:p>
            <a:pPr>
              <a:buClr>
                <a:srgbClr val="CC3300"/>
              </a:buClr>
              <a:buFont typeface="Monotype Sorts" charset="0"/>
              <a:buChar char="4"/>
              <a:defRPr/>
            </a:pPr>
            <a:r>
              <a:rPr lang="es-ES_tradnl" i="1">
                <a:solidFill>
                  <a:schemeClr val="bg2"/>
                </a:solidFill>
                <a:cs typeface="+mn-cs"/>
              </a:rPr>
              <a:t>Diseños Industriales.</a:t>
            </a:r>
          </a:p>
          <a:p>
            <a:pPr>
              <a:buClr>
                <a:srgbClr val="CC3300"/>
              </a:buClr>
              <a:buFont typeface="Monotype Sorts" charset="0"/>
              <a:buChar char="4"/>
              <a:defRPr/>
            </a:pPr>
            <a:r>
              <a:rPr lang="es-ES_tradnl" i="1">
                <a:solidFill>
                  <a:schemeClr val="bg2"/>
                </a:solidFill>
                <a:cs typeface="+mn-cs"/>
              </a:rPr>
              <a:t>Marcas Comerciales.</a:t>
            </a:r>
          </a:p>
          <a:p>
            <a:pPr>
              <a:buClr>
                <a:srgbClr val="CC3300"/>
              </a:buClr>
              <a:buFont typeface="Monotype Sorts" charset="0"/>
              <a:buChar char="4"/>
              <a:defRPr/>
            </a:pPr>
            <a:r>
              <a:rPr lang="es-ES_tradnl" i="1">
                <a:solidFill>
                  <a:schemeClr val="bg2"/>
                </a:solidFill>
                <a:cs typeface="+mn-cs"/>
              </a:rPr>
              <a:t>Otros.</a:t>
            </a: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 rot="5400000" flipH="1">
            <a:off x="2819400" y="1371600"/>
            <a:ext cx="1600200" cy="1143000"/>
          </a:xfrm>
          <a:custGeom>
            <a:avLst/>
            <a:gdLst>
              <a:gd name="G0" fmla="+- 13157 0 0"/>
              <a:gd name="G1" fmla="+- 18836 0 0"/>
              <a:gd name="G2" fmla="+- 6870 0 0"/>
              <a:gd name="G3" fmla="*/ 13157 1 2"/>
              <a:gd name="G4" fmla="+- G3 10800 0"/>
              <a:gd name="G5" fmla="+- 21600 13157 18836"/>
              <a:gd name="G6" fmla="+- 18836 6870 0"/>
              <a:gd name="G7" fmla="*/ G6 1 2"/>
              <a:gd name="G8" fmla="*/ 18836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836 1 2"/>
              <a:gd name="G15" fmla="+- G5 0 G4"/>
              <a:gd name="G16" fmla="+- G0 0 G4"/>
              <a:gd name="G17" fmla="*/ G2 G15 G16"/>
              <a:gd name="T0" fmla="*/ 17379 w 21600"/>
              <a:gd name="T1" fmla="*/ 0 h 21600"/>
              <a:gd name="T2" fmla="*/ 13157 w 21600"/>
              <a:gd name="T3" fmla="*/ 6870 h 21600"/>
              <a:gd name="T4" fmla="*/ 0 w 21600"/>
              <a:gd name="T5" fmla="*/ 19929 h 21600"/>
              <a:gd name="T6" fmla="*/ 9418 w 21600"/>
              <a:gd name="T7" fmla="*/ 21600 h 21600"/>
              <a:gd name="T8" fmla="*/ 18836 w 21600"/>
              <a:gd name="T9" fmla="*/ 14739 h 21600"/>
              <a:gd name="T10" fmla="*/ 21600 w 21600"/>
              <a:gd name="T11" fmla="*/ 687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79" y="0"/>
                </a:moveTo>
                <a:lnTo>
                  <a:pt x="13157" y="6870"/>
                </a:lnTo>
                <a:lnTo>
                  <a:pt x="15921" y="6870"/>
                </a:lnTo>
                <a:lnTo>
                  <a:pt x="15921" y="18257"/>
                </a:lnTo>
                <a:lnTo>
                  <a:pt x="0" y="18257"/>
                </a:lnTo>
                <a:lnTo>
                  <a:pt x="0" y="21600"/>
                </a:lnTo>
                <a:lnTo>
                  <a:pt x="18836" y="21600"/>
                </a:lnTo>
                <a:lnTo>
                  <a:pt x="18836" y="6870"/>
                </a:lnTo>
                <a:lnTo>
                  <a:pt x="21600" y="687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 rot="-5400000" flipH="1" flipV="1">
            <a:off x="2819400" y="4343400"/>
            <a:ext cx="1600200" cy="1143000"/>
          </a:xfrm>
          <a:custGeom>
            <a:avLst/>
            <a:gdLst>
              <a:gd name="G0" fmla="+- 13157 0 0"/>
              <a:gd name="G1" fmla="+- 18836 0 0"/>
              <a:gd name="G2" fmla="+- 6870 0 0"/>
              <a:gd name="G3" fmla="*/ 13157 1 2"/>
              <a:gd name="G4" fmla="+- G3 10800 0"/>
              <a:gd name="G5" fmla="+- 21600 13157 18836"/>
              <a:gd name="G6" fmla="+- 18836 6870 0"/>
              <a:gd name="G7" fmla="*/ G6 1 2"/>
              <a:gd name="G8" fmla="*/ 18836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836 1 2"/>
              <a:gd name="G15" fmla="+- G5 0 G4"/>
              <a:gd name="G16" fmla="+- G0 0 G4"/>
              <a:gd name="G17" fmla="*/ G2 G15 G16"/>
              <a:gd name="T0" fmla="*/ 17379 w 21600"/>
              <a:gd name="T1" fmla="*/ 0 h 21600"/>
              <a:gd name="T2" fmla="*/ 13157 w 21600"/>
              <a:gd name="T3" fmla="*/ 6870 h 21600"/>
              <a:gd name="T4" fmla="*/ 0 w 21600"/>
              <a:gd name="T5" fmla="*/ 19929 h 21600"/>
              <a:gd name="T6" fmla="*/ 9418 w 21600"/>
              <a:gd name="T7" fmla="*/ 21600 h 21600"/>
              <a:gd name="T8" fmla="*/ 18836 w 21600"/>
              <a:gd name="T9" fmla="*/ 14739 h 21600"/>
              <a:gd name="T10" fmla="*/ 21600 w 21600"/>
              <a:gd name="T11" fmla="*/ 687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79" y="0"/>
                </a:moveTo>
                <a:lnTo>
                  <a:pt x="13157" y="6870"/>
                </a:lnTo>
                <a:lnTo>
                  <a:pt x="15921" y="6870"/>
                </a:lnTo>
                <a:lnTo>
                  <a:pt x="15921" y="18257"/>
                </a:lnTo>
                <a:lnTo>
                  <a:pt x="0" y="18257"/>
                </a:lnTo>
                <a:lnTo>
                  <a:pt x="0" y="21600"/>
                </a:lnTo>
                <a:lnTo>
                  <a:pt x="18836" y="21600"/>
                </a:lnTo>
                <a:lnTo>
                  <a:pt x="18836" y="6870"/>
                </a:lnTo>
                <a:lnTo>
                  <a:pt x="21600" y="6870"/>
                </a:lnTo>
                <a:close/>
              </a:path>
            </a:pathLst>
          </a:cu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15367" grpId="0" autoUpdateAnimBg="0"/>
      <p:bldP spid="1536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600" b="1">
                <a:solidFill>
                  <a:schemeClr val="bg2"/>
                </a:solidFill>
                <a:cs typeface="+mn-cs"/>
              </a:rPr>
              <a:t>DERECHO DE AUTOR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290638" y="1916113"/>
            <a:ext cx="7026275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1" lang="es-MX" sz="2800">
                <a:solidFill>
                  <a:schemeClr val="bg2"/>
                </a:solidFill>
                <a:latin typeface="Arial" charset="0"/>
                <a:cs typeface="+mn-cs"/>
              </a:rPr>
              <a:t>Derechos Morales y Patrimoniales sobre:</a:t>
            </a:r>
          </a:p>
          <a:p>
            <a:pPr marL="342900" indent="-342900">
              <a:spcBef>
                <a:spcPct val="20000"/>
              </a:spcBef>
              <a:defRPr/>
            </a:pPr>
            <a:endParaRPr kumimoji="1" lang="es-MX" sz="2800">
              <a:solidFill>
                <a:schemeClr val="bg2"/>
              </a:solidFill>
              <a:latin typeface="Arial" charset="0"/>
              <a:cs typeface="+mn-cs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kumimoji="1" lang="es-MX" sz="2400">
                <a:solidFill>
                  <a:schemeClr val="bg2"/>
                </a:solidFill>
                <a:latin typeface="Arial" charset="0"/>
                <a:cs typeface="+mn-cs"/>
              </a:rPr>
              <a:t>Obras Literarias y Artísticas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kumimoji="1" lang="es-MX" sz="2400">
                <a:solidFill>
                  <a:schemeClr val="bg2"/>
                </a:solidFill>
                <a:latin typeface="Arial" charset="0"/>
                <a:cs typeface="+mn-cs"/>
              </a:rPr>
              <a:t>Obras Musicales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kumimoji="1" lang="es-MX" sz="2400">
                <a:solidFill>
                  <a:schemeClr val="bg2"/>
                </a:solidFill>
                <a:latin typeface="Arial" charset="0"/>
                <a:cs typeface="+mn-cs"/>
              </a:rPr>
              <a:t>Software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kumimoji="1" lang="es-MX" sz="2400">
                <a:solidFill>
                  <a:schemeClr val="bg2"/>
                </a:solidFill>
                <a:latin typeface="Arial" charset="0"/>
                <a:cs typeface="+mn-cs"/>
              </a:rPr>
              <a:t>Obras Cinematográficas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kumimoji="1" lang="es-MX" sz="2400">
                <a:solidFill>
                  <a:schemeClr val="bg2"/>
                </a:solidFill>
                <a:latin typeface="Arial" charset="0"/>
                <a:cs typeface="+mn-cs"/>
              </a:rPr>
              <a:t>Videogramas y multimedia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kumimoji="1" lang="es-MX" sz="2400">
                <a:solidFill>
                  <a:schemeClr val="bg2"/>
                </a:solidFill>
                <a:latin typeface="Arial" charset="0"/>
                <a:cs typeface="+mn-cs"/>
              </a:rPr>
              <a:t>Otros </a:t>
            </a:r>
            <a:endParaRPr kumimoji="1" lang="es-ES" sz="2400">
              <a:solidFill>
                <a:schemeClr val="bg2"/>
              </a:solidFill>
              <a:latin typeface="Arial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kumimoji="1" lang="es-ES" sz="2400">
              <a:solidFill>
                <a:schemeClr val="bg2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600" b="1">
                <a:solidFill>
                  <a:schemeClr val="bg2"/>
                </a:solidFill>
                <a:cs typeface="+mn-cs"/>
              </a:rPr>
              <a:t>DERECHO DE AUTOR</a:t>
            </a: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1577975" y="2073275"/>
            <a:ext cx="5986463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1" lang="es-MX" sz="3600">
                <a:solidFill>
                  <a:schemeClr val="bg2"/>
                </a:solidFill>
                <a:latin typeface="Arial" charset="0"/>
                <a:cs typeface="+mn-cs"/>
              </a:rPr>
              <a:t>Explotación de Derechos Patrimoniales de Autor:</a:t>
            </a:r>
          </a:p>
          <a:p>
            <a:pPr marL="342900" indent="-342900">
              <a:spcBef>
                <a:spcPct val="20000"/>
              </a:spcBef>
              <a:defRPr/>
            </a:pPr>
            <a:endParaRPr kumimoji="1" lang="es-MX" sz="3600">
              <a:solidFill>
                <a:schemeClr val="bg2"/>
              </a:solidFill>
              <a:latin typeface="Arial" charset="0"/>
              <a:cs typeface="+mn-cs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kumimoji="1" lang="es-MX">
                <a:solidFill>
                  <a:schemeClr val="bg2"/>
                </a:solidFill>
                <a:latin typeface="Arial" charset="0"/>
                <a:cs typeface="+mn-cs"/>
              </a:rPr>
              <a:t>Producción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kumimoji="1" lang="es-MX">
                <a:solidFill>
                  <a:schemeClr val="bg2"/>
                </a:solidFill>
                <a:latin typeface="Arial" charset="0"/>
                <a:cs typeface="+mn-cs"/>
              </a:rPr>
              <a:t>Explotación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kumimoji="1" lang="es-MX">
                <a:solidFill>
                  <a:schemeClr val="bg2"/>
                </a:solidFill>
                <a:latin typeface="Arial" charset="0"/>
                <a:cs typeface="+mn-cs"/>
              </a:rPr>
              <a:t>Difusión</a:t>
            </a:r>
            <a:endParaRPr kumimoji="1" lang="es-ES" sz="2800">
              <a:solidFill>
                <a:schemeClr val="bg2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1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1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1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876300" y="2362200"/>
            <a:ext cx="73914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095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476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667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12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58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03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49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CC3300"/>
              </a:buClr>
              <a:buFont typeface="Monotype Sorts" charset="0"/>
              <a:buNone/>
              <a:defRPr/>
            </a:pPr>
            <a:r>
              <a:rPr lang="es-ES_tradnl" sz="3600" smtClean="0">
                <a:solidFill>
                  <a:schemeClr val="bg2"/>
                </a:solidFill>
                <a:latin typeface="Tahoma" charset="0"/>
                <a:cs typeface="+mn-cs"/>
              </a:rPr>
              <a:t>Conjunto de normas y principios destinados a proteger productos, procedimientos y servicios, con el fin de entregarles mayor jerarquía competitiva.</a:t>
            </a:r>
            <a:endParaRPr lang="es-ES_tradnl" b="1" smtClean="0">
              <a:solidFill>
                <a:schemeClr val="bg2"/>
              </a:solidFill>
              <a:latin typeface="Tahoma" charset="0"/>
              <a:cs typeface="+mn-cs"/>
            </a:endParaRP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600" b="1">
                <a:solidFill>
                  <a:schemeClr val="bg2"/>
                </a:solidFill>
                <a:cs typeface="+mn-cs"/>
              </a:rPr>
              <a:t>PROPIEDAD INDUSTRIAL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autoUpdateAnimBg="0"/>
      <p:bldP spid="14950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6200" y="1752600"/>
            <a:ext cx="89916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095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476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667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12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58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03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49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Clr>
                <a:srgbClr val="CC3300"/>
              </a:buClr>
              <a:buFont typeface="Monotype Sorts" charset="0"/>
              <a:buNone/>
              <a:defRPr/>
            </a:pPr>
            <a:r>
              <a:rPr lang="es-ES_tradnl" smtClean="0">
                <a:solidFill>
                  <a:schemeClr val="bg2"/>
                </a:solidFill>
                <a:latin typeface="Tahoma" charset="0"/>
                <a:cs typeface="+mn-cs"/>
              </a:rPr>
              <a:t>Objetos de protección de la Propiedad Industrial en Chile:</a:t>
            </a:r>
          </a:p>
          <a:p>
            <a:pPr>
              <a:buClr>
                <a:srgbClr val="CC3300"/>
              </a:buClr>
              <a:buFont typeface="Monotype Sorts" charset="0"/>
              <a:buNone/>
              <a:defRPr/>
            </a:pPr>
            <a:r>
              <a:rPr lang="es-ES_tradnl" sz="2000" b="1" smtClean="0">
                <a:solidFill>
                  <a:schemeClr val="bg2"/>
                </a:solidFill>
                <a:latin typeface="Tahoma" charset="0"/>
                <a:cs typeface="+mn-cs"/>
              </a:rPr>
              <a:t>	</a:t>
            </a:r>
            <a:r>
              <a:rPr lang="es-ES_tradnl" sz="2000" b="1" i="1" smtClean="0">
                <a:solidFill>
                  <a:schemeClr val="bg2"/>
                </a:solidFill>
                <a:latin typeface="Tahoma" charset="0"/>
                <a:cs typeface="+mn-cs"/>
              </a:rPr>
              <a:t>Marcas Comerciales	</a:t>
            </a:r>
          </a:p>
          <a:p>
            <a:pPr>
              <a:buClr>
                <a:srgbClr val="CC3300"/>
              </a:buClr>
              <a:buFont typeface="Monotype Sorts" charset="0"/>
              <a:buNone/>
              <a:defRPr/>
            </a:pPr>
            <a:r>
              <a:rPr lang="es-ES_tradnl" sz="2000" b="1" i="1" smtClean="0">
                <a:solidFill>
                  <a:schemeClr val="bg2"/>
                </a:solidFill>
                <a:latin typeface="Tahoma" charset="0"/>
                <a:cs typeface="+mn-cs"/>
              </a:rPr>
              <a:t>	Invenciones		</a:t>
            </a:r>
          </a:p>
          <a:p>
            <a:pPr>
              <a:buClr>
                <a:srgbClr val="CC3300"/>
              </a:buClr>
              <a:buFont typeface="Monotype Sorts" charset="0"/>
              <a:buNone/>
              <a:defRPr/>
            </a:pPr>
            <a:r>
              <a:rPr lang="es-ES_tradnl" sz="2000" b="1" i="1" smtClean="0">
                <a:solidFill>
                  <a:schemeClr val="bg2"/>
                </a:solidFill>
                <a:latin typeface="Tahoma" charset="0"/>
                <a:cs typeface="+mn-cs"/>
              </a:rPr>
              <a:t>	Modelos de Utilidad</a:t>
            </a:r>
          </a:p>
          <a:p>
            <a:pPr>
              <a:buClr>
                <a:srgbClr val="CC3300"/>
              </a:buClr>
              <a:buFont typeface="Monotype Sorts" charset="0"/>
              <a:buNone/>
              <a:defRPr/>
            </a:pPr>
            <a:r>
              <a:rPr lang="es-ES_tradnl" sz="2000" b="1" i="1" smtClean="0">
                <a:solidFill>
                  <a:schemeClr val="bg2"/>
                </a:solidFill>
                <a:latin typeface="Tahoma" charset="0"/>
                <a:cs typeface="+mn-cs"/>
              </a:rPr>
              <a:t>	Indicaciones Geográficas</a:t>
            </a:r>
          </a:p>
          <a:p>
            <a:pPr>
              <a:buClr>
                <a:srgbClr val="CC3300"/>
              </a:buClr>
              <a:buFont typeface="Monotype Sorts" charset="0"/>
              <a:buNone/>
              <a:defRPr/>
            </a:pPr>
            <a:r>
              <a:rPr lang="es-ES_tradnl" sz="2000" b="1" i="1" smtClean="0">
                <a:solidFill>
                  <a:schemeClr val="bg2"/>
                </a:solidFill>
                <a:latin typeface="Tahoma" charset="0"/>
                <a:cs typeface="+mn-cs"/>
              </a:rPr>
              <a:t>	Diseños Industriales</a:t>
            </a:r>
          </a:p>
          <a:p>
            <a:pPr>
              <a:buClr>
                <a:srgbClr val="CC3300"/>
              </a:buClr>
              <a:buFont typeface="Monotype Sorts" charset="0"/>
              <a:buNone/>
              <a:defRPr/>
            </a:pPr>
            <a:r>
              <a:rPr lang="es-ES_tradnl" sz="2000" b="1" i="1" smtClean="0">
                <a:solidFill>
                  <a:schemeClr val="bg2"/>
                </a:solidFill>
                <a:latin typeface="Tahoma" charset="0"/>
                <a:cs typeface="+mn-cs"/>
              </a:rPr>
              <a:t>	Dibujos Industriales</a:t>
            </a:r>
          </a:p>
          <a:p>
            <a:pPr>
              <a:buClr>
                <a:srgbClr val="CC3300"/>
              </a:buClr>
              <a:buFont typeface="Monotype Sorts" charset="0"/>
              <a:buNone/>
              <a:defRPr/>
            </a:pPr>
            <a:r>
              <a:rPr lang="es-ES_tradnl" sz="2000" b="1" i="1" smtClean="0">
                <a:solidFill>
                  <a:schemeClr val="bg2"/>
                </a:solidFill>
                <a:latin typeface="Tahoma" charset="0"/>
                <a:cs typeface="+mn-cs"/>
              </a:rPr>
              <a:t>	Topografías de circuitos integrados</a:t>
            </a:r>
          </a:p>
          <a:p>
            <a:pPr>
              <a:buClr>
                <a:srgbClr val="CC3300"/>
              </a:buClr>
              <a:buFont typeface="Monotype Sorts" charset="0"/>
              <a:buNone/>
              <a:defRPr/>
            </a:pPr>
            <a:r>
              <a:rPr lang="es-ES_tradnl" sz="2000" b="1" i="1" smtClean="0">
                <a:solidFill>
                  <a:schemeClr val="bg2"/>
                </a:solidFill>
                <a:latin typeface="Tahoma" charset="0"/>
                <a:cs typeface="+mn-cs"/>
              </a:rPr>
              <a:t>	Secretos empresariales</a:t>
            </a:r>
            <a:r>
              <a:rPr lang="es-ES_tradnl" sz="2000" b="1" smtClean="0">
                <a:solidFill>
                  <a:schemeClr val="bg2"/>
                </a:solidFill>
                <a:latin typeface="Tahoma" charset="0"/>
                <a:cs typeface="+mn-cs"/>
              </a:rPr>
              <a:t>	</a:t>
            </a:r>
          </a:p>
          <a:p>
            <a:pPr>
              <a:buClr>
                <a:srgbClr val="CC3300"/>
              </a:buClr>
              <a:buFont typeface="Monotype Sorts" charset="0"/>
              <a:buNone/>
              <a:defRPr/>
            </a:pPr>
            <a:endParaRPr lang="es-ES_tradnl" smtClean="0">
              <a:solidFill>
                <a:schemeClr val="bg2"/>
              </a:solidFill>
              <a:latin typeface="Tahoma" charset="0"/>
              <a:cs typeface="+mn-cs"/>
            </a:endParaRPr>
          </a:p>
          <a:p>
            <a:pPr>
              <a:buClr>
                <a:srgbClr val="CC3300"/>
              </a:buClr>
              <a:buFont typeface="Monotype Sorts" charset="0"/>
              <a:buNone/>
              <a:defRPr/>
            </a:pPr>
            <a:r>
              <a:rPr lang="es-ES_tradnl" smtClean="0">
                <a:solidFill>
                  <a:schemeClr val="bg2"/>
                </a:solidFill>
                <a:latin typeface="Tahoma" charset="0"/>
                <a:cs typeface="+mn-cs"/>
              </a:rPr>
              <a:t>Sistema es regulado por el </a:t>
            </a:r>
            <a:r>
              <a:rPr lang="es-ES_tradnl" b="1" i="1" smtClean="0">
                <a:solidFill>
                  <a:schemeClr val="bg2"/>
                </a:solidFill>
                <a:latin typeface="Tahoma" charset="0"/>
                <a:cs typeface="+mn-cs"/>
              </a:rPr>
              <a:t>ESTADO</a:t>
            </a:r>
            <a:r>
              <a:rPr lang="es-ES_tradnl" smtClean="0">
                <a:solidFill>
                  <a:schemeClr val="bg2"/>
                </a:solidFill>
                <a:latin typeface="Tahoma" charset="0"/>
                <a:cs typeface="+mn-cs"/>
              </a:rPr>
              <a:t>, a través de la aplicación de:</a:t>
            </a:r>
          </a:p>
          <a:p>
            <a:pPr>
              <a:buClr>
                <a:srgbClr val="CC3300"/>
              </a:buClr>
              <a:buFont typeface="Monotype Sorts" charset="0"/>
              <a:buNone/>
              <a:defRPr/>
            </a:pPr>
            <a:r>
              <a:rPr lang="es-ES_tradnl" sz="2000" b="1" smtClean="0">
                <a:solidFill>
                  <a:schemeClr val="bg2"/>
                </a:solidFill>
                <a:latin typeface="Tahoma" charset="0"/>
                <a:cs typeface="+mn-cs"/>
              </a:rPr>
              <a:t>	Ley Nº 19.039</a:t>
            </a:r>
            <a:r>
              <a:rPr lang="es-ES_tradnl" sz="2000" smtClean="0">
                <a:solidFill>
                  <a:schemeClr val="bg2"/>
                </a:solidFill>
                <a:latin typeface="Tahoma" charset="0"/>
                <a:cs typeface="+mn-cs"/>
              </a:rPr>
              <a:t> (25/01/1991; modificaciones en 				trámite legislativo).</a:t>
            </a:r>
          </a:p>
          <a:p>
            <a:pPr>
              <a:buClr>
                <a:srgbClr val="CC3300"/>
              </a:buClr>
              <a:buFont typeface="Monotype Sorts" charset="0"/>
              <a:buNone/>
              <a:defRPr/>
            </a:pPr>
            <a:r>
              <a:rPr lang="es-ES_tradnl" sz="2000" b="1" smtClean="0">
                <a:solidFill>
                  <a:schemeClr val="bg2"/>
                </a:solidFill>
                <a:latin typeface="Tahoma" charset="0"/>
                <a:cs typeface="+mn-cs"/>
              </a:rPr>
              <a:t>	D.S. Nº 177</a:t>
            </a:r>
            <a:r>
              <a:rPr lang="es-ES_tradnl" sz="2000" smtClean="0">
                <a:solidFill>
                  <a:schemeClr val="bg2"/>
                </a:solidFill>
                <a:latin typeface="Tahoma" charset="0"/>
                <a:cs typeface="+mn-cs"/>
              </a:rPr>
              <a:t> 	(30/09/1991; Reglamento).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600" b="1">
                <a:solidFill>
                  <a:schemeClr val="bg2"/>
                </a:solidFill>
                <a:cs typeface="+mn-cs"/>
              </a:rPr>
              <a:t>PROPIEDAD INDUSTRIAL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utoUpdateAnimBg="0"/>
      <p:bldP spid="17415" grpId="0" autoUpdateAnimBg="0"/>
    </p:bldLst>
  </p:timing>
</p:sld>
</file>

<file path=ppt/theme/theme1.xml><?xml version="1.0" encoding="utf-8"?>
<a:theme xmlns:a="http://schemas.openxmlformats.org/drawingml/2006/main" name="Contemporáneo">
  <a:themeElements>
    <a:clrScheme name="Contemporáneo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áneo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Contemporáneo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áneo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áneo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Office\Plantillas\Diseños de presentaciones\Contemporáneo.pot</Template>
  <TotalTime>3994</TotalTime>
  <Words>1680</Words>
  <Application>Microsoft Office PowerPoint</Application>
  <PresentationFormat>Presentación en pantalla (4:3)</PresentationFormat>
  <Paragraphs>310</Paragraphs>
  <Slides>39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1" baseType="lpstr">
      <vt:lpstr>Contemporáneo</vt:lpstr>
      <vt:lpstr>Imagen</vt:lpstr>
      <vt:lpstr>Propiedad Industrial en Chile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Propiedad Industrial en Chile</dc:title>
  <dc:creator>Dpi</dc:creator>
  <cp:lastModifiedBy>UAD</cp:lastModifiedBy>
  <cp:revision>124</cp:revision>
  <dcterms:created xsi:type="dcterms:W3CDTF">2000-10-11T17:05:38Z</dcterms:created>
  <dcterms:modified xsi:type="dcterms:W3CDTF">2015-12-22T11:56:26Z</dcterms:modified>
</cp:coreProperties>
</file>