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3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9" r:id="rId2"/>
    <p:sldId id="510" r:id="rId3"/>
    <p:sldId id="511" r:id="rId4"/>
    <p:sldId id="565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40" r:id="rId13"/>
    <p:sldId id="541" r:id="rId14"/>
    <p:sldId id="542" r:id="rId15"/>
    <p:sldId id="550" r:id="rId16"/>
    <p:sldId id="551" r:id="rId17"/>
    <p:sldId id="555" r:id="rId18"/>
    <p:sldId id="556" r:id="rId19"/>
    <p:sldId id="558" r:id="rId20"/>
    <p:sldId id="544" r:id="rId21"/>
    <p:sldId id="567" r:id="rId22"/>
    <p:sldId id="566" r:id="rId23"/>
    <p:sldId id="568" r:id="rId24"/>
    <p:sldId id="543" r:id="rId25"/>
    <p:sldId id="546" r:id="rId26"/>
    <p:sldId id="563" r:id="rId27"/>
    <p:sldId id="562" r:id="rId28"/>
    <p:sldId id="525" r:id="rId29"/>
    <p:sldId id="519" r:id="rId30"/>
    <p:sldId id="521" r:id="rId31"/>
    <p:sldId id="524" r:id="rId32"/>
    <p:sldId id="545" r:id="rId33"/>
    <p:sldId id="522" r:id="rId34"/>
    <p:sldId id="569" r:id="rId35"/>
  </p:sldIdLst>
  <p:sldSz cx="9144000" cy="6858000" type="screen4x3"/>
  <p:notesSz cx="6858000" cy="91900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b="1" kern="1200">
        <a:solidFill>
          <a:srgbClr val="80808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204629"/>
    <a:srgbClr val="20463F"/>
    <a:srgbClr val="333333"/>
    <a:srgbClr val="285000"/>
    <a:srgbClr val="008000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1444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-2032" y="112"/>
      </p:cViewPr>
      <p:guideLst>
        <p:guide orient="horz" pos="168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336"/>
    </p:cViewPr>
  </p:sorterViewPr>
  <p:notesViewPr>
    <p:cSldViewPr>
      <p:cViewPr>
        <p:scale>
          <a:sx n="60" d="100"/>
          <a:sy n="60" d="100"/>
        </p:scale>
        <p:origin x="-1044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defRPr>
            </a:lvl1pPr>
          </a:lstStyle>
          <a:p>
            <a:endParaRPr lang="es-C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defRPr>
            </a:lvl1pPr>
          </a:lstStyle>
          <a:p>
            <a:endParaRPr lang="es-CL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defRPr>
            </a:lvl1pPr>
          </a:lstStyle>
          <a:p>
            <a:endParaRPr lang="es-CL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defRPr>
            </a:lvl1pPr>
          </a:lstStyle>
          <a:p>
            <a:fld id="{71376EEB-4765-AA4B-9B56-93F31C26A0D0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929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es-C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es-C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90563"/>
            <a:ext cx="4592638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5625"/>
            <a:ext cx="5029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es-C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700" tIns="45849" rIns="91700" bIns="4584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9B95CC07-22C4-6645-A0DA-CDAECD64BAE8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2953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E18EE-120D-F642-926A-B27B9D211B14}" type="slidenum">
              <a:rPr lang="es-CL"/>
              <a:pPr/>
              <a:t>1</a:t>
            </a:fld>
            <a:endParaRPr lang="es-CL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90563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495F1-6A6F-4647-B633-0FA3A9BB5464}" type="slidenum">
              <a:rPr lang="es-CL"/>
              <a:pPr/>
              <a:t>10</a:t>
            </a:fld>
            <a:endParaRPr lang="es-CL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33100-7B60-B241-BF20-55EBA4C2E66F}" type="slidenum">
              <a:rPr lang="es-CL"/>
              <a:pPr/>
              <a:t>11</a:t>
            </a:fld>
            <a:endParaRPr lang="es-CL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789D5-0A21-3448-985B-3F5C201139DA}" type="slidenum">
              <a:rPr lang="es-CL"/>
              <a:pPr/>
              <a:t>12</a:t>
            </a:fld>
            <a:endParaRPr lang="es-CL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90563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8FE86-E6DF-D54B-B32F-14087C44D730}" type="slidenum">
              <a:rPr lang="es-CL"/>
              <a:pPr/>
              <a:t>13</a:t>
            </a:fld>
            <a:endParaRPr lang="es-CL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540CF-D0EE-1647-A601-F16C4807BDC4}" type="slidenum">
              <a:rPr lang="es-CL"/>
              <a:pPr/>
              <a:t>14</a:t>
            </a:fld>
            <a:endParaRPr lang="es-CL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C1D4F-388A-A04D-83E6-905093DC1695}" type="slidenum">
              <a:rPr lang="es-CL"/>
              <a:pPr/>
              <a:t>15</a:t>
            </a:fld>
            <a:endParaRPr lang="es-CL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23B9D-1366-8C49-8635-0694CB36D097}" type="slidenum">
              <a:rPr lang="es-CL"/>
              <a:pPr/>
              <a:t>16</a:t>
            </a:fld>
            <a:endParaRPr lang="es-CL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EE6FD-D467-C04C-9357-7C1B7584F30D}" type="slidenum">
              <a:rPr lang="es-CL"/>
              <a:pPr/>
              <a:t>17</a:t>
            </a:fld>
            <a:endParaRPr lang="es-CL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6927F-FAAE-AA4E-A82F-EFC0D9BC1AF5}" type="slidenum">
              <a:rPr lang="es-CL"/>
              <a:pPr/>
              <a:t>18</a:t>
            </a:fld>
            <a:endParaRPr lang="es-CL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72007-D62A-3D43-949A-CE44A74691B8}" type="slidenum">
              <a:rPr lang="es-CL"/>
              <a:pPr/>
              <a:t>19</a:t>
            </a:fld>
            <a:endParaRPr lang="es-CL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6A0C-D988-0B4B-9F47-337D237253A8}" type="slidenum">
              <a:rPr lang="es-CL"/>
              <a:pPr/>
              <a:t>2</a:t>
            </a:fld>
            <a:endParaRPr lang="es-CL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C64BC-60D6-074F-B916-2A83A934B291}" type="slidenum">
              <a:rPr lang="es-CL"/>
              <a:pPr/>
              <a:t>20</a:t>
            </a:fld>
            <a:endParaRPr lang="es-CL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9CEDF-AA3A-CB46-8A75-CEA1A978CA61}" type="slidenum">
              <a:rPr lang="es-CL"/>
              <a:pPr/>
              <a:t>21</a:t>
            </a:fld>
            <a:endParaRPr lang="es-CL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38E57-E42A-3D42-B06B-032BB6960A60}" type="slidenum">
              <a:rPr lang="es-CL"/>
              <a:pPr/>
              <a:t>22</a:t>
            </a:fld>
            <a:endParaRPr lang="es-CL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14A0B-DB12-3141-8530-D5BC3D53565F}" type="slidenum">
              <a:rPr lang="es-CL"/>
              <a:pPr/>
              <a:t>23</a:t>
            </a:fld>
            <a:endParaRPr lang="es-CL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3334C-C740-5D4E-9D0E-5B6C16E5CEA9}" type="slidenum">
              <a:rPr lang="es-CL"/>
              <a:pPr/>
              <a:t>24</a:t>
            </a:fld>
            <a:endParaRPr lang="es-CL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C4FDD-0712-A343-84BE-60BA12F485D4}" type="slidenum">
              <a:rPr lang="es-CL"/>
              <a:pPr/>
              <a:t>25</a:t>
            </a:fld>
            <a:endParaRPr lang="es-CL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B9B02-027D-FC41-8830-D284D2DC4CCA}" type="slidenum">
              <a:rPr lang="es-CL"/>
              <a:pPr/>
              <a:t>26</a:t>
            </a:fld>
            <a:endParaRPr lang="es-CL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47384-F14F-AD4A-8A02-702E873AD6A7}" type="slidenum">
              <a:rPr lang="es-CL"/>
              <a:pPr/>
              <a:t>27</a:t>
            </a:fld>
            <a:endParaRPr lang="es-CL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B7D3D-417C-2646-8813-A37CAE0BFA7A}" type="slidenum">
              <a:rPr lang="es-CL"/>
              <a:pPr/>
              <a:t>28</a:t>
            </a:fld>
            <a:endParaRPr lang="es-CL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9E8CA-FD47-844D-9251-0C9BDC454B5C}" type="slidenum">
              <a:rPr lang="es-CL"/>
              <a:pPr/>
              <a:t>29</a:t>
            </a:fld>
            <a:endParaRPr lang="es-CL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90563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B7557-FF74-704C-835D-3755CE181FC9}" type="slidenum">
              <a:rPr lang="es-CL"/>
              <a:pPr/>
              <a:t>3</a:t>
            </a:fld>
            <a:endParaRPr lang="es-CL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99438-5B70-7A4A-A040-48B9E636ACAD}" type="slidenum">
              <a:rPr lang="es-CL"/>
              <a:pPr/>
              <a:t>30</a:t>
            </a:fld>
            <a:endParaRPr lang="es-CL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97ADA-A2D5-024B-8AD6-3E8E42756A44}" type="slidenum">
              <a:rPr lang="es-CL"/>
              <a:pPr/>
              <a:t>31</a:t>
            </a:fld>
            <a:endParaRPr lang="es-CL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AF1FA-C49E-254D-8850-ADF2292AB41E}" type="slidenum">
              <a:rPr lang="es-CL"/>
              <a:pPr/>
              <a:t>32</a:t>
            </a:fld>
            <a:endParaRPr lang="es-CL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06127-4DED-6A42-BD8B-AEA75EBF9F45}" type="slidenum">
              <a:rPr lang="es-CL"/>
              <a:pPr/>
              <a:t>33</a:t>
            </a:fld>
            <a:endParaRPr lang="es-CL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1FA3F-8042-C74F-A064-4D35969B9DCC}" type="slidenum">
              <a:rPr lang="es-CL"/>
              <a:pPr/>
              <a:t>34</a:t>
            </a:fld>
            <a:endParaRPr lang="es-CL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18B02-7CFE-4F43-804A-B135ED686730}" type="slidenum">
              <a:rPr lang="es-CL"/>
              <a:pPr/>
              <a:t>4</a:t>
            </a:fld>
            <a:endParaRPr lang="es-CL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1FF9F-B7E0-744F-B67C-EF0C6A62D664}" type="slidenum">
              <a:rPr lang="es-CL"/>
              <a:pPr/>
              <a:t>5</a:t>
            </a:fld>
            <a:endParaRPr lang="es-CL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30BA2-5716-584A-BAEC-48F18D31A1EA}" type="slidenum">
              <a:rPr lang="es-CL"/>
              <a:pPr/>
              <a:t>6</a:t>
            </a:fld>
            <a:endParaRPr lang="es-CL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28804-F57A-B745-B745-C28F4A5B808C}" type="slidenum">
              <a:rPr lang="es-CL"/>
              <a:pPr/>
              <a:t>7</a:t>
            </a:fld>
            <a:endParaRPr lang="es-CL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4F44D-5857-D047-AC54-634AE9CAC808}" type="slidenum">
              <a:rPr lang="es-CL"/>
              <a:pPr/>
              <a:t>8</a:t>
            </a:fld>
            <a:endParaRPr lang="es-CL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F3E24-58A7-0248-8F93-E25F55BA1FE8}" type="slidenum">
              <a:rPr lang="es-CL"/>
              <a:pPr/>
              <a:t>9</a:t>
            </a:fld>
            <a:endParaRPr lang="es-CL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AEB2D-59AE-504B-BEC8-DE89989A1B9D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8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1D6B0-C8A6-6F4A-9376-3CF61D87CF06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661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8F934-A4A2-284C-8C33-30C55E95A32C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70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47980F-8E50-0645-A940-2B261B538390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608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FD9FD-F300-6F46-89E6-5C17A45D8DEA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9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CCA00-C178-0040-86ED-11F9E58E293D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0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00CBB-5259-474E-9045-E719BD9B65E5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2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37F6-E432-AD48-8E25-96BF0E1B171B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22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62E06-1DE7-754F-8005-70B1D6D79AD9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13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0401-D1EF-1343-BE7A-C411F76A7E14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424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7173C-BD75-A74E-B288-5766E24B1F1A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4F6FF-8445-8142-B7AA-DF7291E6C6C5}" type="slidenum">
              <a:rPr lang="es-CL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61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image" Target="../media/image2.jpe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FF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FF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FF"/>
                </a:solidFill>
                <a:effectLst/>
                <a:latin typeface="+mn-lt"/>
              </a:defRPr>
            </a:lvl1pPr>
          </a:lstStyle>
          <a:p>
            <a:fld id="{E2C1BE77-FC65-5E4E-8B55-A135E0A14F03}" type="slidenum">
              <a:rPr lang="es-CL"/>
              <a:pPr/>
              <a:t>‹Nr.›</a:t>
            </a:fld>
            <a:endParaRPr lang="es-CL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 userDrawn="1"/>
        </p:nvGraphicFramePr>
        <p:xfrm>
          <a:off x="228600" y="228600"/>
          <a:ext cx="1371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n de mapa de bits" r:id="rId16" imgW="1600000" imgH="1590476" progId="Paint.Picture">
                  <p:embed/>
                </p:oleObj>
              </mc:Choice>
              <mc:Fallback>
                <p:oleObj name="Imagen de mapa de bits" r:id="rId16" imgW="1600000" imgH="1590476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1371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676400" y="228600"/>
            <a:ext cx="7162800" cy="9144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76078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8686800" y="1143000"/>
            <a:ext cx="0" cy="54102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0" y="6629400"/>
            <a:ext cx="59436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jp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4.jp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4" name="Rectangle 4"/>
          <p:cNvSpPr>
            <a:spLocks noGrp="1" noChangeArrowheads="1"/>
          </p:cNvSpPr>
          <p:nvPr/>
        </p:nvSpPr>
        <p:spPr bwMode="auto">
          <a:xfrm>
            <a:off x="228600" y="2590800"/>
            <a:ext cx="4611688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sz="69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skerville" charset="0"/>
              </a:rPr>
              <a:t>legislación</a:t>
            </a:r>
            <a:endParaRPr lang="es-ES" sz="12900" b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62885" name="Rectangle 5"/>
          <p:cNvSpPr>
            <a:spLocks noGrp="1" noChangeArrowheads="1"/>
          </p:cNvSpPr>
          <p:nvPr/>
        </p:nvSpPr>
        <p:spPr bwMode="auto">
          <a:xfrm>
            <a:off x="2555776" y="5661248"/>
            <a:ext cx="3356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sz="1400" b="0" dirty="0" err="1" smtClean="0">
                <a:solidFill>
                  <a:schemeClr val="tx1"/>
                </a:solidFill>
                <a:effectLst/>
                <a:latin typeface="Baskerville SemiBold" charset="0"/>
              </a:rPr>
              <a:t>Ethic</a:t>
            </a:r>
            <a:r>
              <a:rPr lang="es-ES" sz="1400" b="0" dirty="0" smtClean="0">
                <a:solidFill>
                  <a:schemeClr val="tx1"/>
                </a:solidFill>
                <a:effectLst/>
                <a:latin typeface="Baskerville SemiBold" charset="0"/>
              </a:rPr>
              <a:t> &amp; </a:t>
            </a:r>
            <a:r>
              <a:rPr lang="es-ES" sz="1400" b="0" dirty="0" err="1" smtClean="0">
                <a:solidFill>
                  <a:schemeClr val="tx1"/>
                </a:solidFill>
                <a:effectLst/>
                <a:latin typeface="Baskerville SemiBold" charset="0"/>
              </a:rPr>
              <a:t>Law</a:t>
            </a:r>
            <a:r>
              <a:rPr lang="es-ES" sz="1400" b="0" dirty="0" smtClean="0">
                <a:solidFill>
                  <a:schemeClr val="tx1"/>
                </a:solidFill>
                <a:effectLst/>
                <a:latin typeface="Baskerville SemiBold" charset="0"/>
              </a:rPr>
              <a:t> </a:t>
            </a:r>
            <a:r>
              <a:rPr lang="es-ES" sz="1400" b="0" dirty="0" err="1" smtClean="0">
                <a:solidFill>
                  <a:schemeClr val="tx1"/>
                </a:solidFill>
                <a:effectLst/>
                <a:latin typeface="Baskerville SemiBold" charset="0"/>
              </a:rPr>
              <a:t>for</a:t>
            </a:r>
            <a:r>
              <a:rPr lang="es-ES" sz="1400" b="0" dirty="0" smtClean="0">
                <a:solidFill>
                  <a:schemeClr val="tx1"/>
                </a:solidFill>
                <a:effectLst/>
                <a:latin typeface="Baskerville SemiBold" charset="0"/>
              </a:rPr>
              <a:t> </a:t>
            </a:r>
            <a:r>
              <a:rPr lang="es-ES" sz="1400" b="0" dirty="0" err="1" smtClean="0">
                <a:solidFill>
                  <a:schemeClr val="tx1"/>
                </a:solidFill>
                <a:effectLst/>
                <a:latin typeface="Baskerville SemiBold" charset="0"/>
              </a:rPr>
              <a:t>designers</a:t>
            </a:r>
            <a:r>
              <a:rPr lang="es-ES" sz="1400" b="0" dirty="0" smtClean="0">
                <a:solidFill>
                  <a:schemeClr val="tx1"/>
                </a:solidFill>
                <a:effectLst/>
                <a:latin typeface="Baskerville SemiBold" charset="0"/>
              </a:rPr>
              <a:t>, </a:t>
            </a:r>
            <a:r>
              <a:rPr lang="es-ES" sz="1400" b="0" dirty="0" err="1" smtClean="0">
                <a:solidFill>
                  <a:schemeClr val="tx1"/>
                </a:solidFill>
                <a:effectLst/>
                <a:latin typeface="Baskerville SemiBold" charset="0"/>
              </a:rPr>
              <a:t>spring</a:t>
            </a:r>
            <a:r>
              <a:rPr lang="es-ES" sz="1400" b="0" dirty="0" smtClean="0">
                <a:solidFill>
                  <a:schemeClr val="tx1"/>
                </a:solidFill>
                <a:effectLst/>
                <a:latin typeface="Baskerville SemiBold" charset="0"/>
              </a:rPr>
              <a:t> 2015</a:t>
            </a:r>
          </a:p>
          <a:p>
            <a:pPr eaLnBrk="0" hangingPunct="0"/>
            <a:r>
              <a:rPr lang="es-ES" sz="1400" b="0" dirty="0" smtClean="0">
                <a:solidFill>
                  <a:schemeClr val="tx1"/>
                </a:solidFill>
                <a:effectLst/>
                <a:latin typeface="Baskerville SemiBold" charset="0"/>
              </a:rPr>
              <a:t>Prof</a:t>
            </a:r>
            <a:r>
              <a:rPr lang="es-ES" sz="1400" b="0" dirty="0">
                <a:solidFill>
                  <a:schemeClr val="tx1"/>
                </a:solidFill>
                <a:effectLst/>
                <a:latin typeface="Baskerville SemiBold" charset="0"/>
              </a:rPr>
              <a:t>. Maldonado de la Fuente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1814513" y="2765425"/>
            <a:ext cx="5014912" cy="1752600"/>
          </a:xfrm>
          <a:prstGeom prst="rect">
            <a:avLst/>
          </a:prstGeom>
          <a:noFill/>
          <a:ln>
            <a:noFill/>
          </a:ln>
          <a:effectLst>
            <a:outerShdw blurRad="63500" dist="52363" dir="455782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sz="109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skerville" charset="0"/>
              </a:rPr>
              <a:t>empleo</a:t>
            </a:r>
            <a:endParaRPr lang="es-ES" sz="20800" b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62887" name="Rectangle 7"/>
          <p:cNvSpPr>
            <a:spLocks noChangeArrowheads="1"/>
          </p:cNvSpPr>
          <p:nvPr/>
        </p:nvSpPr>
        <p:spPr bwMode="auto">
          <a:xfrm>
            <a:off x="2352675" y="3794125"/>
            <a:ext cx="6486525" cy="1920875"/>
          </a:xfrm>
          <a:prstGeom prst="rect">
            <a:avLst/>
          </a:prstGeom>
          <a:noFill/>
          <a:ln>
            <a:noFill/>
          </a:ln>
          <a:effectLst>
            <a:outerShdw blurRad="63500" dist="52363" dir="455782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sz="12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skerville" charset="0"/>
              </a:rPr>
              <a:t>&amp; diseño</a:t>
            </a:r>
            <a:endParaRPr lang="es-ES" sz="22900" b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Text Box 3"/>
          <p:cNvSpPr txBox="1">
            <a:spLocks noChangeArrowheads="1"/>
          </p:cNvSpPr>
          <p:nvPr/>
        </p:nvSpPr>
        <p:spPr bwMode="auto">
          <a:xfrm>
            <a:off x="228600" y="4572000"/>
            <a:ext cx="86106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400" dirty="0">
                <a:solidFill>
                  <a:schemeClr val="bg2"/>
                </a:solidFill>
                <a:effectLst/>
                <a:latin typeface="Arial Black" charset="0"/>
              </a:rPr>
              <a:t>*Micro empresa: </a:t>
            </a:r>
            <a: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  <a:t/>
            </a:r>
            <a:b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</a:br>
            <a:r>
              <a:rPr lang="es-ES_tradnl" sz="1400" b="0" dirty="0">
                <a:solidFill>
                  <a:schemeClr val="bg2"/>
                </a:solidFill>
                <a:effectLst/>
              </a:rPr>
              <a:t>ventas por menos de 2.400 UF = menos de </a:t>
            </a:r>
            <a:r>
              <a:rPr lang="es-ES_tradnl" sz="2000" dirty="0">
                <a:solidFill>
                  <a:schemeClr val="bg2"/>
                </a:solidFill>
                <a:effectLst/>
              </a:rPr>
              <a:t>$ </a:t>
            </a:r>
            <a:r>
              <a:rPr lang="es-ES_tradnl" sz="2000" dirty="0" smtClean="0">
                <a:solidFill>
                  <a:schemeClr val="bg2"/>
                </a:solidFill>
                <a:effectLst/>
              </a:rPr>
              <a:t>60 millones</a:t>
            </a:r>
            <a:endParaRPr lang="es-ES_tradnl" sz="1400" dirty="0">
              <a:solidFill>
                <a:schemeClr val="bg2"/>
              </a:solidFill>
              <a:effectLst/>
              <a:latin typeface="Arial Black" charset="0"/>
            </a:endParaRP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400" dirty="0">
                <a:solidFill>
                  <a:schemeClr val="bg2"/>
                </a:solidFill>
                <a:effectLst/>
                <a:latin typeface="Arial Black" charset="0"/>
              </a:rPr>
              <a:t>*Pequeña empresa: </a:t>
            </a:r>
            <a: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  <a:t/>
            </a:r>
            <a:b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</a:br>
            <a:r>
              <a:rPr lang="es-ES_tradnl" sz="1400" b="0" dirty="0">
                <a:solidFill>
                  <a:schemeClr val="bg2"/>
                </a:solidFill>
                <a:effectLst/>
              </a:rPr>
              <a:t>ventas entre 2.401 y 25.000 UF = </a:t>
            </a:r>
            <a:r>
              <a:rPr lang="es-ES_tradnl" sz="2000" dirty="0">
                <a:solidFill>
                  <a:schemeClr val="bg2"/>
                </a:solidFill>
                <a:effectLst/>
              </a:rPr>
              <a:t>$ </a:t>
            </a:r>
            <a:r>
              <a:rPr lang="es-ES_tradnl" sz="2000" dirty="0" smtClean="0">
                <a:solidFill>
                  <a:schemeClr val="bg2"/>
                </a:solidFill>
                <a:effectLst/>
              </a:rPr>
              <a:t>60 a 625 millones</a:t>
            </a:r>
            <a:endParaRPr lang="es-ES_tradnl" sz="1400" b="0" dirty="0">
              <a:solidFill>
                <a:schemeClr val="bg2"/>
              </a:solidFill>
              <a:effectLst/>
              <a:latin typeface="Arial Black" charset="0"/>
            </a:endParaRP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  <a:t>*</a:t>
            </a:r>
            <a:r>
              <a:rPr lang="es-ES_tradnl" sz="1400" dirty="0">
                <a:solidFill>
                  <a:schemeClr val="bg2"/>
                </a:solidFill>
                <a:effectLst/>
                <a:latin typeface="Arial Black" charset="0"/>
              </a:rPr>
              <a:t>Mediana empresa: </a:t>
            </a:r>
            <a: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  <a:t/>
            </a:r>
            <a:b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</a:br>
            <a:r>
              <a:rPr lang="es-ES_tradnl" sz="1400" b="0" dirty="0">
                <a:solidFill>
                  <a:schemeClr val="bg2"/>
                </a:solidFill>
                <a:effectLst/>
              </a:rPr>
              <a:t>ventas entre 25.001 y 100.000 UF = </a:t>
            </a:r>
            <a:r>
              <a:rPr lang="es-ES_tradnl" sz="2000" dirty="0">
                <a:solidFill>
                  <a:schemeClr val="bg2"/>
                </a:solidFill>
                <a:effectLst/>
              </a:rPr>
              <a:t>$ </a:t>
            </a:r>
            <a:r>
              <a:rPr lang="es-ES_tradnl" sz="2000" dirty="0" smtClean="0">
                <a:solidFill>
                  <a:schemeClr val="bg2"/>
                </a:solidFill>
                <a:effectLst/>
              </a:rPr>
              <a:t>625 a 2.500 millones</a:t>
            </a:r>
            <a:endParaRPr lang="es-ES_tradnl" sz="1400" b="0" dirty="0">
              <a:solidFill>
                <a:schemeClr val="bg2"/>
              </a:solidFill>
              <a:effectLst/>
            </a:endParaRP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  <a:t>*</a:t>
            </a:r>
            <a:r>
              <a:rPr lang="es-ES_tradnl" sz="1400" dirty="0">
                <a:solidFill>
                  <a:schemeClr val="bg2"/>
                </a:solidFill>
                <a:effectLst/>
                <a:latin typeface="Arial Black" charset="0"/>
              </a:rPr>
              <a:t>Gran empresa: </a:t>
            </a:r>
            <a: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  <a:t/>
            </a:r>
            <a:br>
              <a:rPr lang="es-ES_tradnl" sz="1400" b="0" dirty="0">
                <a:solidFill>
                  <a:schemeClr val="bg2"/>
                </a:solidFill>
                <a:effectLst/>
                <a:latin typeface="Arial Black" charset="0"/>
              </a:rPr>
            </a:br>
            <a:r>
              <a:rPr lang="es-ES_tradnl" sz="1400" b="0" dirty="0">
                <a:solidFill>
                  <a:schemeClr val="bg2"/>
                </a:solidFill>
                <a:effectLst/>
              </a:rPr>
              <a:t>ventas por m</a:t>
            </a:r>
            <a:r>
              <a:rPr lang="es-ES_tradnl" altLang="ja-JP" sz="1400" b="0" dirty="0">
                <a:solidFill>
                  <a:schemeClr val="bg2"/>
                </a:solidFill>
                <a:effectLst/>
                <a:cs typeface="ＭＳ Ｐゴシック" charset="0"/>
              </a:rPr>
              <a:t>ás</a:t>
            </a:r>
            <a:r>
              <a:rPr lang="es-ES_tradnl" sz="1400" b="0" dirty="0">
                <a:solidFill>
                  <a:schemeClr val="bg2"/>
                </a:solidFill>
                <a:effectLst/>
              </a:rPr>
              <a:t> 100.001 UF = m</a:t>
            </a:r>
            <a:r>
              <a:rPr lang="es-ES_tradnl" altLang="ja-JP" sz="1400" b="0" dirty="0">
                <a:solidFill>
                  <a:schemeClr val="bg2"/>
                </a:solidFill>
                <a:effectLst/>
                <a:cs typeface="ＭＳ Ｐゴシック" charset="0"/>
              </a:rPr>
              <a:t>ás de </a:t>
            </a:r>
            <a:r>
              <a:rPr lang="es-ES_tradnl" sz="2000" dirty="0">
                <a:solidFill>
                  <a:schemeClr val="bg2"/>
                </a:solidFill>
                <a:effectLst/>
              </a:rPr>
              <a:t>$ </a:t>
            </a:r>
            <a:r>
              <a:rPr lang="es-ES_tradnl" sz="2000" dirty="0" smtClean="0">
                <a:solidFill>
                  <a:schemeClr val="bg2"/>
                </a:solidFill>
                <a:effectLst/>
              </a:rPr>
              <a:t>2.500 millones</a:t>
            </a:r>
            <a:endParaRPr lang="es-ES_tradnl" sz="200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953348" name="Object 4"/>
          <p:cNvGraphicFramePr>
            <a:graphicFrameLocks noChangeAspect="1"/>
          </p:cNvGraphicFramePr>
          <p:nvPr/>
        </p:nvGraphicFramePr>
        <p:xfrm>
          <a:off x="228600" y="1676400"/>
          <a:ext cx="8610600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63" name="Documento" r:id="rId5" imgW="5669280" imgH="1307592" progId="Word.Document.8">
                  <p:embed/>
                </p:oleObj>
              </mc:Choice>
              <mc:Fallback>
                <p:oleObj name="Documento" r:id="rId5" imgW="5669280" imgH="130759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3846" b="9091"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610600" cy="2760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CC33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50" name="Text Box 6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Como definir que es una empresa</a:t>
            </a:r>
            <a:endParaRPr lang="es-ES" sz="4000" i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8392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800" b="1" dirty="0">
                <a:solidFill>
                  <a:schemeClr val="bg2"/>
                </a:solidFill>
                <a:latin typeface="Arial" charset="0"/>
              </a:rPr>
              <a:t>En Chile, la mayor fuente laboral la otorgan las micro, pequeñas</a:t>
            </a:r>
            <a:br>
              <a:rPr lang="es-ES_tradnl" sz="1800" b="1" dirty="0">
                <a:solidFill>
                  <a:schemeClr val="bg2"/>
                </a:solidFill>
                <a:latin typeface="Arial" charset="0"/>
              </a:rPr>
            </a:br>
            <a:r>
              <a:rPr lang="es-ES_tradnl" sz="1800" b="1" dirty="0">
                <a:solidFill>
                  <a:schemeClr val="bg2"/>
                </a:solidFill>
                <a:latin typeface="Arial" charset="0"/>
              </a:rPr>
              <a:t>y medianas empresas, cifra que se estima se “mueve” entre: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s-ES_tradnl" sz="3600" b="1" dirty="0">
                <a:solidFill>
                  <a:schemeClr val="hlink"/>
                </a:solidFill>
                <a:latin typeface="Arial" charset="0"/>
              </a:rPr>
              <a:t>        </a:t>
            </a:r>
            <a:r>
              <a:rPr lang="es-ES_tradnl" sz="3600" b="1" dirty="0" smtClean="0">
                <a:solidFill>
                  <a:schemeClr val="hlink"/>
                </a:solidFill>
                <a:latin typeface="Arial" charset="0"/>
              </a:rPr>
              <a:t>81 </a:t>
            </a:r>
            <a:r>
              <a:rPr lang="es-ES_tradnl" sz="3600" b="1" dirty="0">
                <a:solidFill>
                  <a:schemeClr val="hlink"/>
                </a:solidFill>
                <a:latin typeface="Arial" charset="0"/>
              </a:rPr>
              <a:t>a 93 %</a:t>
            </a:r>
            <a:r>
              <a:rPr lang="es-ES_tradnl" sz="16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1600" b="1" dirty="0">
                <a:solidFill>
                  <a:schemeClr val="bg2"/>
                </a:solidFill>
                <a:latin typeface="Arial" charset="0"/>
              </a:rPr>
              <a:t>del total nacional. </a:t>
            </a:r>
            <a:endParaRPr lang="es-ES_tradnl" sz="16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800" dirty="0">
                <a:solidFill>
                  <a:schemeClr val="bg2"/>
                </a:solidFill>
                <a:latin typeface="Arial" charset="0"/>
              </a:rPr>
              <a:t>Estas empresas se caracterizan por:</a:t>
            </a:r>
          </a:p>
          <a:p>
            <a:pPr lvl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600" b="1" dirty="0">
                <a:solidFill>
                  <a:schemeClr val="bg2"/>
                </a:solidFill>
                <a:latin typeface="Arial" charset="0"/>
              </a:rPr>
              <a:t>tener ESCASO CAPITAL </a:t>
            </a:r>
          </a:p>
          <a:p>
            <a:pPr lvl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600" b="1" dirty="0">
                <a:solidFill>
                  <a:schemeClr val="bg2"/>
                </a:solidFill>
                <a:latin typeface="Arial" charset="0"/>
              </a:rPr>
              <a:t>BAJO NIVEL de desarrollo ORGANIZACIONAL Y TECNOLÓGICO</a:t>
            </a:r>
            <a:endParaRPr lang="es-ES_tradnl" sz="16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s-ES_tradnl" sz="18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1800" dirty="0">
                <a:solidFill>
                  <a:schemeClr val="bg2"/>
                </a:solidFill>
                <a:latin typeface="Arial" charset="0"/>
              </a:rPr>
              <a:t>Por esta razón, tanto el sector público como el privado llevan a efecto programas de apoyo financiero y capacitación técnica dirigidos a este sector de la economía</a:t>
            </a:r>
          </a:p>
          <a:p>
            <a:pPr>
              <a:lnSpc>
                <a:spcPct val="90000"/>
              </a:lnSpc>
            </a:pPr>
            <a:endParaRPr lang="es-ES_tradnl" sz="18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_tradnl" sz="1800" dirty="0">
                <a:solidFill>
                  <a:schemeClr val="bg2"/>
                </a:solidFill>
                <a:latin typeface="Arial" charset="0"/>
              </a:rPr>
              <a:t>En cambio las </a:t>
            </a:r>
            <a:r>
              <a:rPr lang="es-ES_tradnl" sz="1800" b="1" dirty="0">
                <a:solidFill>
                  <a:schemeClr val="bg2"/>
                </a:solidFill>
                <a:latin typeface="Arial" charset="0"/>
              </a:rPr>
              <a:t>grandes empresas</a:t>
            </a:r>
            <a:r>
              <a:rPr lang="es-ES_tradnl" sz="1800" dirty="0">
                <a:solidFill>
                  <a:schemeClr val="bg2"/>
                </a:solidFill>
                <a:latin typeface="Arial" charset="0"/>
              </a:rPr>
              <a:t>, concentran:</a:t>
            </a:r>
          </a:p>
          <a:p>
            <a:pPr lvl="1">
              <a:lnSpc>
                <a:spcPct val="90000"/>
              </a:lnSpc>
            </a:pPr>
            <a:r>
              <a:rPr lang="es-ES_tradnl" sz="1600" dirty="0">
                <a:solidFill>
                  <a:schemeClr val="bg2"/>
                </a:solidFill>
                <a:latin typeface="Arial" charset="0"/>
              </a:rPr>
              <a:t>la mayor proporción del capital, </a:t>
            </a:r>
          </a:p>
          <a:p>
            <a:pPr lvl="1">
              <a:lnSpc>
                <a:spcPct val="90000"/>
              </a:lnSpc>
            </a:pPr>
            <a:r>
              <a:rPr lang="es-ES_tradnl" sz="1600" dirty="0">
                <a:solidFill>
                  <a:schemeClr val="bg2"/>
                </a:solidFill>
                <a:latin typeface="Arial" charset="0"/>
              </a:rPr>
              <a:t>producen más eficientemente gracias a un mejor nivel organizacional y tecnológico,</a:t>
            </a:r>
          </a:p>
          <a:p>
            <a:pPr lvl="1">
              <a:lnSpc>
                <a:spcPct val="90000"/>
              </a:lnSpc>
            </a:pPr>
            <a:r>
              <a:rPr lang="es-ES_tradnl" sz="1600" b="1" dirty="0">
                <a:solidFill>
                  <a:schemeClr val="bg2"/>
                </a:solidFill>
                <a:latin typeface="Arial" charset="0"/>
              </a:rPr>
              <a:t>sólo abarcan entre el</a:t>
            </a:r>
            <a:r>
              <a:rPr lang="es-ES_tradnl" sz="1600" b="1" dirty="0">
                <a:solidFill>
                  <a:schemeClr val="bg2"/>
                </a:solidFill>
                <a:latin typeface="Arial Black" charset="0"/>
              </a:rPr>
              <a:t> </a:t>
            </a:r>
            <a:r>
              <a:rPr lang="es-ES_tradnl" sz="1600" b="1" dirty="0">
                <a:solidFill>
                  <a:schemeClr val="hlink"/>
                </a:solidFill>
                <a:latin typeface="Arial Black" charset="0"/>
              </a:rPr>
              <a:t>4 al 7%</a:t>
            </a:r>
            <a:r>
              <a:rPr lang="es-ES_tradnl" sz="1600" b="1" dirty="0">
                <a:solidFill>
                  <a:schemeClr val="bg2"/>
                </a:solidFill>
                <a:latin typeface="Arial" charset="0"/>
              </a:rPr>
              <a:t> de los puestos de trabajo.</a:t>
            </a:r>
            <a:endParaRPr lang="es-ES_tradnl" sz="1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4373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PARA REFLEXIONAR</a:t>
            </a:r>
            <a:endParaRPr lang="es-ES" sz="4000" i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/>
        </p:nvSpPr>
        <p:spPr bwMode="auto">
          <a:xfrm>
            <a:off x="0" y="3468688"/>
            <a:ext cx="3759200" cy="960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sz="5700">
                <a:solidFill>
                  <a:schemeClr val="bg1"/>
                </a:solidFill>
                <a:effectLst/>
                <a:latin typeface="Baskerville" charset="0"/>
              </a:rPr>
              <a:t>La calidad</a:t>
            </a:r>
            <a:endParaRPr lang="es-ES" sz="10600" b="0">
              <a:solidFill>
                <a:schemeClr val="bg1"/>
              </a:solidFill>
              <a:effectLst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/>
        </p:nvSpPr>
        <p:spPr bwMode="auto">
          <a:xfrm>
            <a:off x="6083509" y="5943600"/>
            <a:ext cx="26427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0" dirty="0" smtClean="0">
                <a:solidFill>
                  <a:schemeClr val="bg1"/>
                </a:solidFill>
                <a:effectLst/>
                <a:latin typeface="Baskerville SemiBold" charset="0"/>
              </a:rPr>
              <a:t>Prof</a:t>
            </a:r>
            <a:r>
              <a:rPr lang="es-ES" sz="1400" b="0" dirty="0">
                <a:solidFill>
                  <a:schemeClr val="bg1"/>
                </a:solidFill>
                <a:effectLst/>
                <a:latin typeface="Baskerville SemiBold" charset="0"/>
              </a:rPr>
              <a:t>. Maldonado de la Fuente</a:t>
            </a:r>
          </a:p>
        </p:txBody>
      </p:sp>
      <p:sp>
        <p:nvSpPr>
          <p:cNvPr id="977924" name="Rectangle 4"/>
          <p:cNvSpPr>
            <a:spLocks noChangeArrowheads="1"/>
          </p:cNvSpPr>
          <p:nvPr/>
        </p:nvSpPr>
        <p:spPr bwMode="auto">
          <a:xfrm>
            <a:off x="1401763" y="3886200"/>
            <a:ext cx="5807075" cy="1357313"/>
          </a:xfrm>
          <a:prstGeom prst="rect">
            <a:avLst/>
          </a:prstGeom>
          <a:noFill/>
          <a:ln>
            <a:noFill/>
          </a:ln>
          <a:effectLst>
            <a:outerShdw blurRad="63500" dist="52363" dir="455782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sz="8300">
                <a:solidFill>
                  <a:schemeClr val="bg1"/>
                </a:solidFill>
                <a:effectLst/>
                <a:latin typeface="Baskerville" charset="0"/>
              </a:rPr>
              <a:t>del Empleo</a:t>
            </a:r>
            <a:endParaRPr lang="es-ES" sz="15600" b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953000"/>
            <a:ext cx="9144000" cy="16764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s-ES" sz="8000">
                <a:solidFill>
                  <a:schemeClr val="bg1"/>
                </a:solidFill>
                <a:latin typeface="License Plate" charset="0"/>
              </a:rPr>
              <a:t>Existe un Trabajo Decente en Chile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L" sz="2000">
                <a:solidFill>
                  <a:schemeClr val="bg2"/>
                </a:solidFill>
                <a:latin typeface="Arial" charset="0"/>
              </a:rPr>
              <a:t>Aproximadamente un </a:t>
            </a:r>
            <a:r>
              <a:rPr lang="es-ES" sz="4400">
                <a:solidFill>
                  <a:schemeClr val="bg2"/>
                </a:solidFill>
                <a:latin typeface="Arial" charset="0"/>
              </a:rPr>
              <a:t>30%</a:t>
            </a:r>
            <a:r>
              <a:rPr lang="es-ES" sz="2000">
                <a:solidFill>
                  <a:schemeClr val="bg2"/>
                </a:solidFill>
                <a:latin typeface="Arial" charset="0"/>
              </a:rPr>
              <a:t> de los trabajos en Chile</a:t>
            </a:r>
            <a:r>
              <a:rPr lang="es-CL" sz="20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s-ES" sz="2000">
                <a:solidFill>
                  <a:schemeClr val="bg2"/>
                </a:solidFill>
                <a:latin typeface="Arial" charset="0"/>
              </a:rPr>
              <a:t>entran en la categoría de decentes, esto es</a:t>
            </a:r>
            <a:r>
              <a:rPr lang="es-CL" sz="200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s-CL" sz="1800" b="1">
                <a:solidFill>
                  <a:schemeClr val="bg2"/>
                </a:solidFill>
                <a:latin typeface="1Stone Serif" charset="0"/>
              </a:rPr>
              <a:t>E</a:t>
            </a:r>
            <a:r>
              <a:rPr lang="es-ES" sz="1800" b="1">
                <a:solidFill>
                  <a:schemeClr val="bg2"/>
                </a:solidFill>
                <a:latin typeface="1Stone Serif" charset="0"/>
              </a:rPr>
              <a:t>xiste un contrato de trabajo, </a:t>
            </a:r>
            <a:endParaRPr lang="es-CL" sz="1800" b="1">
              <a:solidFill>
                <a:schemeClr val="bg2"/>
              </a:solidFill>
              <a:latin typeface="1Stone Serif" charset="0"/>
            </a:endParaRPr>
          </a:p>
          <a:p>
            <a:pPr lvl="1">
              <a:lnSpc>
                <a:spcPct val="90000"/>
              </a:lnSpc>
            </a:pPr>
            <a:r>
              <a:rPr lang="es-CL" sz="1800" b="1">
                <a:solidFill>
                  <a:schemeClr val="bg2"/>
                </a:solidFill>
                <a:latin typeface="1Stone Serif" charset="0"/>
              </a:rPr>
              <a:t>Se paga </a:t>
            </a:r>
            <a:r>
              <a:rPr lang="es-ES" sz="1800" b="1">
                <a:solidFill>
                  <a:schemeClr val="bg2"/>
                </a:solidFill>
                <a:latin typeface="1Stone Serif" charset="0"/>
              </a:rPr>
              <a:t>un buen sueldo y </a:t>
            </a:r>
            <a:endParaRPr lang="es-CL" sz="1800" b="1">
              <a:solidFill>
                <a:schemeClr val="bg2"/>
              </a:solidFill>
              <a:latin typeface="1Stone Serif" charset="0"/>
            </a:endParaRPr>
          </a:p>
          <a:p>
            <a:pPr lvl="1">
              <a:lnSpc>
                <a:spcPct val="90000"/>
              </a:lnSpc>
            </a:pPr>
            <a:r>
              <a:rPr lang="es-CL" sz="1800" b="1">
                <a:solidFill>
                  <a:schemeClr val="bg2"/>
                </a:solidFill>
                <a:latin typeface="1Stone Serif" charset="0"/>
              </a:rPr>
              <a:t>Se respetan pagos a </a:t>
            </a:r>
            <a:r>
              <a:rPr lang="es-ES" sz="1800" b="1">
                <a:solidFill>
                  <a:schemeClr val="bg2"/>
                </a:solidFill>
                <a:latin typeface="1Stone Serif" charset="0"/>
              </a:rPr>
              <a:t>sistemas de protección social.</a:t>
            </a:r>
            <a:r>
              <a:rPr lang="es-ES" sz="1800" b="1">
                <a:solidFill>
                  <a:schemeClr val="bg2"/>
                </a:solidFill>
                <a:latin typeface="Arial Black" charset="0"/>
              </a:rPr>
              <a:t> </a:t>
            </a:r>
            <a:endParaRPr lang="es-CL" sz="1800">
              <a:solidFill>
                <a:schemeClr val="bg2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s-ES" sz="9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000">
                <a:solidFill>
                  <a:schemeClr val="bg2"/>
                </a:solidFill>
                <a:latin typeface="Arial" charset="0"/>
              </a:rPr>
              <a:t>El</a:t>
            </a:r>
            <a:r>
              <a:rPr lang="es-ES" sz="2000">
                <a:solidFill>
                  <a:schemeClr val="bg2"/>
                </a:solidFill>
                <a:latin typeface="Arial" charset="0"/>
              </a:rPr>
              <a:t> resto, un </a:t>
            </a:r>
            <a:r>
              <a:rPr lang="es-ES" sz="2000" b="1">
                <a:solidFill>
                  <a:schemeClr val="bg2"/>
                </a:solidFill>
                <a:latin typeface="Arial" charset="0"/>
              </a:rPr>
              <a:t>60% corresponde a empleos mediocres o regulares,</a:t>
            </a:r>
            <a:r>
              <a:rPr lang="es-ES" sz="2000">
                <a:solidFill>
                  <a:schemeClr val="bg2"/>
                </a:solidFill>
                <a:latin typeface="Arial" charset="0"/>
              </a:rPr>
              <a:t> y un 10% a trabajos precarios.</a:t>
            </a:r>
            <a:br>
              <a:rPr lang="es-ES" sz="2000">
                <a:solidFill>
                  <a:schemeClr val="bg2"/>
                </a:solidFill>
                <a:latin typeface="Arial" charset="0"/>
              </a:rPr>
            </a:br>
            <a:endParaRPr lang="es-ES" sz="9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000" b="1">
                <a:solidFill>
                  <a:schemeClr val="bg2"/>
                </a:solidFill>
                <a:latin typeface="Arial" charset="0"/>
              </a:rPr>
              <a:t>Pero est</a:t>
            </a:r>
            <a:r>
              <a:rPr lang="es-ES" altLang="ja-JP" sz="2000" b="1">
                <a:solidFill>
                  <a:schemeClr val="bg2"/>
                </a:solidFill>
                <a:latin typeface="Arial" charset="0"/>
                <a:cs typeface="ＭＳ Ｐゴシック" charset="0"/>
              </a:rPr>
              <a:t>án -coincidentemente- </a:t>
            </a:r>
            <a:r>
              <a:rPr lang="es-ES" sz="2000" b="1">
                <a:solidFill>
                  <a:schemeClr val="bg2"/>
                </a:solidFill>
                <a:latin typeface="Arial" charset="0"/>
              </a:rPr>
              <a:t>dentro del quintil más pobre de la población, aqu</a:t>
            </a:r>
            <a:r>
              <a:rPr lang="es-ES" altLang="ja-JP" sz="2000" b="1">
                <a:solidFill>
                  <a:schemeClr val="bg2"/>
                </a:solidFill>
                <a:latin typeface="Arial" charset="0"/>
                <a:cs typeface="ＭＳ Ｐゴシック" charset="0"/>
              </a:rPr>
              <a:t>í </a:t>
            </a:r>
            <a:r>
              <a:rPr lang="es-ES" sz="2000" b="1">
                <a:solidFill>
                  <a:schemeClr val="bg2"/>
                </a:solidFill>
                <a:latin typeface="Arial" charset="0"/>
              </a:rPr>
              <a:t>el </a:t>
            </a:r>
            <a:r>
              <a:rPr lang="es-ES" sz="2800" b="1">
                <a:solidFill>
                  <a:schemeClr val="bg2"/>
                </a:solidFill>
                <a:latin typeface="Arial" charset="0"/>
              </a:rPr>
              <a:t>90% </a:t>
            </a:r>
            <a:r>
              <a:rPr lang="es-ES" sz="2000" b="1">
                <a:solidFill>
                  <a:schemeClr val="bg2"/>
                </a:solidFill>
                <a:latin typeface="Arial" charset="0"/>
              </a:rPr>
              <a:t>de los trabajadores tiene un empleo de muy mala calidad.</a:t>
            </a:r>
          </a:p>
          <a:p>
            <a:pPr>
              <a:lnSpc>
                <a:spcPct val="90000"/>
              </a:lnSpc>
            </a:pP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chemeClr val="bg2"/>
                </a:solidFill>
                <a:latin typeface="Arial" charset="0"/>
              </a:rPr>
              <a:t>En tanto en el quintil superior la proporción es de una mitad de trabajo decente y el resto regular. </a:t>
            </a:r>
          </a:p>
          <a:p>
            <a:pPr>
              <a:lnSpc>
                <a:spcPct val="90000"/>
              </a:lnSpc>
            </a:pPr>
            <a:endParaRPr lang="es-ES" sz="2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80998" name="Text Box 6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datos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3400" b="1">
                <a:solidFill>
                  <a:schemeClr val="bg2"/>
                </a:solidFill>
                <a:latin typeface="Arial" charset="0"/>
              </a:rPr>
              <a:t>Por trabajo decente se entiende </a:t>
            </a:r>
            <a:endParaRPr lang="es-CL" sz="3400" b="1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CL" sz="1800">
                <a:solidFill>
                  <a:schemeClr val="bg2"/>
                </a:solidFill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CL" sz="3400">
                <a:solidFill>
                  <a:schemeClr val="bg2"/>
                </a:solidFill>
                <a:latin typeface="Arial" charset="0"/>
              </a:rPr>
              <a:t>U</a:t>
            </a:r>
            <a:r>
              <a:rPr lang="es-ES" sz="3400">
                <a:solidFill>
                  <a:schemeClr val="bg2"/>
                </a:solidFill>
                <a:latin typeface="Arial" charset="0"/>
              </a:rPr>
              <a:t>n trabajo productivo</a:t>
            </a:r>
            <a:endParaRPr lang="es-CL" sz="34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CL" sz="9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CL" sz="3400">
                <a:solidFill>
                  <a:schemeClr val="bg2"/>
                </a:solidFill>
                <a:latin typeface="Arial" charset="0"/>
              </a:rPr>
              <a:t>A</a:t>
            </a:r>
            <a:r>
              <a:rPr lang="es-ES" sz="3400">
                <a:solidFill>
                  <a:schemeClr val="bg2"/>
                </a:solidFill>
                <a:latin typeface="Arial" charset="0"/>
              </a:rPr>
              <a:t>decuadamente remunerado,</a:t>
            </a:r>
            <a:endParaRPr lang="es-CL" sz="34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s-CL" sz="9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CL" sz="3400">
                <a:solidFill>
                  <a:schemeClr val="bg2"/>
                </a:solidFill>
                <a:latin typeface="Arial" charset="0"/>
              </a:rPr>
              <a:t>E</a:t>
            </a:r>
            <a:r>
              <a:rPr lang="es-ES" sz="3400">
                <a:solidFill>
                  <a:schemeClr val="bg2"/>
                </a:solidFill>
                <a:latin typeface="Arial" charset="0"/>
              </a:rPr>
              <a:t>jercido en condiciones de libertad, equidad, seguridad y dignidad humana.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1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89197" name="Text Box 13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Trabajo decente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752600"/>
            <a:ext cx="89154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800">
                <a:solidFill>
                  <a:schemeClr val="bg2"/>
                </a:solidFill>
                <a:latin typeface="Arial" charset="0"/>
              </a:rPr>
              <a:t>También es: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s-CL" sz="3400" b="1">
                <a:solidFill>
                  <a:schemeClr val="bg2"/>
                </a:solidFill>
                <a:latin typeface="Arial" charset="0"/>
                <a:cs typeface="Arial" charset="0"/>
              </a:rPr>
              <a:t>E</a:t>
            </a:r>
            <a:r>
              <a:rPr lang="es-ES" sz="3400" b="1">
                <a:solidFill>
                  <a:schemeClr val="bg2"/>
                </a:solidFill>
                <a:latin typeface="Arial" charset="0"/>
                <a:cs typeface="Arial" charset="0"/>
              </a:rPr>
              <a:t>s la conjunción sinérgica de </a:t>
            </a:r>
            <a:endParaRPr lang="es-CL" sz="3400" b="1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s-CL" sz="9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CL" sz="3400">
                <a:solidFill>
                  <a:schemeClr val="bg2"/>
                </a:solidFill>
                <a:latin typeface="Arial" charset="0"/>
                <a:cs typeface="Arial" charset="0"/>
              </a:rPr>
              <a:t>E</a:t>
            </a:r>
            <a:r>
              <a:rPr lang="es-ES" sz="3400">
                <a:solidFill>
                  <a:schemeClr val="bg2"/>
                </a:solidFill>
                <a:latin typeface="Arial" charset="0"/>
                <a:cs typeface="Arial" charset="0"/>
              </a:rPr>
              <a:t>mpleo de calidad, </a:t>
            </a:r>
            <a:endParaRPr lang="es-CL" sz="3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s-CL" sz="9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CL" sz="3400">
                <a:solidFill>
                  <a:schemeClr val="bg2"/>
                </a:solidFill>
                <a:latin typeface="Arial" charset="0"/>
                <a:cs typeface="Arial" charset="0"/>
              </a:rPr>
              <a:t>R</a:t>
            </a:r>
            <a:r>
              <a:rPr lang="es-ES" sz="3400">
                <a:solidFill>
                  <a:schemeClr val="bg2"/>
                </a:solidFill>
                <a:latin typeface="Arial" charset="0"/>
                <a:cs typeface="Arial" charset="0"/>
              </a:rPr>
              <a:t>espeto de los derechos en el trabajo,</a:t>
            </a:r>
            <a:endParaRPr lang="es-CL" sz="3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CL" sz="3400">
                <a:solidFill>
                  <a:schemeClr val="bg2"/>
                </a:solidFill>
                <a:latin typeface="Arial" charset="0"/>
                <a:cs typeface="Arial" charset="0"/>
              </a:rPr>
              <a:t>P</a:t>
            </a:r>
            <a:r>
              <a:rPr lang="es-ES" sz="3400">
                <a:solidFill>
                  <a:schemeClr val="bg2"/>
                </a:solidFill>
                <a:latin typeface="Arial" charset="0"/>
                <a:cs typeface="Arial" charset="0"/>
              </a:rPr>
              <a:t>rotección social y </a:t>
            </a:r>
            <a:endParaRPr lang="es-CL" sz="3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CL" sz="340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r>
              <a:rPr lang="es-ES" sz="3400">
                <a:solidFill>
                  <a:schemeClr val="bg2"/>
                </a:solidFill>
                <a:latin typeface="Arial" charset="0"/>
                <a:cs typeface="Arial" charset="0"/>
              </a:rPr>
              <a:t>iálogo social.</a:t>
            </a:r>
            <a:endParaRPr lang="es-ES" sz="2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90213" name="Text Box 5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Trabajo decente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657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1600" b="1">
                <a:solidFill>
                  <a:schemeClr val="bg2"/>
                </a:solidFill>
                <a:latin typeface="Arial" charset="0"/>
              </a:rPr>
              <a:t>TIENE CUATRO OBJETIVOS ESTRATÉGICOS: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400" b="1">
              <a:solidFill>
                <a:schemeClr val="bg2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" sz="2400" b="1">
                <a:solidFill>
                  <a:schemeClr val="bg2"/>
                </a:solidFill>
                <a:latin typeface="Arial" charset="0"/>
              </a:rPr>
              <a:t>Derechos en el trabajo:</a:t>
            </a:r>
            <a:r>
              <a:rPr lang="es-ES" sz="2400">
                <a:solidFill>
                  <a:schemeClr val="bg2"/>
                </a:solidFill>
                <a:latin typeface="Arial" charset="0"/>
              </a:rPr>
              <a:t> </a:t>
            </a:r>
            <a:endParaRPr lang="es-CL" sz="2400">
              <a:solidFill>
                <a:schemeClr val="bg2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CL" sz="2400">
                <a:solidFill>
                  <a:schemeClr val="bg2"/>
                </a:solidFill>
                <a:latin typeface="Arial" charset="0"/>
              </a:rPr>
              <a:t>      A</a:t>
            </a:r>
            <a:r>
              <a:rPr lang="es-ES" sz="2400">
                <a:solidFill>
                  <a:schemeClr val="bg2"/>
                </a:solidFill>
                <a:latin typeface="Arial" charset="0"/>
              </a:rPr>
              <a:t>segurar el ejercicio efectivo de los derechos fundamentales individuales y colectivos en el trabajo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CL" sz="2400">
              <a:solidFill>
                <a:schemeClr val="bg2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CL" sz="2400" b="1">
                <a:solidFill>
                  <a:schemeClr val="bg2"/>
                </a:solidFill>
                <a:latin typeface="Arial" charset="0"/>
              </a:rPr>
              <a:t>2.   </a:t>
            </a:r>
            <a:r>
              <a:rPr lang="es-ES" sz="2400" b="1">
                <a:solidFill>
                  <a:schemeClr val="bg2"/>
                </a:solidFill>
                <a:latin typeface="Arial" charset="0"/>
              </a:rPr>
              <a:t>Creación de empleo y Desarrollo Empresarial:</a:t>
            </a:r>
            <a:r>
              <a:rPr lang="es-ES" sz="24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s-CL" sz="2400">
                <a:solidFill>
                  <a:schemeClr val="bg2"/>
                </a:solidFill>
                <a:latin typeface="Arial" charset="0"/>
              </a:rPr>
              <a:t>C</a:t>
            </a:r>
            <a:r>
              <a:rPr lang="es-ES" sz="2400">
                <a:solidFill>
                  <a:schemeClr val="bg2"/>
                </a:solidFill>
                <a:latin typeface="Arial" charset="0"/>
              </a:rPr>
              <a:t>rear mayores oportunidades para las mujeres y los hombres considerando sus diversas realidades y condiciones con el fin de que dispongan de ingresos y empleos productivos que respondan a sus aspiraciones de realización material y moral, para ellos y sus familias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ES" sz="24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94309" name="Text Box 5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Trabajo decente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" sz="2400" b="1">
                <a:solidFill>
                  <a:schemeClr val="bg2"/>
                </a:solidFill>
                <a:latin typeface="Arial" charset="0"/>
                <a:cs typeface="Arial" charset="0"/>
              </a:rPr>
              <a:t>3. Protección Social:</a:t>
            </a: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s-CL" sz="2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CL" sz="2400">
                <a:solidFill>
                  <a:schemeClr val="bg2"/>
                </a:solidFill>
                <a:latin typeface="Arial" charset="0"/>
                <a:cs typeface="Arial" charset="0"/>
              </a:rPr>
              <a:t>   A</a:t>
            </a: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segurar niveles apropiados de protección social para todos durante y después de su vida laboral activa, y</a:t>
            </a:r>
            <a:endParaRPr lang="es-CL" sz="2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ES" sz="2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CL" sz="2400" b="1">
                <a:solidFill>
                  <a:schemeClr val="bg2"/>
                </a:solidFill>
                <a:latin typeface="Arial" charset="0"/>
                <a:cs typeface="Arial" charset="0"/>
              </a:rPr>
              <a:t>4. </a:t>
            </a:r>
            <a:r>
              <a:rPr lang="es-ES" sz="2400" b="1">
                <a:solidFill>
                  <a:schemeClr val="bg2"/>
                </a:solidFill>
                <a:latin typeface="Arial" charset="0"/>
                <a:cs typeface="Arial" charset="0"/>
              </a:rPr>
              <a:t>Dialogo Social:</a:t>
            </a: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s-CL" sz="2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CL" sz="2400">
                <a:solidFill>
                  <a:schemeClr val="bg2"/>
                </a:solidFill>
                <a:latin typeface="Arial" charset="0"/>
                <a:cs typeface="Arial" charset="0"/>
              </a:rPr>
              <a:t>   F</a:t>
            </a: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ortalecer el tripartismo y el diálogo social como método de debate y formación de decisiones de las políticas de desarrollo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800">
              <a:solidFill>
                <a:schemeClr val="bg2"/>
              </a:solidFill>
            </a:endParaRPr>
          </a:p>
        </p:txBody>
      </p:sp>
      <p:sp>
        <p:nvSpPr>
          <p:cNvPr id="995333" name="Text Box 5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Trabajo decente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7772400" cy="23622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3600">
                <a:solidFill>
                  <a:schemeClr val="bg1"/>
                </a:solidFill>
                <a:latin typeface="Arial" charset="0"/>
                <a:cs typeface="Arial" charset="0"/>
              </a:rPr>
              <a:t>El Trabajo Decente y las exigencias de la nueva </a:t>
            </a:r>
            <a:r>
              <a:rPr lang="es-ES" sz="3600" b="1">
                <a:solidFill>
                  <a:schemeClr val="bg1"/>
                </a:solidFill>
                <a:latin typeface="Arial" charset="0"/>
                <a:cs typeface="Arial" charset="0"/>
              </a:rPr>
              <a:t>economía y la innovación tecnológica,</a:t>
            </a:r>
            <a:r>
              <a:rPr lang="es-ES" sz="3600">
                <a:solidFill>
                  <a:schemeClr val="bg1"/>
                </a:solidFill>
                <a:latin typeface="Arial" charset="0"/>
                <a:cs typeface="Arial" charset="0"/>
              </a:rPr>
              <a:t> se demuestran así </a:t>
            </a:r>
            <a:r>
              <a:rPr lang="es-CL" sz="3600">
                <a:solidFill>
                  <a:schemeClr val="bg1"/>
                </a:solidFill>
                <a:latin typeface="Arial" charset="0"/>
                <a:cs typeface="Arial" charset="0"/>
              </a:rPr>
              <a:t>como </a:t>
            </a:r>
            <a:r>
              <a:rPr lang="es-ES" sz="3600">
                <a:solidFill>
                  <a:schemeClr val="bg1"/>
                </a:solidFill>
                <a:latin typeface="Arial" charset="0"/>
                <a:cs typeface="Arial" charset="0"/>
              </a:rPr>
              <a:t>fuerzas sinérgicas y no opuestas.</a:t>
            </a:r>
          </a:p>
          <a:p>
            <a:pPr>
              <a:lnSpc>
                <a:spcPct val="80000"/>
              </a:lnSpc>
            </a:pP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997381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1"/>
                </a:solidFill>
                <a:effectLst/>
                <a:latin typeface="License Plate" charset="0"/>
              </a:rPr>
              <a:t>UN Trabajo decente ES PRODUCTIVO</a:t>
            </a:r>
            <a:endParaRPr lang="es-ES" sz="4000">
              <a:solidFill>
                <a:schemeClr val="bg1"/>
              </a:solidFill>
              <a:effectLst/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50" y="5410200"/>
            <a:ext cx="7734300" cy="1066800"/>
          </a:xfrm>
          <a:solidFill>
            <a:schemeClr val="hlink">
              <a:alpha val="30000"/>
            </a:schemeClr>
          </a:solidFill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_tradnl" sz="2800" baseline="30000">
                <a:solidFill>
                  <a:schemeClr val="bg1"/>
                </a:solidFill>
                <a:latin typeface="35 Helvetica Thin" charset="0"/>
              </a:rPr>
              <a:t/>
            </a:r>
            <a:br>
              <a:rPr lang="es-ES_tradnl" sz="2800" baseline="30000">
                <a:solidFill>
                  <a:schemeClr val="bg1"/>
                </a:solidFill>
                <a:latin typeface="35 Helvetica Thin" charset="0"/>
              </a:rPr>
            </a:br>
            <a:r>
              <a:rPr lang="es-ES_tradnl" sz="2800" baseline="30000">
                <a:solidFill>
                  <a:schemeClr val="bg1"/>
                </a:solidFill>
                <a:latin typeface="35 Helvetica Thin" charset="0"/>
              </a:rPr>
              <a:t>El hombre lo percibe como absolutamente imprescindible, debido a que no solamente proporciona los ingresos para adquirir los bienes necesarios, sino que también dignifica y aumenta la autovaloración.</a:t>
            </a:r>
            <a:endParaRPr lang="es-ES_tradnl" sz="2800" b="1" baseline="30000">
              <a:solidFill>
                <a:schemeClr val="bg1"/>
              </a:solidFill>
              <a:latin typeface="35 Helvetica Thin" charset="0"/>
            </a:endParaRPr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54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El trabajo es una necesidad</a:t>
            </a:r>
            <a:endParaRPr lang="es-ES" sz="540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800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_tradnl" sz="1600">
                <a:solidFill>
                  <a:schemeClr val="bg2"/>
                </a:solidFill>
                <a:latin typeface="Arial" charset="0"/>
              </a:rPr>
              <a:t>Encuesta de Actividades de Niños, Niñas y Adolescentes, EANNA 2012, realizada por el Ministerio de Desarrollo Social, la Subsecretaria del Trabajo y la OIT en América Latina.</a:t>
            </a:r>
          </a:p>
          <a:p>
            <a:pPr>
              <a:lnSpc>
                <a:spcPct val="110000"/>
              </a:lnSpc>
            </a:pPr>
            <a:endParaRPr lang="es-ES" sz="16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" sz="1600">
                <a:solidFill>
                  <a:schemeClr val="bg2"/>
                </a:solidFill>
                <a:latin typeface="Arial" charset="0"/>
              </a:rPr>
              <a:t>En Chile existen </a:t>
            </a:r>
            <a:r>
              <a:rPr lang="es-CL" sz="1600">
                <a:solidFill>
                  <a:schemeClr val="bg2"/>
                </a:solidFill>
                <a:latin typeface="Arial" charset="0"/>
              </a:rPr>
              <a:t>casi </a:t>
            </a:r>
            <a:r>
              <a:rPr lang="es-CL" sz="1600" b="1">
                <a:solidFill>
                  <a:schemeClr val="bg2"/>
                </a:solidFill>
                <a:latin typeface="Arial" charset="0"/>
              </a:rPr>
              <a:t>220.000</a:t>
            </a:r>
            <a:r>
              <a:rPr lang="es-ES" sz="1600" b="1">
                <a:solidFill>
                  <a:schemeClr val="bg2"/>
                </a:solidFill>
                <a:latin typeface="Arial" charset="0"/>
              </a:rPr>
              <a:t> niños y adolescentes (entre 5 y 17 años) ocupados</a:t>
            </a:r>
            <a:r>
              <a:rPr lang="es-ES" sz="1600">
                <a:solidFill>
                  <a:schemeClr val="bg2"/>
                </a:solidFill>
                <a:latin typeface="Arial" charset="0"/>
              </a:rPr>
              <a:t>, independiente de su inserción escolar.</a:t>
            </a:r>
            <a:endParaRPr lang="es-CL" sz="16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" sz="1600" b="1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" sz="1600" b="1">
                <a:solidFill>
                  <a:schemeClr val="bg2"/>
                </a:solidFill>
                <a:latin typeface="Arial" charset="0"/>
              </a:rPr>
              <a:t>95 mil son menores de 15 años</a:t>
            </a:r>
            <a:r>
              <a:rPr lang="es-CL" sz="1600">
                <a:solidFill>
                  <a:schemeClr val="bg2"/>
                </a:solidFill>
                <a:latin typeface="Arial" charset="0"/>
              </a:rPr>
              <a:t> y </a:t>
            </a:r>
            <a:r>
              <a:rPr lang="es-ES" sz="1600" b="1">
                <a:solidFill>
                  <a:schemeClr val="bg2"/>
                </a:solidFill>
                <a:latin typeface="Arial" charset="0"/>
              </a:rPr>
              <a:t>125 mil </a:t>
            </a:r>
            <a:r>
              <a:rPr lang="es-CL" sz="1600">
                <a:solidFill>
                  <a:schemeClr val="bg2"/>
                </a:solidFill>
                <a:latin typeface="Arial" charset="0"/>
              </a:rPr>
              <a:t>tienen </a:t>
            </a:r>
            <a:r>
              <a:rPr lang="es-ES" sz="1600">
                <a:solidFill>
                  <a:schemeClr val="bg2"/>
                </a:solidFill>
                <a:latin typeface="Arial" charset="0"/>
              </a:rPr>
              <a:t>entre </a:t>
            </a:r>
            <a:r>
              <a:rPr lang="es-ES" sz="1600" b="1">
                <a:solidFill>
                  <a:schemeClr val="bg2"/>
                </a:solidFill>
                <a:latin typeface="Arial" charset="0"/>
              </a:rPr>
              <a:t>15 y 17 años.</a:t>
            </a:r>
            <a:endParaRPr lang="es-ES" sz="16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_tradnl" sz="16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600">
                <a:solidFill>
                  <a:schemeClr val="bg2"/>
                </a:solidFill>
                <a:latin typeface="Arial" charset="0"/>
              </a:rPr>
              <a:t>Entre los niños, niñas y adolescentes que realizan trabajo infantil, la mayoría se desempeña en el comercio minorista (</a:t>
            </a:r>
            <a:r>
              <a:rPr lang="es-ES_tradnl" sz="1600" b="1">
                <a:solidFill>
                  <a:schemeClr val="bg2"/>
                </a:solidFill>
                <a:latin typeface="Arial" charset="0"/>
              </a:rPr>
              <a:t>86 mil</a:t>
            </a:r>
            <a:r>
              <a:rPr lang="es-ES_tradnl" sz="1600">
                <a:solidFill>
                  <a:schemeClr val="bg2"/>
                </a:solidFill>
                <a:latin typeface="Arial" charset="0"/>
              </a:rPr>
              <a:t>), producción agropecuaria (</a:t>
            </a:r>
            <a:r>
              <a:rPr lang="es-ES_tradnl" sz="1600" b="1">
                <a:solidFill>
                  <a:schemeClr val="bg2"/>
                </a:solidFill>
                <a:latin typeface="Arial" charset="0"/>
              </a:rPr>
              <a:t>40 mil</a:t>
            </a:r>
            <a:r>
              <a:rPr lang="es-ES_tradnl" sz="1600">
                <a:solidFill>
                  <a:schemeClr val="bg2"/>
                </a:solidFill>
                <a:latin typeface="Arial" charset="0"/>
              </a:rPr>
              <a:t>), y en el sector de la construcción (</a:t>
            </a:r>
            <a:r>
              <a:rPr lang="es-ES_tradnl" sz="1600" b="1">
                <a:solidFill>
                  <a:schemeClr val="bg2"/>
                </a:solidFill>
                <a:latin typeface="Arial" charset="0"/>
              </a:rPr>
              <a:t>19 mil</a:t>
            </a:r>
            <a:r>
              <a:rPr lang="es-ES_tradnl" sz="1600">
                <a:solidFill>
                  <a:schemeClr val="bg2"/>
                </a:solidFill>
                <a:latin typeface="Arial" charset="0"/>
              </a:rPr>
              <a:t>).</a:t>
            </a:r>
          </a:p>
          <a:p>
            <a:pPr>
              <a:lnSpc>
                <a:spcPct val="110000"/>
              </a:lnSpc>
            </a:pPr>
            <a:endParaRPr lang="es-ES_tradnl" sz="1600" b="1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600" b="1">
                <a:solidFill>
                  <a:schemeClr val="bg2"/>
                </a:solidFill>
                <a:latin typeface="Arial" charset="0"/>
              </a:rPr>
              <a:t>125 mil lo hacen en actividades consideradas como peligrosas,</a:t>
            </a:r>
            <a:r>
              <a:rPr lang="es-ES_tradnl" sz="1600">
                <a:solidFill>
                  <a:schemeClr val="bg2"/>
                </a:solidFill>
                <a:latin typeface="Arial" charset="0"/>
              </a:rPr>
              <a:t> por ejemplo, el uso de maquinarias, el traslado de materiales pesados, la utilización de agroquímicos, o el trabajo en altura.</a:t>
            </a:r>
            <a:endParaRPr lang="es-E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83045" name="Text Box 5"/>
          <p:cNvSpPr txBox="1">
            <a:spLocks noChangeArrowheads="1"/>
          </p:cNvSpPr>
          <p:nvPr/>
        </p:nvSpPr>
        <p:spPr bwMode="auto">
          <a:xfrm>
            <a:off x="1104900" y="304800"/>
            <a:ext cx="6934200" cy="13234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Otro gran problema es </a:t>
            </a:r>
            <a:r>
              <a:rPr lang="es-ES_tradnl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el Trabajo </a:t>
            </a:r>
            <a:r>
              <a:rPr lang="es-ES_tradnl" sz="40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infantil-adolescente</a:t>
            </a:r>
            <a:endParaRPr lang="es-ES" sz="400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800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" sz="1800">
                <a:solidFill>
                  <a:schemeClr val="bg2"/>
                </a:solidFill>
                <a:latin typeface="Arial" charset="0"/>
              </a:rPr>
              <a:t>El porcentaje de </a:t>
            </a:r>
            <a:r>
              <a:rPr lang="es-CL" sz="1800">
                <a:solidFill>
                  <a:schemeClr val="bg2"/>
                </a:solidFill>
                <a:latin typeface="Arial" charset="0"/>
              </a:rPr>
              <a:t>niños varones </a:t>
            </a:r>
            <a:r>
              <a:rPr lang="es-ES" sz="1800">
                <a:solidFill>
                  <a:schemeClr val="bg2"/>
                </a:solidFill>
                <a:latin typeface="Arial" charset="0"/>
              </a:rPr>
              <a:t>que trabaja es casi el doble que el de las mujeres. </a:t>
            </a:r>
          </a:p>
          <a:p>
            <a:pPr>
              <a:lnSpc>
                <a:spcPct val="110000"/>
              </a:lnSpc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2400">
                <a:solidFill>
                  <a:schemeClr val="bg2"/>
                </a:solidFill>
                <a:latin typeface="Arial" charset="0"/>
              </a:rPr>
              <a:t>Según la muestra,</a:t>
            </a:r>
            <a:r>
              <a:rPr lang="es-ES_tradnl" sz="2400" b="1">
                <a:solidFill>
                  <a:schemeClr val="bg2"/>
                </a:solidFill>
                <a:latin typeface="Arial" charset="0"/>
              </a:rPr>
              <a:t> 5 de cada 10 niños </a:t>
            </a:r>
            <a:r>
              <a:rPr lang="es-ES_tradnl" sz="2400">
                <a:solidFill>
                  <a:schemeClr val="bg2"/>
                </a:solidFill>
                <a:latin typeface="Arial" charset="0"/>
              </a:rPr>
              <a:t>que está en trabajo infantil prohibido, </a:t>
            </a:r>
            <a:r>
              <a:rPr lang="es-ES_tradnl" sz="2400" b="1">
                <a:solidFill>
                  <a:schemeClr val="bg2"/>
                </a:solidFill>
                <a:latin typeface="Arial" charset="0"/>
              </a:rPr>
              <a:t>pertenecen al 20% del sector más vulnerable de la población. </a:t>
            </a:r>
            <a:endParaRPr lang="es-ES_tradnl" sz="1800" b="1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La encuesta además reveló que del total de niños, niñas y adolescentes de 5 a 17 años, el </a:t>
            </a:r>
            <a:r>
              <a:rPr lang="es-ES_tradnl" sz="1800" b="1">
                <a:solidFill>
                  <a:schemeClr val="bg2"/>
                </a:solidFill>
                <a:latin typeface="Arial" charset="0"/>
              </a:rPr>
              <a:t>88% realiza tareas domésticas para el propio hogar</a:t>
            </a:r>
            <a:r>
              <a:rPr lang="es-ES_tradnl" sz="1800">
                <a:solidFill>
                  <a:schemeClr val="bg2"/>
                </a:solidFill>
                <a:latin typeface="Arial" charset="0"/>
              </a:rPr>
              <a:t>, por lo menos una vez a la semana. </a:t>
            </a:r>
          </a:p>
          <a:p>
            <a:pPr>
              <a:lnSpc>
                <a:spcPct val="110000"/>
              </a:lnSpc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De ellos, </a:t>
            </a:r>
            <a:r>
              <a:rPr lang="es-ES_tradnl" sz="1800" b="1">
                <a:solidFill>
                  <a:schemeClr val="bg2"/>
                </a:solidFill>
                <a:latin typeface="Arial" charset="0"/>
              </a:rPr>
              <a:t>las niñas son quienes dedican – en mayor proporción- 21 horas</a:t>
            </a:r>
            <a:r>
              <a:rPr lang="es-ES_tradnl" sz="1800">
                <a:solidFill>
                  <a:schemeClr val="bg2"/>
                </a:solidFill>
                <a:latin typeface="Arial" charset="0"/>
              </a:rPr>
              <a:t> o más a la semana a desarrollar estas tareas, las que muchas veces interfieren con su </a:t>
            </a:r>
            <a:r>
              <a:rPr lang="es-ES_tradnl" sz="1800" b="1">
                <a:solidFill>
                  <a:schemeClr val="bg2"/>
                </a:solidFill>
                <a:latin typeface="Arial" charset="0"/>
              </a:rPr>
              <a:t>desarrollo físico/emocional y afectan su rendimiento escolar.</a:t>
            </a:r>
            <a:endParaRPr lang="es-ES" sz="1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Trabajo infantil-adolescente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51475"/>
            <a:ext cx="9144000" cy="1406525"/>
          </a:xfrm>
          <a:solidFill>
            <a:schemeClr val="tx1"/>
          </a:solidFill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_tradnl" sz="2400">
                <a:solidFill>
                  <a:schemeClr val="bg1"/>
                </a:solidFill>
                <a:latin typeface="Arial" charset="0"/>
              </a:rPr>
              <a:t>Se estima que más de </a:t>
            </a:r>
            <a:r>
              <a:rPr lang="es-ES_tradnl" sz="2400" b="1">
                <a:solidFill>
                  <a:schemeClr val="bg1"/>
                </a:solidFill>
                <a:latin typeface="Arial" charset="0"/>
              </a:rPr>
              <a:t>200 millone</a:t>
            </a:r>
            <a:r>
              <a:rPr lang="es-ES_tradnl" sz="2400">
                <a:solidFill>
                  <a:schemeClr val="bg1"/>
                </a:solidFill>
                <a:latin typeface="Arial" charset="0"/>
              </a:rPr>
              <a:t>s de niños trabajan en el mundo. En Asia, son 114 millones de niños los que tienen que trabajar y en África Subsahariana, lejos de reducirse, el trabajo infantil ha aumentado, y uno de cada cuatro menores trabaja.</a:t>
            </a:r>
            <a:endParaRPr lang="es-E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4483" name="Text Box 3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1"/>
                </a:solidFill>
                <a:effectLst/>
                <a:latin typeface="License Plate" charset="0"/>
              </a:rPr>
              <a:t>Trabajo infantil-adolescente</a:t>
            </a:r>
            <a:endParaRPr lang="es-ES" sz="4000">
              <a:solidFill>
                <a:schemeClr val="bg1"/>
              </a:solidFill>
              <a:effectLst/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9144000" cy="2428875"/>
          </a:xfrm>
          <a:solidFill>
            <a:schemeClr val="tx1"/>
          </a:solidFill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2400">
                <a:solidFill>
                  <a:schemeClr val="bg1"/>
                </a:solidFill>
              </a:rPr>
              <a:t>El trabajo doméstico infantil ilegal afectar</a:t>
            </a:r>
            <a:r>
              <a:rPr lang="es-ES_tradnl" altLang="ja-JP" sz="2400">
                <a:solidFill>
                  <a:schemeClr val="bg1"/>
                </a:solidFill>
                <a:latin typeface="Arial"/>
                <a:cs typeface="ＭＳ Ｐゴシック" charset="0"/>
              </a:rPr>
              <a:t>ía</a:t>
            </a:r>
            <a:r>
              <a:rPr lang="es-ES_tradnl" sz="2400">
                <a:solidFill>
                  <a:schemeClr val="bg1"/>
                </a:solidFill>
              </a:rPr>
              <a:t> a unos 14 millones de niños en am</a:t>
            </a:r>
            <a:r>
              <a:rPr lang="es-ES_tradnl" altLang="ja-JP" sz="2400">
                <a:solidFill>
                  <a:schemeClr val="bg1"/>
                </a:solidFill>
                <a:latin typeface="Arial"/>
                <a:cs typeface="ＭＳ Ｐゴシック" charset="0"/>
              </a:rPr>
              <a:t>érica </a:t>
            </a:r>
            <a:r>
              <a:rPr lang="es-ES_tradnl" altLang="ja-JP" sz="2400">
                <a:solidFill>
                  <a:schemeClr val="bg1"/>
                </a:solidFill>
                <a:cs typeface="ＭＳ Ｐゴシック" charset="0"/>
              </a:rPr>
              <a:t>latina</a:t>
            </a:r>
            <a:r>
              <a:rPr lang="es-ES_tradnl" sz="24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s-ES_tradnl" sz="2400">
                <a:solidFill>
                  <a:schemeClr val="bg1"/>
                </a:solidFill>
              </a:rPr>
              <a:t>De estos niños trabajadores, 6,5 millones tienen entre cinco y 15 años y más del 71%  son niñas.</a:t>
            </a:r>
          </a:p>
          <a:p>
            <a:pPr>
              <a:lnSpc>
                <a:spcPct val="120000"/>
              </a:lnSpc>
            </a:pPr>
            <a:r>
              <a:rPr lang="es-ES_tradnl" sz="2400">
                <a:solidFill>
                  <a:schemeClr val="bg1"/>
                </a:solidFill>
              </a:rPr>
              <a:t>El 30% del servicio dom</a:t>
            </a:r>
            <a:r>
              <a:rPr lang="es-ES_tradnl" altLang="ja-JP" sz="2400">
                <a:solidFill>
                  <a:schemeClr val="bg1"/>
                </a:solidFill>
                <a:latin typeface="Arial"/>
                <a:cs typeface="ＭＳ Ｐゴシック" charset="0"/>
              </a:rPr>
              <a:t>éstico en </a:t>
            </a:r>
            <a:r>
              <a:rPr lang="es-ES_tradnl" altLang="ja-JP" sz="2400">
                <a:solidFill>
                  <a:schemeClr val="bg1"/>
                </a:solidFill>
                <a:cs typeface="ＭＳ Ｐゴシック" charset="0"/>
              </a:rPr>
              <a:t>américa latina, son niños!.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1048579" name="Text Box 3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1"/>
                </a:solidFill>
                <a:effectLst/>
                <a:latin typeface="License Plate" charset="0"/>
              </a:rPr>
              <a:t>Trabajo infantil-adolescente</a:t>
            </a:r>
            <a:endParaRPr lang="es-ES" sz="4000">
              <a:solidFill>
                <a:schemeClr val="bg1"/>
              </a:solidFill>
              <a:effectLst/>
              <a:latin typeface="License Plate" charset="0"/>
            </a:endParaRPr>
          </a:p>
        </p:txBody>
      </p:sp>
      <p:sp>
        <p:nvSpPr>
          <p:cNvPr id="1048580" name="Rectangle 4"/>
          <p:cNvSpPr>
            <a:spLocks noChangeArrowheads="1"/>
          </p:cNvSpPr>
          <p:nvPr/>
        </p:nvSpPr>
        <p:spPr bwMode="auto">
          <a:xfrm>
            <a:off x="0" y="3733800"/>
            <a:ext cx="9144000" cy="420688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_tradnl" sz="2400" b="0">
                <a:solidFill>
                  <a:schemeClr val="bg1"/>
                </a:solidFill>
                <a:effectLst/>
              </a:rPr>
              <a:t>La estad</a:t>
            </a:r>
            <a:r>
              <a:rPr lang="es-ES_tradnl" altLang="ja-JP" sz="2400" b="0">
                <a:solidFill>
                  <a:schemeClr val="bg1"/>
                </a:solidFill>
                <a:effectLst/>
                <a:cs typeface="ＭＳ Ｐゴシック" charset="0"/>
              </a:rPr>
              <a:t>ística oficial sólo habla de (según la OIT para AL):</a:t>
            </a:r>
            <a:endParaRPr lang="es-ES" sz="2400" b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4495800"/>
            <a:ext cx="4572000" cy="1905000"/>
          </a:xfrm>
          <a:gradFill rotWithShape="0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gamma/>
                  <a:shade val="46275"/>
                  <a:invGamma/>
                  <a:alpha val="70000"/>
                </a:schemeClr>
              </a:gs>
            </a:gsLst>
            <a:lin ang="2700000" scaled="1"/>
          </a:gra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País	          Porcentaje de ocupados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Argentina	       		45 %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Brasil </a:t>
            </a:r>
            <a:r>
              <a:rPr lang="es-CL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 	       			</a:t>
            </a: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28 %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Paraguay	       		1</a:t>
            </a:r>
            <a:r>
              <a:rPr lang="es-CL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9</a:t>
            </a: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Uruguay	       		14 %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Países del 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Mercosur		26%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Chile				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15 %</a:t>
            </a:r>
            <a:endParaRPr lang="es-ES" sz="16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</p:txBody>
      </p:sp>
      <p:sp>
        <p:nvSpPr>
          <p:cNvPr id="982021" name="Text Box 5"/>
          <p:cNvSpPr txBox="1">
            <a:spLocks noChangeArrowheads="1"/>
          </p:cNvSpPr>
          <p:nvPr/>
        </p:nvSpPr>
        <p:spPr bwMode="auto">
          <a:xfrm>
            <a:off x="4419600" y="838200"/>
            <a:ext cx="3962400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Grado de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sindicalizacion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  <p:sp>
        <p:nvSpPr>
          <p:cNvPr id="982022" name="Rectangle 6"/>
          <p:cNvSpPr>
            <a:spLocks noChangeArrowheads="1"/>
          </p:cNvSpPr>
          <p:nvPr/>
        </p:nvSpPr>
        <p:spPr bwMode="auto">
          <a:xfrm>
            <a:off x="0" y="6629400"/>
            <a:ext cx="4313238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000" b="0">
                <a:solidFill>
                  <a:schemeClr val="hlink"/>
                </a:solidFill>
                <a:effectLst/>
                <a:cs typeface="Arial" charset="0"/>
              </a:rPr>
              <a:t>Fuente: Elaboración OIT con base en estadísticas  oficiales de los países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62600" y="0"/>
            <a:ext cx="3581400" cy="6858000"/>
          </a:xfrm>
          <a:solidFill>
            <a:schemeClr val="bg1"/>
          </a:solidFill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CL" sz="2000" b="1" dirty="0">
                <a:solidFill>
                  <a:schemeClr val="tx1"/>
                </a:solidFill>
                <a:latin typeface="Arial" charset="0"/>
              </a:rPr>
              <a:t>En Chile l</a:t>
            </a:r>
            <a:r>
              <a:rPr lang="es-ES" sz="2000" b="1" dirty="0">
                <a:solidFill>
                  <a:schemeClr val="tx1"/>
                </a:solidFill>
                <a:latin typeface="Arial" charset="0"/>
              </a:rPr>
              <a:t>a tasa de participación femenina </a:t>
            </a:r>
            <a:r>
              <a:rPr lang="es-CL" sz="2000" b="1" dirty="0">
                <a:solidFill>
                  <a:schemeClr val="tx1"/>
                </a:solidFill>
                <a:latin typeface="Arial" charset="0"/>
              </a:rPr>
              <a:t>en la fuerza laboral </a:t>
            </a:r>
            <a:r>
              <a:rPr lang="es-ES" sz="2000" b="1" dirty="0">
                <a:solidFill>
                  <a:schemeClr val="tx1"/>
                </a:solidFill>
                <a:latin typeface="Arial" charset="0"/>
              </a:rPr>
              <a:t>es la más baja de toda Latinoamérica, cercana al</a:t>
            </a:r>
            <a:r>
              <a:rPr lang="es-ES" sz="2000" b="1" dirty="0">
                <a:solidFill>
                  <a:schemeClr val="hlink"/>
                </a:solidFill>
                <a:latin typeface="Arial" charset="0"/>
              </a:rPr>
              <a:t> 48%</a:t>
            </a:r>
            <a:endParaRPr lang="es-CL" sz="20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_tradnl" sz="2000" b="1" dirty="0">
                <a:solidFill>
                  <a:schemeClr val="tx1"/>
                </a:solidFill>
                <a:latin typeface="Arial" charset="0"/>
              </a:rPr>
              <a:t>El ingreso promedio de los ocupados en el país en </a:t>
            </a:r>
            <a:r>
              <a:rPr lang="es-ES_tradnl" sz="2000" b="1" dirty="0" smtClean="0">
                <a:solidFill>
                  <a:schemeClr val="tx1"/>
                </a:solidFill>
                <a:latin typeface="Arial" charset="0"/>
              </a:rPr>
              <a:t>2014, </a:t>
            </a:r>
            <a:r>
              <a:rPr lang="es-ES_tradnl" sz="2000" b="1" dirty="0">
                <a:solidFill>
                  <a:schemeClr val="tx1"/>
                </a:solidFill>
                <a:latin typeface="Arial" charset="0"/>
              </a:rPr>
              <a:t>se estimó en </a:t>
            </a:r>
            <a:r>
              <a:rPr lang="es-ES_tradnl" sz="2000" b="1" dirty="0" smtClean="0">
                <a:solidFill>
                  <a:schemeClr val="hlink"/>
                </a:solidFill>
                <a:latin typeface="Arial" charset="0"/>
              </a:rPr>
              <a:t>$473.251(creció </a:t>
            </a:r>
            <a:r>
              <a:rPr lang="es-ES_tradnl" sz="2000" b="1" dirty="0">
                <a:solidFill>
                  <a:schemeClr val="hlink"/>
                </a:solidFill>
                <a:latin typeface="Arial" charset="0"/>
              </a:rPr>
              <a:t>al </a:t>
            </a:r>
            <a:r>
              <a:rPr lang="es-ES_tradnl" sz="2000" b="1" dirty="0" smtClean="0">
                <a:solidFill>
                  <a:schemeClr val="hlink"/>
                </a:solidFill>
                <a:latin typeface="Arial" charset="0"/>
              </a:rPr>
              <a:t>4% anual </a:t>
            </a:r>
            <a:r>
              <a:rPr lang="es-ES_tradnl" sz="2000" b="1" dirty="0" err="1" smtClean="0">
                <a:solidFill>
                  <a:schemeClr val="hlink"/>
                </a:solidFill>
                <a:latin typeface="Arial" charset="0"/>
              </a:rPr>
              <a:t>app</a:t>
            </a:r>
            <a:r>
              <a:rPr lang="es-ES_tradnl" sz="2000" b="1" dirty="0" smtClean="0">
                <a:solidFill>
                  <a:schemeClr val="hlink"/>
                </a:solidFill>
                <a:latin typeface="Arial" charset="0"/>
              </a:rPr>
              <a:t>.)</a:t>
            </a:r>
            <a:endParaRPr lang="es-ES_tradnl" sz="20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_tradnl" sz="2000" b="1" dirty="0">
                <a:solidFill>
                  <a:schemeClr val="tx1"/>
                </a:solidFill>
                <a:latin typeface="Arial" charset="0"/>
              </a:rPr>
              <a:t>De este ingreso el promedio en:</a:t>
            </a:r>
          </a:p>
          <a:p>
            <a:pPr lvl="1">
              <a:lnSpc>
                <a:spcPct val="90000"/>
              </a:lnSpc>
            </a:pPr>
            <a:r>
              <a:rPr lang="es-ES_tradnl" sz="2000" b="1" dirty="0">
                <a:solidFill>
                  <a:schemeClr val="tx1"/>
                </a:solidFill>
                <a:latin typeface="Arial" charset="0"/>
              </a:rPr>
              <a:t>mujeres fue de </a:t>
            </a:r>
            <a:r>
              <a:rPr lang="es-ES_tradnl" sz="2000" b="1" dirty="0" smtClean="0">
                <a:solidFill>
                  <a:schemeClr val="hlink"/>
                </a:solidFill>
                <a:latin typeface="Arial" charset="0"/>
              </a:rPr>
              <a:t>$382.253</a:t>
            </a:r>
            <a:r>
              <a:rPr lang="es-ES_tradnl" sz="2000" b="1" i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s-ES_tradnl" sz="1600" i="1" dirty="0" smtClean="0">
                <a:solidFill>
                  <a:schemeClr val="hlink"/>
                </a:solidFill>
                <a:latin typeface="Arial" charset="0"/>
              </a:rPr>
              <a:t>(30% </a:t>
            </a:r>
            <a:r>
              <a:rPr lang="es-ES_tradnl" sz="1600" i="1" dirty="0">
                <a:solidFill>
                  <a:schemeClr val="hlink"/>
                </a:solidFill>
                <a:latin typeface="Arial" charset="0"/>
              </a:rPr>
              <a:t>menos que los hombres)</a:t>
            </a:r>
            <a:endParaRPr lang="es-ES_tradnl" sz="16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s-ES_tradnl" sz="2000" b="1" dirty="0">
                <a:solidFill>
                  <a:schemeClr val="tx1"/>
                </a:solidFill>
                <a:latin typeface="Arial" charset="0"/>
              </a:rPr>
              <a:t>hombres de </a:t>
            </a:r>
            <a:r>
              <a:rPr lang="es-ES_tradnl" sz="2000" b="1" dirty="0" smtClean="0">
                <a:solidFill>
                  <a:schemeClr val="hlink"/>
                </a:solidFill>
                <a:latin typeface="Arial" charset="0"/>
              </a:rPr>
              <a:t>$543.996 </a:t>
            </a:r>
            <a:endParaRPr lang="es-ES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85094" name="Text Box 6"/>
          <p:cNvSpPr txBox="1">
            <a:spLocks noChangeArrowheads="1"/>
          </p:cNvSpPr>
          <p:nvPr/>
        </p:nvSpPr>
        <p:spPr bwMode="auto">
          <a:xfrm>
            <a:off x="1104900" y="365125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1"/>
                </a:solidFill>
                <a:effectLst/>
                <a:latin typeface="License Plate" charset="0"/>
              </a:rPr>
              <a:t>Fuerza ocupada y MUJER</a:t>
            </a:r>
            <a:endParaRPr lang="es-ES" sz="4000">
              <a:solidFill>
                <a:schemeClr val="bg1"/>
              </a:solidFill>
              <a:effectLst/>
              <a:latin typeface="License Plate" charset="0"/>
            </a:endParaRPr>
          </a:p>
        </p:txBody>
      </p:sp>
      <p:sp>
        <p:nvSpPr>
          <p:cNvPr id="985098" name="Rectangle 10"/>
          <p:cNvSpPr>
            <a:spLocks noChangeArrowheads="1"/>
          </p:cNvSpPr>
          <p:nvPr/>
        </p:nvSpPr>
        <p:spPr bwMode="auto">
          <a:xfrm>
            <a:off x="1171575" y="6318250"/>
            <a:ext cx="7218363" cy="3667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1800" b="0">
                <a:solidFill>
                  <a:schemeClr val="bg1"/>
                </a:solidFill>
                <a:effectLst/>
                <a:latin typeface="Times New Roman" charset="0"/>
              </a:rPr>
              <a:t>Centro de Microdatos de la facultad de Economía de la Universidad de Chile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419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Lograr una mayor participación de la mujeres en la fuerza laboral: </a:t>
            </a:r>
            <a:r>
              <a:rPr lang="es-ES" sz="3600" b="1">
                <a:solidFill>
                  <a:schemeClr val="bg2"/>
                </a:solidFill>
                <a:latin typeface="Arial" charset="0"/>
                <a:cs typeface="Arial" charset="0"/>
              </a:rPr>
              <a:t>sobre el 50%</a:t>
            </a:r>
            <a:r>
              <a:rPr lang="es-CL" sz="3600" b="1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  <a:endParaRPr lang="es-CL" sz="2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CL" sz="2800" b="1">
                <a:solidFill>
                  <a:schemeClr val="bg2"/>
                </a:solidFill>
                <a:latin typeface="Arial" charset="0"/>
                <a:cs typeface="Arial" charset="0"/>
              </a:rPr>
              <a:t>Equilibrar el ingreso</a:t>
            </a:r>
            <a:r>
              <a:rPr lang="es-CL" sz="2400">
                <a:solidFill>
                  <a:schemeClr val="bg2"/>
                </a:solidFill>
                <a:latin typeface="Arial" charset="0"/>
                <a:cs typeface="Arial" charset="0"/>
              </a:rPr>
              <a:t> entre hombres y mujeres.</a:t>
            </a:r>
            <a:endParaRPr lang="es-ES" sz="2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2400" b="1">
                <a:solidFill>
                  <a:schemeClr val="bg2"/>
                </a:solidFill>
                <a:latin typeface="Arial" charset="0"/>
                <a:cs typeface="Arial" charset="0"/>
              </a:rPr>
              <a:t>Potencia</a:t>
            </a:r>
            <a:r>
              <a:rPr lang="es-CL" sz="2400" b="1">
                <a:solidFill>
                  <a:schemeClr val="bg2"/>
                </a:solidFill>
                <a:latin typeface="Arial" charset="0"/>
                <a:cs typeface="Arial" charset="0"/>
              </a:rPr>
              <a:t>r</a:t>
            </a:r>
            <a:r>
              <a:rPr lang="es-ES" sz="2400" b="1">
                <a:solidFill>
                  <a:schemeClr val="bg2"/>
                </a:solidFill>
                <a:latin typeface="Arial" charset="0"/>
                <a:cs typeface="Arial" charset="0"/>
              </a:rPr>
              <a:t> la Pyme</a:t>
            </a: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 como apalancadora de empleo y buena distribuidora de la riqueza</a:t>
            </a:r>
            <a:r>
              <a:rPr lang="es-CL" sz="240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Total de </a:t>
            </a:r>
            <a:r>
              <a:rPr lang="es-ES" sz="2400" b="1">
                <a:solidFill>
                  <a:schemeClr val="bg2"/>
                </a:solidFill>
                <a:latin typeface="Arial" charset="0"/>
                <a:cs typeface="Arial" charset="0"/>
              </a:rPr>
              <a:t>trabajadores con seguridad</a:t>
            </a: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 social garantizada</a:t>
            </a:r>
            <a:r>
              <a:rPr lang="es-CL" sz="2400">
                <a:solidFill>
                  <a:schemeClr val="bg2"/>
                </a:solidFill>
                <a:latin typeface="Arial" charset="0"/>
                <a:cs typeface="Arial" charset="0"/>
              </a:rPr>
              <a:t>.</a:t>
            </a:r>
            <a:endParaRPr lang="es-ES" sz="2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s-ES" sz="2400">
                <a:solidFill>
                  <a:schemeClr val="bg2"/>
                </a:solidFill>
                <a:latin typeface="Arial" charset="0"/>
                <a:cs typeface="Arial" charset="0"/>
              </a:rPr>
              <a:t>Baja discriminaci</a:t>
            </a:r>
            <a:r>
              <a:rPr lang="es-ES" altLang="ja-JP" sz="2400">
                <a:solidFill>
                  <a:schemeClr val="bg2"/>
                </a:solidFill>
                <a:latin typeface="Arial" charset="0"/>
                <a:cs typeface="Arial" charset="0"/>
              </a:rPr>
              <a:t>ón laboral.</a:t>
            </a:r>
          </a:p>
          <a:p>
            <a:pPr>
              <a:lnSpc>
                <a:spcPct val="110000"/>
              </a:lnSpc>
            </a:pPr>
            <a:r>
              <a:rPr lang="es-ES" altLang="ja-JP" sz="2400">
                <a:solidFill>
                  <a:schemeClr val="bg2"/>
                </a:solidFill>
                <a:latin typeface="Arial" charset="0"/>
                <a:cs typeface="Arial" charset="0"/>
              </a:rPr>
              <a:t>Estabilidad.</a:t>
            </a:r>
            <a:endParaRPr lang="es-ES" sz="2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02499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Trabajo decente futuro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400" b="1">
                <a:solidFill>
                  <a:schemeClr val="bg2"/>
                </a:solidFill>
                <a:latin typeface="Arial" charset="0"/>
              </a:rPr>
              <a:t>¿Es posible el Trabajo Decente en Chile?</a:t>
            </a: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chemeClr val="bg2"/>
                </a:solidFill>
                <a:latin typeface="Arial" charset="0"/>
              </a:rPr>
              <a:t>El estado fij</a:t>
            </a:r>
            <a:r>
              <a:rPr lang="es-ES" altLang="ja-JP" sz="2400">
                <a:solidFill>
                  <a:schemeClr val="bg2"/>
                </a:solidFill>
                <a:latin typeface="Arial" charset="0"/>
                <a:cs typeface="ＭＳ Ｐゴシック" charset="0"/>
              </a:rPr>
              <a:t>ó</a:t>
            </a:r>
            <a:r>
              <a:rPr lang="es-ES" sz="2400">
                <a:solidFill>
                  <a:schemeClr val="bg2"/>
                </a:solidFill>
                <a:latin typeface="Arial" charset="0"/>
              </a:rPr>
              <a:t> como meta del Bicentenario un nuevo Modelo de Desarrollo para Chile, mediante el dialogo y cohesión social</a:t>
            </a:r>
            <a:r>
              <a:rPr lang="es-CL" sz="2400">
                <a:solidFill>
                  <a:schemeClr val="bg2"/>
                </a:solidFill>
                <a:latin typeface="Arial" charset="0"/>
              </a:rPr>
              <a:t>.</a:t>
            </a:r>
            <a:endParaRPr lang="es-ES" sz="24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ja-JP" altLang="es-ES" sz="2400" i="1">
                <a:solidFill>
                  <a:schemeClr val="bg2"/>
                </a:solidFill>
                <a:latin typeface="Arial" charset="0"/>
              </a:rPr>
              <a:t>“</a:t>
            </a:r>
            <a:r>
              <a:rPr lang="es-ES" sz="2400" i="1">
                <a:solidFill>
                  <a:schemeClr val="bg2"/>
                </a:solidFill>
                <a:latin typeface="Arial" charset="0"/>
              </a:rPr>
              <a:t>Mediante el Dialogo social soñemos en un Chile desarrollado para 2020</a:t>
            </a:r>
            <a:r>
              <a:rPr lang="ja-JP" altLang="es-ES" sz="2400" i="1">
                <a:solidFill>
                  <a:schemeClr val="bg2"/>
                </a:solidFill>
                <a:latin typeface="Arial" charset="0"/>
              </a:rPr>
              <a:t>”</a:t>
            </a:r>
            <a:r>
              <a:rPr lang="es-CL" sz="2400" i="1">
                <a:solidFill>
                  <a:schemeClr val="bg2"/>
                </a:solidFill>
                <a:latin typeface="Arial" charset="0"/>
              </a:rPr>
              <a:t>.</a:t>
            </a:r>
            <a:endParaRPr lang="es-ES" sz="24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chemeClr val="bg2"/>
                </a:solidFill>
                <a:latin typeface="Arial" charset="0"/>
              </a:rPr>
              <a:t>Generemos mayores y mejores oportunidades de empleo y emprendimiento</a:t>
            </a:r>
            <a:r>
              <a:rPr lang="es-CL" sz="2400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CL" sz="24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400" b="1">
                <a:solidFill>
                  <a:schemeClr val="bg2"/>
                </a:solidFill>
                <a:latin typeface="Arial" charset="0"/>
              </a:rPr>
              <a:t>Pero lo que fij</a:t>
            </a:r>
            <a:r>
              <a:rPr lang="es-CL" altLang="ja-JP" sz="2400" b="1">
                <a:solidFill>
                  <a:schemeClr val="bg2"/>
                </a:solidFill>
                <a:latin typeface="Arial" charset="0"/>
                <a:cs typeface="ＭＳ Ｐゴシック" charset="0"/>
              </a:rPr>
              <a:t>ó la concertación como política del estado en 2005, el Pdte. Piñera lo eliminó de su programa y hoy la nueva mayoría, NO lo tiene considerado en su programa.</a:t>
            </a:r>
            <a:endParaRPr lang="es-ES" sz="24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4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01477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Trabajo decente futuro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5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2400" b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962566" name="Group 6"/>
          <p:cNvGraphicFramePr>
            <a:graphicFrameLocks noGrp="1"/>
          </p:cNvGraphicFramePr>
          <p:nvPr/>
        </p:nvGraphicFramePr>
        <p:xfrm>
          <a:off x="685800" y="1109663"/>
          <a:ext cx="7772400" cy="3419475"/>
        </p:xfrm>
        <a:graphic>
          <a:graphicData uri="http://schemas.openxmlformats.org/drawingml/2006/table">
            <a:tbl>
              <a:tblPr/>
              <a:tblGrid>
                <a:gridCol w="1676400"/>
                <a:gridCol w="1981200"/>
                <a:gridCol w="1600200"/>
                <a:gridCol w="2514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Aspecto</a:t>
                      </a:r>
                      <a:endParaRPr kumimoji="0" lang="es-ES" sz="21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Financiado</a:t>
                      </a:r>
                      <a:endParaRPr kumimoji="0" lang="es-ES" sz="21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Aporte</a:t>
                      </a:r>
                      <a:endParaRPr kumimoji="0" lang="es-ES" sz="21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Entidad</a:t>
                      </a:r>
                      <a:endParaRPr kumimoji="0" lang="es-ES" sz="21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Previsión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Empleado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13 %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AFP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Salud común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Empleado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7 %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FONASA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ISAPRE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Salud Laboral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Empleador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0.95 %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MUTUALES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AD.DELEGADA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593" name="Text Box 33"/>
          <p:cNvSpPr txBox="1">
            <a:spLocks noChangeArrowheads="1"/>
          </p:cNvSpPr>
          <p:nvPr/>
        </p:nvSpPr>
        <p:spPr bwMode="auto">
          <a:xfrm>
            <a:off x="5943600" y="4572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>
                <a:solidFill>
                  <a:schemeClr val="bg2"/>
                </a:solidFill>
                <a:effectLst/>
              </a:rPr>
              <a:t>Ley 16.744</a:t>
            </a:r>
            <a:endParaRPr lang="es-ES" sz="2800">
              <a:solidFill>
                <a:schemeClr val="bg2"/>
              </a:solidFill>
              <a:effectLst/>
            </a:endParaRPr>
          </a:p>
        </p:txBody>
      </p:sp>
      <p:sp>
        <p:nvSpPr>
          <p:cNvPr id="962594" name="Text Box 34"/>
          <p:cNvSpPr txBox="1"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MARCO LEGAL BASAL DEL EMPLEO</a:t>
            </a:r>
            <a:endParaRPr lang="es-ES" sz="360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  <p:sp>
        <p:nvSpPr>
          <p:cNvPr id="962595" name="Text Box 35"/>
          <p:cNvSpPr txBox="1">
            <a:spLocks noChangeArrowheads="1"/>
          </p:cNvSpPr>
          <p:nvPr/>
        </p:nvSpPr>
        <p:spPr bwMode="auto">
          <a:xfrm>
            <a:off x="685800" y="4572000"/>
            <a:ext cx="529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chemeClr val="bg2"/>
                </a:solidFill>
                <a:effectLst/>
              </a:rPr>
              <a:t>Lo que un contrato debe llevar…</a:t>
            </a:r>
            <a:endParaRPr lang="es-ES" sz="20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/>
        </p:nvSpPr>
        <p:spPr bwMode="auto">
          <a:xfrm>
            <a:off x="403225" y="2309813"/>
            <a:ext cx="4568825" cy="1235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sz="7500">
                <a:solidFill>
                  <a:srgbClr val="FFFF00"/>
                </a:solidFill>
                <a:effectLst/>
                <a:latin typeface="Baskerville" charset="0"/>
              </a:rPr>
              <a:t>Trabajo y</a:t>
            </a:r>
            <a:endParaRPr lang="es-ES" sz="14200" b="0">
              <a:solidFill>
                <a:srgbClr val="FFFF00"/>
              </a:solidFill>
              <a:effectLst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/>
        </p:nvSpPr>
        <p:spPr bwMode="auto">
          <a:xfrm>
            <a:off x="3249821" y="5943600"/>
            <a:ext cx="26427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0" dirty="0" smtClean="0">
                <a:solidFill>
                  <a:srgbClr val="FFFF00"/>
                </a:solidFill>
                <a:effectLst/>
                <a:latin typeface="Baskerville SemiBold" charset="0"/>
              </a:rPr>
              <a:t>Prof</a:t>
            </a:r>
            <a:r>
              <a:rPr lang="es-ES" sz="1400" b="0" dirty="0">
                <a:solidFill>
                  <a:srgbClr val="FFFF00"/>
                </a:solidFill>
                <a:effectLst/>
                <a:latin typeface="Baskerville SemiBold" charset="0"/>
              </a:rPr>
              <a:t>. Maldonado de la Fuente</a:t>
            </a: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1905000" y="2667000"/>
            <a:ext cx="6759575" cy="1752600"/>
          </a:xfrm>
          <a:prstGeom prst="rect">
            <a:avLst/>
          </a:prstGeom>
          <a:noFill/>
          <a:ln>
            <a:noFill/>
          </a:ln>
          <a:effectLst>
            <a:outerShdw blurRad="63500" dist="52363" dir="455782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sz="10900">
                <a:solidFill>
                  <a:srgbClr val="FFFF00"/>
                </a:solidFill>
                <a:effectLst/>
                <a:latin typeface="Baskerville" charset="0"/>
              </a:rPr>
              <a:t>seguridad</a:t>
            </a:r>
            <a:endParaRPr lang="es-ES" sz="20800" b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es-ES_tradnl" sz="2000">
                <a:solidFill>
                  <a:schemeClr val="bg2"/>
                </a:solidFill>
                <a:latin typeface="Arial" charset="0"/>
              </a:rPr>
              <a:t>Está constituido por todos los </a:t>
            </a:r>
            <a:r>
              <a:rPr lang="es-ES_tradnl" b="1">
                <a:solidFill>
                  <a:schemeClr val="bg2"/>
                </a:solidFill>
                <a:latin typeface="Arial" charset="0"/>
              </a:rPr>
              <a:t>trabajadores ocupados y desocupados</a:t>
            </a:r>
            <a:r>
              <a:rPr lang="es-ES_tradnl" sz="2000">
                <a:solidFill>
                  <a:schemeClr val="bg2"/>
                </a:solidFill>
                <a:latin typeface="Arial" charset="0"/>
              </a:rPr>
              <a:t> que desempeñan una labor a cambio de una</a:t>
            </a:r>
            <a:r>
              <a:rPr lang="es-ES_tradnl" sz="28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s-ES_tradnl" sz="2800" b="1">
                <a:solidFill>
                  <a:schemeClr val="bg2"/>
                </a:solidFill>
                <a:latin typeface="Arial" charset="0"/>
              </a:rPr>
              <a:t>remuneración</a:t>
            </a:r>
            <a:r>
              <a:rPr lang="es-ES_tradnl" sz="2800">
                <a:solidFill>
                  <a:schemeClr val="bg2"/>
                </a:solidFill>
                <a:latin typeface="Arial" charset="0"/>
              </a:rPr>
              <a:t>.</a:t>
            </a:r>
            <a:r>
              <a:rPr lang="es-ES_tradnl" sz="2000">
                <a:solidFill>
                  <a:schemeClr val="bg2"/>
                </a:solidFill>
                <a:latin typeface="Arial" charset="0"/>
              </a:rPr>
              <a:t> No se incluye a quienes trabajan gratuitamente.</a:t>
            </a:r>
          </a:p>
          <a:p>
            <a:endParaRPr lang="es-ES_tradnl" sz="2000">
              <a:solidFill>
                <a:schemeClr val="bg2"/>
              </a:solidFill>
              <a:latin typeface="Arial" charset="0"/>
            </a:endParaRPr>
          </a:p>
          <a:p>
            <a:r>
              <a:rPr lang="es-ES_tradnl" sz="2000">
                <a:solidFill>
                  <a:schemeClr val="bg2"/>
                </a:solidFill>
                <a:latin typeface="Arial" charset="0"/>
              </a:rPr>
              <a:t>En nuestro país -así como en la mayoría de los países- la inserción en el mundo del trabajo está regulada por dos factores: </a:t>
            </a:r>
          </a:p>
          <a:p>
            <a:pPr lvl="1"/>
            <a:r>
              <a:rPr lang="es-ES_tradnl" sz="3600" b="1">
                <a:solidFill>
                  <a:schemeClr val="bg2"/>
                </a:solidFill>
                <a:latin typeface="Arial" charset="0"/>
              </a:rPr>
              <a:t>las leyes laborales fijadas por el Estado.</a:t>
            </a:r>
          </a:p>
          <a:p>
            <a:pPr lvl="1"/>
            <a:r>
              <a:rPr lang="es-ES_tradnl" sz="3600" b="1">
                <a:solidFill>
                  <a:schemeClr val="bg2"/>
                </a:solidFill>
                <a:latin typeface="Arial" charset="0"/>
              </a:rPr>
              <a:t>las condiciones de oferta y demanda del mercado laboral.</a:t>
            </a:r>
            <a:endParaRPr lang="es-ES_tradnl" sz="1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47206" name="Text Box 6"/>
          <p:cNvSpPr txBox="1">
            <a:spLocks noChangeArrowheads="1"/>
          </p:cNvSpPr>
          <p:nvPr/>
        </p:nvSpPr>
        <p:spPr bwMode="auto">
          <a:xfrm>
            <a:off x="0" y="47625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54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Mercado laboral</a:t>
            </a:r>
            <a:endParaRPr lang="es-ES" sz="54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>
                <a:solidFill>
                  <a:schemeClr val="hlink"/>
                </a:solidFill>
                <a:effectLst/>
                <a:latin typeface="License Plate" charset="0"/>
              </a:rPr>
              <a:t>Chile Antecedentes historicos</a:t>
            </a:r>
            <a:endParaRPr lang="es-ES">
              <a:solidFill>
                <a:schemeClr val="hlink"/>
              </a:solidFill>
              <a:effectLst/>
              <a:latin typeface="License Plate" charset="0"/>
            </a:endParaRPr>
          </a:p>
        </p:txBody>
      </p:sp>
      <p:sp>
        <p:nvSpPr>
          <p:cNvPr id="958469" name="Text Box 5"/>
          <p:cNvSpPr txBox="1">
            <a:spLocks noChangeArrowheads="1"/>
          </p:cNvSpPr>
          <p:nvPr/>
        </p:nvSpPr>
        <p:spPr bwMode="auto">
          <a:xfrm>
            <a:off x="0" y="5181600"/>
            <a:ext cx="9144000" cy="137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L" sz="2000">
                <a:solidFill>
                  <a:schemeClr val="tx1"/>
                </a:solidFill>
                <a:effectLst/>
              </a:rPr>
              <a:t>Reales cédulas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L" sz="2000" b="0">
                <a:solidFill>
                  <a:schemeClr val="tx1"/>
                </a:solidFill>
                <a:effectLst/>
              </a:rPr>
              <a:t>	“ Prohibición de usar a los indios como bestias de carga, </a:t>
            </a:r>
            <a:br>
              <a:rPr lang="es-CL" sz="2000" b="0">
                <a:solidFill>
                  <a:schemeClr val="tx1"/>
                </a:solidFill>
                <a:effectLst/>
              </a:rPr>
            </a:br>
            <a:r>
              <a:rPr lang="es-CL" sz="2000" b="0">
                <a:solidFill>
                  <a:schemeClr val="tx1"/>
                </a:solidFill>
                <a:effectLst/>
              </a:rPr>
              <a:t>excepto cuando se trataba de cargar artículos esenciales, debiendo </a:t>
            </a:r>
            <a:br>
              <a:rPr lang="es-CL" sz="2000" b="0">
                <a:solidFill>
                  <a:schemeClr val="tx1"/>
                </a:solidFill>
                <a:effectLst/>
              </a:rPr>
            </a:br>
            <a:r>
              <a:rPr lang="es-CL" sz="2000" b="0">
                <a:solidFill>
                  <a:schemeClr val="tx1"/>
                </a:solidFill>
                <a:effectLst/>
              </a:rPr>
              <a:t>en todos los casos ocuparse para esos cometidos a personas mayores </a:t>
            </a:r>
            <a:br>
              <a:rPr lang="es-CL" sz="2000" b="0">
                <a:solidFill>
                  <a:schemeClr val="tx1"/>
                </a:solidFill>
                <a:effectLst/>
              </a:rPr>
            </a:br>
            <a:r>
              <a:rPr lang="es-CL" sz="2000" b="0">
                <a:solidFill>
                  <a:schemeClr val="tx1"/>
                </a:solidFill>
                <a:effectLst/>
              </a:rPr>
              <a:t>de 18 años y con cargas no superiores a 20 kilos. ”</a:t>
            </a:r>
            <a:endParaRPr lang="es-ES" sz="2000" b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40" name="Text Box 4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MARCO LEGAL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1333500" y="11430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>
                <a:solidFill>
                  <a:schemeClr val="bg2"/>
                </a:solidFill>
                <a:effectLst/>
              </a:rPr>
              <a:t>Constitución Política del Estado</a:t>
            </a:r>
            <a:endParaRPr lang="es-ES" sz="3200">
              <a:solidFill>
                <a:schemeClr val="bg2"/>
              </a:solidFill>
              <a:effectLst/>
            </a:endParaRP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571500" y="2066925"/>
            <a:ext cx="80010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CL" sz="2400">
                <a:solidFill>
                  <a:schemeClr val="bg2"/>
                </a:solidFill>
                <a:effectLst/>
              </a:rPr>
              <a:t>Normas Generales</a:t>
            </a:r>
          </a:p>
          <a:p>
            <a:pPr>
              <a:spcBef>
                <a:spcPct val="20000"/>
              </a:spcBef>
            </a:pPr>
            <a:r>
              <a:rPr lang="es-CL" sz="2400">
                <a:solidFill>
                  <a:schemeClr val="bg2"/>
                </a:solidFill>
                <a:effectLst/>
              </a:rPr>
              <a:t>Artículo 19</a:t>
            </a:r>
          </a:p>
          <a:p>
            <a:pPr>
              <a:spcBef>
                <a:spcPct val="20000"/>
              </a:spcBef>
            </a:pPr>
            <a:r>
              <a:rPr lang="es-CL" sz="2400" b="0">
                <a:solidFill>
                  <a:schemeClr val="bg2"/>
                </a:solidFill>
                <a:effectLst/>
              </a:rPr>
              <a:t>	El ejercicio del derecho constitucional a la protección de la salud comprende el libre e igualitario acceso a las acciones de </a:t>
            </a:r>
            <a:r>
              <a:rPr lang="es-CL" sz="2400">
                <a:solidFill>
                  <a:schemeClr val="bg2"/>
                </a:solidFill>
                <a:effectLst/>
              </a:rPr>
              <a:t>promoción, protección y recuperación de la salud</a:t>
            </a:r>
            <a:r>
              <a:rPr lang="es-CL" sz="2400" b="0">
                <a:solidFill>
                  <a:schemeClr val="bg2"/>
                </a:solidFill>
                <a:effectLst/>
              </a:rPr>
              <a:t> y a aquellas que estén destinadas a la rehabilitación del individuo, así como la libertad de elegir el sistema de salud estatal o privado al cual cada persona desee acogerse.</a:t>
            </a:r>
            <a:r>
              <a:rPr lang="es-CL" sz="2600" b="0">
                <a:solidFill>
                  <a:schemeClr val="bg2"/>
                </a:solidFill>
                <a:effectLst/>
              </a:rPr>
              <a:t>  </a:t>
            </a:r>
            <a:endParaRPr lang="es-ES" sz="2600" b="0">
              <a:solidFill>
                <a:schemeClr val="bg2"/>
              </a:solidFill>
              <a:effectLst/>
            </a:endParaRPr>
          </a:p>
          <a:p>
            <a:pPr>
              <a:spcBef>
                <a:spcPct val="50000"/>
              </a:spcBef>
            </a:pPr>
            <a:endParaRPr lang="es-ES" sz="2400" b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5334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1600">
                <a:solidFill>
                  <a:schemeClr val="bg2"/>
                </a:solidFill>
                <a:latin typeface="Arial Black" charset="0"/>
              </a:rPr>
              <a:t>FUERZA</a:t>
            </a:r>
            <a:r>
              <a:rPr lang="es-ES" sz="1600" b="1">
                <a:solidFill>
                  <a:schemeClr val="bg2"/>
                </a:solidFill>
                <a:latin typeface="Arial Black" charset="0"/>
              </a:rPr>
              <a:t> </a:t>
            </a:r>
            <a:r>
              <a:rPr lang="es-ES" sz="1600">
                <a:solidFill>
                  <a:schemeClr val="bg2"/>
                </a:solidFill>
                <a:latin typeface="Arial Black" charset="0"/>
              </a:rPr>
              <a:t>DE TRABAJO OCUPADA Y COBERTURA DEL SEGURO LEY 16.744</a:t>
            </a: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000">
                <a:solidFill>
                  <a:schemeClr val="bg2"/>
                </a:solidFill>
                <a:latin typeface="Arial" charset="0"/>
              </a:rPr>
              <a:t>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sz="14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sz="1200">
                <a:solidFill>
                  <a:schemeClr val="bg2"/>
                </a:solidFill>
                <a:latin typeface="Arial" charset="0"/>
                <a:cs typeface="Arial" charset="0"/>
              </a:rPr>
              <a:t>Obtenido de Promedio Mensual de FTO y Nº de trabajadores de empresas cotizantes en Org. Adm. Ley 16.744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sz="1200">
                <a:solidFill>
                  <a:schemeClr val="bg2"/>
                </a:solidFill>
                <a:latin typeface="Arial" charset="0"/>
                <a:cs typeface="Arial" charset="0"/>
              </a:rPr>
              <a:t>Fuentes: Estadísticas INE – Estadísticas de Seguridad Social</a:t>
            </a:r>
            <a:endParaRPr lang="es-ES" sz="20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84068" name="Object 4"/>
          <p:cNvGraphicFramePr>
            <a:graphicFrameLocks noChangeAspect="1"/>
          </p:cNvGraphicFramePr>
          <p:nvPr/>
        </p:nvGraphicFramePr>
        <p:xfrm>
          <a:off x="381000" y="2466975"/>
          <a:ext cx="50292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07" name="Hoja de cálculo" r:id="rId5" imgW="3639493" imgH="2480649" progId="Excel.Sheet.8">
                  <p:embed/>
                </p:oleObj>
              </mc:Choice>
              <mc:Fallback>
                <p:oleObj name="Hoja de cálculo" r:id="rId5" imgW="3639493" imgH="2480649" progId="Excel.Sheet.8">
                  <p:embed/>
                  <p:pic>
                    <p:nvPicPr>
                      <p:cNvPr id="0" name="Object 4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66975"/>
                        <a:ext cx="50292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4069" name="Group 5"/>
          <p:cNvGrpSpPr>
            <a:grpSpLocks/>
          </p:cNvGrpSpPr>
          <p:nvPr/>
        </p:nvGrpSpPr>
        <p:grpSpPr bwMode="auto">
          <a:xfrm>
            <a:off x="5562600" y="2938463"/>
            <a:ext cx="2895600" cy="2298700"/>
            <a:chOff x="3984" y="1392"/>
            <a:chExt cx="1440" cy="1152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4704" y="2379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5.424.730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3984" y="2379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Total F.T.O.</a:t>
              </a:r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704" y="2215"/>
              <a:ext cx="7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1.700.631</a:t>
              </a:r>
            </a:p>
          </p:txBody>
        </p:sp>
        <p:sp>
          <p:nvSpPr>
            <p:cNvPr id="984073" name="Rectangle 9"/>
            <p:cNvSpPr>
              <a:spLocks noChangeArrowheads="1"/>
            </p:cNvSpPr>
            <p:nvPr/>
          </p:nvSpPr>
          <p:spPr bwMode="auto">
            <a:xfrm>
              <a:off x="3984" y="2215"/>
              <a:ext cx="7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No Cotizantes</a:t>
              </a:r>
            </a:p>
          </p:txBody>
        </p:sp>
        <p:sp>
          <p:nvSpPr>
            <p:cNvPr id="984074" name="Rectangle 10"/>
            <p:cNvSpPr>
              <a:spLocks noChangeArrowheads="1"/>
            </p:cNvSpPr>
            <p:nvPr/>
          </p:nvSpPr>
          <p:spPr bwMode="auto">
            <a:xfrm>
              <a:off x="4704" y="2050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29.908</a:t>
              </a:r>
            </a:p>
          </p:txBody>
        </p:sp>
        <p:sp>
          <p:nvSpPr>
            <p:cNvPr id="984075" name="Rectangle 11"/>
            <p:cNvSpPr>
              <a:spLocks noChangeArrowheads="1"/>
            </p:cNvSpPr>
            <p:nvPr/>
          </p:nvSpPr>
          <p:spPr bwMode="auto">
            <a:xfrm>
              <a:off x="3984" y="2050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 b="0">
                  <a:solidFill>
                    <a:schemeClr val="bg2"/>
                  </a:solidFill>
                  <a:effectLst/>
                </a:rPr>
                <a:t>.</a:t>
              </a:r>
              <a:r>
                <a:rPr lang="es-ES_tradnl" sz="1100">
                  <a:solidFill>
                    <a:schemeClr val="bg2"/>
                  </a:solidFill>
                  <a:effectLst/>
                </a:rPr>
                <a:t>D A.</a:t>
              </a:r>
            </a:p>
          </p:txBody>
        </p:sp>
        <p:sp>
          <p:nvSpPr>
            <p:cNvPr id="984076" name="Rectangle 12"/>
            <p:cNvSpPr>
              <a:spLocks noChangeArrowheads="1"/>
            </p:cNvSpPr>
            <p:nvPr/>
          </p:nvSpPr>
          <p:spPr bwMode="auto">
            <a:xfrm>
              <a:off x="4704" y="1886"/>
              <a:ext cx="7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995.886</a:t>
              </a:r>
            </a:p>
          </p:txBody>
        </p:sp>
        <p:sp>
          <p:nvSpPr>
            <p:cNvPr id="984077" name="Rectangle 13"/>
            <p:cNvSpPr>
              <a:spLocks noChangeArrowheads="1"/>
            </p:cNvSpPr>
            <p:nvPr/>
          </p:nvSpPr>
          <p:spPr bwMode="auto">
            <a:xfrm>
              <a:off x="3984" y="1886"/>
              <a:ext cx="7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INP</a:t>
              </a:r>
            </a:p>
          </p:txBody>
        </p:sp>
        <p:sp>
          <p:nvSpPr>
            <p:cNvPr id="984078" name="Rectangle 14"/>
            <p:cNvSpPr>
              <a:spLocks noChangeArrowheads="1"/>
            </p:cNvSpPr>
            <p:nvPr/>
          </p:nvSpPr>
          <p:spPr bwMode="auto">
            <a:xfrm>
              <a:off x="4704" y="1721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907.987</a:t>
              </a:r>
            </a:p>
            <a:p>
              <a:pPr algn="ctr">
                <a:spcBef>
                  <a:spcPct val="20000"/>
                </a:spcBef>
              </a:pPr>
              <a:endParaRPr lang="es-ES_tradnl" sz="11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84079" name="Rectangle 15"/>
            <p:cNvSpPr>
              <a:spLocks noChangeArrowheads="1"/>
            </p:cNvSpPr>
            <p:nvPr/>
          </p:nvSpPr>
          <p:spPr bwMode="auto">
            <a:xfrm>
              <a:off x="3984" y="1721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CCHC</a:t>
              </a:r>
            </a:p>
          </p:txBody>
        </p:sp>
        <p:sp>
          <p:nvSpPr>
            <p:cNvPr id="984080" name="Rectangle 16"/>
            <p:cNvSpPr>
              <a:spLocks noChangeArrowheads="1"/>
            </p:cNvSpPr>
            <p:nvPr/>
          </p:nvSpPr>
          <p:spPr bwMode="auto">
            <a:xfrm>
              <a:off x="4704" y="1557"/>
              <a:ext cx="7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347.018</a:t>
              </a:r>
            </a:p>
          </p:txBody>
        </p:sp>
        <p:sp>
          <p:nvSpPr>
            <p:cNvPr id="984081" name="Rectangle 17"/>
            <p:cNvSpPr>
              <a:spLocks noChangeArrowheads="1"/>
            </p:cNvSpPr>
            <p:nvPr/>
          </p:nvSpPr>
          <p:spPr bwMode="auto">
            <a:xfrm>
              <a:off x="3984" y="1557"/>
              <a:ext cx="72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IST</a:t>
              </a: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4704" y="1392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1.443.300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3984" y="1392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s-ES_tradnl" sz="1100">
                  <a:solidFill>
                    <a:schemeClr val="bg2"/>
                  </a:solidFill>
                  <a:effectLst/>
                </a:rPr>
                <a:t>ACHS</a:t>
              </a:r>
            </a:p>
          </p:txBody>
        </p:sp>
        <p:sp>
          <p:nvSpPr>
            <p:cNvPr id="984084" name="Line 20"/>
            <p:cNvSpPr>
              <a:spLocks noChangeShapeType="1"/>
            </p:cNvSpPr>
            <p:nvPr/>
          </p:nvSpPr>
          <p:spPr bwMode="auto">
            <a:xfrm>
              <a:off x="3984" y="13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85" name="Line 21"/>
            <p:cNvSpPr>
              <a:spLocks noChangeShapeType="1"/>
            </p:cNvSpPr>
            <p:nvPr/>
          </p:nvSpPr>
          <p:spPr bwMode="auto">
            <a:xfrm>
              <a:off x="3984" y="1557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86" name="Line 22"/>
            <p:cNvSpPr>
              <a:spLocks noChangeShapeType="1"/>
            </p:cNvSpPr>
            <p:nvPr/>
          </p:nvSpPr>
          <p:spPr bwMode="auto">
            <a:xfrm>
              <a:off x="3984" y="1721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87" name="Line 23"/>
            <p:cNvSpPr>
              <a:spLocks noChangeShapeType="1"/>
            </p:cNvSpPr>
            <p:nvPr/>
          </p:nvSpPr>
          <p:spPr bwMode="auto">
            <a:xfrm>
              <a:off x="3984" y="1886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88" name="Line 24"/>
            <p:cNvSpPr>
              <a:spLocks noChangeShapeType="1"/>
            </p:cNvSpPr>
            <p:nvPr/>
          </p:nvSpPr>
          <p:spPr bwMode="auto">
            <a:xfrm>
              <a:off x="3984" y="2050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89" name="Line 25"/>
            <p:cNvSpPr>
              <a:spLocks noChangeShapeType="1"/>
            </p:cNvSpPr>
            <p:nvPr/>
          </p:nvSpPr>
          <p:spPr bwMode="auto">
            <a:xfrm>
              <a:off x="3984" y="2215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90" name="Line 26"/>
            <p:cNvSpPr>
              <a:spLocks noChangeShapeType="1"/>
            </p:cNvSpPr>
            <p:nvPr/>
          </p:nvSpPr>
          <p:spPr bwMode="auto">
            <a:xfrm>
              <a:off x="3984" y="2379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91" name="Line 27"/>
            <p:cNvSpPr>
              <a:spLocks noChangeShapeType="1"/>
            </p:cNvSpPr>
            <p:nvPr/>
          </p:nvSpPr>
          <p:spPr bwMode="auto">
            <a:xfrm>
              <a:off x="3984" y="2544"/>
              <a:ext cx="144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92" name="Line 28"/>
            <p:cNvSpPr>
              <a:spLocks noChangeShapeType="1"/>
            </p:cNvSpPr>
            <p:nvPr/>
          </p:nvSpPr>
          <p:spPr bwMode="auto">
            <a:xfrm>
              <a:off x="3984" y="1392"/>
              <a:ext cx="0" cy="11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93" name="Line 29"/>
            <p:cNvSpPr>
              <a:spLocks noChangeShapeType="1"/>
            </p:cNvSpPr>
            <p:nvPr/>
          </p:nvSpPr>
          <p:spPr bwMode="auto">
            <a:xfrm>
              <a:off x="4704" y="1392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84094" name="Line 30"/>
            <p:cNvSpPr>
              <a:spLocks noChangeShapeType="1"/>
            </p:cNvSpPr>
            <p:nvPr/>
          </p:nvSpPr>
          <p:spPr bwMode="auto">
            <a:xfrm>
              <a:off x="5424" y="1392"/>
              <a:ext cx="0" cy="11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84096" name="Text Box 32"/>
          <p:cNvSpPr txBox="1">
            <a:spLocks noChangeArrowheads="1"/>
          </p:cNvSpPr>
          <p:nvPr/>
        </p:nvSpPr>
        <p:spPr bwMode="auto">
          <a:xfrm>
            <a:off x="1104900" y="3048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Fuerza ocupada y seguridad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>
                <a:solidFill>
                  <a:schemeClr val="bg2"/>
                </a:solidFill>
                <a:effectLst/>
              </a:rPr>
              <a:t>OIT </a:t>
            </a:r>
          </a:p>
          <a:p>
            <a:pPr>
              <a:spcBef>
                <a:spcPct val="50000"/>
              </a:spcBef>
            </a:pPr>
            <a:r>
              <a:rPr lang="es-ES_tradnl" sz="2400">
                <a:solidFill>
                  <a:schemeClr val="bg2"/>
                </a:solidFill>
                <a:effectLst/>
              </a:rPr>
              <a:t>Organización Intenacional del Trabajo</a:t>
            </a:r>
            <a:r>
              <a:rPr lang="es-ES_tradnl" sz="2000" b="0">
                <a:solidFill>
                  <a:schemeClr val="bg2"/>
                </a:solidFill>
                <a:effectLst/>
              </a:rPr>
              <a:t> </a:t>
            </a:r>
            <a:endParaRPr lang="es-ES" sz="2000" b="0">
              <a:solidFill>
                <a:schemeClr val="bg2"/>
              </a:solidFill>
              <a:effectLst/>
            </a:endParaRPr>
          </a:p>
        </p:txBody>
      </p:sp>
      <p:pic>
        <p:nvPicPr>
          <p:cNvPr id="959493" name="Picture 5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725613" cy="17145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5410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>
                <a:solidFill>
                  <a:schemeClr val="bg2"/>
                </a:solidFill>
                <a:effectLst/>
              </a:rPr>
              <a:t>OMS</a:t>
            </a:r>
            <a:endParaRPr lang="es-ES_tradnl" sz="2400">
              <a:solidFill>
                <a:schemeClr val="bg2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es-ES_tradnl" sz="2400">
                <a:solidFill>
                  <a:schemeClr val="bg2"/>
                </a:solidFill>
                <a:effectLst/>
              </a:rPr>
              <a:t>Organización Mundial de la Salud</a:t>
            </a:r>
          </a:p>
          <a:p>
            <a:pPr>
              <a:spcBef>
                <a:spcPct val="50000"/>
              </a:spcBef>
            </a:pPr>
            <a:r>
              <a:rPr lang="es-ES_tradnl" sz="2000" b="0">
                <a:solidFill>
                  <a:schemeClr val="bg2"/>
                </a:solidFill>
                <a:effectLst/>
              </a:rPr>
              <a:t>		</a:t>
            </a:r>
            <a:endParaRPr lang="es-ES" sz="2000" b="0">
              <a:solidFill>
                <a:schemeClr val="bg2"/>
              </a:solidFill>
              <a:effectLst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1219200" y="457200"/>
            <a:ext cx="6705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Recomendaciones Internacionales</a:t>
            </a:r>
            <a:endParaRPr lang="es-ES" sz="36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  <p:pic>
        <p:nvPicPr>
          <p:cNvPr id="959496" name="Picture 8" descr="o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114800"/>
            <a:ext cx="1689100" cy="2133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772400" cy="554461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r>
              <a:rPr lang="es-ES" sz="2400" dirty="0">
                <a:solidFill>
                  <a:schemeClr val="bg2"/>
                </a:solidFill>
                <a:latin typeface="Arial" charset="0"/>
                <a:cs typeface="Arial" charset="0"/>
              </a:rPr>
              <a:t>Describa trabajos en que est</a:t>
            </a:r>
            <a:r>
              <a:rPr lang="es-ES" altLang="ja-JP" sz="2400" dirty="0">
                <a:solidFill>
                  <a:schemeClr val="bg2"/>
                </a:solidFill>
                <a:latin typeface="Arial" charset="0"/>
                <a:cs typeface="Arial" charset="0"/>
              </a:rPr>
              <a:t>é</a:t>
            </a:r>
            <a:r>
              <a:rPr lang="es-ES" sz="2400" dirty="0">
                <a:solidFill>
                  <a:schemeClr val="bg2"/>
                </a:solidFill>
                <a:latin typeface="Arial" charset="0"/>
                <a:cs typeface="Arial" charset="0"/>
              </a:rPr>
              <a:t>n involucrados diseñadores y que no alcance la decencia b</a:t>
            </a:r>
            <a:r>
              <a:rPr lang="es-ES" altLang="ja-JP" sz="2400" dirty="0">
                <a:solidFill>
                  <a:schemeClr val="bg2"/>
                </a:solidFill>
                <a:latin typeface="Arial" charset="0"/>
                <a:cs typeface="Arial" charset="0"/>
              </a:rPr>
              <a:t>asada en tres claves: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</a:pPr>
            <a:endParaRPr lang="es-ES" altLang="ja-JP" sz="2400" b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990600" lvl="1" indent="-5334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s-ES" sz="2000" b="1" dirty="0">
                <a:solidFill>
                  <a:schemeClr val="bg2"/>
                </a:solidFill>
                <a:latin typeface="Arial" charset="0"/>
              </a:rPr>
              <a:t>Incertidumbre en el horario laboral</a:t>
            </a:r>
          </a:p>
          <a:p>
            <a:pPr marL="990600" lvl="1" indent="-5334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s-ES" sz="2000" b="1" dirty="0">
                <a:solidFill>
                  <a:schemeClr val="bg2"/>
                </a:solidFill>
                <a:latin typeface="Arial" charset="0"/>
              </a:rPr>
              <a:t>Poca definici</a:t>
            </a:r>
            <a:r>
              <a:rPr lang="es-ES" altLang="ja-JP" sz="2000" b="1" dirty="0">
                <a:solidFill>
                  <a:schemeClr val="bg2"/>
                </a:solidFill>
                <a:latin typeface="Arial" charset="0"/>
                <a:cs typeface="ＭＳ Ｐゴシック" charset="0"/>
              </a:rPr>
              <a:t>ón del ingreso</a:t>
            </a:r>
          </a:p>
          <a:p>
            <a:pPr marL="990600" lvl="1" indent="-5334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s-ES" altLang="ja-JP" sz="2000" b="1" dirty="0">
                <a:solidFill>
                  <a:schemeClr val="bg2"/>
                </a:solidFill>
                <a:latin typeface="Arial" charset="0"/>
                <a:cs typeface="ＭＳ Ｐゴシック" charset="0"/>
              </a:rPr>
              <a:t>Condiciones de infraestructura adecuada</a:t>
            </a:r>
            <a:endParaRPr lang="es-ES" sz="2000" dirty="0">
              <a:solidFill>
                <a:schemeClr val="bg2"/>
              </a:solidFill>
              <a:latin typeface="Arial" charset="0"/>
            </a:endParaRP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 typeface="Arial" charset="0"/>
              <a:buAutoNum type="arabicPeriod"/>
            </a:pPr>
            <a:endParaRPr lang="es-ES" sz="2400" dirty="0">
              <a:solidFill>
                <a:schemeClr val="bg2"/>
              </a:solidFill>
              <a:latin typeface="Arial" charset="0"/>
            </a:endParaRP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s-ES" sz="2400" dirty="0">
                <a:solidFill>
                  <a:schemeClr val="bg2"/>
                </a:solidFill>
                <a:latin typeface="Arial" charset="0"/>
              </a:rPr>
              <a:t>Solo una diapositiva para </a:t>
            </a:r>
            <a:r>
              <a:rPr lang="es-ES" sz="2400" dirty="0" smtClean="0">
                <a:solidFill>
                  <a:schemeClr val="bg2"/>
                </a:solidFill>
                <a:latin typeface="Arial" charset="0"/>
              </a:rPr>
              <a:t>el 15 de diciembre de 2015</a:t>
            </a:r>
            <a:r>
              <a:rPr lang="es-ES" altLang="ja-JP" sz="2400" dirty="0" smtClean="0">
                <a:solidFill>
                  <a:schemeClr val="bg2"/>
                </a:solidFill>
                <a:latin typeface="Arial" charset="0"/>
                <a:cs typeface="ＭＳ Ｐゴシック" charset="0"/>
              </a:rPr>
              <a:t>:</a:t>
            </a:r>
            <a:r>
              <a:rPr lang="es-ES" altLang="ja-JP" sz="2400" dirty="0">
                <a:solidFill>
                  <a:schemeClr val="bg2"/>
                </a:solidFill>
                <a:latin typeface="Arial" charset="0"/>
                <a:cs typeface="ＭＳ Ｐゴシック" charset="0"/>
              </a:rPr>
              <a:t> </a:t>
            </a:r>
            <a:r>
              <a:rPr lang="es-ES" altLang="ja-JP" sz="2400" dirty="0" smtClean="0">
                <a:solidFill>
                  <a:schemeClr val="bg2"/>
                </a:solidFill>
                <a:latin typeface="Arial" charset="0"/>
                <a:cs typeface="ＭＳ Ｐゴシック" charset="0"/>
              </a:rPr>
              <a:t>(</a:t>
            </a:r>
            <a:r>
              <a:rPr lang="es-ES" altLang="ja-JP" sz="2400" dirty="0">
                <a:solidFill>
                  <a:schemeClr val="bg2"/>
                </a:solidFill>
                <a:latin typeface="Arial" charset="0"/>
                <a:cs typeface="ＭＳ Ｐゴシック" charset="0"/>
              </a:rPr>
              <a:t>nombre el caso, la empresa, cómo sabe de </a:t>
            </a:r>
            <a:r>
              <a:rPr lang="es-ES" altLang="ja-JP" sz="2400" dirty="0" smtClean="0">
                <a:solidFill>
                  <a:schemeClr val="bg2"/>
                </a:solidFill>
                <a:latin typeface="Arial" charset="0"/>
                <a:cs typeface="ＭＳ Ｐゴシック" charset="0"/>
              </a:rPr>
              <a:t>esto?</a:t>
            </a:r>
            <a:r>
              <a:rPr lang="es-ES" altLang="ja-JP" sz="2400" dirty="0" smtClean="0">
                <a:solidFill>
                  <a:schemeClr val="bg2"/>
                </a:solidFill>
                <a:latin typeface="Arial" charset="0"/>
                <a:cs typeface="ＭＳ Ｐゴシック" charset="0"/>
              </a:rPr>
              <a:t>).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s-ES" altLang="ja-JP" sz="2400" dirty="0" smtClean="0">
                <a:solidFill>
                  <a:schemeClr val="bg2"/>
                </a:solidFill>
                <a:latin typeface="Arial" charset="0"/>
                <a:cs typeface="ＭＳ Ｐゴシック" charset="0"/>
              </a:rPr>
              <a:t>Y no olvide subir sus perfiles de cargo a U-cursos a m</a:t>
            </a:r>
            <a:r>
              <a:rPr lang="es-ES" altLang="ja-JP" sz="2400" dirty="0" smtClean="0">
                <a:solidFill>
                  <a:schemeClr val="bg2"/>
                </a:solidFill>
                <a:latin typeface="Arial" charset="0"/>
                <a:cs typeface="ＭＳ Ｐゴシック" charset="0"/>
              </a:rPr>
              <a:t>ás tardar el martes 8 de diciembre de 2015.-</a:t>
            </a:r>
            <a:endParaRPr lang="es-ES" altLang="ja-JP" sz="2400" dirty="0">
              <a:solidFill>
                <a:schemeClr val="bg2"/>
              </a:solidFill>
              <a:latin typeface="Arial" charset="0"/>
              <a:cs typeface="ＭＳ Ｐゴシック" charset="0"/>
            </a:endParaRP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endParaRPr lang="es-E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5062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TAREA</a:t>
            </a:r>
            <a:endParaRPr lang="es-ES" sz="4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 sz="2000">
                <a:solidFill>
                  <a:schemeClr val="bg2"/>
                </a:solidFill>
                <a:latin typeface="Arial" charset="0"/>
              </a:rPr>
              <a:t>La </a:t>
            </a:r>
            <a:r>
              <a:rPr lang="es-ES_tradnl" sz="2400" b="1">
                <a:solidFill>
                  <a:schemeClr val="bg2"/>
                </a:solidFill>
                <a:latin typeface="Arial" charset="0"/>
              </a:rPr>
              <a:t>regulación del Estado</a:t>
            </a:r>
            <a:r>
              <a:rPr lang="es-ES_tradnl" sz="2000">
                <a:solidFill>
                  <a:schemeClr val="bg2"/>
                </a:solidFill>
                <a:latin typeface="Arial" charset="0"/>
              </a:rPr>
              <a:t> se refiere al cuerpo legal</a:t>
            </a:r>
            <a:br>
              <a:rPr lang="es-ES_tradnl" sz="2000">
                <a:solidFill>
                  <a:schemeClr val="bg2"/>
                </a:solidFill>
                <a:latin typeface="Arial" charset="0"/>
              </a:rPr>
            </a:br>
            <a:r>
              <a:rPr lang="es-ES_tradnl" sz="2400">
                <a:solidFill>
                  <a:schemeClr val="bg2"/>
                </a:solidFill>
                <a:latin typeface="Arial" charset="0"/>
              </a:rPr>
              <a:t>(</a:t>
            </a:r>
            <a:r>
              <a:rPr lang="es-ES_tradnl" sz="2400" b="1">
                <a:solidFill>
                  <a:schemeClr val="bg2"/>
                </a:solidFill>
                <a:latin typeface="Arial" charset="0"/>
              </a:rPr>
              <a:t>Código del Trabajo</a:t>
            </a:r>
            <a:r>
              <a:rPr lang="es-ES_tradnl" sz="2400">
                <a:solidFill>
                  <a:schemeClr val="bg2"/>
                </a:solidFill>
                <a:latin typeface="Arial" charset="0"/>
              </a:rPr>
              <a:t>)</a:t>
            </a:r>
            <a:r>
              <a:rPr lang="es-ES_tradnl" sz="2000">
                <a:solidFill>
                  <a:schemeClr val="bg2"/>
                </a:solidFill>
                <a:latin typeface="Arial" charset="0"/>
              </a:rPr>
              <a:t> en el que se apoyan pautas como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el contrato de trabajo,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la protección social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y los derechos y deberes tanto del empleado como del empleador.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Encontramos aquí la fijación de las condiciones del trabajo y de los salarios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s-ES_tradnl" sz="2000">
              <a:solidFill>
                <a:schemeClr val="bg2"/>
              </a:solidFill>
              <a:latin typeface="Arial" charset="0"/>
            </a:endParaRPr>
          </a:p>
          <a:p>
            <a:r>
              <a:rPr lang="es-ES_tradnl" sz="2000">
                <a:solidFill>
                  <a:schemeClr val="bg2"/>
                </a:solidFill>
                <a:latin typeface="Arial" charset="0"/>
              </a:rPr>
              <a:t>No obstante, el valor económico del trabajo se determina principalmente a través de el </a:t>
            </a:r>
            <a:r>
              <a:rPr lang="es-ES_tradnl" sz="2400" b="1">
                <a:solidFill>
                  <a:schemeClr val="bg2"/>
                </a:solidFill>
                <a:latin typeface="Arial" charset="0"/>
              </a:rPr>
              <a:t>libre juego de la oferta y la demanda</a:t>
            </a:r>
            <a:r>
              <a:rPr lang="es-ES_tradnl" sz="2000">
                <a:solidFill>
                  <a:schemeClr val="bg2"/>
                </a:solidFill>
                <a:latin typeface="Arial" charset="0"/>
              </a:rPr>
              <a:t> entre quienes ofrecen su fuerza de trabajo y aquellos que la compran.</a:t>
            </a:r>
          </a:p>
          <a:p>
            <a:endParaRPr lang="es-ES_tradnl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42435" name="Text Box 3"/>
          <p:cNvSpPr txBox="1">
            <a:spLocks noChangeArrowheads="1"/>
          </p:cNvSpPr>
          <p:nvPr/>
        </p:nvSpPr>
        <p:spPr bwMode="auto">
          <a:xfrm>
            <a:off x="0" y="47625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54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Mercado laboral</a:t>
            </a:r>
            <a:endParaRPr lang="es-ES" sz="54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29000"/>
            <a:ext cx="7848600" cy="32004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Son los denominados P.E.A.*</a:t>
            </a:r>
            <a:br>
              <a:rPr lang="es-ES_tradnl" sz="2800" b="1">
                <a:solidFill>
                  <a:srgbClr val="FFFF00"/>
                </a:solidFill>
                <a:latin typeface="Arial" charset="0"/>
              </a:rPr>
            </a:br>
            <a:r>
              <a:rPr lang="es-ES_tradnl" sz="1800" b="1">
                <a:solidFill>
                  <a:srgbClr val="FFFF00"/>
                </a:solidFill>
                <a:latin typeface="Arial" charset="0"/>
              </a:rPr>
              <a:t>(*personas económicamente activas)</a:t>
            </a:r>
            <a:endParaRPr lang="es-ES_tradnl" sz="2800" b="1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s-ES_tradnl" sz="2800" b="1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Ocupados: </a:t>
            </a:r>
            <a:r>
              <a:rPr lang="es-ES_tradnl" sz="2800">
                <a:solidFill>
                  <a:srgbClr val="FFFF00"/>
                </a:solidFill>
                <a:latin typeface="Arial" charset="0"/>
              </a:rPr>
              <a:t>mayores de 15 años que trabajan a cambio de una remuneración.</a:t>
            </a:r>
          </a:p>
          <a:p>
            <a:pPr>
              <a:lnSpc>
                <a:spcPct val="80000"/>
              </a:lnSpc>
            </a:pPr>
            <a:endParaRPr lang="es-ES_tradnl" sz="280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Desocupados:</a:t>
            </a:r>
            <a:r>
              <a:rPr lang="es-ES_tradnl" sz="2800">
                <a:solidFill>
                  <a:srgbClr val="FFFF00"/>
                </a:solidFill>
                <a:latin typeface="Arial" charset="0"/>
              </a:rPr>
              <a:t> quienes se encuentran buscando un empleo.</a:t>
            </a:r>
          </a:p>
        </p:txBody>
      </p:sp>
      <p:sp>
        <p:nvSpPr>
          <p:cNvPr id="948230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5400">
                <a:solidFill>
                  <a:srgbClr val="FFFF00"/>
                </a:solidFill>
                <a:effectLst/>
                <a:latin typeface="License Plate" charset="0"/>
              </a:rPr>
              <a:t>Quien es el Mercado laboral</a:t>
            </a:r>
            <a:endParaRPr lang="es-ES" sz="5400">
              <a:solidFill>
                <a:srgbClr val="FFFF00"/>
              </a:solidFill>
              <a:effectLst/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6362700" cy="2228850"/>
          </a:xfrm>
          <a:ln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s-ES_tradnl" sz="1600" b="1">
                <a:solidFill>
                  <a:srgbClr val="FFFF00"/>
                </a:solidFill>
                <a:latin typeface="Arial" charset="0"/>
              </a:rPr>
              <a:t>PEI o Población Pasiva </a:t>
            </a:r>
            <a:br>
              <a:rPr lang="es-ES_tradnl" sz="1600" b="1">
                <a:solidFill>
                  <a:srgbClr val="FFFF00"/>
                </a:solidFill>
                <a:latin typeface="Arial" charset="0"/>
              </a:rPr>
            </a:br>
            <a:r>
              <a:rPr lang="es-ES_tradnl" sz="1200" b="1">
                <a:solidFill>
                  <a:srgbClr val="FFFF00"/>
                </a:solidFill>
                <a:latin typeface="Arial" charset="0"/>
              </a:rPr>
              <a:t>(personas económicamente inactivas)</a:t>
            </a:r>
            <a:endParaRPr lang="es-ES_tradnl" sz="1600">
              <a:solidFill>
                <a:srgbClr val="FFFF00"/>
              </a:solidFill>
              <a:latin typeface="Arial" charset="0"/>
            </a:endParaRPr>
          </a:p>
          <a:p>
            <a:pPr lvl="1"/>
            <a:r>
              <a:rPr lang="es-ES_tradnl" sz="1400">
                <a:solidFill>
                  <a:srgbClr val="FFFF00"/>
                </a:solidFill>
                <a:latin typeface="Arial" charset="0"/>
              </a:rPr>
              <a:t>Mayores de 15 años dedicados al trabajo doméstico, por lo tanto no reciben remuneración.</a:t>
            </a:r>
          </a:p>
          <a:p>
            <a:pPr lvl="1"/>
            <a:r>
              <a:rPr lang="es-ES_tradnl" sz="1400">
                <a:solidFill>
                  <a:srgbClr val="FFFF00"/>
                </a:solidFill>
                <a:latin typeface="Arial" charset="0"/>
              </a:rPr>
              <a:t>Estudiantes</a:t>
            </a:r>
          </a:p>
          <a:p>
            <a:pPr lvl="1"/>
            <a:r>
              <a:rPr lang="es-ES_tradnl" sz="1400">
                <a:solidFill>
                  <a:srgbClr val="FFFF00"/>
                </a:solidFill>
                <a:latin typeface="Arial" charset="0"/>
              </a:rPr>
              <a:t>Incapacitados</a:t>
            </a:r>
          </a:p>
          <a:p>
            <a:pPr lvl="1"/>
            <a:r>
              <a:rPr lang="es-ES_tradnl" sz="1400">
                <a:solidFill>
                  <a:srgbClr val="FFFF00"/>
                </a:solidFill>
                <a:latin typeface="Arial" charset="0"/>
              </a:rPr>
              <a:t>Jubilados</a:t>
            </a:r>
          </a:p>
          <a:p>
            <a:pPr lvl="1"/>
            <a:r>
              <a:rPr lang="es-ES_tradnl" sz="1400">
                <a:solidFill>
                  <a:srgbClr val="FFFF00"/>
                </a:solidFill>
                <a:latin typeface="Arial" charset="0"/>
              </a:rPr>
              <a:t>Trabajadores voluntarios</a:t>
            </a:r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dirty="0">
                <a:solidFill>
                  <a:schemeClr val="bg1"/>
                </a:solidFill>
                <a:effectLst/>
                <a:latin typeface="License Plate" charset="0"/>
              </a:rPr>
              <a:t>Quien no es el Mercado laboral</a:t>
            </a:r>
            <a:endParaRPr lang="es-ES" dirty="0">
              <a:solidFill>
                <a:schemeClr val="bg1"/>
              </a:solidFill>
              <a:effectLst/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5486400"/>
          </a:xfrm>
        </p:spPr>
        <p:txBody>
          <a:bodyPr/>
          <a:lstStyle/>
          <a:p>
            <a:pPr algn="ctr">
              <a:lnSpc>
                <a:spcPts val="1800"/>
              </a:lnSpc>
              <a:buFontTx/>
              <a:buNone/>
            </a:pPr>
            <a:r>
              <a:rPr lang="es-ES_tradnl" sz="2400" b="1" u="sng">
                <a:solidFill>
                  <a:schemeClr val="hlink"/>
                </a:solidFill>
                <a:latin typeface="Arial" charset="0"/>
              </a:rPr>
              <a:t>Trabajo dependiente :</a:t>
            </a:r>
            <a:endParaRPr lang="es-ES_tradnl" sz="240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relaciones laborales en las que existe un </a:t>
            </a:r>
            <a:r>
              <a:rPr lang="es-ES_tradnl" sz="24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vínculo de dependencia o subordinación</a:t>
            </a:r>
            <a:r>
              <a:rPr lang="es-ES_tradnl" sz="1800">
                <a:solidFill>
                  <a:schemeClr val="bg2"/>
                </a:solidFill>
                <a:latin typeface="Arial" charset="0"/>
              </a:rPr>
              <a:t> entre el empleador y el  Empleado.</a:t>
            </a:r>
          </a:p>
          <a:p>
            <a:pPr algn="ctr">
              <a:lnSpc>
                <a:spcPts val="1800"/>
              </a:lnSpc>
              <a:buFontTx/>
              <a:buNone/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r>
              <a:rPr lang="es-ES_tradnl" sz="1800" i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“Este último debe recibir  instrucciones, rendir cuentas y ser fiscalizado en el cumplimiento de sus obligaciones”.</a:t>
            </a: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r>
              <a:rPr lang="es-ES_tradnl" sz="1600">
                <a:solidFill>
                  <a:schemeClr val="bg2"/>
                </a:solidFill>
                <a:latin typeface="Arial" charset="0"/>
              </a:rPr>
              <a:t>La relación laboral en la que hay vínculos de dependencia </a:t>
            </a:r>
            <a:r>
              <a:rPr lang="es-ES_tradnl" sz="1600" b="1">
                <a:solidFill>
                  <a:schemeClr val="bg2"/>
                </a:solidFill>
                <a:latin typeface="Arial" charset="0"/>
              </a:rPr>
              <a:t>siempre es regulada por el Código del Trabajo y leyes complementarias</a:t>
            </a:r>
            <a:r>
              <a:rPr lang="es-ES_tradnl" sz="1600">
                <a:solidFill>
                  <a:schemeClr val="bg2"/>
                </a:solidFill>
                <a:latin typeface="Arial" charset="0"/>
              </a:rPr>
              <a:t>,</a:t>
            </a:r>
            <a:r>
              <a:rPr lang="es-ES_tradnl" sz="180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algn="ctr">
              <a:lnSpc>
                <a:spcPts val="1800"/>
              </a:lnSpc>
              <a:buFontTx/>
              <a:buNone/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pues supone la existencia de una formalidad como es el Contrato de Trabajo</a:t>
            </a:r>
          </a:p>
        </p:txBody>
      </p:sp>
      <p:sp>
        <p:nvSpPr>
          <p:cNvPr id="950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371600"/>
            <a:ext cx="4191000" cy="5486400"/>
          </a:xfrm>
        </p:spPr>
        <p:txBody>
          <a:bodyPr/>
          <a:lstStyle/>
          <a:p>
            <a:pPr algn="ctr">
              <a:lnSpc>
                <a:spcPts val="1800"/>
              </a:lnSpc>
              <a:buFontTx/>
              <a:buNone/>
            </a:pPr>
            <a:r>
              <a:rPr lang="es-ES_tradnl" sz="2400" b="1" u="sng">
                <a:solidFill>
                  <a:schemeClr val="hlink"/>
                </a:solidFill>
                <a:latin typeface="Arial" charset="0"/>
              </a:rPr>
              <a:t>Trabajo independiente:</a:t>
            </a:r>
            <a:endParaRPr lang="es-ES_tradnl" sz="240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      el trabajador independiente es aquel que </a:t>
            </a:r>
            <a:r>
              <a:rPr lang="es-ES_tradnl" sz="2400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lo hace por cuenta propia</a:t>
            </a:r>
            <a:r>
              <a:rPr lang="es-ES_tradnl" sz="1800">
                <a:solidFill>
                  <a:schemeClr val="bg2"/>
                </a:solidFill>
                <a:latin typeface="Arial" charset="0"/>
              </a:rPr>
              <a:t>, tales como profesionales o empresarios. </a:t>
            </a:r>
          </a:p>
          <a:p>
            <a:pPr algn="ctr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s-ES_tradnl" sz="1800" b="1">
                <a:solidFill>
                  <a:schemeClr val="bg2"/>
                </a:solidFill>
                <a:latin typeface="Arial" charset="0"/>
              </a:rPr>
              <a:t>No tienen un empleador, poseen remuneraciones variables y administran de manera autónoma tanto su tiempo como sus sistemas de previsión y salud</a:t>
            </a:r>
            <a:r>
              <a:rPr lang="es-ES_tradnl" sz="1800">
                <a:solidFill>
                  <a:schemeClr val="bg2"/>
                </a:solidFill>
                <a:latin typeface="Arial" charset="0"/>
              </a:rPr>
              <a:t>. </a:t>
            </a:r>
          </a:p>
          <a:p>
            <a:pPr algn="ctr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s-ES_tradnl" sz="16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s-ES_tradnl" sz="1600">
                <a:solidFill>
                  <a:schemeClr val="bg2"/>
                </a:solidFill>
                <a:latin typeface="Arial" charset="0"/>
              </a:rPr>
              <a:t>Por ejemplo: los comerciantes, los médicos y los </a:t>
            </a:r>
            <a:r>
              <a:rPr lang="es-ES_tradnl" sz="24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diseñadores</a:t>
            </a:r>
            <a:r>
              <a:rPr lang="es-ES_tradnl" sz="1600">
                <a:solidFill>
                  <a:schemeClr val="bg2"/>
                </a:solidFill>
                <a:latin typeface="Arial" charset="0"/>
              </a:rPr>
              <a:t> que realizan trabajos por cuenta propia y los artesanos que poseen un puesto.</a:t>
            </a:r>
          </a:p>
          <a:p>
            <a:pPr algn="ctr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s-ES_tradnl" sz="1800">
                <a:solidFill>
                  <a:schemeClr val="bg2"/>
                </a:solidFill>
                <a:latin typeface="Arial" charset="0"/>
              </a:rPr>
              <a:t>A este tipo de trabajo y trabajador,</a:t>
            </a:r>
            <a:br>
              <a:rPr lang="es-ES_tradnl" sz="1800">
                <a:solidFill>
                  <a:schemeClr val="bg2"/>
                </a:solidFill>
                <a:latin typeface="Arial" charset="0"/>
              </a:rPr>
            </a:br>
            <a:r>
              <a:rPr lang="es-ES_tradnl" sz="18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s-ES_tradnl" sz="1800" b="1">
                <a:solidFill>
                  <a:schemeClr val="bg2"/>
                </a:solidFill>
                <a:latin typeface="Arial" charset="0"/>
              </a:rPr>
              <a:t>no se aplican las reglas del Código del Trabajo</a:t>
            </a:r>
            <a:endParaRPr lang="es-ES_tradnl" sz="1800">
              <a:solidFill>
                <a:schemeClr val="bg2"/>
              </a:solidFill>
              <a:latin typeface="Arial" charset="0"/>
            </a:endParaRPr>
          </a:p>
          <a:p>
            <a:pPr algn="ctr">
              <a:lnSpc>
                <a:spcPts val="1800"/>
              </a:lnSpc>
              <a:buFontTx/>
              <a:buNone/>
            </a:pPr>
            <a:endParaRPr lang="es-ES_tradnl" sz="1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0278" name="Text Box 6"/>
          <p:cNvSpPr txBox="1">
            <a:spLocks noChangeArrowheads="1"/>
          </p:cNvSpPr>
          <p:nvPr/>
        </p:nvSpPr>
        <p:spPr bwMode="auto">
          <a:xfrm>
            <a:off x="0" y="476250"/>
            <a:ext cx="9144000" cy="854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50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PEA</a:t>
            </a:r>
            <a:endParaRPr lang="es-ES" sz="500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ES_tradnl" b="1">
                <a:solidFill>
                  <a:schemeClr val="bg2"/>
                </a:solidFill>
                <a:latin typeface="Arial" charset="0"/>
              </a:rPr>
              <a:t>La mayoría de los</a:t>
            </a:r>
            <a:r>
              <a:rPr lang="es-ES_tradnl">
                <a:solidFill>
                  <a:schemeClr val="bg2"/>
                </a:solidFill>
                <a:latin typeface="Arial" charset="0"/>
              </a:rPr>
              <a:t> </a:t>
            </a:r>
            <a:r>
              <a:rPr lang="es-ES_tradnl" b="1">
                <a:solidFill>
                  <a:schemeClr val="bg2"/>
                </a:solidFill>
                <a:latin typeface="Arial" charset="0"/>
              </a:rPr>
              <a:t>empleadores </a:t>
            </a:r>
            <a:r>
              <a:rPr lang="es-ES_tradnl" i="1">
                <a:solidFill>
                  <a:schemeClr val="bg2"/>
                </a:solidFill>
                <a:latin typeface="Arial" charset="0"/>
              </a:rPr>
              <a:t>(persona, institución u organización que contrata los servicios de una persona)</a:t>
            </a:r>
            <a:r>
              <a:rPr lang="es-ES_tradnl">
                <a:solidFill>
                  <a:schemeClr val="bg2"/>
                </a:solidFill>
                <a:latin typeface="Arial" charset="0"/>
              </a:rPr>
              <a:t> en Chile, </a:t>
            </a:r>
            <a:r>
              <a:rPr lang="es-ES_tradnl" b="1">
                <a:solidFill>
                  <a:schemeClr val="bg2"/>
                </a:solidFill>
                <a:latin typeface="Arial" charset="0"/>
              </a:rPr>
              <a:t>son las empresas</a:t>
            </a:r>
            <a:r>
              <a:rPr lang="es-ES_tradnl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algn="ctr">
              <a:buFontTx/>
              <a:buNone/>
            </a:pPr>
            <a:endParaRPr lang="es-ES_tradnl">
              <a:solidFill>
                <a:schemeClr val="bg2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s-ES_tradnl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Lo que significa que ellas generan la mayor oferta </a:t>
            </a:r>
            <a:br>
              <a:rPr lang="es-ES_tradnl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</a:br>
            <a:r>
              <a:rPr lang="es-ES_tradnl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de trabajos.</a:t>
            </a:r>
            <a:endParaRPr lang="es-ES_tradnl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LA EMPRESA AGENTE GENERADOR DE EMPLEO</a:t>
            </a:r>
            <a:r>
              <a:rPr lang="es-ES_tradnl" sz="4000" i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 </a:t>
            </a:r>
            <a:endParaRPr lang="es-ES" sz="4000" i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3810000" cy="4876800"/>
          </a:xfrm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2000" b="1">
                <a:solidFill>
                  <a:schemeClr val="bg2"/>
                </a:solidFill>
                <a:latin typeface="Arial" charset="0"/>
              </a:rPr>
              <a:t>Según el Código del Trabajo </a:t>
            </a:r>
            <a:r>
              <a:rPr lang="es-ES_tradnl" sz="2000">
                <a:solidFill>
                  <a:schemeClr val="bg2"/>
                </a:solidFill>
                <a:latin typeface="Arial" charset="0"/>
              </a:rPr>
              <a:t>es toda: </a:t>
            </a:r>
          </a:p>
          <a:p>
            <a:pPr lvl="1"/>
            <a:r>
              <a:rPr lang="es-ES_tradnl" sz="1800">
                <a:solidFill>
                  <a:schemeClr val="bg2"/>
                </a:solidFill>
                <a:latin typeface="Arial" charset="0"/>
              </a:rPr>
              <a:t>organización de medios personales, materiales e inmateriales, </a:t>
            </a:r>
          </a:p>
          <a:p>
            <a:pPr lvl="1"/>
            <a:r>
              <a:rPr lang="es-ES_tradnl" sz="1800">
                <a:solidFill>
                  <a:schemeClr val="bg2"/>
                </a:solidFill>
                <a:latin typeface="Arial" charset="0"/>
              </a:rPr>
              <a:t>ordenados bajo una dirección, para el logro de fines económicos, sociales, culturales o benéficos, </a:t>
            </a:r>
          </a:p>
          <a:p>
            <a:pPr lvl="1"/>
            <a:r>
              <a:rPr lang="es-ES_tradnl" sz="1800">
                <a:solidFill>
                  <a:schemeClr val="bg2"/>
                </a:solidFill>
                <a:latin typeface="Arial" charset="0"/>
              </a:rPr>
              <a:t>dotada de una individualidad legal determinada</a:t>
            </a:r>
          </a:p>
          <a:p>
            <a:endParaRPr lang="es-ES_tradnl" sz="2000">
              <a:solidFill>
                <a:schemeClr val="bg2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s-ES_tradnl" sz="2000" b="1">
                <a:solidFill>
                  <a:schemeClr val="hlink"/>
                </a:solidFill>
                <a:latin typeface="Arial" charset="0"/>
              </a:rPr>
              <a:t>ACTÚA COMO EMPLEADOR</a:t>
            </a:r>
          </a:p>
        </p:txBody>
      </p:sp>
      <p:sp>
        <p:nvSpPr>
          <p:cNvPr id="952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19275"/>
            <a:ext cx="3810000" cy="4886325"/>
          </a:xfrm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2000" b="1">
                <a:solidFill>
                  <a:schemeClr val="bg2"/>
                </a:solidFill>
                <a:latin typeface="Arial" charset="0"/>
              </a:rPr>
              <a:t>Desde el punto de vista económico</a:t>
            </a:r>
            <a:r>
              <a:rPr lang="es-ES_tradnl" sz="2000">
                <a:solidFill>
                  <a:schemeClr val="bg2"/>
                </a:solidFill>
                <a:latin typeface="Arial" charset="0"/>
              </a:rPr>
              <a:t> puede definirse como: </a:t>
            </a:r>
          </a:p>
          <a:p>
            <a:pPr lvl="1"/>
            <a:r>
              <a:rPr lang="es-ES_tradnl" sz="1800">
                <a:solidFill>
                  <a:schemeClr val="bg2"/>
                </a:solidFill>
                <a:latin typeface="Arial" charset="0"/>
              </a:rPr>
              <a:t>una unidad de producción básica, </a:t>
            </a:r>
          </a:p>
          <a:p>
            <a:pPr lvl="1"/>
            <a:r>
              <a:rPr lang="es-ES_tradnl" sz="1800">
                <a:solidFill>
                  <a:schemeClr val="bg2"/>
                </a:solidFill>
                <a:latin typeface="Arial" charset="0"/>
              </a:rPr>
              <a:t>integrada por una o más personas, </a:t>
            </a:r>
          </a:p>
          <a:p>
            <a:pPr lvl="1"/>
            <a:r>
              <a:rPr lang="es-ES_tradnl" sz="1800">
                <a:solidFill>
                  <a:schemeClr val="bg2"/>
                </a:solidFill>
                <a:latin typeface="Arial" charset="0"/>
              </a:rPr>
              <a:t>que tiene como principal función producir los bienes y servicios que demandan sus consumidores.</a:t>
            </a:r>
          </a:p>
          <a:p>
            <a:endParaRPr lang="es-ES_tradnl" sz="2000">
              <a:solidFill>
                <a:schemeClr val="bg2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s-ES_tradnl" sz="2000" b="1">
                <a:solidFill>
                  <a:schemeClr val="hlink"/>
                </a:solidFill>
                <a:latin typeface="Arial" charset="0"/>
              </a:rPr>
              <a:t>AGENTE PRODUCTIVO QUE DEMANDA SERVICIOS DE LOS TRABAJADORES</a:t>
            </a:r>
            <a:endParaRPr lang="es-ES_tradnl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27" name="Text Box 7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cense Plate" charset="0"/>
              </a:rPr>
              <a:t>Como ENTENDER que es una empresa</a:t>
            </a:r>
            <a:endParaRPr lang="es-ES" sz="4000" i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icense Plate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3300"/>
      </a:dk1>
      <a:lt1>
        <a:srgbClr val="FFFFFF"/>
      </a:lt1>
      <a:dk2>
        <a:srgbClr val="333300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2A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iseño predeterminad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808080"/>
        </a:dk1>
        <a:lt1>
          <a:srgbClr val="FFFFFF"/>
        </a:lt1>
        <a:dk2>
          <a:srgbClr val="FF99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6C6C6C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13394</TotalTime>
  <Words>1646</Words>
  <Application>Microsoft Macintosh PowerPoint</Application>
  <PresentationFormat>Presentación en pantalla (4:3)</PresentationFormat>
  <Paragraphs>305</Paragraphs>
  <Slides>34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Diseño predeterminado</vt:lpstr>
      <vt:lpstr>Imagen de mapa de bits</vt:lpstr>
      <vt:lpstr>Documento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Intraatina 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Intralatina S.A</dc:creator>
  <cp:lastModifiedBy>Felix Maldonado</cp:lastModifiedBy>
  <cp:revision>790</cp:revision>
  <dcterms:created xsi:type="dcterms:W3CDTF">2004-07-12T13:58:46Z</dcterms:created>
  <dcterms:modified xsi:type="dcterms:W3CDTF">2015-12-01T07:29:13Z</dcterms:modified>
</cp:coreProperties>
</file>