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03"/>
  </p:notesMasterIdLst>
  <p:sldIdLst>
    <p:sldId id="612" r:id="rId2"/>
    <p:sldId id="613" r:id="rId3"/>
    <p:sldId id="614" r:id="rId4"/>
    <p:sldId id="623" r:id="rId5"/>
    <p:sldId id="624" r:id="rId6"/>
    <p:sldId id="625" r:id="rId7"/>
    <p:sldId id="626" r:id="rId8"/>
    <p:sldId id="627" r:id="rId9"/>
    <p:sldId id="628" r:id="rId10"/>
    <p:sldId id="629" r:id="rId11"/>
    <p:sldId id="597" r:id="rId12"/>
    <p:sldId id="630" r:id="rId13"/>
    <p:sldId id="598" r:id="rId14"/>
    <p:sldId id="599" r:id="rId15"/>
    <p:sldId id="600" r:id="rId16"/>
    <p:sldId id="601" r:id="rId17"/>
    <p:sldId id="602" r:id="rId18"/>
    <p:sldId id="603" r:id="rId19"/>
    <p:sldId id="604" r:id="rId20"/>
    <p:sldId id="605" r:id="rId21"/>
    <p:sldId id="606" r:id="rId22"/>
    <p:sldId id="607" r:id="rId23"/>
    <p:sldId id="592" r:id="rId24"/>
    <p:sldId id="559" r:id="rId25"/>
    <p:sldId id="562" r:id="rId26"/>
    <p:sldId id="563" r:id="rId27"/>
    <p:sldId id="564" r:id="rId28"/>
    <p:sldId id="561" r:id="rId29"/>
    <p:sldId id="565" r:id="rId30"/>
    <p:sldId id="566" r:id="rId31"/>
    <p:sldId id="560" r:id="rId32"/>
    <p:sldId id="568" r:id="rId33"/>
    <p:sldId id="569" r:id="rId34"/>
    <p:sldId id="570" r:id="rId35"/>
    <p:sldId id="571" r:id="rId36"/>
    <p:sldId id="572" r:id="rId37"/>
    <p:sldId id="573" r:id="rId38"/>
    <p:sldId id="574" r:id="rId39"/>
    <p:sldId id="575" r:id="rId40"/>
    <p:sldId id="576" r:id="rId41"/>
    <p:sldId id="577" r:id="rId42"/>
    <p:sldId id="578" r:id="rId43"/>
    <p:sldId id="579" r:id="rId44"/>
    <p:sldId id="580" r:id="rId45"/>
    <p:sldId id="581" r:id="rId46"/>
    <p:sldId id="582" r:id="rId47"/>
    <p:sldId id="583" r:id="rId48"/>
    <p:sldId id="584" r:id="rId49"/>
    <p:sldId id="585" r:id="rId50"/>
    <p:sldId id="586" r:id="rId51"/>
    <p:sldId id="587" r:id="rId52"/>
    <p:sldId id="588" r:id="rId53"/>
    <p:sldId id="589" r:id="rId54"/>
    <p:sldId id="590" r:id="rId55"/>
    <p:sldId id="591" r:id="rId56"/>
    <p:sldId id="593" r:id="rId57"/>
    <p:sldId id="594" r:id="rId58"/>
    <p:sldId id="595" r:id="rId59"/>
    <p:sldId id="596" r:id="rId60"/>
    <p:sldId id="539" r:id="rId61"/>
    <p:sldId id="514" r:id="rId62"/>
    <p:sldId id="513" r:id="rId63"/>
    <p:sldId id="500" r:id="rId64"/>
    <p:sldId id="555" r:id="rId65"/>
    <p:sldId id="502" r:id="rId66"/>
    <p:sldId id="503" r:id="rId67"/>
    <p:sldId id="567" r:id="rId68"/>
    <p:sldId id="556" r:id="rId69"/>
    <p:sldId id="558" r:id="rId70"/>
    <p:sldId id="494" r:id="rId71"/>
    <p:sldId id="544" r:id="rId72"/>
    <p:sldId id="437" r:id="rId73"/>
    <p:sldId id="545" r:id="rId74"/>
    <p:sldId id="554" r:id="rId75"/>
    <p:sldId id="550" r:id="rId76"/>
    <p:sldId id="434" r:id="rId77"/>
    <p:sldId id="442" r:id="rId78"/>
    <p:sldId id="361" r:id="rId79"/>
    <p:sldId id="505" r:id="rId80"/>
    <p:sldId id="622" r:id="rId81"/>
    <p:sldId id="495" r:id="rId82"/>
    <p:sldId id="450" r:id="rId83"/>
    <p:sldId id="506" r:id="rId84"/>
    <p:sldId id="403" r:id="rId85"/>
    <p:sldId id="409" r:id="rId86"/>
    <p:sldId id="616" r:id="rId87"/>
    <p:sldId id="617" r:id="rId88"/>
    <p:sldId id="618" r:id="rId89"/>
    <p:sldId id="619" r:id="rId90"/>
    <p:sldId id="620" r:id="rId91"/>
    <p:sldId id="621" r:id="rId92"/>
    <p:sldId id="609" r:id="rId93"/>
    <p:sldId id="610" r:id="rId94"/>
    <p:sldId id="631" r:id="rId95"/>
    <p:sldId id="632" r:id="rId96"/>
    <p:sldId id="633" r:id="rId97"/>
    <p:sldId id="634" r:id="rId98"/>
    <p:sldId id="635" r:id="rId99"/>
    <p:sldId id="636" r:id="rId100"/>
    <p:sldId id="637" r:id="rId101"/>
    <p:sldId id="611" r:id="rId10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20"/>
    <p:restoredTop sz="94660"/>
  </p:normalViewPr>
  <p:slideViewPr>
    <p:cSldViewPr>
      <p:cViewPr varScale="1">
        <p:scale>
          <a:sx n="74" d="100"/>
          <a:sy n="74" d="100"/>
        </p:scale>
        <p:origin x="-1890" y="-90"/>
      </p:cViewPr>
      <p:guideLst>
        <p:guide orient="horz" pos="2160"/>
        <p:guide pos="2880"/>
      </p:guideLst>
    </p:cSldViewPr>
  </p:slideViewPr>
  <p:notesTextViewPr>
    <p:cViewPr>
      <p:scale>
        <a:sx n="1" d="1"/>
        <a:sy n="1" d="1"/>
      </p:scale>
      <p:origin x="0" y="0"/>
    </p:cViewPr>
  </p:notesTextViewPr>
  <p:sorterViewPr>
    <p:cViewPr>
      <p:scale>
        <a:sx n="190" d="100"/>
        <a:sy n="190" d="100"/>
      </p:scale>
      <p:origin x="0" y="11260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726095-5AE2-4DF3-9645-5BB2345423E8}" type="datetimeFigureOut">
              <a:rPr lang="es-ES" smtClean="0"/>
              <a:t>25/10/2012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8F0544-6D12-463D-985B-A985D47A53C3}" type="slidenum">
              <a:rPr lang="es-ES" smtClean="0"/>
              <a:t>‹Nº›</a:t>
            </a:fld>
            <a:endParaRPr lang="es-ES"/>
          </a:p>
        </p:txBody>
      </p:sp>
    </p:spTree>
    <p:extLst>
      <p:ext uri="{BB962C8B-B14F-4D97-AF65-F5344CB8AC3E}">
        <p14:creationId xmlns:p14="http://schemas.microsoft.com/office/powerpoint/2010/main" val="826945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smtClean="0"/>
              <a:t>Para la capacidad social de responder a </a:t>
            </a:r>
            <a:endParaRPr lang="es-ES" dirty="0"/>
          </a:p>
        </p:txBody>
      </p:sp>
      <p:sp>
        <p:nvSpPr>
          <p:cNvPr id="4" name="3 Marcador de número de diapositiva"/>
          <p:cNvSpPr>
            <a:spLocks noGrp="1"/>
          </p:cNvSpPr>
          <p:nvPr>
            <p:ph type="sldNum" sz="quarter" idx="10"/>
          </p:nvPr>
        </p:nvSpPr>
        <p:spPr/>
        <p:txBody>
          <a:bodyPr/>
          <a:lstStyle/>
          <a:p>
            <a:fld id="{2B8F0544-6D12-463D-985B-A985D47A53C3}" type="slidenum">
              <a:rPr lang="es-ES" smtClean="0"/>
              <a:t>23</a:t>
            </a:fld>
            <a:endParaRPr lang="es-ES"/>
          </a:p>
        </p:txBody>
      </p:sp>
    </p:spTree>
    <p:extLst>
      <p:ext uri="{BB962C8B-B14F-4D97-AF65-F5344CB8AC3E}">
        <p14:creationId xmlns:p14="http://schemas.microsoft.com/office/powerpoint/2010/main" val="1185960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en-US" dirty="0"/>
          </a:p>
        </p:txBody>
      </p:sp>
      <p:sp>
        <p:nvSpPr>
          <p:cNvPr id="4" name="Espaço Reservado para Número de Slide 3"/>
          <p:cNvSpPr>
            <a:spLocks noGrp="1"/>
          </p:cNvSpPr>
          <p:nvPr>
            <p:ph type="sldNum" sz="quarter" idx="10"/>
          </p:nvPr>
        </p:nvSpPr>
        <p:spPr/>
        <p:txBody>
          <a:bodyPr/>
          <a:lstStyle/>
          <a:p>
            <a:fld id="{9EB98C7C-DB32-422B-BAC0-00925CB1C978}" type="slidenum">
              <a:rPr lang="es-ES" smtClean="0"/>
              <a:pPr/>
              <a:t>44</a:t>
            </a:fld>
            <a:endParaRPr lang="es-ES"/>
          </a:p>
        </p:txBody>
      </p:sp>
    </p:spTree>
    <p:extLst>
      <p:ext uri="{BB962C8B-B14F-4D97-AF65-F5344CB8AC3E}">
        <p14:creationId xmlns:p14="http://schemas.microsoft.com/office/powerpoint/2010/main" val="2799745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en-US" dirty="0"/>
          </a:p>
        </p:txBody>
      </p:sp>
      <p:sp>
        <p:nvSpPr>
          <p:cNvPr id="4" name="Espaço Reservado para Número de Slide 3"/>
          <p:cNvSpPr>
            <a:spLocks noGrp="1"/>
          </p:cNvSpPr>
          <p:nvPr>
            <p:ph type="sldNum" sz="quarter" idx="10"/>
          </p:nvPr>
        </p:nvSpPr>
        <p:spPr/>
        <p:txBody>
          <a:bodyPr/>
          <a:lstStyle/>
          <a:p>
            <a:fld id="{9EB98C7C-DB32-422B-BAC0-00925CB1C978}" type="slidenum">
              <a:rPr lang="es-ES" smtClean="0"/>
              <a:pPr/>
              <a:t>45</a:t>
            </a:fld>
            <a:endParaRPr lang="es-ES"/>
          </a:p>
        </p:txBody>
      </p:sp>
    </p:spTree>
    <p:extLst>
      <p:ext uri="{BB962C8B-B14F-4D97-AF65-F5344CB8AC3E}">
        <p14:creationId xmlns:p14="http://schemas.microsoft.com/office/powerpoint/2010/main" val="645417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6"/>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638895E-83B3-48B8-8AFF-0918C27EE25E}" type="slidenum">
              <a:rPr lang="es-CL" smtClean="0">
                <a:solidFill>
                  <a:srgbClr val="000000"/>
                </a:solidFill>
              </a:rPr>
              <a:pPr eaLnBrk="1" hangingPunct="1"/>
              <a:t>78</a:t>
            </a:fld>
            <a:endParaRPr lang="es-CL" smtClean="0">
              <a:solidFill>
                <a:srgbClr val="000000"/>
              </a:solidFill>
            </a:endParaRPr>
          </a:p>
        </p:txBody>
      </p:sp>
      <p:sp>
        <p:nvSpPr>
          <p:cNvPr id="64515" name="Rectangle 1"/>
          <p:cNvSpPr>
            <a:spLocks noGrp="1" noRot="1" noChangeAspect="1" noChangeArrowheads="1" noTextEdit="1"/>
          </p:cNvSpPr>
          <p:nvPr>
            <p:ph type="sldImg"/>
          </p:nvPr>
        </p:nvSpPr>
        <p:spPr bwMode="auto">
          <a:xfrm>
            <a:off x="1143000" y="693738"/>
            <a:ext cx="4572000" cy="3429000"/>
          </a:xfrm>
          <a:solidFill>
            <a:srgbClr val="FFFFFF"/>
          </a:solidFill>
          <a:ln>
            <a:solidFill>
              <a:srgbClr val="000000"/>
            </a:solidFill>
            <a:miter lim="800000"/>
            <a:headEnd/>
            <a:tailEnd/>
          </a:ln>
        </p:spPr>
      </p:sp>
      <p:sp>
        <p:nvSpPr>
          <p:cNvPr id="64516" name="Rectangle 2"/>
          <p:cNvSpPr>
            <a:spLocks noGrp="1" noChangeArrowheads="1"/>
          </p:cNvSpPr>
          <p:nvPr>
            <p:ph type="body" idx="1"/>
          </p:nvPr>
        </p:nvSpPr>
        <p:spPr bwMode="auto">
          <a:xfrm>
            <a:off x="685800" y="4341813"/>
            <a:ext cx="5487988" cy="403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s-CL"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E72AFE1D-A9CC-40CD-B021-BB5EE7AFA044}" type="datetimeFigureOut">
              <a:rPr lang="es-ES" smtClean="0"/>
              <a:t>25/10/2012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72AFE1D-A9CC-40CD-B021-BB5EE7AFA044}" type="datetimeFigureOut">
              <a:rPr lang="es-ES" smtClean="0"/>
              <a:t>25/10/2012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72AFE1D-A9CC-40CD-B021-BB5EE7AFA044}" type="datetimeFigureOut">
              <a:rPr lang="es-ES" smtClean="0"/>
              <a:t>25/10/2012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13 Marcador de fecha"/>
          <p:cNvSpPr>
            <a:spLocks noGrp="1"/>
          </p:cNvSpPr>
          <p:nvPr>
            <p:ph type="dt" sz="half" idx="10"/>
          </p:nvPr>
        </p:nvSpPr>
        <p:spPr/>
        <p:txBody>
          <a:bodyPr/>
          <a:lstStyle>
            <a:lvl1pPr>
              <a:defRPr/>
            </a:lvl1pPr>
          </a:lstStyle>
          <a:p>
            <a:pPr>
              <a:defRPr/>
            </a:pPr>
            <a:endParaRPr lang="es-ES"/>
          </a:p>
        </p:txBody>
      </p:sp>
      <p:sp>
        <p:nvSpPr>
          <p:cNvPr id="4" name="2 Marcador de pie de página"/>
          <p:cNvSpPr>
            <a:spLocks noGrp="1"/>
          </p:cNvSpPr>
          <p:nvPr>
            <p:ph type="ftr" sz="quarter" idx="11"/>
          </p:nvPr>
        </p:nvSpPr>
        <p:spPr/>
        <p:txBody>
          <a:bodyPr/>
          <a:lstStyle>
            <a:lvl1pPr>
              <a:defRPr/>
            </a:lvl1pPr>
          </a:lstStyle>
          <a:p>
            <a:pPr>
              <a:defRPr/>
            </a:pPr>
            <a:endParaRPr lang="es-ES"/>
          </a:p>
        </p:txBody>
      </p:sp>
      <p:sp>
        <p:nvSpPr>
          <p:cNvPr id="5" name="22 Marcador de número de diapositiva"/>
          <p:cNvSpPr>
            <a:spLocks noGrp="1"/>
          </p:cNvSpPr>
          <p:nvPr>
            <p:ph type="sldNum" sz="quarter" idx="12"/>
          </p:nvPr>
        </p:nvSpPr>
        <p:spPr/>
        <p:txBody>
          <a:bodyPr/>
          <a:lstStyle>
            <a:lvl1pPr>
              <a:defRPr/>
            </a:lvl1pPr>
          </a:lstStyle>
          <a:p>
            <a:pPr>
              <a:defRPr/>
            </a:pPr>
            <a:fld id="{3574EBF1-6EC3-4363-8211-237A30E3B98F}" type="slidenum">
              <a:rPr lang="es-ES"/>
              <a:pPr>
                <a:defRPr/>
              </a:pPr>
              <a:t>‹Nº›</a:t>
            </a:fld>
            <a:endParaRPr lang="es-ES"/>
          </a:p>
        </p:txBody>
      </p:sp>
    </p:spTree>
    <p:extLst>
      <p:ext uri="{BB962C8B-B14F-4D97-AF65-F5344CB8AC3E}">
        <p14:creationId xmlns:p14="http://schemas.microsoft.com/office/powerpoint/2010/main" val="4197431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72AFE1D-A9CC-40CD-B021-BB5EE7AFA044}" type="datetimeFigureOut">
              <a:rPr lang="es-ES" smtClean="0"/>
              <a:t>25/10/2012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smtClean="0"/>
              <a:t>Haga clic para modificar el estilo de título del patrón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s-ES" smtClean="0"/>
              <a:t>Haga clic para modificar el estilo de texto del patrón</a:t>
            </a:r>
          </a:p>
        </p:txBody>
      </p:sp>
      <p:sp>
        <p:nvSpPr>
          <p:cNvPr id="4" name="Date Placeholder 3"/>
          <p:cNvSpPr>
            <a:spLocks noGrp="1"/>
          </p:cNvSpPr>
          <p:nvPr>
            <p:ph type="dt" sz="half" idx="10"/>
          </p:nvPr>
        </p:nvSpPr>
        <p:spPr/>
        <p:txBody>
          <a:bodyPr/>
          <a:lstStyle/>
          <a:p>
            <a:fld id="{E72AFE1D-A9CC-40CD-B021-BB5EE7AFA044}" type="datetimeFigureOut">
              <a:rPr lang="es-ES" smtClean="0"/>
              <a:t>25/10/2012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72AFE1D-A9CC-40CD-B021-BB5EE7AFA044}" type="datetimeFigureOut">
              <a:rPr lang="es-ES" smtClean="0"/>
              <a:t>25/10/2012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4B66A3A0-7F85-4B91-ACDC-C5DA80A01132}" type="slidenum">
              <a:rPr lang="es-ES" smtClean="0"/>
              <a:t>‹Nº›</a:t>
            </a:fld>
            <a:endParaRPr lang="es-ES"/>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smtClean="0"/>
              <a:t>Haga clic para modificar el estilo de texto del patrón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s-ES" smtClean="0"/>
              <a:t>Haga clic para modificar el estilo de texto del patrón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E72AFE1D-A9CC-40CD-B021-BB5EE7AFA044}" type="datetimeFigureOut">
              <a:rPr lang="es-ES" smtClean="0"/>
              <a:t>25/10/2012</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E72AFE1D-A9CC-40CD-B021-BB5EE7AFA044}" type="datetimeFigureOut">
              <a:rPr lang="es-ES" smtClean="0"/>
              <a:t>25/10/2012</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2AFE1D-A9CC-40CD-B021-BB5EE7AFA044}" type="datetimeFigureOut">
              <a:rPr lang="es-ES" smtClean="0"/>
              <a:t>25/10/2012</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ES" smtClean="0"/>
              <a:t>Haga clic para modificar el estilo de título del patrón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s-ES" smtClean="0"/>
              <a:t>Haga clic para modificar el estilo de texto del patrón</a:t>
            </a:r>
          </a:p>
        </p:txBody>
      </p:sp>
      <p:sp>
        <p:nvSpPr>
          <p:cNvPr id="5" name="Date Placeholder 4"/>
          <p:cNvSpPr>
            <a:spLocks noGrp="1"/>
          </p:cNvSpPr>
          <p:nvPr>
            <p:ph type="dt" sz="half" idx="10"/>
          </p:nvPr>
        </p:nvSpPr>
        <p:spPr/>
        <p:txBody>
          <a:bodyPr/>
          <a:lstStyle/>
          <a:p>
            <a:fld id="{E72AFE1D-A9CC-40CD-B021-BB5EE7AFA044}" type="datetimeFigureOut">
              <a:rPr lang="es-ES" smtClean="0"/>
              <a:t>25/10/2012</a:t>
            </a:fld>
            <a:endParaRPr lang="es-E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s-E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4B66A3A0-7F85-4B91-ACDC-C5DA80A01132}"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s-ES" smtClean="0"/>
              <a:t>Haga clic en el icono para agregar una imagen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72AFE1D-A9CC-40CD-B021-BB5EE7AFA044}" type="datetimeFigureOut">
              <a:rPr lang="es-ES" smtClean="0"/>
              <a:t>25/10/2012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4B66A3A0-7F85-4B91-ACDC-C5DA80A01132}"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E72AFE1D-A9CC-40CD-B021-BB5EE7AFA044}" type="datetimeFigureOut">
              <a:rPr lang="es-ES" smtClean="0"/>
              <a:t>25/10/2012</a:t>
            </a:fld>
            <a:endParaRPr lang="es-E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s-E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4B66A3A0-7F85-4B91-ACDC-C5DA80A01132}" type="slidenum">
              <a:rPr lang="es-ES" smtClean="0"/>
              <a:t>‹Nº›</a:t>
            </a:fld>
            <a:endParaRPr lang="es-E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8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86.pn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15888"/>
            <a:ext cx="5653087"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789363"/>
            <a:ext cx="4676775"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2 CuadroTexto"/>
          <p:cNvSpPr txBox="1">
            <a:spLocks noChangeArrowheads="1"/>
          </p:cNvSpPr>
          <p:nvPr/>
        </p:nvSpPr>
        <p:spPr bwMode="auto">
          <a:xfrm>
            <a:off x="5795963" y="4437063"/>
            <a:ext cx="34163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ES">
                <a:solidFill>
                  <a:srgbClr val="000000"/>
                </a:solidFill>
              </a:rPr>
              <a:t>Demeritt David (2009)</a:t>
            </a:r>
          </a:p>
          <a:p>
            <a:pPr eaLnBrk="1" hangingPunct="1"/>
            <a:r>
              <a:rPr lang="es-ES">
                <a:solidFill>
                  <a:srgbClr val="000000"/>
                </a:solidFill>
              </a:rPr>
              <a:t>«From externality to inputs and </a:t>
            </a:r>
          </a:p>
          <a:p>
            <a:pPr eaLnBrk="1" hangingPunct="1"/>
            <a:r>
              <a:rPr lang="es-ES">
                <a:solidFill>
                  <a:srgbClr val="000000"/>
                </a:solidFill>
              </a:rPr>
              <a:t>interference: framing </a:t>
            </a:r>
          </a:p>
          <a:p>
            <a:pPr eaLnBrk="1" hangingPunct="1"/>
            <a:r>
              <a:rPr lang="es-ES">
                <a:solidFill>
                  <a:srgbClr val="000000"/>
                </a:solidFill>
              </a:rPr>
              <a:t>environmental research in </a:t>
            </a:r>
          </a:p>
          <a:p>
            <a:pPr eaLnBrk="1" hangingPunct="1"/>
            <a:r>
              <a:rPr lang="es-ES">
                <a:solidFill>
                  <a:srgbClr val="000000"/>
                </a:solidFill>
              </a:rPr>
              <a:t>Geography" </a:t>
            </a:r>
          </a:p>
        </p:txBody>
      </p:sp>
    </p:spTree>
    <p:extLst>
      <p:ext uri="{BB962C8B-B14F-4D97-AF65-F5344CB8AC3E}">
        <p14:creationId xmlns:p14="http://schemas.microsoft.com/office/powerpoint/2010/main" val="39149140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1 Imagen"/>
          <p:cNvPicPr>
            <a:picLocks noChangeAspect="1"/>
          </p:cNvPicPr>
          <p:nvPr/>
        </p:nvPicPr>
        <p:blipFill>
          <a:blip r:embed="rId2">
            <a:extLst>
              <a:ext uri="{28A0092B-C50C-407E-A947-70E740481C1C}">
                <a14:useLocalDpi xmlns:a14="http://schemas.microsoft.com/office/drawing/2010/main" val="0"/>
              </a:ext>
            </a:extLst>
          </a:blip>
          <a:srcRect l="2592" r="35973" b="19815"/>
          <a:stretch>
            <a:fillRect/>
          </a:stretch>
        </p:blipFill>
        <p:spPr bwMode="auto">
          <a:xfrm>
            <a:off x="107504" y="783002"/>
            <a:ext cx="8811568" cy="588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CuadroTexto"/>
          <p:cNvSpPr txBox="1"/>
          <p:nvPr/>
        </p:nvSpPr>
        <p:spPr>
          <a:xfrm>
            <a:off x="179512" y="404664"/>
            <a:ext cx="8739560" cy="369332"/>
          </a:xfrm>
          <a:prstGeom prst="rect">
            <a:avLst/>
          </a:prstGeom>
          <a:noFill/>
        </p:spPr>
        <p:txBody>
          <a:bodyPr wrap="square" rtlCol="0">
            <a:spAutoFit/>
          </a:bodyPr>
          <a:lstStyle/>
          <a:p>
            <a:pPr algn="ctr"/>
            <a:r>
              <a:rPr lang="es-ES" dirty="0" smtClean="0"/>
              <a:t>INTERACCIÓN EN SISTEMAS DE GOVERNANZA MULTINIVEL </a:t>
            </a:r>
            <a:endParaRPr lang="es-ES" dirty="0"/>
          </a:p>
        </p:txBody>
      </p:sp>
    </p:spTree>
    <p:extLst>
      <p:ext uri="{BB962C8B-B14F-4D97-AF65-F5344CB8AC3E}">
        <p14:creationId xmlns:p14="http://schemas.microsoft.com/office/powerpoint/2010/main" val="247676473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
            <a:ext cx="9036496"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339490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Mis imágenes\2011-01-09 nortechile\nortechile 0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301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1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27538"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2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0"/>
            <a:ext cx="4511675"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0593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descr="el mercurio 14 oct.jpg"/>
          <p:cNvPicPr>
            <a:picLocks noGrp="1" noChangeAspect="1"/>
          </p:cNvPicPr>
          <p:nvPr>
            <p:ph idx="1"/>
          </p:nvPr>
        </p:nvPicPr>
        <p:blipFill>
          <a:blip r:embed="rId2"/>
          <a:stretch>
            <a:fillRect/>
          </a:stretch>
        </p:blipFill>
        <p:spPr>
          <a:xfrm>
            <a:off x="1357289" y="0"/>
            <a:ext cx="6757041" cy="6858000"/>
          </a:xfrm>
        </p:spPr>
      </p:pic>
    </p:spTree>
    <p:extLst>
      <p:ext uri="{BB962C8B-B14F-4D97-AF65-F5344CB8AC3E}">
        <p14:creationId xmlns:p14="http://schemas.microsoft.com/office/powerpoint/2010/main" val="6620214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2050" name="Picture 2" descr="E:\fotos 3er terr 2\DSC_008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353" y="404664"/>
            <a:ext cx="9230116" cy="6120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013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Hugo Romero\Desktop\turismoputre\DSC_026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36063" cy="6894513"/>
          </a:xfrm>
        </p:spPr>
      </p:pic>
    </p:spTree>
    <p:extLst>
      <p:ext uri="{BB962C8B-B14F-4D97-AF65-F5344CB8AC3E}">
        <p14:creationId xmlns:p14="http://schemas.microsoft.com/office/powerpoint/2010/main" val="1302685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uasco_huantija_lo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333375"/>
            <a:ext cx="4248150"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Picture 3" descr="huasco_huantija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9975" y="3519488"/>
            <a:ext cx="4013200" cy="329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4" descr="huasco_huantija2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273050"/>
            <a:ext cx="3960812"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5"/>
          <p:cNvSpPr txBox="1">
            <a:spLocks noChangeArrowheads="1"/>
          </p:cNvSpPr>
          <p:nvPr/>
        </p:nvSpPr>
        <p:spPr bwMode="auto">
          <a:xfrm>
            <a:off x="468313" y="6308725"/>
            <a:ext cx="36718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ES">
                <a:solidFill>
                  <a:srgbClr val="000000"/>
                </a:solidFill>
                <a:latin typeface="Rockwell" pitchFamily="18" charset="0"/>
                <a:cs typeface="Arial" pitchFamily="34" charset="0"/>
              </a:rPr>
              <a:t> </a:t>
            </a:r>
          </a:p>
        </p:txBody>
      </p:sp>
      <p:sp>
        <p:nvSpPr>
          <p:cNvPr id="46086" name="Text Box 6"/>
          <p:cNvSpPr txBox="1">
            <a:spLocks noChangeArrowheads="1"/>
          </p:cNvSpPr>
          <p:nvPr/>
        </p:nvSpPr>
        <p:spPr bwMode="auto">
          <a:xfrm>
            <a:off x="533400" y="6172200"/>
            <a:ext cx="411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ES">
                <a:solidFill>
                  <a:srgbClr val="000000"/>
                </a:solidFill>
                <a:latin typeface="Rockwell" pitchFamily="18" charset="0"/>
                <a:cs typeface="Arial" pitchFamily="34" charset="0"/>
              </a:rPr>
              <a:t>FUENTES DE AGUA</a:t>
            </a:r>
          </a:p>
        </p:txBody>
      </p:sp>
    </p:spTree>
    <p:extLst>
      <p:ext uri="{BB962C8B-B14F-4D97-AF65-F5344CB8AC3E}">
        <p14:creationId xmlns:p14="http://schemas.microsoft.com/office/powerpoint/2010/main" val="39825965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Título"/>
          <p:cNvSpPr>
            <a:spLocks noGrp="1"/>
          </p:cNvSpPr>
          <p:nvPr>
            <p:ph type="ctrTitle"/>
          </p:nvPr>
        </p:nvSpPr>
        <p:spPr>
          <a:xfrm>
            <a:off x="541338" y="776288"/>
            <a:ext cx="8061325" cy="1470025"/>
          </a:xfrm>
        </p:spPr>
        <p:txBody>
          <a:bodyPr wrap="square" bIns="45720" numCol="1" anchorCtr="0" compatLnSpc="1">
            <a:prstTxWarp prst="textNoShape">
              <a:avLst/>
            </a:prstTxWarp>
          </a:bodyPr>
          <a:lstStyle/>
          <a:p>
            <a:pPr>
              <a:defRPr/>
            </a:pPr>
            <a:endParaRPr lang="es-CL" smtClean="0">
              <a:effectLst>
                <a:outerShdw blurRad="38100" dist="38100" dir="2700000" algn="tl">
                  <a:srgbClr val="000000"/>
                </a:outerShdw>
              </a:effectLst>
            </a:endParaRPr>
          </a:p>
        </p:txBody>
      </p:sp>
      <p:sp>
        <p:nvSpPr>
          <p:cNvPr id="36867" name="2 Subtítulo"/>
          <p:cNvSpPr>
            <a:spLocks noGrp="1"/>
          </p:cNvSpPr>
          <p:nvPr>
            <p:ph type="subTitle" idx="1"/>
          </p:nvPr>
        </p:nvSpPr>
        <p:spPr>
          <a:xfrm>
            <a:off x="541338" y="2249488"/>
            <a:ext cx="8061325" cy="1752600"/>
          </a:xfrm>
        </p:spPr>
        <p:txBody>
          <a:bodyPr/>
          <a:lstStyle/>
          <a:p>
            <a:pPr>
              <a:spcBef>
                <a:spcPct val="0"/>
              </a:spcBef>
              <a:defRPr/>
            </a:pPr>
            <a:endParaRPr lang="es-CL">
              <a:solidFill>
                <a:srgbClr val="FFFFFF"/>
              </a:solidFill>
            </a:endParaRPr>
          </a:p>
        </p:txBody>
      </p:sp>
      <p:pic>
        <p:nvPicPr>
          <p:cNvPr id="93188" name="3 Imagen" descr="P1010070.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92820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7"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30675"/>
            <a:ext cx="3635375"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5" descr="6"/>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0"/>
            <a:ext cx="5832475" cy="4376738"/>
          </a:xfrm>
        </p:spPr>
      </p:pic>
      <p:pic>
        <p:nvPicPr>
          <p:cNvPr id="39940" name="Picture 6" descr="63102_origin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0"/>
            <a:ext cx="5940425" cy="559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422747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6146" name="Picture 2" descr="D:\Mis documentos\Terreno Altiplano Arica y Parinacota (22 a 26 abril 2011)\DSC_015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37" y="404664"/>
            <a:ext cx="9121526"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68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p:nvPr>
        </p:nvSpPr>
        <p:spPr/>
        <p:txBody>
          <a:bodyPr/>
          <a:lstStyle/>
          <a:p>
            <a:endParaRPr lang="es-CL" smtClean="0"/>
          </a:p>
        </p:txBody>
      </p:sp>
      <p:sp>
        <p:nvSpPr>
          <p:cNvPr id="7171" name="2 Marcador de contenido"/>
          <p:cNvSpPr>
            <a:spLocks noGrp="1"/>
          </p:cNvSpPr>
          <p:nvPr>
            <p:ph idx="1"/>
          </p:nvPr>
        </p:nvSpPr>
        <p:spPr/>
        <p:txBody>
          <a:bodyPr/>
          <a:lstStyle/>
          <a:p>
            <a:endParaRPr lang="es-CL" smtClean="0"/>
          </a:p>
        </p:txBody>
      </p:sp>
      <p:pic>
        <p:nvPicPr>
          <p:cNvPr id="7172" name="Picture 2" descr="C:\Users\Hugo Romero\Desktop\Terreno Altiplano Arica y Parinacota (22 a 26 abril 2011)\DSC_00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88913"/>
            <a:ext cx="8928100" cy="666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00749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igurastipologica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196975"/>
            <a:ext cx="84582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3"/>
          <p:cNvSpPr txBox="1">
            <a:spLocks noChangeArrowheads="1"/>
          </p:cNvSpPr>
          <p:nvPr/>
        </p:nvSpPr>
        <p:spPr bwMode="auto">
          <a:xfrm>
            <a:off x="395288" y="333375"/>
            <a:ext cx="7704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50000"/>
              </a:spcBef>
              <a:spcAft>
                <a:spcPct val="0"/>
              </a:spcAft>
            </a:pPr>
            <a:endParaRPr lang="es-ES" smtClean="0">
              <a:solidFill>
                <a:srgbClr val="000000"/>
              </a:solidFill>
            </a:endParaRPr>
          </a:p>
        </p:txBody>
      </p:sp>
      <p:sp>
        <p:nvSpPr>
          <p:cNvPr id="43012" name="Text Box 4"/>
          <p:cNvSpPr txBox="1">
            <a:spLocks noChangeArrowheads="1"/>
          </p:cNvSpPr>
          <p:nvPr/>
        </p:nvSpPr>
        <p:spPr bwMode="auto">
          <a:xfrm>
            <a:off x="323850" y="188913"/>
            <a:ext cx="35274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50000"/>
              </a:spcBef>
              <a:spcAft>
                <a:spcPct val="0"/>
              </a:spcAft>
            </a:pPr>
            <a:r>
              <a:rPr lang="es-ES" b="1" smtClean="0">
                <a:solidFill>
                  <a:srgbClr val="FFFFFF"/>
                </a:solidFill>
              </a:rPr>
              <a:t>COMPONENTES DINÁMICOS DE LOS SISTEMAS GLOBAL-LOCAL </a:t>
            </a:r>
          </a:p>
        </p:txBody>
      </p:sp>
      <p:sp>
        <p:nvSpPr>
          <p:cNvPr id="43013" name="Text Box 5"/>
          <p:cNvSpPr txBox="1">
            <a:spLocks noChangeArrowheads="1"/>
          </p:cNvSpPr>
          <p:nvPr/>
        </p:nvSpPr>
        <p:spPr bwMode="auto">
          <a:xfrm>
            <a:off x="5219700" y="188913"/>
            <a:ext cx="3384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50000"/>
              </a:spcBef>
              <a:spcAft>
                <a:spcPct val="0"/>
              </a:spcAft>
            </a:pPr>
            <a:r>
              <a:rPr lang="es-ES" b="1" smtClean="0">
                <a:solidFill>
                  <a:srgbClr val="FFFFFF"/>
                </a:solidFill>
              </a:rPr>
              <a:t>TIPOLOGÍAS DE LOS SISTEMAS LOCALES</a:t>
            </a:r>
            <a:r>
              <a:rPr lang="es-ES" b="1" smtClean="0">
                <a:solidFill>
                  <a:srgbClr val="000000"/>
                </a:solidFill>
              </a:rPr>
              <a:t> </a:t>
            </a:r>
          </a:p>
        </p:txBody>
      </p:sp>
      <p:sp>
        <p:nvSpPr>
          <p:cNvPr id="43014" name="Text Box 6"/>
          <p:cNvSpPr txBox="1">
            <a:spLocks noChangeArrowheads="1"/>
          </p:cNvSpPr>
          <p:nvPr/>
        </p:nvSpPr>
        <p:spPr bwMode="auto">
          <a:xfrm>
            <a:off x="250825" y="6302375"/>
            <a:ext cx="3168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50000"/>
              </a:spcBef>
              <a:spcAft>
                <a:spcPct val="0"/>
              </a:spcAft>
            </a:pPr>
            <a:r>
              <a:rPr lang="es-ES" smtClean="0">
                <a:solidFill>
                  <a:srgbClr val="000000"/>
                </a:solidFill>
              </a:rPr>
              <a:t>Source: Conti (2002)</a:t>
            </a:r>
          </a:p>
        </p:txBody>
      </p:sp>
    </p:spTree>
    <p:extLst>
      <p:ext uri="{BB962C8B-B14F-4D97-AF65-F5344CB8AC3E}">
        <p14:creationId xmlns:p14="http://schemas.microsoft.com/office/powerpoint/2010/main" val="13462444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8194" name="Picture 2" descr="D:\Mis documentos\Terreno Altiplano Arica y Parinacota (22 a 26 abril 2011)\DSC_00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826" y="476672"/>
            <a:ext cx="8904348" cy="590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655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Hugo Romero\Desktop\turismoputre\DSC_040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261938"/>
            <a:ext cx="9144000" cy="6632575"/>
          </a:xfrm>
        </p:spPr>
      </p:pic>
    </p:spTree>
    <p:extLst>
      <p:ext uri="{BB962C8B-B14F-4D97-AF65-F5344CB8AC3E}">
        <p14:creationId xmlns:p14="http://schemas.microsoft.com/office/powerpoint/2010/main" val="20427906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p:txBody>
          <a:bodyPr/>
          <a:lstStyle/>
          <a:p>
            <a:endParaRPr lang="es-CL" smtClean="0"/>
          </a:p>
        </p:txBody>
      </p:sp>
      <p:sp>
        <p:nvSpPr>
          <p:cNvPr id="9219" name="2 Marcador de contenido"/>
          <p:cNvSpPr>
            <a:spLocks noGrp="1"/>
          </p:cNvSpPr>
          <p:nvPr>
            <p:ph idx="1"/>
          </p:nvPr>
        </p:nvSpPr>
        <p:spPr/>
        <p:txBody>
          <a:bodyPr/>
          <a:lstStyle/>
          <a:p>
            <a:endParaRPr lang="es-CL" smtClean="0"/>
          </a:p>
        </p:txBody>
      </p:sp>
      <p:pic>
        <p:nvPicPr>
          <p:cNvPr id="9220" name="Picture 2" descr="C:\Users\Hugo Romero\Desktop\Terreno Altiplano Arica y Parinacota (22 a 26 abril 2011)\DSC_0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50"/>
            <a:ext cx="8964613" cy="64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55623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394722"/>
          </a:xfrm>
        </p:spPr>
        <p:txBody>
          <a:bodyPr>
            <a:normAutofit lnSpcReduction="10000"/>
          </a:bodyPr>
          <a:lstStyle/>
          <a:p>
            <a:r>
              <a:rPr lang="es-ES" sz="2000" dirty="0" smtClean="0"/>
              <a:t>Los enfoques de investigación de la adaptación social a los cambios climáticos</a:t>
            </a:r>
          </a:p>
          <a:p>
            <a:r>
              <a:rPr lang="es-ES" dirty="0" smtClean="0"/>
              <a:t>La investigación dominante y las interpretaciones políticas reconocen a la adaptación como un a acción formal  del gobierno y del sector económico, que llevan a cabo ajustes bien planeados en respuesta a los cambios climáticos “ignorando importantes aspectos de la adaptación, tales como  la interacción entre procesos formales e informales y como las prácticas adaptativas locales, que se han formado para enfrentar tanto los estresores climáticos como a otros impactos sociales y ambientales”. </a:t>
            </a:r>
          </a:p>
          <a:p>
            <a:r>
              <a:rPr lang="es-ES" dirty="0" smtClean="0"/>
              <a:t>Se requiere una visión de adaptación al cambio climático más matizada,   que la comprenda como un proceso  social más complejo y más amplio, incluyendo las relaciones sociales, instituciones  y  prácticas cambiantes.</a:t>
            </a:r>
          </a:p>
          <a:p>
            <a:r>
              <a:rPr lang="es-ES" dirty="0" smtClean="0"/>
              <a:t>La manera en que la sociedad responde a los múltiples cambios </a:t>
            </a:r>
            <a:r>
              <a:rPr lang="es-ES" dirty="0" err="1" smtClean="0"/>
              <a:t>socioambientales</a:t>
            </a:r>
            <a:r>
              <a:rPr lang="es-ES" dirty="0" smtClean="0"/>
              <a:t>, incluido el cambio climático,   y los vínculos sociales que establece,  se relacionan no solo con la capacidad de obtener derechos básicos sino  que para cumplir objetivos humanos y desarrollarse más plenamente</a:t>
            </a:r>
          </a:p>
          <a:p>
            <a:r>
              <a:rPr lang="es-ES" dirty="0" smtClean="0"/>
              <a:t>Los aspectos de las interacciones y relaciones sociales que pueden ser relevantes para identificar límites o potenciales de adaptación : elementos de organización social (redes, reciprocidad y relaciones de intercambio), que son considerados críticos para manejar crisis), lazos entre individuos, vínculos entre grupos sociales, redes entre la sociedad civil y vínculos con el Estado y otras instituciones formales, son centrales para la capacidad local de responder a riesgos y cambios climáticos y constituir el “capital social”.      </a:t>
            </a:r>
          </a:p>
          <a:p>
            <a:endParaRPr lang="es-ES" dirty="0"/>
          </a:p>
          <a:p>
            <a:r>
              <a:rPr lang="es-ES" dirty="0" err="1"/>
              <a:t>Eriksen</a:t>
            </a:r>
            <a:r>
              <a:rPr lang="es-ES" dirty="0"/>
              <a:t>, S. and </a:t>
            </a:r>
            <a:r>
              <a:rPr lang="es-ES" dirty="0" err="1"/>
              <a:t>Selboe</a:t>
            </a:r>
            <a:r>
              <a:rPr lang="es-ES" dirty="0"/>
              <a:t>, E. (2012). </a:t>
            </a:r>
            <a:r>
              <a:rPr lang="es-ES" dirty="0" err="1"/>
              <a:t>The</a:t>
            </a:r>
            <a:r>
              <a:rPr lang="es-ES" dirty="0"/>
              <a:t> social </a:t>
            </a:r>
            <a:r>
              <a:rPr lang="es-ES" dirty="0" err="1"/>
              <a:t>organization</a:t>
            </a:r>
            <a:r>
              <a:rPr lang="es-ES" dirty="0"/>
              <a:t> of </a:t>
            </a:r>
            <a:r>
              <a:rPr lang="es-ES" dirty="0" err="1"/>
              <a:t>adaptation</a:t>
            </a:r>
            <a:r>
              <a:rPr lang="es-ES" dirty="0"/>
              <a:t> </a:t>
            </a:r>
            <a:r>
              <a:rPr lang="es-ES" dirty="0" err="1"/>
              <a:t>to</a:t>
            </a:r>
            <a:r>
              <a:rPr lang="es-ES" dirty="0"/>
              <a:t> </a:t>
            </a:r>
            <a:r>
              <a:rPr lang="es-ES" dirty="0" err="1"/>
              <a:t>climate</a:t>
            </a:r>
            <a:r>
              <a:rPr lang="es-ES" dirty="0"/>
              <a:t> </a:t>
            </a:r>
            <a:r>
              <a:rPr lang="es-ES" dirty="0" err="1"/>
              <a:t>variability</a:t>
            </a:r>
            <a:r>
              <a:rPr lang="es-ES" dirty="0"/>
              <a:t> and global </a:t>
            </a:r>
            <a:r>
              <a:rPr lang="es-ES" dirty="0" err="1"/>
              <a:t>change</a:t>
            </a:r>
            <a:r>
              <a:rPr lang="es-ES" dirty="0"/>
              <a:t>: </a:t>
            </a:r>
            <a:r>
              <a:rPr lang="es-ES" dirty="0" err="1"/>
              <a:t>the</a:t>
            </a:r>
            <a:r>
              <a:rPr lang="es-ES" dirty="0"/>
              <a:t> case of a </a:t>
            </a:r>
            <a:r>
              <a:rPr lang="es-ES" dirty="0" err="1"/>
              <a:t>mountain</a:t>
            </a:r>
            <a:r>
              <a:rPr lang="es-ES" dirty="0"/>
              <a:t> </a:t>
            </a:r>
            <a:r>
              <a:rPr lang="es-ES" dirty="0" err="1"/>
              <a:t>farming</a:t>
            </a:r>
            <a:r>
              <a:rPr lang="es-ES" dirty="0"/>
              <a:t> </a:t>
            </a:r>
            <a:r>
              <a:rPr lang="es-ES" dirty="0" err="1"/>
              <a:t>community</a:t>
            </a:r>
            <a:r>
              <a:rPr lang="es-ES" dirty="0"/>
              <a:t> in </a:t>
            </a:r>
            <a:r>
              <a:rPr lang="es-ES" dirty="0" err="1"/>
              <a:t>Norway</a:t>
            </a:r>
            <a:r>
              <a:rPr lang="es-ES" dirty="0"/>
              <a:t>. </a:t>
            </a:r>
            <a:r>
              <a:rPr lang="es-ES" dirty="0" err="1"/>
              <a:t>Applied</a:t>
            </a:r>
            <a:r>
              <a:rPr lang="es-ES" dirty="0"/>
              <a:t> </a:t>
            </a:r>
            <a:r>
              <a:rPr lang="es-ES" dirty="0" err="1"/>
              <a:t>Geography</a:t>
            </a:r>
            <a:r>
              <a:rPr lang="es-ES" dirty="0"/>
              <a:t> 33 (2012): 159-167</a:t>
            </a:r>
          </a:p>
          <a:p>
            <a:endParaRPr lang="es-ES" dirty="0" smtClean="0"/>
          </a:p>
          <a:p>
            <a:endParaRPr lang="es-ES" dirty="0"/>
          </a:p>
          <a:p>
            <a:endParaRPr lang="es-ES" b="0" dirty="0"/>
          </a:p>
        </p:txBody>
      </p:sp>
    </p:spTree>
    <p:extLst>
      <p:ext uri="{BB962C8B-B14F-4D97-AF65-F5344CB8AC3E}">
        <p14:creationId xmlns:p14="http://schemas.microsoft.com/office/powerpoint/2010/main" val="45932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t>Componentes sistema climático</a:t>
            </a:r>
            <a:endParaRPr lang="es-ES" dirty="0"/>
          </a:p>
        </p:txBody>
      </p:sp>
      <p:pic>
        <p:nvPicPr>
          <p:cNvPr id="4" name="il_fi" descr="http://ustednoselocree.files.wordpress.com/2009/12/climate-system-javier-martin-vide-universitat-de-barcelona.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100138"/>
            <a:ext cx="8640960" cy="5641230"/>
          </a:xfrm>
          <a:prstGeom prst="rect">
            <a:avLst/>
          </a:prstGeom>
          <a:noFill/>
          <a:ln>
            <a:noFill/>
          </a:ln>
        </p:spPr>
      </p:pic>
    </p:spTree>
    <p:extLst>
      <p:ext uri="{BB962C8B-B14F-4D97-AF65-F5344CB8AC3E}">
        <p14:creationId xmlns:p14="http://schemas.microsoft.com/office/powerpoint/2010/main" val="5199384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0" y="0"/>
            <a:ext cx="7520940" cy="404664"/>
          </a:xfrm>
        </p:spPr>
        <p:txBody>
          <a:bodyPr/>
          <a:lstStyle/>
          <a:p>
            <a:pPr algn="ctr"/>
            <a:r>
              <a:rPr lang="es-ES" dirty="0" smtClean="0"/>
              <a:t>El SISTEMA CLIMÁTIC0</a:t>
            </a:r>
            <a:endParaRPr lang="es-ES" dirty="0"/>
          </a:p>
        </p:txBody>
      </p:sp>
      <p:sp>
        <p:nvSpPr>
          <p:cNvPr id="3" name="2 Marcador de contenido"/>
          <p:cNvSpPr>
            <a:spLocks noGrp="1"/>
          </p:cNvSpPr>
          <p:nvPr>
            <p:ph idx="1"/>
          </p:nvPr>
        </p:nvSpPr>
        <p:spPr>
          <a:xfrm>
            <a:off x="107504" y="476672"/>
            <a:ext cx="8784976" cy="6264696"/>
          </a:xfrm>
        </p:spPr>
        <p:txBody>
          <a:bodyPr>
            <a:normAutofit lnSpcReduction="10000"/>
          </a:bodyPr>
          <a:lstStyle/>
          <a:p>
            <a:r>
              <a:rPr lang="es-ES" dirty="0" smtClean="0"/>
              <a:t>El clima es el patrón promedio del tiempo atmosférico y el cambio climático la desviación respecto a los patrones promedio que han prevalecido en el tiempo</a:t>
            </a:r>
          </a:p>
          <a:p>
            <a:r>
              <a:rPr lang="es-ES" dirty="0" smtClean="0"/>
              <a:t>Los patrones del tiempo a través del globo son producto del “sistema climático”, que está compuesto de las interacciones entre la atmósfera, la hidrósfera (incluidos los océanos), la </a:t>
            </a:r>
            <a:r>
              <a:rPr lang="es-ES" dirty="0" err="1" smtClean="0"/>
              <a:t>criósfera</a:t>
            </a:r>
            <a:r>
              <a:rPr lang="es-ES" dirty="0" smtClean="0"/>
              <a:t> (hielo y nieve) , la superficie terrestre y la biósfera, controlado por la energía almacenada como calor en la superficie terrestre y su redistribución  como energía calórica.</a:t>
            </a:r>
          </a:p>
          <a:p>
            <a:r>
              <a:rPr lang="es-ES" dirty="0" smtClean="0"/>
              <a:t>“Debido a que los seres humanos vivimos en la atmósfera en la superficie de la Tierra, asumimos (erróneamente)  que los cambios en la temperatura del aire son la única y mejor indicación del cambio climático… Para comprender los cambios en el sistema climático se deben considerar otros compartimentos además de la atmósfera. Más allá de dónde estemos buscando evidencias sobre  posibles cambios, se requieren series de datos recolectados  durante varias décadas- tres al mínimo pero cinco o más son mejores-, </a:t>
            </a:r>
          </a:p>
          <a:p>
            <a:r>
              <a:rPr lang="es-ES" dirty="0" smtClean="0"/>
              <a:t>Los “forzantes climáticos” son los factores que influencian el sistema climático global: el sol y la energía trasmitida a la tierra, la forma de la órbita terrestre, los aerosoles y gases  invernadero (vapor de agua y CO2)  que controlan la cantidad de radiación almacenada y re-emitida, alteraciones en la superficie terrestre y de los océanos  (cambios en albedo).</a:t>
            </a:r>
          </a:p>
          <a:p>
            <a:r>
              <a:rPr lang="es-ES" dirty="0" smtClean="0"/>
              <a:t>“Sin embargo, porque hay muchos forzantes climáticos  y pueden trabajar en direcciones opuestas, la identificación de un cambio por un forzante- en este caso un gas invernadero forzante- no implica </a:t>
            </a:r>
            <a:r>
              <a:rPr lang="es-ES" dirty="0"/>
              <a:t>necesariamente </a:t>
            </a:r>
            <a:r>
              <a:rPr lang="es-ES" dirty="0" smtClean="0"/>
              <a:t>un cambio significativo en el sistema climático como totalidad…A pesar de la tendencia al alza de las temperaturas de las décadas recientes, las fluctuaciones de las temperaturas de año en año son obvias y sus causas son bien comprendidas” (p.11). Por ejemplo, los eventos El Niño y La Niña fuertes pueden influenciar las temperaturas globales del aire  en direcciones positivas y negativas, respectivamente. Una erupción volcánica puede enfriar el clima por uno o dos años.  Según el IPCC hay evidencia inequívoca de un calentamiento en el sistema climático y se estima que hay probabilidades mejores que 90% que las actividades humanas sean su causa primaria.   </a:t>
            </a:r>
          </a:p>
          <a:p>
            <a:endParaRPr lang="es-ES" dirty="0" smtClean="0"/>
          </a:p>
          <a:p>
            <a:endParaRPr lang="es-ES" dirty="0"/>
          </a:p>
        </p:txBody>
      </p:sp>
    </p:spTree>
    <p:extLst>
      <p:ext uri="{BB962C8B-B14F-4D97-AF65-F5344CB8AC3E}">
        <p14:creationId xmlns:p14="http://schemas.microsoft.com/office/powerpoint/2010/main" val="35150760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000" dirty="0" smtClean="0"/>
              <a:t>Impacto de los cambios y eventos extremos  </a:t>
            </a:r>
            <a:endParaRPr lang="es-ES" sz="2000" dirty="0"/>
          </a:p>
        </p:txBody>
      </p:sp>
      <p:sp>
        <p:nvSpPr>
          <p:cNvPr id="3" name="2 Marcador de contenido"/>
          <p:cNvSpPr>
            <a:spLocks noGrp="1"/>
          </p:cNvSpPr>
          <p:nvPr>
            <p:ph idx="1"/>
          </p:nvPr>
        </p:nvSpPr>
        <p:spPr>
          <a:xfrm>
            <a:off x="395536" y="1100628"/>
            <a:ext cx="8352928" cy="5640740"/>
          </a:xfrm>
        </p:spPr>
        <p:txBody>
          <a:bodyPr>
            <a:normAutofit lnSpcReduction="10000"/>
          </a:bodyPr>
          <a:lstStyle/>
          <a:p>
            <a:r>
              <a:rPr lang="es-ES" dirty="0" smtClean="0"/>
              <a:t>La comprensión de los impactos potenciales de los cambios climáticos  sobre nuestra sociedad se relaciona directamente con la pregunta de qué constituye “un cambio climático peligroso”, que relaciona el aumento de la tasas y magnitud del cambio  climático con sus consecuencias sociales, las que pueden llegar a ser muy grandes y costosas (económica, social y ambientalmente) como para permitir la adaptación de la sociedad. </a:t>
            </a:r>
          </a:p>
          <a:p>
            <a:r>
              <a:rPr lang="es-ES" dirty="0" smtClean="0"/>
              <a:t>La determinación de lo que es un cambio peligroso es un </a:t>
            </a:r>
            <a:r>
              <a:rPr lang="es-ES" dirty="0"/>
              <a:t> </a:t>
            </a:r>
            <a:r>
              <a:rPr lang="es-ES" dirty="0" smtClean="0"/>
              <a:t>juicio de valor </a:t>
            </a:r>
            <a:r>
              <a:rPr lang="es-ES" dirty="0" err="1" smtClean="0"/>
              <a:t>societal</a:t>
            </a:r>
            <a:r>
              <a:rPr lang="es-ES" dirty="0" smtClean="0"/>
              <a:t> pero que depende últimamente de una evaluación de riesgos informada por el conocimiento de los impactos potenciales, la vulnerabilidad y la capacidad de adaptación.</a:t>
            </a:r>
          </a:p>
          <a:p>
            <a:r>
              <a:rPr lang="es-ES" dirty="0" smtClean="0"/>
              <a:t>Los eventos extremos son de considerable importancia científica y </a:t>
            </a:r>
            <a:r>
              <a:rPr lang="es-ES" dirty="0" err="1" smtClean="0"/>
              <a:t>societal</a:t>
            </a:r>
            <a:r>
              <a:rPr lang="es-ES" dirty="0" smtClean="0"/>
              <a:t> y han aumentado su número , conocimiento y sus daños, debido a la concentración de la población y de las infraestructuras en áreas de amenazas naturales.  </a:t>
            </a:r>
          </a:p>
          <a:p>
            <a:r>
              <a:rPr lang="es-ES" dirty="0" smtClean="0"/>
              <a:t>Los eventos extremos son tan extremos que su probabilidad de ocurrencia es baja, con funciones de densidad de probabilidad de colas (excedencia de 1,5 o 10%), cuyas distribuciones cambian diferentemente con los promedios: las temperaturas mínimas se elevan  tres veces más que las máximas, la intensidad de las lluvias aumenta a pesar que disminuye la cantidad</a:t>
            </a:r>
          </a:p>
          <a:p>
            <a:r>
              <a:rPr lang="es-ES" dirty="0" smtClean="0"/>
              <a:t>En algunos casos, como los aumentos de las TSM pueden cruzar ciertos umbrales que generan grandes perturbaciones como los huracanes. </a:t>
            </a:r>
          </a:p>
          <a:p>
            <a:r>
              <a:rPr lang="es-ES" dirty="0" smtClean="0"/>
              <a:t>La pregunta entonces es  cuándo los eventos extremos pueden ser explicados por calentamientos </a:t>
            </a:r>
            <a:r>
              <a:rPr lang="es-ES" dirty="0" err="1" smtClean="0"/>
              <a:t>antropogénicos</a:t>
            </a:r>
            <a:r>
              <a:rPr lang="es-ES" dirty="0" smtClean="0"/>
              <a:t> si se observa que ocurren bajo condiciones estables, y que se deben a un grupo de causas, lo que obliga a seguir un enfoque de probabilidades que analicen las causas naturales solamente y luego acopladas con factores </a:t>
            </a:r>
            <a:r>
              <a:rPr lang="es-ES" dirty="0" err="1" smtClean="0"/>
              <a:t>antropogénicos</a:t>
            </a:r>
            <a:r>
              <a:rPr lang="es-ES" dirty="0" smtClean="0"/>
              <a:t> </a:t>
            </a:r>
          </a:p>
          <a:p>
            <a:endParaRPr lang="es-ES" dirty="0"/>
          </a:p>
        </p:txBody>
      </p:sp>
    </p:spTree>
    <p:extLst>
      <p:ext uri="{BB962C8B-B14F-4D97-AF65-F5344CB8AC3E}">
        <p14:creationId xmlns:p14="http://schemas.microsoft.com/office/powerpoint/2010/main" val="21788883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000" dirty="0" smtClean="0"/>
              <a:t>Definición de cambios climáticos peligrosos</a:t>
            </a:r>
            <a:endParaRPr lang="es-ES" sz="2000" dirty="0"/>
          </a:p>
        </p:txBody>
      </p:sp>
      <p:sp>
        <p:nvSpPr>
          <p:cNvPr id="3" name="2 Marcador de contenido"/>
          <p:cNvSpPr>
            <a:spLocks noGrp="1"/>
          </p:cNvSpPr>
          <p:nvPr>
            <p:ph idx="1"/>
          </p:nvPr>
        </p:nvSpPr>
        <p:spPr>
          <a:xfrm>
            <a:off x="323528" y="1100628"/>
            <a:ext cx="8424936" cy="5568732"/>
          </a:xfrm>
        </p:spPr>
        <p:txBody>
          <a:bodyPr>
            <a:normAutofit fontScale="92500" lnSpcReduction="10000"/>
          </a:bodyPr>
          <a:lstStyle/>
          <a:p>
            <a:r>
              <a:rPr lang="es-ES" dirty="0" smtClean="0"/>
              <a:t>Durante 200 000 años los humanos han experimentado un completo ciclo  de cambio glacial a interglaciar y michas variabilidades severas y abruptas</a:t>
            </a:r>
          </a:p>
          <a:p>
            <a:r>
              <a:rPr lang="es-ES" dirty="0" smtClean="0"/>
              <a:t>Hasta recientemente los habitantes de un lugar podían emigrar a otra área o permanecer donde estaban y cambiar sus estilos de vida y tecnologías para copar con los cambios climáticos</a:t>
            </a:r>
          </a:p>
          <a:p>
            <a:r>
              <a:rPr lang="es-ES" dirty="0" smtClean="0"/>
              <a:t>En algunos casos las sociedades se han adaptado exitosamente  a los cambios climáticos a través de tres determinantes mayores de evolución social: catástrofe, comunicación y cooperación. </a:t>
            </a:r>
          </a:p>
          <a:p>
            <a:r>
              <a:rPr lang="es-ES" dirty="0" smtClean="0"/>
              <a:t>Los cambios climáticos dispararon cambios revolucionarios como la domesticación de animales 3000 años atrás. </a:t>
            </a:r>
          </a:p>
          <a:p>
            <a:r>
              <a:rPr lang="es-ES" dirty="0" smtClean="0"/>
              <a:t>En otros casos las sociedades fueron incapaces de adaptarse al cambio climático y eventualmente colapsaron.</a:t>
            </a:r>
          </a:p>
          <a:p>
            <a:r>
              <a:rPr lang="es-ES" dirty="0" smtClean="0"/>
              <a:t>“Los ejemplos de trasformaciones y colapsos puntualizan las características de las  sociedades que confieren  a la </a:t>
            </a:r>
            <a:r>
              <a:rPr lang="es-ES" dirty="0" err="1" smtClean="0"/>
              <a:t>resiliencia</a:t>
            </a:r>
            <a:r>
              <a:rPr lang="es-ES" dirty="0" smtClean="0"/>
              <a:t> o a la rigidez como los elementos críticos en determinar los resultados que enfrentarán con los climas cambiantes. Una característica necesaria para todas las sociedades que han sobrevivido stress ambientales significativos es la capacidad para cambios profundos; es o es la habilidad para sobrepasar la gran reluctancia a cambios en los comportamientos que han trabajado bien en el pasado (</a:t>
            </a:r>
            <a:r>
              <a:rPr lang="es-ES" dirty="0" err="1" smtClean="0"/>
              <a:t>Hetherington</a:t>
            </a:r>
            <a:r>
              <a:rPr lang="es-ES" dirty="0" smtClean="0"/>
              <a:t> and </a:t>
            </a:r>
            <a:r>
              <a:rPr lang="es-ES" dirty="0" err="1" smtClean="0"/>
              <a:t>Reid</a:t>
            </a:r>
            <a:r>
              <a:rPr lang="es-ES" dirty="0" smtClean="0"/>
              <a:t>, 2010). Los cambios </a:t>
            </a:r>
            <a:r>
              <a:rPr lang="es-ES" dirty="0" err="1" smtClean="0"/>
              <a:t>societales</a:t>
            </a:r>
            <a:r>
              <a:rPr lang="es-ES" dirty="0" smtClean="0"/>
              <a:t> fueron probablemente dirigidos por un pequeño  número de gente o grupos que estuvieron más abiertos a la diversidad y la novedad y pudieron abrazar diferencia y cambio. Ellos pudieron innovar, pensar afuera de l cajón, aceptar nuevas ideas y dirigir la cooperación antes que el conflicto. Más aún, ellos pudieron proveer el liderazgo que estímulo a otros a seguirlos. Lo que fue un cambio climático peligroso para algunas sociedades en el pasado fue transformativo para otras” (p.124) </a:t>
            </a:r>
          </a:p>
          <a:p>
            <a:r>
              <a:rPr lang="es-ES" dirty="0" smtClean="0"/>
              <a:t>Fuente: Richardson, </a:t>
            </a:r>
            <a:r>
              <a:rPr lang="es-ES" dirty="0" err="1" smtClean="0"/>
              <a:t>Steffen</a:t>
            </a:r>
            <a:r>
              <a:rPr lang="es-ES" dirty="0" smtClean="0"/>
              <a:t> &amp; </a:t>
            </a:r>
            <a:r>
              <a:rPr lang="es-ES" dirty="0" err="1" smtClean="0"/>
              <a:t>Liverman</a:t>
            </a:r>
            <a:r>
              <a:rPr lang="es-ES" dirty="0" smtClean="0"/>
              <a:t> et al. (2011)</a:t>
            </a:r>
          </a:p>
          <a:p>
            <a:endParaRPr lang="es-ES" dirty="0"/>
          </a:p>
        </p:txBody>
      </p:sp>
    </p:spTree>
    <p:extLst>
      <p:ext uri="{BB962C8B-B14F-4D97-AF65-F5344CB8AC3E}">
        <p14:creationId xmlns:p14="http://schemas.microsoft.com/office/powerpoint/2010/main" val="25397597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9"/>
            <a:ext cx="9144000" cy="5760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323528" y="6309320"/>
            <a:ext cx="8969635" cy="369332"/>
          </a:xfrm>
          <a:prstGeom prst="rect">
            <a:avLst/>
          </a:prstGeom>
          <a:noFill/>
        </p:spPr>
        <p:txBody>
          <a:bodyPr wrap="none" rtlCol="0">
            <a:spAutoFit/>
          </a:bodyPr>
          <a:lstStyle/>
          <a:p>
            <a:r>
              <a:rPr lang="es-ES" dirty="0" smtClean="0"/>
              <a:t>Elementos de Inflexión potencialmente políticamente relevantes sobre densidad población</a:t>
            </a:r>
            <a:endParaRPr lang="es-ES" dirty="0"/>
          </a:p>
        </p:txBody>
      </p:sp>
    </p:spTree>
    <p:extLst>
      <p:ext uri="{BB962C8B-B14F-4D97-AF65-F5344CB8AC3E}">
        <p14:creationId xmlns:p14="http://schemas.microsoft.com/office/powerpoint/2010/main" val="3849844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0" y="116632"/>
            <a:ext cx="7520940" cy="360040"/>
          </a:xfrm>
        </p:spPr>
        <p:txBody>
          <a:bodyPr/>
          <a:lstStyle/>
          <a:p>
            <a:r>
              <a:rPr lang="es-ES" sz="2400" dirty="0" smtClean="0"/>
              <a:t>Elementos de inflexión: comodines en la baraja</a:t>
            </a:r>
            <a:endParaRPr lang="es-ES" sz="2400" dirty="0"/>
          </a:p>
        </p:txBody>
      </p:sp>
      <p:sp>
        <p:nvSpPr>
          <p:cNvPr id="3" name="2 Marcador de contenido"/>
          <p:cNvSpPr>
            <a:spLocks noGrp="1"/>
          </p:cNvSpPr>
          <p:nvPr>
            <p:ph idx="1"/>
          </p:nvPr>
        </p:nvSpPr>
        <p:spPr>
          <a:xfrm>
            <a:off x="179512" y="620688"/>
            <a:ext cx="8784976" cy="6237312"/>
          </a:xfrm>
        </p:spPr>
        <p:txBody>
          <a:bodyPr>
            <a:normAutofit fontScale="92500" lnSpcReduction="10000"/>
          </a:bodyPr>
          <a:lstStyle/>
          <a:p>
            <a:r>
              <a:rPr lang="es-ES" dirty="0" smtClean="0"/>
              <a:t>Los desarrollos sorprendentes del sistema climático refuerzan la idea de que el calentamiento global </a:t>
            </a:r>
            <a:r>
              <a:rPr lang="es-ES" dirty="0" err="1" smtClean="0"/>
              <a:t>antropogénico</a:t>
            </a:r>
            <a:r>
              <a:rPr lang="es-ES" dirty="0" smtClean="0"/>
              <a:t> es poco probable que provoque una transición suave en el futuro</a:t>
            </a:r>
          </a:p>
          <a:p>
            <a:r>
              <a:rPr lang="es-ES" dirty="0" smtClean="0"/>
              <a:t>Los potenciales elementos de inflexión o componentes de gran escala del Sistema Tierra que han sido identificados- subsistemas climáticos que podrían exhibir un “punto de inflexión” donde un pequeño cambio en los forzantes (en particular los cambios en la temperatura global) causan cambios cualitativos en los estados futuros (</a:t>
            </a:r>
            <a:r>
              <a:rPr lang="es-ES" dirty="0" err="1" smtClean="0"/>
              <a:t>Lenton</a:t>
            </a:r>
            <a:r>
              <a:rPr lang="es-ES" dirty="0" smtClean="0"/>
              <a:t> et al., 2008).  La transición resultante puede ser abrupta e irreversible y en el peor de los casos, ambas. </a:t>
            </a:r>
          </a:p>
          <a:p>
            <a:r>
              <a:rPr lang="es-ES" dirty="0" smtClean="0"/>
              <a:t>Los elementos de inflexión más relevantemente políticamente han  sido definidos como aquellos:</a:t>
            </a:r>
          </a:p>
          <a:p>
            <a:pPr>
              <a:buAutoNum type="arabicPeriod"/>
            </a:pPr>
            <a:r>
              <a:rPr lang="es-ES" dirty="0" smtClean="0"/>
              <a:t>Que poseen un punto de inflexión que pueda ser alcanzado este siglo</a:t>
            </a:r>
          </a:p>
          <a:p>
            <a:pPr>
              <a:buAutoNum type="arabicPeriod"/>
            </a:pPr>
            <a:r>
              <a:rPr lang="es-ES" dirty="0" smtClean="0"/>
              <a:t>Que experimentarán, como consecuencia, un cambio cualitativo dentro de este milenio</a:t>
            </a:r>
          </a:p>
          <a:p>
            <a:pPr>
              <a:buAutoNum type="arabicPeriod"/>
            </a:pPr>
            <a:r>
              <a:rPr lang="es-ES" dirty="0" smtClean="0"/>
              <a:t>Afectando, sino dañando , un gran número de personas</a:t>
            </a:r>
          </a:p>
          <a:p>
            <a:pPr marL="0" indent="0"/>
            <a:r>
              <a:rPr lang="es-ES" dirty="0" smtClean="0"/>
              <a:t>En términos del IPCC  estos cambios son referidos como “discontinuidades de gran escala”  (Smith et al., 2009). Si ellos ocurren deberían ser calificados como cambios climáticos peligrosos.</a:t>
            </a:r>
          </a:p>
          <a:p>
            <a:pPr marL="0" indent="0"/>
            <a:r>
              <a:rPr lang="es-ES" dirty="0" smtClean="0"/>
              <a:t>Estos puntos de inflexión de gran escala con convencionalmente vistos como eventos de “alto impacto pero relativamente baja probabilidad”. Una lista corta de nueve elementos de inflexión  políticamente relevantes en el sistema climático han sido identificados y podrían ser disparados por actividades humanas este siglo: “Cuando jugamos con el clima, nunca sabemos exactamente cuando va a aparecer un comodín en la baraja, porque el disparo de cualquier cambio de un punto de inflexión es probable que sea una combinación de (la estocástica) variabilidad natural sobre el tope de un forzante (determinístico) subyacente debido a actividades humanas…Las probabilidades son necesariamente imprecisas, pero aun con los más conservativos supuestos se indica que un mundo más caliente en 4ºC  es más probable que uno de los cinco umbrales de gran escala sea sobrepasado. El mensaje clave de los estudios recientes es que el cambio en los puntos de inflexión aparecen ahora significativamente más cercanos  en términos de cambio de temperatura global, que en las evaluaciones anteriores (Smith at al., 2009) </a:t>
            </a:r>
          </a:p>
          <a:p>
            <a:pPr marL="0" indent="0"/>
            <a:r>
              <a:rPr lang="es-ES" dirty="0" smtClean="0"/>
              <a:t>Fuente: Richardson, </a:t>
            </a:r>
            <a:r>
              <a:rPr lang="es-ES" dirty="0" err="1" smtClean="0"/>
              <a:t>Steffen</a:t>
            </a:r>
            <a:r>
              <a:rPr lang="es-ES" dirty="0" smtClean="0"/>
              <a:t> &amp; </a:t>
            </a:r>
            <a:r>
              <a:rPr lang="es-ES" dirty="0" err="1" smtClean="0"/>
              <a:t>Liverman</a:t>
            </a:r>
            <a:r>
              <a:rPr lang="es-ES" dirty="0" smtClean="0"/>
              <a:t> et al., (2011)</a:t>
            </a:r>
            <a:endParaRPr lang="es-ES" dirty="0"/>
          </a:p>
        </p:txBody>
      </p:sp>
    </p:spTree>
    <p:extLst>
      <p:ext uri="{BB962C8B-B14F-4D97-AF65-F5344CB8AC3E}">
        <p14:creationId xmlns:p14="http://schemas.microsoft.com/office/powerpoint/2010/main" val="2857368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88913"/>
            <a:ext cx="8424863" cy="619283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2 CuadroTexto"/>
          <p:cNvSpPr txBox="1">
            <a:spLocks noChangeArrowheads="1"/>
          </p:cNvSpPr>
          <p:nvPr/>
        </p:nvSpPr>
        <p:spPr bwMode="auto">
          <a:xfrm>
            <a:off x="3635375" y="6073775"/>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s-CL" sz="1400">
                <a:latin typeface="Calibri" pitchFamily="34" charset="0"/>
              </a:rPr>
              <a:t>Fuente: FRANCIS, 2010</a:t>
            </a:r>
          </a:p>
        </p:txBody>
      </p:sp>
    </p:spTree>
    <p:extLst>
      <p:ext uri="{BB962C8B-B14F-4D97-AF65-F5344CB8AC3E}">
        <p14:creationId xmlns:p14="http://schemas.microsoft.com/office/powerpoint/2010/main" val="8937815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000" dirty="0" smtClean="0"/>
              <a:t>Definiendo un elemento de inflexión (</a:t>
            </a:r>
            <a:r>
              <a:rPr lang="es-ES" sz="2000" dirty="0" err="1" smtClean="0"/>
              <a:t>tipping</a:t>
            </a:r>
            <a:r>
              <a:rPr lang="es-ES" sz="2000" dirty="0" smtClean="0"/>
              <a:t>) y su punto de inflexión</a:t>
            </a:r>
            <a:endParaRPr lang="es-ES" sz="2000" dirty="0"/>
          </a:p>
        </p:txBody>
      </p:sp>
      <p:sp>
        <p:nvSpPr>
          <p:cNvPr id="3" name="2 Marcador de contenido"/>
          <p:cNvSpPr>
            <a:spLocks noGrp="1"/>
          </p:cNvSpPr>
          <p:nvPr>
            <p:ph idx="1"/>
          </p:nvPr>
        </p:nvSpPr>
        <p:spPr>
          <a:xfrm>
            <a:off x="251520" y="1100628"/>
            <a:ext cx="8568952" cy="5640740"/>
          </a:xfrm>
        </p:spPr>
        <p:txBody>
          <a:bodyPr>
            <a:normAutofit fontScale="92500" lnSpcReduction="10000"/>
          </a:bodyPr>
          <a:lstStyle/>
          <a:p>
            <a:r>
              <a:rPr lang="es-ES" dirty="0" smtClean="0"/>
              <a:t>Un </a:t>
            </a:r>
            <a:r>
              <a:rPr lang="es-ES" dirty="0" err="1" smtClean="0"/>
              <a:t>tipping</a:t>
            </a:r>
            <a:r>
              <a:rPr lang="es-ES" dirty="0" smtClean="0"/>
              <a:t> </a:t>
            </a:r>
            <a:r>
              <a:rPr lang="es-ES" dirty="0" err="1" smtClean="0"/>
              <a:t>point</a:t>
            </a:r>
            <a:r>
              <a:rPr lang="es-ES" dirty="0" smtClean="0"/>
              <a:t> captura la noción “que pequeñas cosas pueden hacer una gran diferencia”. Un cambio pequeño puede tener grandes  consecuencias de largo plazo para un sistema.</a:t>
            </a:r>
          </a:p>
          <a:p>
            <a:r>
              <a:rPr lang="es-ES" dirty="0" err="1" smtClean="0"/>
              <a:t>Lenton</a:t>
            </a:r>
            <a:r>
              <a:rPr lang="es-ES" dirty="0" smtClean="0"/>
              <a:t> et al.(2008) han introducido el término “elemento de inflexión” para describir subsistemas de gran escala (o componentes) del Sistema Tierra que puedan ser girados- bajo ciertas circunstancias- hacia un estado cualitativamente diferente por pequeñas perturbaciones. En este contexto el punto de inflexión es el punto crítico correspondiente – en los forzantes y en los rasgos del sistema- en los cuales los estados futuros del sistema serán cualitativamente alterados.</a:t>
            </a:r>
          </a:p>
          <a:p>
            <a:r>
              <a:rPr lang="es-ES" dirty="0" smtClean="0"/>
              <a:t>L a escala espacial corresponde a sistemas terrestres asociados a regiones específicas o conjuntos de regiones, que son a lo menos de escala sub-continental  (largo de 1000 Km).</a:t>
            </a:r>
          </a:p>
          <a:p>
            <a:r>
              <a:rPr lang="es-ES" dirty="0" smtClean="0"/>
              <a:t>Deben ser potencialmente relevantes para las políticas actuales, cumpliendo con las siguientes condiciones adicionales: i) las actividades humanas están interfiriendo con el sistema tanto que las decisiones tomadas dentro de un “horizonte de tiempo político” (</a:t>
            </a:r>
            <a:r>
              <a:rPr lang="es-ES" dirty="0" err="1" smtClean="0"/>
              <a:t>aprox</a:t>
            </a:r>
            <a:r>
              <a:rPr lang="es-ES" dirty="0" smtClean="0"/>
              <a:t> 100 años) puede determinar cuando se cruce el punto de inflexión, ii) Si es cruzado el tiempo para observar un cambio cualitativo yace  dentro de un “tiempo ético” (aprox. 1000 años) , iii) Un número significativo de gente tiene cuidado por el destino del sistema porque ya sea porque contribuye significativamente al modo total de operación del sistema terrestre o al bienestar humano, o posee un alto valor en sí mismo como un rasgo único de la biósfera. </a:t>
            </a:r>
          </a:p>
          <a:p>
            <a:r>
              <a:rPr lang="es-ES" dirty="0" smtClean="0"/>
              <a:t>1. Elementos de inflexión que incluyen el derretimiento de los hielos: mar ártico, cubierta de hielo de Islandia, permafrost de </a:t>
            </a:r>
            <a:r>
              <a:rPr lang="es-ES" dirty="0" err="1" smtClean="0"/>
              <a:t>Yedoma</a:t>
            </a:r>
            <a:r>
              <a:rPr lang="es-ES" dirty="0" smtClean="0"/>
              <a:t>, hidratos de metano del océano, glaciares del Himalaya; 2. Cambios en la circulación atmosférica y oceánica: El Niño Oscilación del Sur; circulación </a:t>
            </a:r>
            <a:r>
              <a:rPr lang="es-ES" dirty="0" err="1" smtClean="0"/>
              <a:t>termohalina</a:t>
            </a:r>
            <a:r>
              <a:rPr lang="es-ES" dirty="0" smtClean="0"/>
              <a:t> Atlántica; Monzón del Oeste de África y precipitación en el </a:t>
            </a:r>
            <a:r>
              <a:rPr lang="es-ES" dirty="0" err="1" smtClean="0"/>
              <a:t>Sahel</a:t>
            </a:r>
            <a:r>
              <a:rPr lang="es-ES" dirty="0" smtClean="0"/>
              <a:t> Sahara; Monzón de Verano de la India, Sudoestes de Norte América, 3. Pérdidas de biomas: Selva lluviosa amazónica, bosque boreal, arrecifes coralinos, bombas de carbono biológico marinas.</a:t>
            </a:r>
          </a:p>
          <a:p>
            <a:r>
              <a:rPr lang="es-ES" smtClean="0"/>
              <a:t>Fuente</a:t>
            </a:r>
            <a:r>
              <a:rPr lang="es-ES" dirty="0" smtClean="0"/>
              <a:t>: Richardson, </a:t>
            </a:r>
            <a:r>
              <a:rPr lang="es-ES" dirty="0" err="1" smtClean="0"/>
              <a:t>Steffen</a:t>
            </a:r>
            <a:r>
              <a:rPr lang="es-ES" dirty="0" smtClean="0"/>
              <a:t> &amp; </a:t>
            </a:r>
            <a:r>
              <a:rPr lang="es-ES" dirty="0" err="1" smtClean="0"/>
              <a:t>Liverman</a:t>
            </a:r>
            <a:r>
              <a:rPr lang="es-ES" dirty="0" smtClean="0"/>
              <a:t> (2011).</a:t>
            </a:r>
            <a:endParaRPr lang="es-ES" dirty="0"/>
          </a:p>
        </p:txBody>
      </p:sp>
    </p:spTree>
    <p:extLst>
      <p:ext uri="{BB962C8B-B14F-4D97-AF65-F5344CB8AC3E}">
        <p14:creationId xmlns:p14="http://schemas.microsoft.com/office/powerpoint/2010/main" val="37356140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88640"/>
            <a:ext cx="9144000" cy="576064"/>
          </a:xfrm>
        </p:spPr>
        <p:txBody>
          <a:bodyPr/>
          <a:lstStyle/>
          <a:p>
            <a:r>
              <a:rPr lang="es-ES" sz="2000" dirty="0" smtClean="0"/>
              <a:t>Modos de variabilidad climática y cómo se espera que cambien en el futuro</a:t>
            </a:r>
            <a:endParaRPr lang="es-ES" sz="2000" dirty="0"/>
          </a:p>
        </p:txBody>
      </p:sp>
      <p:pic>
        <p:nvPicPr>
          <p:cNvPr id="1026" name="Picture 2" descr="D:\Mis imágenes\2012-10-16 modes variability\modes variability 00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10800000">
            <a:off x="107504" y="764704"/>
            <a:ext cx="8928992" cy="5616624"/>
          </a:xfrm>
          <a:prstGeom prst="rect">
            <a:avLst/>
          </a:prstGeom>
          <a:noFill/>
          <a:extLst>
            <a:ext uri="{909E8E84-426E-40DD-AFC4-6F175D3DCCD1}">
              <a14:hiddenFill xmlns:a14="http://schemas.microsoft.com/office/drawing/2010/main">
                <a:solidFill>
                  <a:srgbClr val="FFFFFF"/>
                </a:solidFill>
              </a14:hiddenFill>
            </a:ext>
          </a:extLst>
        </p:spPr>
      </p:pic>
      <p:sp>
        <p:nvSpPr>
          <p:cNvPr id="7" name="6 Marcador de pie de página"/>
          <p:cNvSpPr>
            <a:spLocks noGrp="1"/>
          </p:cNvSpPr>
          <p:nvPr>
            <p:ph type="ftr" sz="quarter" idx="11"/>
          </p:nvPr>
        </p:nvSpPr>
        <p:spPr/>
        <p:txBody>
          <a:bodyPr/>
          <a:lstStyle/>
          <a:p>
            <a:r>
              <a:rPr lang="es-ES" smtClean="0"/>
              <a:t>fuente: Richardson, Steffen &amp; Liverman (2011)</a:t>
            </a:r>
            <a:endParaRPr lang="es-ES"/>
          </a:p>
        </p:txBody>
      </p:sp>
    </p:spTree>
    <p:extLst>
      <p:ext uri="{BB962C8B-B14F-4D97-AF65-F5344CB8AC3E}">
        <p14:creationId xmlns:p14="http://schemas.microsoft.com/office/powerpoint/2010/main" val="30204929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725318"/>
            <a:ext cx="6480720" cy="6132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tângulo 4"/>
          <p:cNvSpPr/>
          <p:nvPr/>
        </p:nvSpPr>
        <p:spPr>
          <a:xfrm>
            <a:off x="323528" y="263653"/>
            <a:ext cx="8568952" cy="461665"/>
          </a:xfrm>
          <a:prstGeom prst="rect">
            <a:avLst/>
          </a:prstGeom>
        </p:spPr>
        <p:txBody>
          <a:bodyPr wrap="square">
            <a:spAutoFit/>
          </a:bodyPr>
          <a:lstStyle/>
          <a:p>
            <a:r>
              <a:rPr lang="pt-BR" sz="2400" b="1" dirty="0" smtClean="0"/>
              <a:t>TEMPESTADE SEVERA – REGIÓN TARAPACÁ    - 12 de </a:t>
            </a:r>
            <a:r>
              <a:rPr lang="pt-BR" sz="2400" b="1" dirty="0" err="1" smtClean="0"/>
              <a:t>marzo</a:t>
            </a:r>
            <a:r>
              <a:rPr lang="pt-BR" sz="2400" b="1" dirty="0" smtClean="0"/>
              <a:t> 2012</a:t>
            </a:r>
            <a:endParaRPr lang="es-CL" sz="2400" b="1" dirty="0"/>
          </a:p>
        </p:txBody>
      </p:sp>
    </p:spTree>
    <p:extLst>
      <p:ext uri="{BB962C8B-B14F-4D97-AF65-F5344CB8AC3E}">
        <p14:creationId xmlns:p14="http://schemas.microsoft.com/office/powerpoint/2010/main" val="18105783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User\Pictures\Taparaca\TAPARACA 268.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66011" y="261392"/>
            <a:ext cx="4389120" cy="5852160"/>
          </a:xfrm>
          <a:prstGeom prst="rect">
            <a:avLst/>
          </a:prstGeom>
          <a:noFill/>
          <a:extLst>
            <a:ext uri="{909E8E84-426E-40DD-AFC4-6F175D3DCCD1}">
              <a14:hiddenFill xmlns:a14="http://schemas.microsoft.com/office/drawing/2010/main">
                <a:solidFill>
                  <a:srgbClr val="FFFFFF"/>
                </a:solidFill>
              </a14:hiddenFill>
            </a:ext>
          </a:extLst>
        </p:spPr>
      </p:pic>
      <p:pic>
        <p:nvPicPr>
          <p:cNvPr id="24579" name="Picture 3" descr="C:\Users\User\Pictures\Taparaca\TAPARACA 27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6632"/>
            <a:ext cx="3901440" cy="2926080"/>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C:\Users\User\Pictures\Taparaca\TAPARACA 28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3187472"/>
            <a:ext cx="3901440" cy="2926080"/>
          </a:xfrm>
          <a:prstGeom prst="rect">
            <a:avLst/>
          </a:prstGeom>
          <a:noFill/>
          <a:extLst>
            <a:ext uri="{909E8E84-426E-40DD-AFC4-6F175D3DCCD1}">
              <a14:hiddenFill xmlns:a14="http://schemas.microsoft.com/office/drawing/2010/main">
                <a:solidFill>
                  <a:srgbClr val="FFFFFF"/>
                </a:solidFill>
              </a14:hiddenFill>
            </a:ext>
          </a:extLst>
        </p:spPr>
      </p:pic>
      <p:sp>
        <p:nvSpPr>
          <p:cNvPr id="2" name="CaixaDeTexto 1"/>
          <p:cNvSpPr txBox="1"/>
          <p:nvPr/>
        </p:nvSpPr>
        <p:spPr>
          <a:xfrm>
            <a:off x="157808" y="6340678"/>
            <a:ext cx="4208203" cy="369332"/>
          </a:xfrm>
          <a:prstGeom prst="rect">
            <a:avLst/>
          </a:prstGeom>
          <a:noFill/>
        </p:spPr>
        <p:txBody>
          <a:bodyPr wrap="none" rtlCol="0">
            <a:spAutoFit/>
          </a:bodyPr>
          <a:lstStyle/>
          <a:p>
            <a:r>
              <a:rPr lang="pt-BR" dirty="0" smtClean="0"/>
              <a:t>Fotos: Hugo Romero y </a:t>
            </a:r>
            <a:r>
              <a:rPr lang="pt-BR" dirty="0" err="1" smtClean="0"/>
              <a:t>Magaly</a:t>
            </a:r>
            <a:r>
              <a:rPr lang="pt-BR" dirty="0" smtClean="0"/>
              <a:t> Mendonça</a:t>
            </a:r>
            <a:endParaRPr lang="es-CL" dirty="0"/>
          </a:p>
        </p:txBody>
      </p:sp>
    </p:spTree>
    <p:extLst>
      <p:ext uri="{BB962C8B-B14F-4D97-AF65-F5344CB8AC3E}">
        <p14:creationId xmlns:p14="http://schemas.microsoft.com/office/powerpoint/2010/main" val="41898501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User\Pictures\Taparaca\TAPARACA 25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9783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09"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tângulo 3"/>
          <p:cNvSpPr/>
          <p:nvPr/>
        </p:nvSpPr>
        <p:spPr>
          <a:xfrm>
            <a:off x="954191" y="5909868"/>
            <a:ext cx="8172400" cy="923330"/>
          </a:xfrm>
          <a:prstGeom prst="rect">
            <a:avLst/>
          </a:prstGeom>
        </p:spPr>
        <p:txBody>
          <a:bodyPr wrap="square">
            <a:spAutoFit/>
          </a:bodyPr>
          <a:lstStyle/>
          <a:p>
            <a:r>
              <a:rPr lang="es-CL" b="1" dirty="0" smtClean="0"/>
              <a:t>La circulación secundaria en la Sudamérica. C- esquema del mecanismo general da circulación celular. Fuente: MONTEIRO, </a:t>
            </a:r>
            <a:r>
              <a:rPr lang="es-CL" b="1" dirty="0" err="1" smtClean="0"/>
              <a:t>apud</a:t>
            </a:r>
            <a:r>
              <a:rPr lang="es-CL" b="1" dirty="0" smtClean="0"/>
              <a:t>  HERRMANN, 1999.</a:t>
            </a:r>
          </a:p>
          <a:p>
            <a:r>
              <a:rPr lang="pt-BR" b="1" dirty="0"/>
              <a:t> </a:t>
            </a:r>
            <a:endParaRPr lang="es-CL" b="1" dirty="0"/>
          </a:p>
        </p:txBody>
      </p:sp>
      <p:sp>
        <p:nvSpPr>
          <p:cNvPr id="5" name="CaixaDeTexto 4"/>
          <p:cNvSpPr txBox="1"/>
          <p:nvPr/>
        </p:nvSpPr>
        <p:spPr>
          <a:xfrm>
            <a:off x="944671" y="219527"/>
            <a:ext cx="325730" cy="400110"/>
          </a:xfrm>
          <a:prstGeom prst="rect">
            <a:avLst/>
          </a:prstGeom>
          <a:noFill/>
        </p:spPr>
        <p:txBody>
          <a:bodyPr wrap="none" rtlCol="0">
            <a:spAutoFit/>
          </a:bodyPr>
          <a:lstStyle/>
          <a:p>
            <a:r>
              <a:rPr lang="pt-BR" sz="2000" b="1" dirty="0" smtClean="0"/>
              <a:t>C</a:t>
            </a:r>
            <a:endParaRPr lang="es-CL" sz="2000" b="1" dirty="0"/>
          </a:p>
        </p:txBody>
      </p:sp>
    </p:spTree>
    <p:extLst>
      <p:ext uri="{BB962C8B-B14F-4D97-AF65-F5344CB8AC3E}">
        <p14:creationId xmlns:p14="http://schemas.microsoft.com/office/powerpoint/2010/main" val="28191235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457200" y="274638"/>
            <a:ext cx="8229600" cy="562074"/>
          </a:xfrm>
        </p:spPr>
        <p:txBody>
          <a:bodyPr>
            <a:normAutofit fontScale="90000"/>
          </a:bodyPr>
          <a:lstStyle/>
          <a:p>
            <a:r>
              <a:rPr lang="es-CL" sz="3600" b="1" dirty="0" smtClean="0"/>
              <a:t>INICIO DA MONZON</a:t>
            </a:r>
            <a:endParaRPr lang="es-CL" sz="36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8" y="908720"/>
            <a:ext cx="9157143" cy="462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tângulo 3"/>
          <p:cNvSpPr/>
          <p:nvPr/>
        </p:nvSpPr>
        <p:spPr>
          <a:xfrm>
            <a:off x="220234" y="5163264"/>
            <a:ext cx="8757809" cy="1477328"/>
          </a:xfrm>
          <a:prstGeom prst="rect">
            <a:avLst/>
          </a:prstGeom>
        </p:spPr>
        <p:txBody>
          <a:bodyPr wrap="square">
            <a:spAutoFit/>
          </a:bodyPr>
          <a:lstStyle/>
          <a:p>
            <a:r>
              <a:rPr lang="es-ES" dirty="0" smtClean="0"/>
              <a:t>Flujos de humedad de las masas de aire de la primavera seca (izquierda) para el verano lluvioso de enero (derecha). Observa-se cambio del viento del  noreste para noroeste, debido en parte al efecto de la Cordillera de los Andes y convergiendo para la  llanura  central de  América del Sur, donde se encuentra la Baja del  Chaco. Fuente: </a:t>
            </a:r>
            <a:r>
              <a:rPr lang="es-ES" dirty="0" err="1" smtClean="0"/>
              <a:t>Gan</a:t>
            </a:r>
            <a:r>
              <a:rPr lang="es-ES" dirty="0" smtClean="0"/>
              <a:t>, </a:t>
            </a:r>
            <a:r>
              <a:rPr lang="es-ES" dirty="0" err="1" smtClean="0"/>
              <a:t>Rodrigues</a:t>
            </a:r>
            <a:r>
              <a:rPr lang="es-ES" dirty="0" smtClean="0"/>
              <a:t> y </a:t>
            </a:r>
            <a:r>
              <a:rPr lang="es-ES" dirty="0" err="1" smtClean="0"/>
              <a:t>Rao</a:t>
            </a:r>
            <a:r>
              <a:rPr lang="es-ES" dirty="0" smtClean="0"/>
              <a:t>, 2009, adaptada de Grimm, Pal y </a:t>
            </a:r>
            <a:r>
              <a:rPr lang="es-ES" dirty="0" err="1" smtClean="0"/>
              <a:t>Giorgi</a:t>
            </a:r>
            <a:r>
              <a:rPr lang="es-ES" dirty="0" smtClean="0"/>
              <a:t>, 2007. </a:t>
            </a:r>
            <a:endParaRPr lang="en-US" dirty="0"/>
          </a:p>
        </p:txBody>
      </p:sp>
    </p:spTree>
    <p:extLst>
      <p:ext uri="{BB962C8B-B14F-4D97-AF65-F5344CB8AC3E}">
        <p14:creationId xmlns:p14="http://schemas.microsoft.com/office/powerpoint/2010/main" val="25926381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pururuca.cptec.inpe.br/repositorio5/goes12/goes12_web/ams_col_baixa/2011/01/S11219895_2011011318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884" y="732936"/>
            <a:ext cx="6339840" cy="6035040"/>
          </a:xfrm>
          <a:prstGeom prst="rect">
            <a:avLst/>
          </a:prstGeom>
          <a:noFill/>
          <a:extLst>
            <a:ext uri="{909E8E84-426E-40DD-AFC4-6F175D3DCCD1}">
              <a14:hiddenFill xmlns:a14="http://schemas.microsoft.com/office/drawing/2010/main">
                <a:solidFill>
                  <a:srgbClr val="FFFFFF"/>
                </a:solidFill>
              </a14:hiddenFill>
            </a:ext>
          </a:extLst>
        </p:spPr>
      </p:pic>
      <p:sp>
        <p:nvSpPr>
          <p:cNvPr id="8" name="CaixaDeTexto 7"/>
          <p:cNvSpPr txBox="1"/>
          <p:nvPr/>
        </p:nvSpPr>
        <p:spPr>
          <a:xfrm>
            <a:off x="2039647" y="3546706"/>
            <a:ext cx="933269" cy="523220"/>
          </a:xfrm>
          <a:prstGeom prst="rect">
            <a:avLst/>
          </a:prstGeom>
          <a:noFill/>
        </p:spPr>
        <p:txBody>
          <a:bodyPr wrap="none" rtlCol="0">
            <a:spAutoFit/>
          </a:bodyPr>
          <a:lstStyle/>
          <a:p>
            <a:r>
              <a:rPr lang="pt-BR" sz="2800" b="1" dirty="0" smtClean="0">
                <a:solidFill>
                  <a:schemeClr val="bg1"/>
                </a:solidFill>
              </a:rPr>
              <a:t>ASPS</a:t>
            </a:r>
            <a:endParaRPr lang="es-CL" sz="2800" b="1" dirty="0">
              <a:solidFill>
                <a:schemeClr val="bg1"/>
              </a:solidFill>
            </a:endParaRPr>
          </a:p>
        </p:txBody>
      </p:sp>
      <p:sp>
        <p:nvSpPr>
          <p:cNvPr id="9" name="CaixaDeTexto 8"/>
          <p:cNvSpPr txBox="1"/>
          <p:nvPr/>
        </p:nvSpPr>
        <p:spPr>
          <a:xfrm>
            <a:off x="6463928" y="3337828"/>
            <a:ext cx="956159" cy="523220"/>
          </a:xfrm>
          <a:prstGeom prst="rect">
            <a:avLst/>
          </a:prstGeom>
          <a:noFill/>
        </p:spPr>
        <p:txBody>
          <a:bodyPr wrap="none" rtlCol="0">
            <a:spAutoFit/>
          </a:bodyPr>
          <a:lstStyle/>
          <a:p>
            <a:r>
              <a:rPr lang="pt-BR" sz="2800" b="1" dirty="0" smtClean="0">
                <a:solidFill>
                  <a:schemeClr val="bg1"/>
                </a:solidFill>
              </a:rPr>
              <a:t>ASAS</a:t>
            </a:r>
            <a:endParaRPr lang="es-CL" sz="2800" b="1" dirty="0">
              <a:solidFill>
                <a:schemeClr val="bg1"/>
              </a:solidFill>
            </a:endParaRPr>
          </a:p>
        </p:txBody>
      </p:sp>
      <p:sp>
        <p:nvSpPr>
          <p:cNvPr id="12" name="CaixaDeTexto 11"/>
          <p:cNvSpPr txBox="1"/>
          <p:nvPr/>
        </p:nvSpPr>
        <p:spPr>
          <a:xfrm>
            <a:off x="6289942" y="886006"/>
            <a:ext cx="1223245" cy="523220"/>
          </a:xfrm>
          <a:prstGeom prst="rect">
            <a:avLst/>
          </a:prstGeom>
          <a:noFill/>
        </p:spPr>
        <p:txBody>
          <a:bodyPr wrap="square" rtlCol="0">
            <a:spAutoFit/>
          </a:bodyPr>
          <a:lstStyle/>
          <a:p>
            <a:r>
              <a:rPr lang="pt-BR" sz="2800" b="1" dirty="0" smtClean="0">
                <a:solidFill>
                  <a:schemeClr val="bg1"/>
                </a:solidFill>
              </a:rPr>
              <a:t>ASAN</a:t>
            </a:r>
            <a:endParaRPr lang="es-CL" sz="2800" b="1" dirty="0">
              <a:solidFill>
                <a:schemeClr val="bg1"/>
              </a:solidFill>
            </a:endParaRPr>
          </a:p>
        </p:txBody>
      </p:sp>
      <p:sp>
        <p:nvSpPr>
          <p:cNvPr id="13" name="CaixaDeTexto 12"/>
          <p:cNvSpPr txBox="1"/>
          <p:nvPr/>
        </p:nvSpPr>
        <p:spPr>
          <a:xfrm>
            <a:off x="4106871" y="3861048"/>
            <a:ext cx="803425" cy="523220"/>
          </a:xfrm>
          <a:prstGeom prst="rect">
            <a:avLst/>
          </a:prstGeom>
          <a:noFill/>
        </p:spPr>
        <p:txBody>
          <a:bodyPr wrap="none" rtlCol="0">
            <a:spAutoFit/>
          </a:bodyPr>
          <a:lstStyle/>
          <a:p>
            <a:r>
              <a:rPr lang="pt-BR" sz="2800" b="1" dirty="0" smtClean="0">
                <a:solidFill>
                  <a:schemeClr val="bg1">
                    <a:lumMod val="95000"/>
                  </a:schemeClr>
                </a:solidFill>
              </a:rPr>
              <a:t>BCH</a:t>
            </a:r>
            <a:endParaRPr lang="es-CL" sz="2800" b="1" dirty="0">
              <a:solidFill>
                <a:schemeClr val="bg1">
                  <a:lumMod val="95000"/>
                </a:schemeClr>
              </a:solidFill>
            </a:endParaRPr>
          </a:p>
        </p:txBody>
      </p:sp>
      <p:sp>
        <p:nvSpPr>
          <p:cNvPr id="14" name="CaixaDeTexto 13"/>
          <p:cNvSpPr txBox="1"/>
          <p:nvPr/>
        </p:nvSpPr>
        <p:spPr>
          <a:xfrm>
            <a:off x="611560" y="156668"/>
            <a:ext cx="8064324" cy="523220"/>
          </a:xfrm>
          <a:prstGeom prst="rect">
            <a:avLst/>
          </a:prstGeom>
          <a:noFill/>
        </p:spPr>
        <p:txBody>
          <a:bodyPr wrap="none" rtlCol="0">
            <a:spAutoFit/>
          </a:bodyPr>
          <a:lstStyle/>
          <a:p>
            <a:r>
              <a:rPr lang="pt-BR" sz="2800" b="1" dirty="0" smtClean="0"/>
              <a:t>SISTEMA DE MONZON DA AMERICA DEL SUR - SAMS </a:t>
            </a:r>
            <a:endParaRPr lang="es-CL" sz="2800" b="1" dirty="0"/>
          </a:p>
        </p:txBody>
      </p:sp>
      <p:sp>
        <p:nvSpPr>
          <p:cNvPr id="2" name="Elipse 1"/>
          <p:cNvSpPr/>
          <p:nvPr/>
        </p:nvSpPr>
        <p:spPr>
          <a:xfrm>
            <a:off x="1979712" y="3318566"/>
            <a:ext cx="1053140" cy="104209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a:solidFill>
                  <a:schemeClr val="tx1"/>
                </a:solidFill>
              </a:ln>
              <a:noFill/>
            </a:endParaRPr>
          </a:p>
        </p:txBody>
      </p:sp>
      <p:sp>
        <p:nvSpPr>
          <p:cNvPr id="5" name="Elipse 4"/>
          <p:cNvSpPr/>
          <p:nvPr/>
        </p:nvSpPr>
        <p:spPr>
          <a:xfrm>
            <a:off x="4051383" y="3672056"/>
            <a:ext cx="914400" cy="914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a:solidFill>
                  <a:schemeClr val="tx1"/>
                </a:solidFill>
              </a:ln>
              <a:noFill/>
            </a:endParaRPr>
          </a:p>
        </p:txBody>
      </p:sp>
      <p:sp>
        <p:nvSpPr>
          <p:cNvPr id="15" name="CaixaDeTexto 14"/>
          <p:cNvSpPr txBox="1"/>
          <p:nvPr/>
        </p:nvSpPr>
        <p:spPr>
          <a:xfrm>
            <a:off x="3349119" y="3227236"/>
            <a:ext cx="742511" cy="523220"/>
          </a:xfrm>
          <a:prstGeom prst="rect">
            <a:avLst/>
          </a:prstGeom>
          <a:noFill/>
        </p:spPr>
        <p:txBody>
          <a:bodyPr wrap="none" rtlCol="0">
            <a:spAutoFit/>
          </a:bodyPr>
          <a:lstStyle/>
          <a:p>
            <a:r>
              <a:rPr lang="pt-BR" sz="2800" b="1" dirty="0" smtClean="0">
                <a:latin typeface="Arial Black" pitchFamily="34" charset="0"/>
              </a:rPr>
              <a:t>AB</a:t>
            </a:r>
            <a:endParaRPr lang="es-CL" sz="2800" b="1" dirty="0">
              <a:latin typeface="Arial Black" pitchFamily="34" charset="0"/>
            </a:endParaRPr>
          </a:p>
        </p:txBody>
      </p:sp>
      <p:sp>
        <p:nvSpPr>
          <p:cNvPr id="16" name="Elipse 15"/>
          <p:cNvSpPr/>
          <p:nvPr/>
        </p:nvSpPr>
        <p:spPr>
          <a:xfrm>
            <a:off x="6429619" y="3085808"/>
            <a:ext cx="1024778" cy="97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5" name="Forma livre 24"/>
          <p:cNvSpPr/>
          <p:nvPr/>
        </p:nvSpPr>
        <p:spPr>
          <a:xfrm>
            <a:off x="1114884" y="1556792"/>
            <a:ext cx="6263640" cy="261610"/>
          </a:xfrm>
          <a:custGeom>
            <a:avLst/>
            <a:gdLst>
              <a:gd name="connsiteX0" fmla="*/ 0 w 6263640"/>
              <a:gd name="connsiteY0" fmla="*/ 152400 h 306454"/>
              <a:gd name="connsiteX1" fmla="*/ 76200 w 6263640"/>
              <a:gd name="connsiteY1" fmla="*/ 182880 h 306454"/>
              <a:gd name="connsiteX2" fmla="*/ 167640 w 6263640"/>
              <a:gd name="connsiteY2" fmla="*/ 198120 h 306454"/>
              <a:gd name="connsiteX3" fmla="*/ 914400 w 6263640"/>
              <a:gd name="connsiteY3" fmla="*/ 182880 h 306454"/>
              <a:gd name="connsiteX4" fmla="*/ 960120 w 6263640"/>
              <a:gd name="connsiteY4" fmla="*/ 167640 h 306454"/>
              <a:gd name="connsiteX5" fmla="*/ 1402080 w 6263640"/>
              <a:gd name="connsiteY5" fmla="*/ 137160 h 306454"/>
              <a:gd name="connsiteX6" fmla="*/ 1508760 w 6263640"/>
              <a:gd name="connsiteY6" fmla="*/ 121920 h 306454"/>
              <a:gd name="connsiteX7" fmla="*/ 1874520 w 6263640"/>
              <a:gd name="connsiteY7" fmla="*/ 106680 h 306454"/>
              <a:gd name="connsiteX8" fmla="*/ 1996440 w 6263640"/>
              <a:gd name="connsiteY8" fmla="*/ 76200 h 306454"/>
              <a:gd name="connsiteX9" fmla="*/ 2057400 w 6263640"/>
              <a:gd name="connsiteY9" fmla="*/ 60960 h 306454"/>
              <a:gd name="connsiteX10" fmla="*/ 2103120 w 6263640"/>
              <a:gd name="connsiteY10" fmla="*/ 45720 h 306454"/>
              <a:gd name="connsiteX11" fmla="*/ 2194560 w 6263640"/>
              <a:gd name="connsiteY11" fmla="*/ 30480 h 306454"/>
              <a:gd name="connsiteX12" fmla="*/ 2255520 w 6263640"/>
              <a:gd name="connsiteY12" fmla="*/ 15240 h 306454"/>
              <a:gd name="connsiteX13" fmla="*/ 2331720 w 6263640"/>
              <a:gd name="connsiteY13" fmla="*/ 0 h 306454"/>
              <a:gd name="connsiteX14" fmla="*/ 2667000 w 6263640"/>
              <a:gd name="connsiteY14" fmla="*/ 15240 h 306454"/>
              <a:gd name="connsiteX15" fmla="*/ 2712720 w 6263640"/>
              <a:gd name="connsiteY15" fmla="*/ 30480 h 306454"/>
              <a:gd name="connsiteX16" fmla="*/ 2788920 w 6263640"/>
              <a:gd name="connsiteY16" fmla="*/ 45720 h 306454"/>
              <a:gd name="connsiteX17" fmla="*/ 2926080 w 6263640"/>
              <a:gd name="connsiteY17" fmla="*/ 60960 h 306454"/>
              <a:gd name="connsiteX18" fmla="*/ 3002280 w 6263640"/>
              <a:gd name="connsiteY18" fmla="*/ 76200 h 306454"/>
              <a:gd name="connsiteX19" fmla="*/ 3246120 w 6263640"/>
              <a:gd name="connsiteY19" fmla="*/ 106680 h 306454"/>
              <a:gd name="connsiteX20" fmla="*/ 3322320 w 6263640"/>
              <a:gd name="connsiteY20" fmla="*/ 121920 h 306454"/>
              <a:gd name="connsiteX21" fmla="*/ 3368040 w 6263640"/>
              <a:gd name="connsiteY21" fmla="*/ 137160 h 306454"/>
              <a:gd name="connsiteX22" fmla="*/ 3459480 w 6263640"/>
              <a:gd name="connsiteY22" fmla="*/ 152400 h 306454"/>
              <a:gd name="connsiteX23" fmla="*/ 3581400 w 6263640"/>
              <a:gd name="connsiteY23" fmla="*/ 182880 h 306454"/>
              <a:gd name="connsiteX24" fmla="*/ 3962400 w 6263640"/>
              <a:gd name="connsiteY24" fmla="*/ 213360 h 306454"/>
              <a:gd name="connsiteX25" fmla="*/ 4358640 w 6263640"/>
              <a:gd name="connsiteY25" fmla="*/ 243840 h 306454"/>
              <a:gd name="connsiteX26" fmla="*/ 4983480 w 6263640"/>
              <a:gd name="connsiteY26" fmla="*/ 259080 h 306454"/>
              <a:gd name="connsiteX27" fmla="*/ 5806440 w 6263640"/>
              <a:gd name="connsiteY27" fmla="*/ 289560 h 306454"/>
              <a:gd name="connsiteX28" fmla="*/ 5928360 w 6263640"/>
              <a:gd name="connsiteY28" fmla="*/ 304800 h 306454"/>
              <a:gd name="connsiteX29" fmla="*/ 6263640 w 6263640"/>
              <a:gd name="connsiteY29" fmla="*/ 304800 h 30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263640" h="306454">
                <a:moveTo>
                  <a:pt x="0" y="152400"/>
                </a:moveTo>
                <a:cubicBezTo>
                  <a:pt x="25400" y="162560"/>
                  <a:pt x="49807" y="175682"/>
                  <a:pt x="76200" y="182880"/>
                </a:cubicBezTo>
                <a:cubicBezTo>
                  <a:pt x="106012" y="191010"/>
                  <a:pt x="136740" y="198120"/>
                  <a:pt x="167640" y="198120"/>
                </a:cubicBezTo>
                <a:cubicBezTo>
                  <a:pt x="416612" y="198120"/>
                  <a:pt x="665480" y="187960"/>
                  <a:pt x="914400" y="182880"/>
                </a:cubicBezTo>
                <a:cubicBezTo>
                  <a:pt x="929640" y="177800"/>
                  <a:pt x="944438" y="171125"/>
                  <a:pt x="960120" y="167640"/>
                </a:cubicBezTo>
                <a:cubicBezTo>
                  <a:pt x="1102644" y="135968"/>
                  <a:pt x="1263955" y="143165"/>
                  <a:pt x="1402080" y="137160"/>
                </a:cubicBezTo>
                <a:cubicBezTo>
                  <a:pt x="1437640" y="132080"/>
                  <a:pt x="1472914" y="124233"/>
                  <a:pt x="1508760" y="121920"/>
                </a:cubicBezTo>
                <a:cubicBezTo>
                  <a:pt x="1630533" y="114064"/>
                  <a:pt x="1753027" y="118070"/>
                  <a:pt x="1874520" y="106680"/>
                </a:cubicBezTo>
                <a:cubicBezTo>
                  <a:pt x="1916228" y="102770"/>
                  <a:pt x="1955800" y="86360"/>
                  <a:pt x="1996440" y="76200"/>
                </a:cubicBezTo>
                <a:cubicBezTo>
                  <a:pt x="2016760" y="71120"/>
                  <a:pt x="2037529" y="67584"/>
                  <a:pt x="2057400" y="60960"/>
                </a:cubicBezTo>
                <a:cubicBezTo>
                  <a:pt x="2072640" y="55880"/>
                  <a:pt x="2087438" y="49205"/>
                  <a:pt x="2103120" y="45720"/>
                </a:cubicBezTo>
                <a:cubicBezTo>
                  <a:pt x="2133285" y="39017"/>
                  <a:pt x="2164260" y="36540"/>
                  <a:pt x="2194560" y="30480"/>
                </a:cubicBezTo>
                <a:cubicBezTo>
                  <a:pt x="2215099" y="26372"/>
                  <a:pt x="2235073" y="19784"/>
                  <a:pt x="2255520" y="15240"/>
                </a:cubicBezTo>
                <a:cubicBezTo>
                  <a:pt x="2280806" y="9621"/>
                  <a:pt x="2306320" y="5080"/>
                  <a:pt x="2331720" y="0"/>
                </a:cubicBezTo>
                <a:cubicBezTo>
                  <a:pt x="2443480" y="5080"/>
                  <a:pt x="2555481" y="6318"/>
                  <a:pt x="2667000" y="15240"/>
                </a:cubicBezTo>
                <a:cubicBezTo>
                  <a:pt x="2683013" y="16521"/>
                  <a:pt x="2697135" y="26584"/>
                  <a:pt x="2712720" y="30480"/>
                </a:cubicBezTo>
                <a:cubicBezTo>
                  <a:pt x="2737850" y="36762"/>
                  <a:pt x="2763277" y="42057"/>
                  <a:pt x="2788920" y="45720"/>
                </a:cubicBezTo>
                <a:cubicBezTo>
                  <a:pt x="2834459" y="52226"/>
                  <a:pt x="2880541" y="54454"/>
                  <a:pt x="2926080" y="60960"/>
                </a:cubicBezTo>
                <a:cubicBezTo>
                  <a:pt x="2951723" y="64623"/>
                  <a:pt x="2976637" y="72537"/>
                  <a:pt x="3002280" y="76200"/>
                </a:cubicBezTo>
                <a:cubicBezTo>
                  <a:pt x="3083369" y="87784"/>
                  <a:pt x="3165798" y="90616"/>
                  <a:pt x="3246120" y="106680"/>
                </a:cubicBezTo>
                <a:cubicBezTo>
                  <a:pt x="3271520" y="111760"/>
                  <a:pt x="3297190" y="115638"/>
                  <a:pt x="3322320" y="121920"/>
                </a:cubicBezTo>
                <a:cubicBezTo>
                  <a:pt x="3337905" y="125816"/>
                  <a:pt x="3352358" y="133675"/>
                  <a:pt x="3368040" y="137160"/>
                </a:cubicBezTo>
                <a:cubicBezTo>
                  <a:pt x="3398205" y="143863"/>
                  <a:pt x="3429315" y="145697"/>
                  <a:pt x="3459480" y="152400"/>
                </a:cubicBezTo>
                <a:cubicBezTo>
                  <a:pt x="3566118" y="176097"/>
                  <a:pt x="3430845" y="164061"/>
                  <a:pt x="3581400" y="182880"/>
                </a:cubicBezTo>
                <a:cubicBezTo>
                  <a:pt x="3675048" y="194586"/>
                  <a:pt x="3877329" y="206816"/>
                  <a:pt x="3962400" y="213360"/>
                </a:cubicBezTo>
                <a:cubicBezTo>
                  <a:pt x="4052962" y="220326"/>
                  <a:pt x="4274691" y="240787"/>
                  <a:pt x="4358640" y="243840"/>
                </a:cubicBezTo>
                <a:cubicBezTo>
                  <a:pt x="4566844" y="251411"/>
                  <a:pt x="4775200" y="254000"/>
                  <a:pt x="4983480" y="259080"/>
                </a:cubicBezTo>
                <a:cubicBezTo>
                  <a:pt x="5326471" y="316245"/>
                  <a:pt x="4957388" y="259237"/>
                  <a:pt x="5806440" y="289560"/>
                </a:cubicBezTo>
                <a:cubicBezTo>
                  <a:pt x="5847370" y="291022"/>
                  <a:pt x="5887426" y="303436"/>
                  <a:pt x="5928360" y="304800"/>
                </a:cubicBezTo>
                <a:cubicBezTo>
                  <a:pt x="6040058" y="308523"/>
                  <a:pt x="6151880" y="304800"/>
                  <a:pt x="6263640" y="304800"/>
                </a:cubicBezTo>
              </a:path>
            </a:pathLst>
          </a:custGeom>
          <a:noFill/>
          <a:ln w="762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w="76200">
                <a:solidFill>
                  <a:schemeClr val="tx1"/>
                </a:solidFill>
                <a:prstDash val="lgDashDot"/>
              </a:ln>
            </a:endParaRPr>
          </a:p>
        </p:txBody>
      </p:sp>
      <p:sp>
        <p:nvSpPr>
          <p:cNvPr id="11" name="CaixaDeTexto 10"/>
          <p:cNvSpPr txBox="1"/>
          <p:nvPr/>
        </p:nvSpPr>
        <p:spPr>
          <a:xfrm>
            <a:off x="3422833" y="1359932"/>
            <a:ext cx="952505" cy="584775"/>
          </a:xfrm>
          <a:prstGeom prst="rect">
            <a:avLst/>
          </a:prstGeom>
          <a:noFill/>
        </p:spPr>
        <p:txBody>
          <a:bodyPr wrap="none" rtlCol="0">
            <a:spAutoFit/>
          </a:bodyPr>
          <a:lstStyle/>
          <a:p>
            <a:r>
              <a:rPr lang="pt-BR" sz="3200" b="1" dirty="0" smtClean="0">
                <a:solidFill>
                  <a:schemeClr val="bg1"/>
                </a:solidFill>
              </a:rPr>
              <a:t>ZCIT</a:t>
            </a:r>
            <a:endParaRPr lang="es-CL" sz="3200" b="1" dirty="0">
              <a:solidFill>
                <a:schemeClr val="bg1"/>
              </a:solidFill>
            </a:endParaRPr>
          </a:p>
        </p:txBody>
      </p:sp>
      <p:sp>
        <p:nvSpPr>
          <p:cNvPr id="23" name="Forma livre 22"/>
          <p:cNvSpPr/>
          <p:nvPr/>
        </p:nvSpPr>
        <p:spPr>
          <a:xfrm>
            <a:off x="3007274" y="2806182"/>
            <a:ext cx="4374621" cy="3108960"/>
          </a:xfrm>
          <a:custGeom>
            <a:avLst/>
            <a:gdLst>
              <a:gd name="connsiteX0" fmla="*/ 0 w 4374621"/>
              <a:gd name="connsiteY0" fmla="*/ 0 h 3108960"/>
              <a:gd name="connsiteX1" fmla="*/ 213360 w 4374621"/>
              <a:gd name="connsiteY1" fmla="*/ 60960 h 3108960"/>
              <a:gd name="connsiteX2" fmla="*/ 274320 w 4374621"/>
              <a:gd name="connsiteY2" fmla="*/ 76200 h 3108960"/>
              <a:gd name="connsiteX3" fmla="*/ 441960 w 4374621"/>
              <a:gd name="connsiteY3" fmla="*/ 137160 h 3108960"/>
              <a:gd name="connsiteX4" fmla="*/ 655320 w 4374621"/>
              <a:gd name="connsiteY4" fmla="*/ 243840 h 3108960"/>
              <a:gd name="connsiteX5" fmla="*/ 701040 w 4374621"/>
              <a:gd name="connsiteY5" fmla="*/ 259080 h 3108960"/>
              <a:gd name="connsiteX6" fmla="*/ 853440 w 4374621"/>
              <a:gd name="connsiteY6" fmla="*/ 335280 h 3108960"/>
              <a:gd name="connsiteX7" fmla="*/ 960120 w 4374621"/>
              <a:gd name="connsiteY7" fmla="*/ 365760 h 3108960"/>
              <a:gd name="connsiteX8" fmla="*/ 1066800 w 4374621"/>
              <a:gd name="connsiteY8" fmla="*/ 411480 h 3108960"/>
              <a:gd name="connsiteX9" fmla="*/ 1203960 w 4374621"/>
              <a:gd name="connsiteY9" fmla="*/ 441960 h 3108960"/>
              <a:gd name="connsiteX10" fmla="*/ 1295400 w 4374621"/>
              <a:gd name="connsiteY10" fmla="*/ 472440 h 3108960"/>
              <a:gd name="connsiteX11" fmla="*/ 1463040 w 4374621"/>
              <a:gd name="connsiteY11" fmla="*/ 502920 h 3108960"/>
              <a:gd name="connsiteX12" fmla="*/ 1600200 w 4374621"/>
              <a:gd name="connsiteY12" fmla="*/ 563880 h 3108960"/>
              <a:gd name="connsiteX13" fmla="*/ 1706880 w 4374621"/>
              <a:gd name="connsiteY13" fmla="*/ 624840 h 3108960"/>
              <a:gd name="connsiteX14" fmla="*/ 1783080 w 4374621"/>
              <a:gd name="connsiteY14" fmla="*/ 655320 h 3108960"/>
              <a:gd name="connsiteX15" fmla="*/ 1828800 w 4374621"/>
              <a:gd name="connsiteY15" fmla="*/ 670560 h 3108960"/>
              <a:gd name="connsiteX16" fmla="*/ 1889760 w 4374621"/>
              <a:gd name="connsiteY16" fmla="*/ 701040 h 3108960"/>
              <a:gd name="connsiteX17" fmla="*/ 1935480 w 4374621"/>
              <a:gd name="connsiteY17" fmla="*/ 716280 h 3108960"/>
              <a:gd name="connsiteX18" fmla="*/ 2042160 w 4374621"/>
              <a:gd name="connsiteY18" fmla="*/ 762000 h 3108960"/>
              <a:gd name="connsiteX19" fmla="*/ 2164080 w 4374621"/>
              <a:gd name="connsiteY19" fmla="*/ 822960 h 3108960"/>
              <a:gd name="connsiteX20" fmla="*/ 2346960 w 4374621"/>
              <a:gd name="connsiteY20" fmla="*/ 899160 h 3108960"/>
              <a:gd name="connsiteX21" fmla="*/ 2407920 w 4374621"/>
              <a:gd name="connsiteY21" fmla="*/ 944880 h 3108960"/>
              <a:gd name="connsiteX22" fmla="*/ 2545080 w 4374621"/>
              <a:gd name="connsiteY22" fmla="*/ 990600 h 3108960"/>
              <a:gd name="connsiteX23" fmla="*/ 2636520 w 4374621"/>
              <a:gd name="connsiteY23" fmla="*/ 1036320 h 3108960"/>
              <a:gd name="connsiteX24" fmla="*/ 2682240 w 4374621"/>
              <a:gd name="connsiteY24" fmla="*/ 1051560 h 3108960"/>
              <a:gd name="connsiteX25" fmla="*/ 2773680 w 4374621"/>
              <a:gd name="connsiteY25" fmla="*/ 1097280 h 3108960"/>
              <a:gd name="connsiteX26" fmla="*/ 2880360 w 4374621"/>
              <a:gd name="connsiteY26" fmla="*/ 1127760 h 3108960"/>
              <a:gd name="connsiteX27" fmla="*/ 2941320 w 4374621"/>
              <a:gd name="connsiteY27" fmla="*/ 1158240 h 3108960"/>
              <a:gd name="connsiteX28" fmla="*/ 2987040 w 4374621"/>
              <a:gd name="connsiteY28" fmla="*/ 1173480 h 3108960"/>
              <a:gd name="connsiteX29" fmla="*/ 3063240 w 4374621"/>
              <a:gd name="connsiteY29" fmla="*/ 1219200 h 3108960"/>
              <a:gd name="connsiteX30" fmla="*/ 3124200 w 4374621"/>
              <a:gd name="connsiteY30" fmla="*/ 1249680 h 3108960"/>
              <a:gd name="connsiteX31" fmla="*/ 3215640 w 4374621"/>
              <a:gd name="connsiteY31" fmla="*/ 1310640 h 3108960"/>
              <a:gd name="connsiteX32" fmla="*/ 3307080 w 4374621"/>
              <a:gd name="connsiteY32" fmla="*/ 1356360 h 3108960"/>
              <a:gd name="connsiteX33" fmla="*/ 3352800 w 4374621"/>
              <a:gd name="connsiteY33" fmla="*/ 1402080 h 3108960"/>
              <a:gd name="connsiteX34" fmla="*/ 3444240 w 4374621"/>
              <a:gd name="connsiteY34" fmla="*/ 1447800 h 3108960"/>
              <a:gd name="connsiteX35" fmla="*/ 3535680 w 4374621"/>
              <a:gd name="connsiteY35" fmla="*/ 1524000 h 3108960"/>
              <a:gd name="connsiteX36" fmla="*/ 3596640 w 4374621"/>
              <a:gd name="connsiteY36" fmla="*/ 1569720 h 3108960"/>
              <a:gd name="connsiteX37" fmla="*/ 3733800 w 4374621"/>
              <a:gd name="connsiteY37" fmla="*/ 1661160 h 3108960"/>
              <a:gd name="connsiteX38" fmla="*/ 3779520 w 4374621"/>
              <a:gd name="connsiteY38" fmla="*/ 1691640 h 3108960"/>
              <a:gd name="connsiteX39" fmla="*/ 3840480 w 4374621"/>
              <a:gd name="connsiteY39" fmla="*/ 1752600 h 3108960"/>
              <a:gd name="connsiteX40" fmla="*/ 3901440 w 4374621"/>
              <a:gd name="connsiteY40" fmla="*/ 1798320 h 3108960"/>
              <a:gd name="connsiteX41" fmla="*/ 3931920 w 4374621"/>
              <a:gd name="connsiteY41" fmla="*/ 1844040 h 3108960"/>
              <a:gd name="connsiteX42" fmla="*/ 4038600 w 4374621"/>
              <a:gd name="connsiteY42" fmla="*/ 1935480 h 3108960"/>
              <a:gd name="connsiteX43" fmla="*/ 4069080 w 4374621"/>
              <a:gd name="connsiteY43" fmla="*/ 1981200 h 3108960"/>
              <a:gd name="connsiteX44" fmla="*/ 4160520 w 4374621"/>
              <a:gd name="connsiteY44" fmla="*/ 2057400 h 3108960"/>
              <a:gd name="connsiteX45" fmla="*/ 4206240 w 4374621"/>
              <a:gd name="connsiteY45" fmla="*/ 2103120 h 3108960"/>
              <a:gd name="connsiteX46" fmla="*/ 4221480 w 4374621"/>
              <a:gd name="connsiteY46" fmla="*/ 2148840 h 3108960"/>
              <a:gd name="connsiteX47" fmla="*/ 4282440 w 4374621"/>
              <a:gd name="connsiteY47" fmla="*/ 2240280 h 3108960"/>
              <a:gd name="connsiteX48" fmla="*/ 4312920 w 4374621"/>
              <a:gd name="connsiteY48" fmla="*/ 2331720 h 3108960"/>
              <a:gd name="connsiteX49" fmla="*/ 4343400 w 4374621"/>
              <a:gd name="connsiteY49" fmla="*/ 2423160 h 3108960"/>
              <a:gd name="connsiteX50" fmla="*/ 4358640 w 4374621"/>
              <a:gd name="connsiteY50" fmla="*/ 2468880 h 3108960"/>
              <a:gd name="connsiteX51" fmla="*/ 4343400 w 4374621"/>
              <a:gd name="connsiteY51" fmla="*/ 2971800 h 3108960"/>
              <a:gd name="connsiteX52" fmla="*/ 4297680 w 4374621"/>
              <a:gd name="connsiteY52" fmla="*/ 3017520 h 3108960"/>
              <a:gd name="connsiteX53" fmla="*/ 4267200 w 4374621"/>
              <a:gd name="connsiteY53" fmla="*/ 3063240 h 3108960"/>
              <a:gd name="connsiteX54" fmla="*/ 4221480 w 4374621"/>
              <a:gd name="connsiteY54" fmla="*/ 3078480 h 3108960"/>
              <a:gd name="connsiteX55" fmla="*/ 4175760 w 4374621"/>
              <a:gd name="connsiteY55" fmla="*/ 3108960 h 3108960"/>
              <a:gd name="connsiteX56" fmla="*/ 3901440 w 4374621"/>
              <a:gd name="connsiteY56" fmla="*/ 3078480 h 3108960"/>
              <a:gd name="connsiteX57" fmla="*/ 3855720 w 4374621"/>
              <a:gd name="connsiteY57" fmla="*/ 3063240 h 3108960"/>
              <a:gd name="connsiteX58" fmla="*/ 3749040 w 4374621"/>
              <a:gd name="connsiteY58" fmla="*/ 2987040 h 3108960"/>
              <a:gd name="connsiteX59" fmla="*/ 3703320 w 4374621"/>
              <a:gd name="connsiteY59" fmla="*/ 2971800 h 3108960"/>
              <a:gd name="connsiteX60" fmla="*/ 3642360 w 4374621"/>
              <a:gd name="connsiteY60" fmla="*/ 2926080 h 3108960"/>
              <a:gd name="connsiteX61" fmla="*/ 3596640 w 4374621"/>
              <a:gd name="connsiteY61" fmla="*/ 291084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374621" h="3108960">
                <a:moveTo>
                  <a:pt x="0" y="0"/>
                </a:moveTo>
                <a:cubicBezTo>
                  <a:pt x="144155" y="28831"/>
                  <a:pt x="13118" y="-653"/>
                  <a:pt x="213360" y="60960"/>
                </a:cubicBezTo>
                <a:cubicBezTo>
                  <a:pt x="233379" y="67120"/>
                  <a:pt x="254873" y="68421"/>
                  <a:pt x="274320" y="76200"/>
                </a:cubicBezTo>
                <a:cubicBezTo>
                  <a:pt x="446233" y="144965"/>
                  <a:pt x="288786" y="106525"/>
                  <a:pt x="441960" y="137160"/>
                </a:cubicBezTo>
                <a:cubicBezTo>
                  <a:pt x="513080" y="172720"/>
                  <a:pt x="579886" y="218695"/>
                  <a:pt x="655320" y="243840"/>
                </a:cubicBezTo>
                <a:cubicBezTo>
                  <a:pt x="670560" y="248920"/>
                  <a:pt x="686672" y="251896"/>
                  <a:pt x="701040" y="259080"/>
                </a:cubicBezTo>
                <a:cubicBezTo>
                  <a:pt x="840608" y="328864"/>
                  <a:pt x="599690" y="244655"/>
                  <a:pt x="853440" y="335280"/>
                </a:cubicBezTo>
                <a:cubicBezTo>
                  <a:pt x="888268" y="347719"/>
                  <a:pt x="925364" y="353121"/>
                  <a:pt x="960120" y="365760"/>
                </a:cubicBezTo>
                <a:cubicBezTo>
                  <a:pt x="1056075" y="400653"/>
                  <a:pt x="984942" y="391016"/>
                  <a:pt x="1066800" y="411480"/>
                </a:cubicBezTo>
                <a:cubicBezTo>
                  <a:pt x="1153811" y="433233"/>
                  <a:pt x="1125736" y="418493"/>
                  <a:pt x="1203960" y="441960"/>
                </a:cubicBezTo>
                <a:cubicBezTo>
                  <a:pt x="1234734" y="451192"/>
                  <a:pt x="1263708" y="467158"/>
                  <a:pt x="1295400" y="472440"/>
                </a:cubicBezTo>
                <a:cubicBezTo>
                  <a:pt x="1317105" y="476058"/>
                  <a:pt x="1436415" y="494932"/>
                  <a:pt x="1463040" y="502920"/>
                </a:cubicBezTo>
                <a:cubicBezTo>
                  <a:pt x="1497418" y="513233"/>
                  <a:pt x="1567020" y="544920"/>
                  <a:pt x="1600200" y="563880"/>
                </a:cubicBezTo>
                <a:cubicBezTo>
                  <a:pt x="1686010" y="612914"/>
                  <a:pt x="1603259" y="578786"/>
                  <a:pt x="1706880" y="624840"/>
                </a:cubicBezTo>
                <a:cubicBezTo>
                  <a:pt x="1731879" y="635951"/>
                  <a:pt x="1757465" y="645714"/>
                  <a:pt x="1783080" y="655320"/>
                </a:cubicBezTo>
                <a:cubicBezTo>
                  <a:pt x="1798122" y="660961"/>
                  <a:pt x="1814035" y="664232"/>
                  <a:pt x="1828800" y="670560"/>
                </a:cubicBezTo>
                <a:cubicBezTo>
                  <a:pt x="1849682" y="679509"/>
                  <a:pt x="1868878" y="692091"/>
                  <a:pt x="1889760" y="701040"/>
                </a:cubicBezTo>
                <a:cubicBezTo>
                  <a:pt x="1904525" y="707368"/>
                  <a:pt x="1920715" y="709952"/>
                  <a:pt x="1935480" y="716280"/>
                </a:cubicBezTo>
                <a:cubicBezTo>
                  <a:pt x="2067305" y="772776"/>
                  <a:pt x="1934938" y="726259"/>
                  <a:pt x="2042160" y="762000"/>
                </a:cubicBezTo>
                <a:cubicBezTo>
                  <a:pt x="2171780" y="859215"/>
                  <a:pt x="2035678" y="769459"/>
                  <a:pt x="2164080" y="822960"/>
                </a:cubicBezTo>
                <a:cubicBezTo>
                  <a:pt x="2375061" y="910869"/>
                  <a:pt x="2209501" y="864795"/>
                  <a:pt x="2346960" y="899160"/>
                </a:cubicBezTo>
                <a:cubicBezTo>
                  <a:pt x="2367280" y="914400"/>
                  <a:pt x="2385716" y="932545"/>
                  <a:pt x="2407920" y="944880"/>
                </a:cubicBezTo>
                <a:cubicBezTo>
                  <a:pt x="2518122" y="1006103"/>
                  <a:pt x="2446437" y="951143"/>
                  <a:pt x="2545080" y="990600"/>
                </a:cubicBezTo>
                <a:cubicBezTo>
                  <a:pt x="2576720" y="1003256"/>
                  <a:pt x="2605379" y="1022480"/>
                  <a:pt x="2636520" y="1036320"/>
                </a:cubicBezTo>
                <a:cubicBezTo>
                  <a:pt x="2651200" y="1042844"/>
                  <a:pt x="2667560" y="1045036"/>
                  <a:pt x="2682240" y="1051560"/>
                </a:cubicBezTo>
                <a:cubicBezTo>
                  <a:pt x="2713381" y="1065400"/>
                  <a:pt x="2741874" y="1085047"/>
                  <a:pt x="2773680" y="1097280"/>
                </a:cubicBezTo>
                <a:cubicBezTo>
                  <a:pt x="2808198" y="1110556"/>
                  <a:pt x="2845604" y="1115121"/>
                  <a:pt x="2880360" y="1127760"/>
                </a:cubicBezTo>
                <a:cubicBezTo>
                  <a:pt x="2901711" y="1135524"/>
                  <a:pt x="2920438" y="1149291"/>
                  <a:pt x="2941320" y="1158240"/>
                </a:cubicBezTo>
                <a:cubicBezTo>
                  <a:pt x="2956085" y="1164568"/>
                  <a:pt x="2972672" y="1166296"/>
                  <a:pt x="2987040" y="1173480"/>
                </a:cubicBezTo>
                <a:cubicBezTo>
                  <a:pt x="3013534" y="1186727"/>
                  <a:pt x="3037346" y="1204815"/>
                  <a:pt x="3063240" y="1219200"/>
                </a:cubicBezTo>
                <a:cubicBezTo>
                  <a:pt x="3083099" y="1230233"/>
                  <a:pt x="3104719" y="1237991"/>
                  <a:pt x="3124200" y="1249680"/>
                </a:cubicBezTo>
                <a:cubicBezTo>
                  <a:pt x="3155612" y="1268527"/>
                  <a:pt x="3183618" y="1292850"/>
                  <a:pt x="3215640" y="1310640"/>
                </a:cubicBezTo>
                <a:cubicBezTo>
                  <a:pt x="3298120" y="1356462"/>
                  <a:pt x="3225893" y="1288704"/>
                  <a:pt x="3307080" y="1356360"/>
                </a:cubicBezTo>
                <a:cubicBezTo>
                  <a:pt x="3323637" y="1370158"/>
                  <a:pt x="3334867" y="1390125"/>
                  <a:pt x="3352800" y="1402080"/>
                </a:cubicBezTo>
                <a:cubicBezTo>
                  <a:pt x="3381154" y="1420983"/>
                  <a:pt x="3415886" y="1428897"/>
                  <a:pt x="3444240" y="1447800"/>
                </a:cubicBezTo>
                <a:cubicBezTo>
                  <a:pt x="3477252" y="1469808"/>
                  <a:pt x="3504698" y="1499215"/>
                  <a:pt x="3535680" y="1524000"/>
                </a:cubicBezTo>
                <a:cubicBezTo>
                  <a:pt x="3555514" y="1539867"/>
                  <a:pt x="3575756" y="1555262"/>
                  <a:pt x="3596640" y="1569720"/>
                </a:cubicBezTo>
                <a:cubicBezTo>
                  <a:pt x="3641818" y="1600997"/>
                  <a:pt x="3688080" y="1630680"/>
                  <a:pt x="3733800" y="1661160"/>
                </a:cubicBezTo>
                <a:cubicBezTo>
                  <a:pt x="3749040" y="1671320"/>
                  <a:pt x="3766568" y="1678688"/>
                  <a:pt x="3779520" y="1691640"/>
                </a:cubicBezTo>
                <a:cubicBezTo>
                  <a:pt x="3799840" y="1711960"/>
                  <a:pt x="3818853" y="1733677"/>
                  <a:pt x="3840480" y="1752600"/>
                </a:cubicBezTo>
                <a:cubicBezTo>
                  <a:pt x="3859595" y="1769326"/>
                  <a:pt x="3883479" y="1780359"/>
                  <a:pt x="3901440" y="1798320"/>
                </a:cubicBezTo>
                <a:cubicBezTo>
                  <a:pt x="3914392" y="1811272"/>
                  <a:pt x="3920194" y="1829969"/>
                  <a:pt x="3931920" y="1844040"/>
                </a:cubicBezTo>
                <a:cubicBezTo>
                  <a:pt x="4014866" y="1943575"/>
                  <a:pt x="3937693" y="1834573"/>
                  <a:pt x="4038600" y="1935480"/>
                </a:cubicBezTo>
                <a:cubicBezTo>
                  <a:pt x="4051552" y="1948432"/>
                  <a:pt x="4056128" y="1968248"/>
                  <a:pt x="4069080" y="1981200"/>
                </a:cubicBezTo>
                <a:cubicBezTo>
                  <a:pt x="4097135" y="2009255"/>
                  <a:pt x="4130866" y="2031041"/>
                  <a:pt x="4160520" y="2057400"/>
                </a:cubicBezTo>
                <a:cubicBezTo>
                  <a:pt x="4176629" y="2071719"/>
                  <a:pt x="4191000" y="2087880"/>
                  <a:pt x="4206240" y="2103120"/>
                </a:cubicBezTo>
                <a:cubicBezTo>
                  <a:pt x="4211320" y="2118360"/>
                  <a:pt x="4213678" y="2134797"/>
                  <a:pt x="4221480" y="2148840"/>
                </a:cubicBezTo>
                <a:cubicBezTo>
                  <a:pt x="4239270" y="2180862"/>
                  <a:pt x="4270856" y="2205527"/>
                  <a:pt x="4282440" y="2240280"/>
                </a:cubicBezTo>
                <a:lnTo>
                  <a:pt x="4312920" y="2331720"/>
                </a:lnTo>
                <a:lnTo>
                  <a:pt x="4343400" y="2423160"/>
                </a:lnTo>
                <a:lnTo>
                  <a:pt x="4358640" y="2468880"/>
                </a:lnTo>
                <a:cubicBezTo>
                  <a:pt x="4373068" y="2670875"/>
                  <a:pt x="4391861" y="2758570"/>
                  <a:pt x="4343400" y="2971800"/>
                </a:cubicBezTo>
                <a:cubicBezTo>
                  <a:pt x="4338623" y="2992817"/>
                  <a:pt x="4311478" y="3000963"/>
                  <a:pt x="4297680" y="3017520"/>
                </a:cubicBezTo>
                <a:cubicBezTo>
                  <a:pt x="4285954" y="3031591"/>
                  <a:pt x="4281503" y="3051798"/>
                  <a:pt x="4267200" y="3063240"/>
                </a:cubicBezTo>
                <a:cubicBezTo>
                  <a:pt x="4254656" y="3073275"/>
                  <a:pt x="4235848" y="3071296"/>
                  <a:pt x="4221480" y="3078480"/>
                </a:cubicBezTo>
                <a:cubicBezTo>
                  <a:pt x="4205097" y="3086671"/>
                  <a:pt x="4191000" y="3098800"/>
                  <a:pt x="4175760" y="3108960"/>
                </a:cubicBezTo>
                <a:cubicBezTo>
                  <a:pt x="4015340" y="3097501"/>
                  <a:pt x="4009884" y="3109464"/>
                  <a:pt x="3901440" y="3078480"/>
                </a:cubicBezTo>
                <a:cubicBezTo>
                  <a:pt x="3885994" y="3074067"/>
                  <a:pt x="3870485" y="3069568"/>
                  <a:pt x="3855720" y="3063240"/>
                </a:cubicBezTo>
                <a:cubicBezTo>
                  <a:pt x="3708377" y="3000093"/>
                  <a:pt x="3874487" y="3070671"/>
                  <a:pt x="3749040" y="2987040"/>
                </a:cubicBezTo>
                <a:cubicBezTo>
                  <a:pt x="3735674" y="2978129"/>
                  <a:pt x="3718560" y="2976880"/>
                  <a:pt x="3703320" y="2971800"/>
                </a:cubicBezTo>
                <a:cubicBezTo>
                  <a:pt x="3683000" y="2956560"/>
                  <a:pt x="3664413" y="2938682"/>
                  <a:pt x="3642360" y="2926080"/>
                </a:cubicBezTo>
                <a:cubicBezTo>
                  <a:pt x="3628412" y="2918110"/>
                  <a:pt x="3596640" y="2910840"/>
                  <a:pt x="3596640" y="2910840"/>
                </a:cubicBezTo>
              </a:path>
            </a:pathLst>
          </a:custGeom>
          <a:noFill/>
          <a:ln w="57150">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w="57150">
                <a:solidFill>
                  <a:schemeClr val="tx1"/>
                </a:solidFill>
              </a:ln>
              <a:solidFill>
                <a:srgbClr val="FF0000"/>
              </a:solidFill>
            </a:endParaRPr>
          </a:p>
        </p:txBody>
      </p:sp>
      <p:sp>
        <p:nvSpPr>
          <p:cNvPr id="10" name="CaixaDeTexto 9"/>
          <p:cNvSpPr txBox="1"/>
          <p:nvPr/>
        </p:nvSpPr>
        <p:spPr>
          <a:xfrm>
            <a:off x="5194584" y="3599438"/>
            <a:ext cx="1261884" cy="523220"/>
          </a:xfrm>
          <a:prstGeom prst="rect">
            <a:avLst/>
          </a:prstGeom>
          <a:noFill/>
        </p:spPr>
        <p:txBody>
          <a:bodyPr wrap="none" rtlCol="0">
            <a:spAutoFit/>
          </a:bodyPr>
          <a:lstStyle/>
          <a:p>
            <a:r>
              <a:rPr lang="pt-BR" sz="2800" b="1" dirty="0" smtClean="0">
                <a:solidFill>
                  <a:schemeClr val="bg2">
                    <a:lumMod val="10000"/>
                  </a:schemeClr>
                </a:solidFill>
                <a:latin typeface="Arial Black" pitchFamily="34" charset="0"/>
              </a:rPr>
              <a:t>ZCAS</a:t>
            </a:r>
            <a:endParaRPr lang="es-CL" sz="2800" b="1" dirty="0">
              <a:solidFill>
                <a:schemeClr val="bg2">
                  <a:lumMod val="10000"/>
                </a:schemeClr>
              </a:solidFill>
              <a:latin typeface="Arial Black" pitchFamily="34" charset="0"/>
            </a:endParaRPr>
          </a:p>
        </p:txBody>
      </p:sp>
      <p:sp>
        <p:nvSpPr>
          <p:cNvPr id="26" name="Fluxograma: Atraso 25"/>
          <p:cNvSpPr/>
          <p:nvPr/>
        </p:nvSpPr>
        <p:spPr>
          <a:xfrm rot="5400000">
            <a:off x="6571275" y="552686"/>
            <a:ext cx="454155" cy="1160341"/>
          </a:xfrm>
          <a:prstGeom prst="flowChartDelay">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3" name="Forma livre 2"/>
          <p:cNvSpPr/>
          <p:nvPr/>
        </p:nvSpPr>
        <p:spPr>
          <a:xfrm>
            <a:off x="3733800" y="5074920"/>
            <a:ext cx="1783080" cy="1661425"/>
          </a:xfrm>
          <a:custGeom>
            <a:avLst/>
            <a:gdLst>
              <a:gd name="connsiteX0" fmla="*/ 0 w 1783080"/>
              <a:gd name="connsiteY0" fmla="*/ 0 h 1661425"/>
              <a:gd name="connsiteX1" fmla="*/ 91440 w 1783080"/>
              <a:gd name="connsiteY1" fmla="*/ 152400 h 1661425"/>
              <a:gd name="connsiteX2" fmla="*/ 152400 w 1783080"/>
              <a:gd name="connsiteY2" fmla="*/ 243840 h 1661425"/>
              <a:gd name="connsiteX3" fmla="*/ 259080 w 1783080"/>
              <a:gd name="connsiteY3" fmla="*/ 350520 h 1661425"/>
              <a:gd name="connsiteX4" fmla="*/ 304800 w 1783080"/>
              <a:gd name="connsiteY4" fmla="*/ 457200 h 1661425"/>
              <a:gd name="connsiteX5" fmla="*/ 350520 w 1783080"/>
              <a:gd name="connsiteY5" fmla="*/ 487680 h 1661425"/>
              <a:gd name="connsiteX6" fmla="*/ 472440 w 1783080"/>
              <a:gd name="connsiteY6" fmla="*/ 640080 h 1661425"/>
              <a:gd name="connsiteX7" fmla="*/ 579120 w 1783080"/>
              <a:gd name="connsiteY7" fmla="*/ 807720 h 1661425"/>
              <a:gd name="connsiteX8" fmla="*/ 624840 w 1783080"/>
              <a:gd name="connsiteY8" fmla="*/ 838200 h 1661425"/>
              <a:gd name="connsiteX9" fmla="*/ 701040 w 1783080"/>
              <a:gd name="connsiteY9" fmla="*/ 975360 h 1661425"/>
              <a:gd name="connsiteX10" fmla="*/ 731520 w 1783080"/>
              <a:gd name="connsiteY10" fmla="*/ 1021080 h 1661425"/>
              <a:gd name="connsiteX11" fmla="*/ 777240 w 1783080"/>
              <a:gd name="connsiteY11" fmla="*/ 1066800 h 1661425"/>
              <a:gd name="connsiteX12" fmla="*/ 838200 w 1783080"/>
              <a:gd name="connsiteY12" fmla="*/ 1158240 h 1661425"/>
              <a:gd name="connsiteX13" fmla="*/ 929640 w 1783080"/>
              <a:gd name="connsiteY13" fmla="*/ 1234440 h 1661425"/>
              <a:gd name="connsiteX14" fmla="*/ 975360 w 1783080"/>
              <a:gd name="connsiteY14" fmla="*/ 1264920 h 1661425"/>
              <a:gd name="connsiteX15" fmla="*/ 1097280 w 1783080"/>
              <a:gd name="connsiteY15" fmla="*/ 1341120 h 1661425"/>
              <a:gd name="connsiteX16" fmla="*/ 1188720 w 1783080"/>
              <a:gd name="connsiteY16" fmla="*/ 1402080 h 1661425"/>
              <a:gd name="connsiteX17" fmla="*/ 1234440 w 1783080"/>
              <a:gd name="connsiteY17" fmla="*/ 1432560 h 1661425"/>
              <a:gd name="connsiteX18" fmla="*/ 1341120 w 1783080"/>
              <a:gd name="connsiteY18" fmla="*/ 1478280 h 1661425"/>
              <a:gd name="connsiteX19" fmla="*/ 1386840 w 1783080"/>
              <a:gd name="connsiteY19" fmla="*/ 1493520 h 1661425"/>
              <a:gd name="connsiteX20" fmla="*/ 1432560 w 1783080"/>
              <a:gd name="connsiteY20" fmla="*/ 1524000 h 1661425"/>
              <a:gd name="connsiteX21" fmla="*/ 1539240 w 1783080"/>
              <a:gd name="connsiteY21" fmla="*/ 1554480 h 1661425"/>
              <a:gd name="connsiteX22" fmla="*/ 1584960 w 1783080"/>
              <a:gd name="connsiteY22" fmla="*/ 1584960 h 1661425"/>
              <a:gd name="connsiteX23" fmla="*/ 1706880 w 1783080"/>
              <a:gd name="connsiteY23" fmla="*/ 1630680 h 1661425"/>
              <a:gd name="connsiteX24" fmla="*/ 1752600 w 1783080"/>
              <a:gd name="connsiteY24" fmla="*/ 1661160 h 1661425"/>
              <a:gd name="connsiteX25" fmla="*/ 1783080 w 1783080"/>
              <a:gd name="connsiteY25" fmla="*/ 1645920 h 16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3080" h="1661425">
                <a:moveTo>
                  <a:pt x="0" y="0"/>
                </a:moveTo>
                <a:cubicBezTo>
                  <a:pt x="30480" y="50800"/>
                  <a:pt x="58578" y="103107"/>
                  <a:pt x="91440" y="152400"/>
                </a:cubicBezTo>
                <a:cubicBezTo>
                  <a:pt x="111760" y="182880"/>
                  <a:pt x="126497" y="217937"/>
                  <a:pt x="152400" y="243840"/>
                </a:cubicBezTo>
                <a:lnTo>
                  <a:pt x="259080" y="350520"/>
                </a:lnTo>
                <a:cubicBezTo>
                  <a:pt x="270739" y="397155"/>
                  <a:pt x="269718" y="422118"/>
                  <a:pt x="304800" y="457200"/>
                </a:cubicBezTo>
                <a:cubicBezTo>
                  <a:pt x="317752" y="470152"/>
                  <a:pt x="335280" y="477520"/>
                  <a:pt x="350520" y="487680"/>
                </a:cubicBezTo>
                <a:cubicBezTo>
                  <a:pt x="427420" y="603030"/>
                  <a:pt x="385577" y="553217"/>
                  <a:pt x="472440" y="640080"/>
                </a:cubicBezTo>
                <a:cubicBezTo>
                  <a:pt x="494612" y="706596"/>
                  <a:pt x="506921" y="759587"/>
                  <a:pt x="579120" y="807720"/>
                </a:cubicBezTo>
                <a:lnTo>
                  <a:pt x="624840" y="838200"/>
                </a:lnTo>
                <a:cubicBezTo>
                  <a:pt x="651664" y="918673"/>
                  <a:pt x="631169" y="870554"/>
                  <a:pt x="701040" y="975360"/>
                </a:cubicBezTo>
                <a:cubicBezTo>
                  <a:pt x="711200" y="990600"/>
                  <a:pt x="718568" y="1008128"/>
                  <a:pt x="731520" y="1021080"/>
                </a:cubicBezTo>
                <a:cubicBezTo>
                  <a:pt x="746760" y="1036320"/>
                  <a:pt x="764008" y="1049787"/>
                  <a:pt x="777240" y="1066800"/>
                </a:cubicBezTo>
                <a:cubicBezTo>
                  <a:pt x="799730" y="1095716"/>
                  <a:pt x="807720" y="1137920"/>
                  <a:pt x="838200" y="1158240"/>
                </a:cubicBezTo>
                <a:cubicBezTo>
                  <a:pt x="951714" y="1233916"/>
                  <a:pt x="812297" y="1136654"/>
                  <a:pt x="929640" y="1234440"/>
                </a:cubicBezTo>
                <a:cubicBezTo>
                  <a:pt x="943711" y="1246166"/>
                  <a:pt x="960120" y="1254760"/>
                  <a:pt x="975360" y="1264920"/>
                </a:cubicBezTo>
                <a:cubicBezTo>
                  <a:pt x="1048476" y="1374594"/>
                  <a:pt x="944937" y="1239558"/>
                  <a:pt x="1097280" y="1341120"/>
                </a:cubicBezTo>
                <a:lnTo>
                  <a:pt x="1188720" y="1402080"/>
                </a:lnTo>
                <a:cubicBezTo>
                  <a:pt x="1203960" y="1412240"/>
                  <a:pt x="1217064" y="1426768"/>
                  <a:pt x="1234440" y="1432560"/>
                </a:cubicBezTo>
                <a:cubicBezTo>
                  <a:pt x="1341662" y="1468301"/>
                  <a:pt x="1209295" y="1421784"/>
                  <a:pt x="1341120" y="1478280"/>
                </a:cubicBezTo>
                <a:cubicBezTo>
                  <a:pt x="1355885" y="1484608"/>
                  <a:pt x="1372472" y="1486336"/>
                  <a:pt x="1386840" y="1493520"/>
                </a:cubicBezTo>
                <a:cubicBezTo>
                  <a:pt x="1403223" y="1501711"/>
                  <a:pt x="1415725" y="1516785"/>
                  <a:pt x="1432560" y="1524000"/>
                </a:cubicBezTo>
                <a:cubicBezTo>
                  <a:pt x="1500921" y="1553298"/>
                  <a:pt x="1479926" y="1524823"/>
                  <a:pt x="1539240" y="1554480"/>
                </a:cubicBezTo>
                <a:cubicBezTo>
                  <a:pt x="1555623" y="1562671"/>
                  <a:pt x="1568125" y="1577745"/>
                  <a:pt x="1584960" y="1584960"/>
                </a:cubicBezTo>
                <a:cubicBezTo>
                  <a:pt x="1734973" y="1649251"/>
                  <a:pt x="1554500" y="1543606"/>
                  <a:pt x="1706880" y="1630680"/>
                </a:cubicBezTo>
                <a:cubicBezTo>
                  <a:pt x="1722783" y="1639767"/>
                  <a:pt x="1734639" y="1657568"/>
                  <a:pt x="1752600" y="1661160"/>
                </a:cubicBezTo>
                <a:cubicBezTo>
                  <a:pt x="1763739" y="1663388"/>
                  <a:pt x="1772920" y="1651000"/>
                  <a:pt x="1783080" y="1645920"/>
                </a:cubicBezTo>
              </a:path>
            </a:pathLst>
          </a:custGeom>
          <a:noFill/>
          <a:ln w="5715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CaixaDeTexto 3"/>
          <p:cNvSpPr txBox="1"/>
          <p:nvPr/>
        </p:nvSpPr>
        <p:spPr>
          <a:xfrm>
            <a:off x="4873021" y="6077882"/>
            <a:ext cx="683200" cy="523220"/>
          </a:xfrm>
          <a:prstGeom prst="rect">
            <a:avLst/>
          </a:prstGeom>
          <a:noFill/>
        </p:spPr>
        <p:txBody>
          <a:bodyPr wrap="none" rtlCol="0">
            <a:spAutoFit/>
          </a:bodyPr>
          <a:lstStyle/>
          <a:p>
            <a:r>
              <a:rPr lang="pt-BR" sz="2800" b="1" dirty="0" smtClean="0">
                <a:latin typeface="Arial Black" pitchFamily="34" charset="0"/>
                <a:cs typeface="Arial" pitchFamily="34" charset="0"/>
              </a:rPr>
              <a:t>SF</a:t>
            </a:r>
            <a:endParaRPr lang="es-CL" sz="2800" b="1" dirty="0">
              <a:latin typeface="Arial Black" pitchFamily="34" charset="0"/>
              <a:cs typeface="Arial" pitchFamily="34" charset="0"/>
            </a:endParaRPr>
          </a:p>
        </p:txBody>
      </p:sp>
    </p:spTree>
    <p:extLst>
      <p:ext uri="{BB962C8B-B14F-4D97-AF65-F5344CB8AC3E}">
        <p14:creationId xmlns:p14="http://schemas.microsoft.com/office/powerpoint/2010/main" val="33618467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pururuca.cptec.inpe.br/repositorio5/goes12/goes12_web/ams_col_baixa/2011/01/S11219895_201101082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5" y="620688"/>
            <a:ext cx="6339840" cy="6035040"/>
          </a:xfrm>
          <a:prstGeom prst="rect">
            <a:avLst/>
          </a:prstGeom>
          <a:solidFill>
            <a:srgbClr val="FF0000"/>
          </a:solidFill>
        </p:spPr>
      </p:pic>
      <p:sp>
        <p:nvSpPr>
          <p:cNvPr id="3" name="Seta para baixo 2"/>
          <p:cNvSpPr/>
          <p:nvPr/>
        </p:nvSpPr>
        <p:spPr>
          <a:xfrm rot="-1500000">
            <a:off x="4143002" y="2735335"/>
            <a:ext cx="396000" cy="1224000"/>
          </a:xfrm>
          <a:prstGeom prst="down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4" name="CaixaDeTexto 3"/>
          <p:cNvSpPr txBox="1"/>
          <p:nvPr/>
        </p:nvSpPr>
        <p:spPr>
          <a:xfrm rot="-7020000">
            <a:off x="3739005" y="3008072"/>
            <a:ext cx="1130438" cy="523220"/>
          </a:xfrm>
          <a:prstGeom prst="rect">
            <a:avLst/>
          </a:prstGeom>
          <a:noFill/>
        </p:spPr>
        <p:txBody>
          <a:bodyPr wrap="none" rtlCol="0">
            <a:spAutoFit/>
          </a:bodyPr>
          <a:lstStyle/>
          <a:p>
            <a:r>
              <a:rPr lang="pt-BR" sz="2800" b="1" dirty="0" smtClean="0"/>
              <a:t>JBNAS</a:t>
            </a:r>
            <a:endParaRPr lang="es-CL" sz="2800" b="1" dirty="0"/>
          </a:p>
        </p:txBody>
      </p:sp>
      <p:sp>
        <p:nvSpPr>
          <p:cNvPr id="5" name="CaixaDeTexto 4"/>
          <p:cNvSpPr txBox="1"/>
          <p:nvPr/>
        </p:nvSpPr>
        <p:spPr>
          <a:xfrm>
            <a:off x="4614703" y="3664536"/>
            <a:ext cx="1080745" cy="523220"/>
          </a:xfrm>
          <a:prstGeom prst="rect">
            <a:avLst/>
          </a:prstGeom>
          <a:noFill/>
        </p:spPr>
        <p:txBody>
          <a:bodyPr wrap="none" rtlCol="0">
            <a:spAutoFit/>
          </a:bodyPr>
          <a:lstStyle/>
          <a:p>
            <a:r>
              <a:rPr lang="pt-BR" sz="2800" b="1" dirty="0" smtClean="0">
                <a:latin typeface="Arial Black" pitchFamily="34" charset="0"/>
              </a:rPr>
              <a:t>CCM</a:t>
            </a:r>
            <a:endParaRPr lang="es-CL" sz="2800" b="1" dirty="0">
              <a:latin typeface="Arial Black" pitchFamily="34" charset="0"/>
            </a:endParaRPr>
          </a:p>
        </p:txBody>
      </p:sp>
    </p:spTree>
    <p:extLst>
      <p:ext uri="{BB962C8B-B14F-4D97-AF65-F5344CB8AC3E}">
        <p14:creationId xmlns:p14="http://schemas.microsoft.com/office/powerpoint/2010/main" val="30214369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0" y="0"/>
            <a:ext cx="9128125"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tângulo 3"/>
          <p:cNvSpPr/>
          <p:nvPr/>
        </p:nvSpPr>
        <p:spPr>
          <a:xfrm>
            <a:off x="323528" y="4725144"/>
            <a:ext cx="8568952" cy="2031325"/>
          </a:xfrm>
          <a:prstGeom prst="rect">
            <a:avLst/>
          </a:prstGeom>
        </p:spPr>
        <p:txBody>
          <a:bodyPr wrap="square">
            <a:spAutoFit/>
          </a:bodyPr>
          <a:lstStyle/>
          <a:p>
            <a:pPr marL="342900" indent="-342900">
              <a:buAutoNum type="alphaLcParenBoth"/>
            </a:pPr>
            <a:r>
              <a:rPr lang="es-ES" dirty="0" smtClean="0"/>
              <a:t>Monzón en América del Sur. La parte sombreada indica las precipitaciones y líneas de trazo  las zonas de convergencia. Los vectores menores indican el viento en los bajos niveles (900 </a:t>
            </a:r>
            <a:r>
              <a:rPr lang="es-ES" dirty="0" err="1" smtClean="0"/>
              <a:t>hPa</a:t>
            </a:r>
            <a:r>
              <a:rPr lang="es-ES" dirty="0" smtClean="0"/>
              <a:t>); el vector mayor indica la Corriente de Chorro de los Bajos Niveles; H indica los anticiclones subtropicales y A  la  Alta da Bolivia.</a:t>
            </a:r>
          </a:p>
          <a:p>
            <a:pPr marL="342900" indent="-342900">
              <a:buAutoNum type="alphaLcParenBoth"/>
            </a:pPr>
            <a:r>
              <a:rPr lang="es-ES" dirty="0" smtClean="0"/>
              <a:t>Esquema de la sección vertical del monzón de América del Sur sobre una línea  noreste-suroeste de este  continente. </a:t>
            </a:r>
          </a:p>
          <a:p>
            <a:r>
              <a:rPr lang="es-ES" dirty="0" smtClean="0"/>
              <a:t>Fuente: Compilado de </a:t>
            </a:r>
            <a:r>
              <a:rPr lang="es-ES" dirty="0" err="1" smtClean="0"/>
              <a:t>Gan</a:t>
            </a:r>
            <a:r>
              <a:rPr lang="es-ES" dirty="0" smtClean="0"/>
              <a:t>, </a:t>
            </a:r>
            <a:r>
              <a:rPr lang="es-ES" dirty="0" err="1" smtClean="0"/>
              <a:t>Rodrigues</a:t>
            </a:r>
            <a:r>
              <a:rPr lang="es-ES" dirty="0" smtClean="0"/>
              <a:t> y </a:t>
            </a:r>
            <a:r>
              <a:rPr lang="es-ES" dirty="0" err="1" smtClean="0"/>
              <a:t>Rao</a:t>
            </a:r>
            <a:r>
              <a:rPr lang="es-ES" dirty="0" smtClean="0"/>
              <a:t>, 2009 </a:t>
            </a:r>
            <a:r>
              <a:rPr lang="es-ES" dirty="0" err="1" smtClean="0"/>
              <a:t>apud</a:t>
            </a:r>
            <a:r>
              <a:rPr lang="es-ES" dirty="0" smtClean="0"/>
              <a:t> Mechoso et  al., 2005.</a:t>
            </a:r>
            <a:endParaRPr lang="en-US" dirty="0"/>
          </a:p>
        </p:txBody>
      </p:sp>
    </p:spTree>
    <p:extLst>
      <p:ext uri="{BB962C8B-B14F-4D97-AF65-F5344CB8AC3E}">
        <p14:creationId xmlns:p14="http://schemas.microsoft.com/office/powerpoint/2010/main" val="2739175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532827"/>
            <a:ext cx="8891625" cy="5632477"/>
          </a:xfrm>
          <a:prstGeom prst="rect">
            <a:avLst/>
          </a:prstGeom>
        </p:spPr>
      </p:pic>
    </p:spTree>
    <p:extLst>
      <p:ext uri="{BB962C8B-B14F-4D97-AF65-F5344CB8AC3E}">
        <p14:creationId xmlns:p14="http://schemas.microsoft.com/office/powerpoint/2010/main" val="35202663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278" y="158732"/>
            <a:ext cx="9144000" cy="778098"/>
          </a:xfrm>
        </p:spPr>
        <p:txBody>
          <a:bodyPr>
            <a:normAutofit/>
          </a:bodyPr>
          <a:lstStyle/>
          <a:p>
            <a:r>
              <a:rPr lang="es-CL" sz="2400" b="1" dirty="0" smtClean="0"/>
              <a:t>CIRCULACIÓN DE GRANDE ESCALA EN 12 MARZO 2012</a:t>
            </a:r>
            <a:endParaRPr lang="es-CL" sz="2400" b="1" dirty="0"/>
          </a:p>
        </p:txBody>
      </p:sp>
      <p:sp>
        <p:nvSpPr>
          <p:cNvPr id="4" name="CaixaDeTexto 3"/>
          <p:cNvSpPr txBox="1"/>
          <p:nvPr/>
        </p:nvSpPr>
        <p:spPr>
          <a:xfrm>
            <a:off x="6732240" y="912665"/>
            <a:ext cx="2232248" cy="5909310"/>
          </a:xfrm>
          <a:prstGeom prst="rect">
            <a:avLst/>
          </a:prstGeom>
          <a:noFill/>
        </p:spPr>
        <p:txBody>
          <a:bodyPr wrap="square" rtlCol="0">
            <a:spAutoFit/>
          </a:bodyPr>
          <a:lstStyle/>
          <a:p>
            <a:r>
              <a:rPr lang="es-CL" dirty="0" smtClean="0"/>
              <a:t>En 12/03 conjugase la actuación de la ZCIT, ZCOU, JBNAS y SF. Condiciones locales de calentamiento  de las laderas en el vale angosto genero nube de tempestad de gran desarrollo vertical , que provocó  fuerte precipitación sobre las cabeceras de la cuenca.</a:t>
            </a:r>
            <a:r>
              <a:rPr lang="pt-BR" dirty="0" smtClean="0"/>
              <a:t> </a:t>
            </a:r>
          </a:p>
          <a:p>
            <a:endParaRPr lang="pt-BR" dirty="0" smtClean="0"/>
          </a:p>
          <a:p>
            <a:r>
              <a:rPr lang="es-CL" b="1" dirty="0" smtClean="0"/>
              <a:t>Este evento fue local o derivado do sistema del Monzón Sudamericana?  y </a:t>
            </a:r>
          </a:p>
          <a:p>
            <a:r>
              <a:rPr lang="es-CL" b="1" dirty="0" smtClean="0"/>
              <a:t>Hay un componente más decisivo? </a:t>
            </a:r>
            <a:endParaRPr lang="en-US"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419" y="912665"/>
            <a:ext cx="6255038" cy="5919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rma livre 2"/>
          <p:cNvSpPr/>
          <p:nvPr/>
        </p:nvSpPr>
        <p:spPr>
          <a:xfrm>
            <a:off x="673317" y="1916832"/>
            <a:ext cx="5833241" cy="693683"/>
          </a:xfrm>
          <a:custGeom>
            <a:avLst/>
            <a:gdLst>
              <a:gd name="connsiteX0" fmla="*/ 0 w 5833241"/>
              <a:gd name="connsiteY0" fmla="*/ 693683 h 693683"/>
              <a:gd name="connsiteX1" fmla="*/ 220717 w 5833241"/>
              <a:gd name="connsiteY1" fmla="*/ 646386 h 693683"/>
              <a:gd name="connsiteX2" fmla="*/ 409903 w 5833241"/>
              <a:gd name="connsiteY2" fmla="*/ 599090 h 693683"/>
              <a:gd name="connsiteX3" fmla="*/ 488731 w 5833241"/>
              <a:gd name="connsiteY3" fmla="*/ 567559 h 693683"/>
              <a:gd name="connsiteX4" fmla="*/ 551793 w 5833241"/>
              <a:gd name="connsiteY4" fmla="*/ 551793 h 693683"/>
              <a:gd name="connsiteX5" fmla="*/ 614855 w 5833241"/>
              <a:gd name="connsiteY5" fmla="*/ 520262 h 693683"/>
              <a:gd name="connsiteX6" fmla="*/ 788276 w 5833241"/>
              <a:gd name="connsiteY6" fmla="*/ 472966 h 693683"/>
              <a:gd name="connsiteX7" fmla="*/ 835572 w 5833241"/>
              <a:gd name="connsiteY7" fmla="*/ 457200 h 693683"/>
              <a:gd name="connsiteX8" fmla="*/ 1135117 w 5833241"/>
              <a:gd name="connsiteY8" fmla="*/ 441435 h 693683"/>
              <a:gd name="connsiteX9" fmla="*/ 1229710 w 5833241"/>
              <a:gd name="connsiteY9" fmla="*/ 409904 h 693683"/>
              <a:gd name="connsiteX10" fmla="*/ 1324303 w 5833241"/>
              <a:gd name="connsiteY10" fmla="*/ 394138 h 693683"/>
              <a:gd name="connsiteX11" fmla="*/ 1387365 w 5833241"/>
              <a:gd name="connsiteY11" fmla="*/ 362607 h 693683"/>
              <a:gd name="connsiteX12" fmla="*/ 1939158 w 5833241"/>
              <a:gd name="connsiteY12" fmla="*/ 346841 h 693683"/>
              <a:gd name="connsiteX13" fmla="*/ 2065282 w 5833241"/>
              <a:gd name="connsiteY13" fmla="*/ 315310 h 693683"/>
              <a:gd name="connsiteX14" fmla="*/ 2869324 w 5833241"/>
              <a:gd name="connsiteY14" fmla="*/ 283779 h 693683"/>
              <a:gd name="connsiteX15" fmla="*/ 3200400 w 5833241"/>
              <a:gd name="connsiteY15" fmla="*/ 299545 h 693683"/>
              <a:gd name="connsiteX16" fmla="*/ 3263462 w 5833241"/>
              <a:gd name="connsiteY16" fmla="*/ 331076 h 693683"/>
              <a:gd name="connsiteX17" fmla="*/ 3389586 w 5833241"/>
              <a:gd name="connsiteY17" fmla="*/ 362607 h 693683"/>
              <a:gd name="connsiteX18" fmla="*/ 3831020 w 5833241"/>
              <a:gd name="connsiteY18" fmla="*/ 394138 h 693683"/>
              <a:gd name="connsiteX19" fmla="*/ 3972910 w 5833241"/>
              <a:gd name="connsiteY19" fmla="*/ 425669 h 693683"/>
              <a:gd name="connsiteX20" fmla="*/ 4020207 w 5833241"/>
              <a:gd name="connsiteY20" fmla="*/ 441435 h 693683"/>
              <a:gd name="connsiteX21" fmla="*/ 4288220 w 5833241"/>
              <a:gd name="connsiteY21" fmla="*/ 472966 h 693683"/>
              <a:gd name="connsiteX22" fmla="*/ 4635062 w 5833241"/>
              <a:gd name="connsiteY22" fmla="*/ 457200 h 693683"/>
              <a:gd name="connsiteX23" fmla="*/ 4776951 w 5833241"/>
              <a:gd name="connsiteY23" fmla="*/ 425669 h 693683"/>
              <a:gd name="connsiteX24" fmla="*/ 4855779 w 5833241"/>
              <a:gd name="connsiteY24" fmla="*/ 409904 h 693683"/>
              <a:gd name="connsiteX25" fmla="*/ 4997669 w 5833241"/>
              <a:gd name="connsiteY25" fmla="*/ 362607 h 693683"/>
              <a:gd name="connsiteX26" fmla="*/ 5044965 w 5833241"/>
              <a:gd name="connsiteY26" fmla="*/ 346841 h 693683"/>
              <a:gd name="connsiteX27" fmla="*/ 5092262 w 5833241"/>
              <a:gd name="connsiteY27" fmla="*/ 331076 h 693683"/>
              <a:gd name="connsiteX28" fmla="*/ 5155324 w 5833241"/>
              <a:gd name="connsiteY28" fmla="*/ 299545 h 693683"/>
              <a:gd name="connsiteX29" fmla="*/ 5218386 w 5833241"/>
              <a:gd name="connsiteY29" fmla="*/ 283779 h 693683"/>
              <a:gd name="connsiteX30" fmla="*/ 5281448 w 5833241"/>
              <a:gd name="connsiteY30" fmla="*/ 252248 h 693683"/>
              <a:gd name="connsiteX31" fmla="*/ 5376041 w 5833241"/>
              <a:gd name="connsiteY31" fmla="*/ 220717 h 693683"/>
              <a:gd name="connsiteX32" fmla="*/ 5470634 w 5833241"/>
              <a:gd name="connsiteY32" fmla="*/ 173421 h 693683"/>
              <a:gd name="connsiteX33" fmla="*/ 5565227 w 5833241"/>
              <a:gd name="connsiteY33" fmla="*/ 126124 h 693683"/>
              <a:gd name="connsiteX34" fmla="*/ 5612524 w 5833241"/>
              <a:gd name="connsiteY34" fmla="*/ 94593 h 693683"/>
              <a:gd name="connsiteX35" fmla="*/ 5659820 w 5833241"/>
              <a:gd name="connsiteY35" fmla="*/ 78828 h 693683"/>
              <a:gd name="connsiteX36" fmla="*/ 5785945 w 5833241"/>
              <a:gd name="connsiteY36" fmla="*/ 15766 h 693683"/>
              <a:gd name="connsiteX37" fmla="*/ 5833241 w 5833241"/>
              <a:gd name="connsiteY37" fmla="*/ 0 h 69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833241" h="693683">
                <a:moveTo>
                  <a:pt x="0" y="693683"/>
                </a:moveTo>
                <a:cubicBezTo>
                  <a:pt x="102564" y="676588"/>
                  <a:pt x="110724" y="677813"/>
                  <a:pt x="220717" y="646386"/>
                </a:cubicBezTo>
                <a:cubicBezTo>
                  <a:pt x="395601" y="596419"/>
                  <a:pt x="234471" y="628328"/>
                  <a:pt x="409903" y="599090"/>
                </a:cubicBezTo>
                <a:cubicBezTo>
                  <a:pt x="436179" y="588580"/>
                  <a:pt x="461883" y="576508"/>
                  <a:pt x="488731" y="567559"/>
                </a:cubicBezTo>
                <a:cubicBezTo>
                  <a:pt x="509287" y="560707"/>
                  <a:pt x="531505" y="559401"/>
                  <a:pt x="551793" y="551793"/>
                </a:cubicBezTo>
                <a:cubicBezTo>
                  <a:pt x="573798" y="543541"/>
                  <a:pt x="593034" y="528990"/>
                  <a:pt x="614855" y="520262"/>
                </a:cubicBezTo>
                <a:cubicBezTo>
                  <a:pt x="727603" y="475163"/>
                  <a:pt x="682715" y="499356"/>
                  <a:pt x="788276" y="472966"/>
                </a:cubicBezTo>
                <a:cubicBezTo>
                  <a:pt x="804398" y="468935"/>
                  <a:pt x="819022" y="458705"/>
                  <a:pt x="835572" y="457200"/>
                </a:cubicBezTo>
                <a:cubicBezTo>
                  <a:pt x="935148" y="448148"/>
                  <a:pt x="1035269" y="446690"/>
                  <a:pt x="1135117" y="441435"/>
                </a:cubicBezTo>
                <a:cubicBezTo>
                  <a:pt x="1166648" y="430925"/>
                  <a:pt x="1197466" y="417965"/>
                  <a:pt x="1229710" y="409904"/>
                </a:cubicBezTo>
                <a:cubicBezTo>
                  <a:pt x="1260722" y="402151"/>
                  <a:pt x="1293685" y="403323"/>
                  <a:pt x="1324303" y="394138"/>
                </a:cubicBezTo>
                <a:cubicBezTo>
                  <a:pt x="1346814" y="387385"/>
                  <a:pt x="1363932" y="364410"/>
                  <a:pt x="1387365" y="362607"/>
                </a:cubicBezTo>
                <a:cubicBezTo>
                  <a:pt x="1570829" y="348494"/>
                  <a:pt x="1755227" y="352096"/>
                  <a:pt x="1939158" y="346841"/>
                </a:cubicBezTo>
                <a:lnTo>
                  <a:pt x="2065282" y="315310"/>
                </a:lnTo>
                <a:cubicBezTo>
                  <a:pt x="2368008" y="239630"/>
                  <a:pt x="2106802" y="300003"/>
                  <a:pt x="2869324" y="283779"/>
                </a:cubicBezTo>
                <a:cubicBezTo>
                  <a:pt x="2979683" y="289034"/>
                  <a:pt x="3090703" y="286381"/>
                  <a:pt x="3200400" y="299545"/>
                </a:cubicBezTo>
                <a:cubicBezTo>
                  <a:pt x="3223734" y="302345"/>
                  <a:pt x="3241860" y="321818"/>
                  <a:pt x="3263462" y="331076"/>
                </a:cubicBezTo>
                <a:cubicBezTo>
                  <a:pt x="3302226" y="347689"/>
                  <a:pt x="3349211" y="355878"/>
                  <a:pt x="3389586" y="362607"/>
                </a:cubicBezTo>
                <a:cubicBezTo>
                  <a:pt x="3565373" y="391906"/>
                  <a:pt x="3593485" y="382827"/>
                  <a:pt x="3831020" y="394138"/>
                </a:cubicBezTo>
                <a:cubicBezTo>
                  <a:pt x="3885192" y="404973"/>
                  <a:pt x="3920969" y="410829"/>
                  <a:pt x="3972910" y="425669"/>
                </a:cubicBezTo>
                <a:cubicBezTo>
                  <a:pt x="3988889" y="430234"/>
                  <a:pt x="4003857" y="438462"/>
                  <a:pt x="4020207" y="441435"/>
                </a:cubicBezTo>
                <a:cubicBezTo>
                  <a:pt x="4054240" y="447623"/>
                  <a:pt x="4260693" y="469907"/>
                  <a:pt x="4288220" y="472966"/>
                </a:cubicBezTo>
                <a:cubicBezTo>
                  <a:pt x="4403834" y="467711"/>
                  <a:pt x="4519645" y="465749"/>
                  <a:pt x="4635062" y="457200"/>
                </a:cubicBezTo>
                <a:cubicBezTo>
                  <a:pt x="4670733" y="454558"/>
                  <a:pt x="4739970" y="433887"/>
                  <a:pt x="4776951" y="425669"/>
                </a:cubicBezTo>
                <a:cubicBezTo>
                  <a:pt x="4803109" y="419856"/>
                  <a:pt x="4830014" y="417265"/>
                  <a:pt x="4855779" y="409904"/>
                </a:cubicBezTo>
                <a:cubicBezTo>
                  <a:pt x="4903716" y="396208"/>
                  <a:pt x="4950372" y="378373"/>
                  <a:pt x="4997669" y="362607"/>
                </a:cubicBezTo>
                <a:lnTo>
                  <a:pt x="5044965" y="346841"/>
                </a:lnTo>
                <a:cubicBezTo>
                  <a:pt x="5060731" y="341586"/>
                  <a:pt x="5077398" y="338508"/>
                  <a:pt x="5092262" y="331076"/>
                </a:cubicBezTo>
                <a:cubicBezTo>
                  <a:pt x="5113283" y="320566"/>
                  <a:pt x="5133319" y="307797"/>
                  <a:pt x="5155324" y="299545"/>
                </a:cubicBezTo>
                <a:cubicBezTo>
                  <a:pt x="5175612" y="291937"/>
                  <a:pt x="5198098" y="291387"/>
                  <a:pt x="5218386" y="283779"/>
                </a:cubicBezTo>
                <a:cubicBezTo>
                  <a:pt x="5240391" y="275527"/>
                  <a:pt x="5259627" y="260976"/>
                  <a:pt x="5281448" y="252248"/>
                </a:cubicBezTo>
                <a:cubicBezTo>
                  <a:pt x="5312307" y="239904"/>
                  <a:pt x="5348386" y="239153"/>
                  <a:pt x="5376041" y="220717"/>
                </a:cubicBezTo>
                <a:cubicBezTo>
                  <a:pt x="5437165" y="179968"/>
                  <a:pt x="5405362" y="195178"/>
                  <a:pt x="5470634" y="173421"/>
                </a:cubicBezTo>
                <a:cubicBezTo>
                  <a:pt x="5606182" y="83057"/>
                  <a:pt x="5434683" y="191397"/>
                  <a:pt x="5565227" y="126124"/>
                </a:cubicBezTo>
                <a:cubicBezTo>
                  <a:pt x="5582174" y="117650"/>
                  <a:pt x="5595576" y="103067"/>
                  <a:pt x="5612524" y="94593"/>
                </a:cubicBezTo>
                <a:cubicBezTo>
                  <a:pt x="5627388" y="87161"/>
                  <a:pt x="5644691" y="85705"/>
                  <a:pt x="5659820" y="78828"/>
                </a:cubicBezTo>
                <a:cubicBezTo>
                  <a:pt x="5702611" y="59378"/>
                  <a:pt x="5741353" y="30631"/>
                  <a:pt x="5785945" y="15766"/>
                </a:cubicBezTo>
                <a:lnTo>
                  <a:pt x="5833241" y="0"/>
                </a:lnTo>
              </a:path>
            </a:pathLst>
          </a:custGeom>
          <a:noFill/>
          <a:ln w="5715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ln w="57150">
                <a:solidFill>
                  <a:schemeClr val="tx1"/>
                </a:solidFill>
                <a:prstDash val="lgDash"/>
              </a:ln>
              <a:solidFill>
                <a:srgbClr val="C00000"/>
              </a:solidFill>
            </a:endParaRPr>
          </a:p>
        </p:txBody>
      </p:sp>
      <p:sp>
        <p:nvSpPr>
          <p:cNvPr id="6" name="Forma livre 5"/>
          <p:cNvSpPr/>
          <p:nvPr/>
        </p:nvSpPr>
        <p:spPr>
          <a:xfrm>
            <a:off x="2490952" y="2475186"/>
            <a:ext cx="3074276" cy="1734214"/>
          </a:xfrm>
          <a:custGeom>
            <a:avLst/>
            <a:gdLst>
              <a:gd name="connsiteX0" fmla="*/ 0 w 3074276"/>
              <a:gd name="connsiteY0" fmla="*/ 0 h 1734214"/>
              <a:gd name="connsiteX1" fmla="*/ 78827 w 3074276"/>
              <a:gd name="connsiteY1" fmla="*/ 47297 h 1734214"/>
              <a:gd name="connsiteX2" fmla="*/ 126124 w 3074276"/>
              <a:gd name="connsiteY2" fmla="*/ 63062 h 1734214"/>
              <a:gd name="connsiteX3" fmla="*/ 236482 w 3074276"/>
              <a:gd name="connsiteY3" fmla="*/ 126124 h 1734214"/>
              <a:gd name="connsiteX4" fmla="*/ 362607 w 3074276"/>
              <a:gd name="connsiteY4" fmla="*/ 220717 h 1734214"/>
              <a:gd name="connsiteX5" fmla="*/ 457200 w 3074276"/>
              <a:gd name="connsiteY5" fmla="*/ 283780 h 1734214"/>
              <a:gd name="connsiteX6" fmla="*/ 504496 w 3074276"/>
              <a:gd name="connsiteY6" fmla="*/ 331076 h 1734214"/>
              <a:gd name="connsiteX7" fmla="*/ 551793 w 3074276"/>
              <a:gd name="connsiteY7" fmla="*/ 346842 h 1734214"/>
              <a:gd name="connsiteX8" fmla="*/ 662151 w 3074276"/>
              <a:gd name="connsiteY8" fmla="*/ 425669 h 1734214"/>
              <a:gd name="connsiteX9" fmla="*/ 788276 w 3074276"/>
              <a:gd name="connsiteY9" fmla="*/ 504497 h 1734214"/>
              <a:gd name="connsiteX10" fmla="*/ 867103 w 3074276"/>
              <a:gd name="connsiteY10" fmla="*/ 551793 h 1734214"/>
              <a:gd name="connsiteX11" fmla="*/ 945931 w 3074276"/>
              <a:gd name="connsiteY11" fmla="*/ 599090 h 1734214"/>
              <a:gd name="connsiteX12" fmla="*/ 993227 w 3074276"/>
              <a:gd name="connsiteY12" fmla="*/ 614855 h 1734214"/>
              <a:gd name="connsiteX13" fmla="*/ 1150882 w 3074276"/>
              <a:gd name="connsiteY13" fmla="*/ 677917 h 1734214"/>
              <a:gd name="connsiteX14" fmla="*/ 1292772 w 3074276"/>
              <a:gd name="connsiteY14" fmla="*/ 725214 h 1734214"/>
              <a:gd name="connsiteX15" fmla="*/ 1355834 w 3074276"/>
              <a:gd name="connsiteY15" fmla="*/ 740980 h 1734214"/>
              <a:gd name="connsiteX16" fmla="*/ 1466193 w 3074276"/>
              <a:gd name="connsiteY16" fmla="*/ 804042 h 1734214"/>
              <a:gd name="connsiteX17" fmla="*/ 1513489 w 3074276"/>
              <a:gd name="connsiteY17" fmla="*/ 819807 h 1734214"/>
              <a:gd name="connsiteX18" fmla="*/ 1560786 w 3074276"/>
              <a:gd name="connsiteY18" fmla="*/ 851338 h 1734214"/>
              <a:gd name="connsiteX19" fmla="*/ 1608082 w 3074276"/>
              <a:gd name="connsiteY19" fmla="*/ 867104 h 1734214"/>
              <a:gd name="connsiteX20" fmla="*/ 1671145 w 3074276"/>
              <a:gd name="connsiteY20" fmla="*/ 914400 h 1734214"/>
              <a:gd name="connsiteX21" fmla="*/ 1844565 w 3074276"/>
              <a:gd name="connsiteY21" fmla="*/ 993228 h 1734214"/>
              <a:gd name="connsiteX22" fmla="*/ 1891862 w 3074276"/>
              <a:gd name="connsiteY22" fmla="*/ 1024759 h 1734214"/>
              <a:gd name="connsiteX23" fmla="*/ 2002220 w 3074276"/>
              <a:gd name="connsiteY23" fmla="*/ 1072055 h 1734214"/>
              <a:gd name="connsiteX24" fmla="*/ 2065282 w 3074276"/>
              <a:gd name="connsiteY24" fmla="*/ 1119352 h 1734214"/>
              <a:gd name="connsiteX25" fmla="*/ 2159876 w 3074276"/>
              <a:gd name="connsiteY25" fmla="*/ 1182414 h 1734214"/>
              <a:gd name="connsiteX26" fmla="*/ 2254469 w 3074276"/>
              <a:gd name="connsiteY26" fmla="*/ 1245476 h 1734214"/>
              <a:gd name="connsiteX27" fmla="*/ 2301765 w 3074276"/>
              <a:gd name="connsiteY27" fmla="*/ 1261242 h 1734214"/>
              <a:gd name="connsiteX28" fmla="*/ 2349062 w 3074276"/>
              <a:gd name="connsiteY28" fmla="*/ 1308538 h 1734214"/>
              <a:gd name="connsiteX29" fmla="*/ 2396358 w 3074276"/>
              <a:gd name="connsiteY29" fmla="*/ 1324304 h 1734214"/>
              <a:gd name="connsiteX30" fmla="*/ 2443655 w 3074276"/>
              <a:gd name="connsiteY30" fmla="*/ 1355835 h 1734214"/>
              <a:gd name="connsiteX31" fmla="*/ 2506717 w 3074276"/>
              <a:gd name="connsiteY31" fmla="*/ 1387366 h 1734214"/>
              <a:gd name="connsiteX32" fmla="*/ 2538248 w 3074276"/>
              <a:gd name="connsiteY32" fmla="*/ 1434662 h 1734214"/>
              <a:gd name="connsiteX33" fmla="*/ 2648607 w 3074276"/>
              <a:gd name="connsiteY33" fmla="*/ 1481959 h 1734214"/>
              <a:gd name="connsiteX34" fmla="*/ 2711669 w 3074276"/>
              <a:gd name="connsiteY34" fmla="*/ 1513490 h 1734214"/>
              <a:gd name="connsiteX35" fmla="*/ 2806262 w 3074276"/>
              <a:gd name="connsiteY35" fmla="*/ 1592317 h 1734214"/>
              <a:gd name="connsiteX36" fmla="*/ 2853558 w 3074276"/>
              <a:gd name="connsiteY36" fmla="*/ 1608083 h 1734214"/>
              <a:gd name="connsiteX37" fmla="*/ 2900855 w 3074276"/>
              <a:gd name="connsiteY37" fmla="*/ 1655380 h 1734214"/>
              <a:gd name="connsiteX38" fmla="*/ 3074276 w 3074276"/>
              <a:gd name="connsiteY38" fmla="*/ 1734207 h 173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74276" h="1734214">
                <a:moveTo>
                  <a:pt x="0" y="0"/>
                </a:moveTo>
                <a:cubicBezTo>
                  <a:pt x="26276" y="15766"/>
                  <a:pt x="51419" y="33593"/>
                  <a:pt x="78827" y="47297"/>
                </a:cubicBezTo>
                <a:cubicBezTo>
                  <a:pt x="93691" y="54729"/>
                  <a:pt x="111695" y="54817"/>
                  <a:pt x="126124" y="63062"/>
                </a:cubicBezTo>
                <a:cubicBezTo>
                  <a:pt x="259750" y="139419"/>
                  <a:pt x="128039" y="89977"/>
                  <a:pt x="236482" y="126124"/>
                </a:cubicBezTo>
                <a:cubicBezTo>
                  <a:pt x="327061" y="216703"/>
                  <a:pt x="280057" y="193201"/>
                  <a:pt x="362607" y="220717"/>
                </a:cubicBezTo>
                <a:cubicBezTo>
                  <a:pt x="394138" y="241738"/>
                  <a:pt x="430404" y="256984"/>
                  <a:pt x="457200" y="283780"/>
                </a:cubicBezTo>
                <a:cubicBezTo>
                  <a:pt x="472965" y="299545"/>
                  <a:pt x="485945" y="318709"/>
                  <a:pt x="504496" y="331076"/>
                </a:cubicBezTo>
                <a:cubicBezTo>
                  <a:pt x="518323" y="340294"/>
                  <a:pt x="536929" y="339410"/>
                  <a:pt x="551793" y="346842"/>
                </a:cubicBezTo>
                <a:cubicBezTo>
                  <a:pt x="579991" y="360941"/>
                  <a:pt x="640733" y="411390"/>
                  <a:pt x="662151" y="425669"/>
                </a:cubicBezTo>
                <a:cubicBezTo>
                  <a:pt x="703402" y="453170"/>
                  <a:pt x="746053" y="478514"/>
                  <a:pt x="788276" y="504497"/>
                </a:cubicBezTo>
                <a:cubicBezTo>
                  <a:pt x="814373" y="520557"/>
                  <a:pt x="840827" y="536028"/>
                  <a:pt x="867103" y="551793"/>
                </a:cubicBezTo>
                <a:cubicBezTo>
                  <a:pt x="893379" y="567559"/>
                  <a:pt x="916861" y="589400"/>
                  <a:pt x="945931" y="599090"/>
                </a:cubicBezTo>
                <a:cubicBezTo>
                  <a:pt x="961696" y="604345"/>
                  <a:pt x="977717" y="608889"/>
                  <a:pt x="993227" y="614855"/>
                </a:cubicBezTo>
                <a:cubicBezTo>
                  <a:pt x="1046054" y="635173"/>
                  <a:pt x="1097187" y="660018"/>
                  <a:pt x="1150882" y="677917"/>
                </a:cubicBezTo>
                <a:cubicBezTo>
                  <a:pt x="1198179" y="693683"/>
                  <a:pt x="1244406" y="713122"/>
                  <a:pt x="1292772" y="725214"/>
                </a:cubicBezTo>
                <a:cubicBezTo>
                  <a:pt x="1313793" y="730469"/>
                  <a:pt x="1335546" y="733372"/>
                  <a:pt x="1355834" y="740980"/>
                </a:cubicBezTo>
                <a:cubicBezTo>
                  <a:pt x="1466396" y="782441"/>
                  <a:pt x="1374709" y="758300"/>
                  <a:pt x="1466193" y="804042"/>
                </a:cubicBezTo>
                <a:cubicBezTo>
                  <a:pt x="1481057" y="811474"/>
                  <a:pt x="1497724" y="814552"/>
                  <a:pt x="1513489" y="819807"/>
                </a:cubicBezTo>
                <a:cubicBezTo>
                  <a:pt x="1529255" y="830317"/>
                  <a:pt x="1543839" y="842864"/>
                  <a:pt x="1560786" y="851338"/>
                </a:cubicBezTo>
                <a:cubicBezTo>
                  <a:pt x="1575650" y="858770"/>
                  <a:pt x="1593653" y="858859"/>
                  <a:pt x="1608082" y="867104"/>
                </a:cubicBezTo>
                <a:cubicBezTo>
                  <a:pt x="1630896" y="880141"/>
                  <a:pt x="1647960" y="902035"/>
                  <a:pt x="1671145" y="914400"/>
                </a:cubicBezTo>
                <a:cubicBezTo>
                  <a:pt x="1727173" y="944282"/>
                  <a:pt x="1787770" y="964831"/>
                  <a:pt x="1844565" y="993228"/>
                </a:cubicBezTo>
                <a:cubicBezTo>
                  <a:pt x="1861513" y="1001702"/>
                  <a:pt x="1874914" y="1016285"/>
                  <a:pt x="1891862" y="1024759"/>
                </a:cubicBezTo>
                <a:cubicBezTo>
                  <a:pt x="1999138" y="1078397"/>
                  <a:pt x="1871000" y="990042"/>
                  <a:pt x="2002220" y="1072055"/>
                </a:cubicBezTo>
                <a:cubicBezTo>
                  <a:pt x="2024502" y="1085981"/>
                  <a:pt x="2043756" y="1104284"/>
                  <a:pt x="2065282" y="1119352"/>
                </a:cubicBezTo>
                <a:cubicBezTo>
                  <a:pt x="2096327" y="1141084"/>
                  <a:pt x="2128345" y="1161393"/>
                  <a:pt x="2159876" y="1182414"/>
                </a:cubicBezTo>
                <a:lnTo>
                  <a:pt x="2254469" y="1245476"/>
                </a:lnTo>
                <a:lnTo>
                  <a:pt x="2301765" y="1261242"/>
                </a:lnTo>
                <a:cubicBezTo>
                  <a:pt x="2317531" y="1277007"/>
                  <a:pt x="2330511" y="1296171"/>
                  <a:pt x="2349062" y="1308538"/>
                </a:cubicBezTo>
                <a:cubicBezTo>
                  <a:pt x="2362889" y="1317756"/>
                  <a:pt x="2381494" y="1316872"/>
                  <a:pt x="2396358" y="1324304"/>
                </a:cubicBezTo>
                <a:cubicBezTo>
                  <a:pt x="2413305" y="1332778"/>
                  <a:pt x="2427204" y="1346434"/>
                  <a:pt x="2443655" y="1355835"/>
                </a:cubicBezTo>
                <a:cubicBezTo>
                  <a:pt x="2464060" y="1367495"/>
                  <a:pt x="2485696" y="1376856"/>
                  <a:pt x="2506717" y="1387366"/>
                </a:cubicBezTo>
                <a:cubicBezTo>
                  <a:pt x="2517227" y="1403131"/>
                  <a:pt x="2524850" y="1421264"/>
                  <a:pt x="2538248" y="1434662"/>
                </a:cubicBezTo>
                <a:cubicBezTo>
                  <a:pt x="2582977" y="1479391"/>
                  <a:pt x="2590716" y="1460250"/>
                  <a:pt x="2648607" y="1481959"/>
                </a:cubicBezTo>
                <a:cubicBezTo>
                  <a:pt x="2670612" y="1490211"/>
                  <a:pt x="2691264" y="1501830"/>
                  <a:pt x="2711669" y="1513490"/>
                </a:cubicBezTo>
                <a:cubicBezTo>
                  <a:pt x="2892190" y="1616645"/>
                  <a:pt x="2610630" y="1461896"/>
                  <a:pt x="2806262" y="1592317"/>
                </a:cubicBezTo>
                <a:cubicBezTo>
                  <a:pt x="2820089" y="1601535"/>
                  <a:pt x="2837793" y="1602828"/>
                  <a:pt x="2853558" y="1608083"/>
                </a:cubicBezTo>
                <a:cubicBezTo>
                  <a:pt x="2869324" y="1623849"/>
                  <a:pt x="2881866" y="1643695"/>
                  <a:pt x="2900855" y="1655380"/>
                </a:cubicBezTo>
                <a:cubicBezTo>
                  <a:pt x="3032768" y="1736557"/>
                  <a:pt x="3002478" y="1734207"/>
                  <a:pt x="3074276" y="1734207"/>
                </a:cubicBezTo>
              </a:path>
            </a:pathLst>
          </a:custGeom>
          <a:noFill/>
          <a:ln w="57150">
            <a:solidFill>
              <a:schemeClr val="tx2">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7" name="Forma livre 6"/>
          <p:cNvSpPr/>
          <p:nvPr/>
        </p:nvSpPr>
        <p:spPr>
          <a:xfrm>
            <a:off x="2380593" y="2601310"/>
            <a:ext cx="867104" cy="1986456"/>
          </a:xfrm>
          <a:custGeom>
            <a:avLst/>
            <a:gdLst>
              <a:gd name="connsiteX0" fmla="*/ 0 w 867104"/>
              <a:gd name="connsiteY0" fmla="*/ 0 h 1986456"/>
              <a:gd name="connsiteX1" fmla="*/ 283779 w 867104"/>
              <a:gd name="connsiteY1" fmla="*/ 236483 h 1986456"/>
              <a:gd name="connsiteX2" fmla="*/ 331076 w 867104"/>
              <a:gd name="connsiteY2" fmla="*/ 299545 h 1986456"/>
              <a:gd name="connsiteX3" fmla="*/ 394138 w 867104"/>
              <a:gd name="connsiteY3" fmla="*/ 394138 h 1986456"/>
              <a:gd name="connsiteX4" fmla="*/ 425669 w 867104"/>
              <a:gd name="connsiteY4" fmla="*/ 441435 h 1986456"/>
              <a:gd name="connsiteX5" fmla="*/ 488731 w 867104"/>
              <a:gd name="connsiteY5" fmla="*/ 567559 h 1986456"/>
              <a:gd name="connsiteX6" fmla="*/ 520262 w 867104"/>
              <a:gd name="connsiteY6" fmla="*/ 630621 h 1986456"/>
              <a:gd name="connsiteX7" fmla="*/ 630621 w 867104"/>
              <a:gd name="connsiteY7" fmla="*/ 788276 h 1986456"/>
              <a:gd name="connsiteX8" fmla="*/ 677917 w 867104"/>
              <a:gd name="connsiteY8" fmla="*/ 898635 h 1986456"/>
              <a:gd name="connsiteX9" fmla="*/ 709448 w 867104"/>
              <a:gd name="connsiteY9" fmla="*/ 945931 h 1986456"/>
              <a:gd name="connsiteX10" fmla="*/ 788276 w 867104"/>
              <a:gd name="connsiteY10" fmla="*/ 1103587 h 1986456"/>
              <a:gd name="connsiteX11" fmla="*/ 867104 w 867104"/>
              <a:gd name="connsiteY11" fmla="*/ 1245476 h 1986456"/>
              <a:gd name="connsiteX12" fmla="*/ 819807 w 867104"/>
              <a:gd name="connsiteY12" fmla="*/ 1686911 h 1986456"/>
              <a:gd name="connsiteX13" fmla="*/ 772510 w 867104"/>
              <a:gd name="connsiteY13" fmla="*/ 1828800 h 1986456"/>
              <a:gd name="connsiteX14" fmla="*/ 740979 w 867104"/>
              <a:gd name="connsiteY14" fmla="*/ 1986456 h 198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7104" h="1986456">
                <a:moveTo>
                  <a:pt x="0" y="0"/>
                </a:moveTo>
                <a:cubicBezTo>
                  <a:pt x="73357" y="183394"/>
                  <a:pt x="-9990" y="20022"/>
                  <a:pt x="283779" y="236483"/>
                </a:cubicBezTo>
                <a:cubicBezTo>
                  <a:pt x="304933" y="252070"/>
                  <a:pt x="316008" y="278019"/>
                  <a:pt x="331076" y="299545"/>
                </a:cubicBezTo>
                <a:cubicBezTo>
                  <a:pt x="352808" y="330590"/>
                  <a:pt x="373117" y="362607"/>
                  <a:pt x="394138" y="394138"/>
                </a:cubicBezTo>
                <a:cubicBezTo>
                  <a:pt x="404648" y="409904"/>
                  <a:pt x="417195" y="424487"/>
                  <a:pt x="425669" y="441435"/>
                </a:cubicBezTo>
                <a:lnTo>
                  <a:pt x="488731" y="567559"/>
                </a:lnTo>
                <a:cubicBezTo>
                  <a:pt x="499241" y="588580"/>
                  <a:pt x="506785" y="611368"/>
                  <a:pt x="520262" y="630621"/>
                </a:cubicBezTo>
                <a:lnTo>
                  <a:pt x="630621" y="788276"/>
                </a:lnTo>
                <a:cubicBezTo>
                  <a:pt x="648308" y="841339"/>
                  <a:pt x="646746" y="844086"/>
                  <a:pt x="677917" y="898635"/>
                </a:cubicBezTo>
                <a:cubicBezTo>
                  <a:pt x="687318" y="915086"/>
                  <a:pt x="700465" y="929248"/>
                  <a:pt x="709448" y="945931"/>
                </a:cubicBezTo>
                <a:cubicBezTo>
                  <a:pt x="737304" y="997663"/>
                  <a:pt x="758046" y="1053205"/>
                  <a:pt x="788276" y="1103587"/>
                </a:cubicBezTo>
                <a:cubicBezTo>
                  <a:pt x="847665" y="1202567"/>
                  <a:pt x="821869" y="1155006"/>
                  <a:pt x="867104" y="1245476"/>
                </a:cubicBezTo>
                <a:cubicBezTo>
                  <a:pt x="848366" y="1582758"/>
                  <a:pt x="869918" y="1436361"/>
                  <a:pt x="819807" y="1686911"/>
                </a:cubicBezTo>
                <a:cubicBezTo>
                  <a:pt x="799433" y="1788782"/>
                  <a:pt x="816024" y="1741772"/>
                  <a:pt x="772510" y="1828800"/>
                </a:cubicBezTo>
                <a:cubicBezTo>
                  <a:pt x="738430" y="1965121"/>
                  <a:pt x="740979" y="1911589"/>
                  <a:pt x="740979" y="1986456"/>
                </a:cubicBezTo>
              </a:path>
            </a:pathLst>
          </a:custGeom>
          <a:noFill/>
          <a:ln w="57150">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9" name="Forma livre 8"/>
          <p:cNvSpPr/>
          <p:nvPr/>
        </p:nvSpPr>
        <p:spPr>
          <a:xfrm>
            <a:off x="3767959" y="4713890"/>
            <a:ext cx="2617075" cy="915225"/>
          </a:xfrm>
          <a:custGeom>
            <a:avLst/>
            <a:gdLst>
              <a:gd name="connsiteX0" fmla="*/ 0 w 2617075"/>
              <a:gd name="connsiteY0" fmla="*/ 0 h 915225"/>
              <a:gd name="connsiteX1" fmla="*/ 189186 w 2617075"/>
              <a:gd name="connsiteY1" fmla="*/ 31531 h 915225"/>
              <a:gd name="connsiteX2" fmla="*/ 299544 w 2617075"/>
              <a:gd name="connsiteY2" fmla="*/ 47296 h 915225"/>
              <a:gd name="connsiteX3" fmla="*/ 472965 w 2617075"/>
              <a:gd name="connsiteY3" fmla="*/ 94593 h 915225"/>
              <a:gd name="connsiteX4" fmla="*/ 551793 w 2617075"/>
              <a:gd name="connsiteY4" fmla="*/ 141889 h 915225"/>
              <a:gd name="connsiteX5" fmla="*/ 583324 w 2617075"/>
              <a:gd name="connsiteY5" fmla="*/ 189186 h 915225"/>
              <a:gd name="connsiteX6" fmla="*/ 709448 w 2617075"/>
              <a:gd name="connsiteY6" fmla="*/ 252248 h 915225"/>
              <a:gd name="connsiteX7" fmla="*/ 756744 w 2617075"/>
              <a:gd name="connsiteY7" fmla="*/ 283779 h 915225"/>
              <a:gd name="connsiteX8" fmla="*/ 851338 w 2617075"/>
              <a:gd name="connsiteY8" fmla="*/ 378372 h 915225"/>
              <a:gd name="connsiteX9" fmla="*/ 914400 w 2617075"/>
              <a:gd name="connsiteY9" fmla="*/ 425669 h 915225"/>
              <a:gd name="connsiteX10" fmla="*/ 977462 w 2617075"/>
              <a:gd name="connsiteY10" fmla="*/ 567558 h 915225"/>
              <a:gd name="connsiteX11" fmla="*/ 1024758 w 2617075"/>
              <a:gd name="connsiteY11" fmla="*/ 677917 h 915225"/>
              <a:gd name="connsiteX12" fmla="*/ 1056289 w 2617075"/>
              <a:gd name="connsiteY12" fmla="*/ 725213 h 915225"/>
              <a:gd name="connsiteX13" fmla="*/ 1103586 w 2617075"/>
              <a:gd name="connsiteY13" fmla="*/ 756744 h 915225"/>
              <a:gd name="connsiteX14" fmla="*/ 1135117 w 2617075"/>
              <a:gd name="connsiteY14" fmla="*/ 788276 h 915225"/>
              <a:gd name="connsiteX15" fmla="*/ 1198179 w 2617075"/>
              <a:gd name="connsiteY15" fmla="*/ 804041 h 915225"/>
              <a:gd name="connsiteX16" fmla="*/ 1261241 w 2617075"/>
              <a:gd name="connsiteY16" fmla="*/ 851338 h 915225"/>
              <a:gd name="connsiteX17" fmla="*/ 1340069 w 2617075"/>
              <a:gd name="connsiteY17" fmla="*/ 867103 h 915225"/>
              <a:gd name="connsiteX18" fmla="*/ 1655379 w 2617075"/>
              <a:gd name="connsiteY18" fmla="*/ 851338 h 915225"/>
              <a:gd name="connsiteX19" fmla="*/ 2222938 w 2617075"/>
              <a:gd name="connsiteY19" fmla="*/ 882869 h 915225"/>
              <a:gd name="connsiteX20" fmla="*/ 2270234 w 2617075"/>
              <a:gd name="connsiteY20" fmla="*/ 898634 h 915225"/>
              <a:gd name="connsiteX21" fmla="*/ 2617075 w 2617075"/>
              <a:gd name="connsiteY21" fmla="*/ 914400 h 915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7075" h="915225">
                <a:moveTo>
                  <a:pt x="0" y="0"/>
                </a:moveTo>
                <a:cubicBezTo>
                  <a:pt x="63062" y="10510"/>
                  <a:pt x="125897" y="22490"/>
                  <a:pt x="189186" y="31531"/>
                </a:cubicBezTo>
                <a:cubicBezTo>
                  <a:pt x="225972" y="36786"/>
                  <a:pt x="262890" y="41187"/>
                  <a:pt x="299544" y="47296"/>
                </a:cubicBezTo>
                <a:cubicBezTo>
                  <a:pt x="342848" y="54513"/>
                  <a:pt x="437437" y="73277"/>
                  <a:pt x="472965" y="94593"/>
                </a:cubicBezTo>
                <a:lnTo>
                  <a:pt x="551793" y="141889"/>
                </a:lnTo>
                <a:cubicBezTo>
                  <a:pt x="562303" y="157655"/>
                  <a:pt x="568938" y="176855"/>
                  <a:pt x="583324" y="189186"/>
                </a:cubicBezTo>
                <a:cubicBezTo>
                  <a:pt x="675095" y="267847"/>
                  <a:pt x="633790" y="214418"/>
                  <a:pt x="709448" y="252248"/>
                </a:cubicBezTo>
                <a:cubicBezTo>
                  <a:pt x="726395" y="260722"/>
                  <a:pt x="741326" y="272766"/>
                  <a:pt x="756744" y="283779"/>
                </a:cubicBezTo>
                <a:cubicBezTo>
                  <a:pt x="937080" y="412591"/>
                  <a:pt x="731597" y="258631"/>
                  <a:pt x="851338" y="378372"/>
                </a:cubicBezTo>
                <a:cubicBezTo>
                  <a:pt x="869918" y="396952"/>
                  <a:pt x="893379" y="409903"/>
                  <a:pt x="914400" y="425669"/>
                </a:cubicBezTo>
                <a:cubicBezTo>
                  <a:pt x="950227" y="497322"/>
                  <a:pt x="947270" y="487044"/>
                  <a:pt x="977462" y="567558"/>
                </a:cubicBezTo>
                <a:cubicBezTo>
                  <a:pt x="1001582" y="631879"/>
                  <a:pt x="984489" y="607447"/>
                  <a:pt x="1024758" y="677917"/>
                </a:cubicBezTo>
                <a:cubicBezTo>
                  <a:pt x="1034159" y="694368"/>
                  <a:pt x="1042891" y="711815"/>
                  <a:pt x="1056289" y="725213"/>
                </a:cubicBezTo>
                <a:cubicBezTo>
                  <a:pt x="1069687" y="738611"/>
                  <a:pt x="1088790" y="744907"/>
                  <a:pt x="1103586" y="756744"/>
                </a:cubicBezTo>
                <a:cubicBezTo>
                  <a:pt x="1115193" y="766030"/>
                  <a:pt x="1121822" y="781629"/>
                  <a:pt x="1135117" y="788276"/>
                </a:cubicBezTo>
                <a:cubicBezTo>
                  <a:pt x="1154497" y="797966"/>
                  <a:pt x="1177158" y="798786"/>
                  <a:pt x="1198179" y="804041"/>
                </a:cubicBezTo>
                <a:cubicBezTo>
                  <a:pt x="1219200" y="819807"/>
                  <a:pt x="1237230" y="840666"/>
                  <a:pt x="1261241" y="851338"/>
                </a:cubicBezTo>
                <a:cubicBezTo>
                  <a:pt x="1285728" y="862221"/>
                  <a:pt x="1313273" y="867103"/>
                  <a:pt x="1340069" y="867103"/>
                </a:cubicBezTo>
                <a:cubicBezTo>
                  <a:pt x="1445304" y="867103"/>
                  <a:pt x="1550276" y="856593"/>
                  <a:pt x="1655379" y="851338"/>
                </a:cubicBezTo>
                <a:cubicBezTo>
                  <a:pt x="1747437" y="855340"/>
                  <a:pt x="2089355" y="866171"/>
                  <a:pt x="2222938" y="882869"/>
                </a:cubicBezTo>
                <a:cubicBezTo>
                  <a:pt x="2239428" y="884930"/>
                  <a:pt x="2253809" y="896107"/>
                  <a:pt x="2270234" y="898634"/>
                </a:cubicBezTo>
                <a:cubicBezTo>
                  <a:pt x="2413501" y="920675"/>
                  <a:pt x="2467180" y="914400"/>
                  <a:pt x="2617075" y="914400"/>
                </a:cubicBezTo>
              </a:path>
            </a:pathLst>
          </a:custGeom>
          <a:noFill/>
          <a:ln w="571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2295780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07704" y="1628800"/>
            <a:ext cx="5542858" cy="417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ítulo 1"/>
          <p:cNvSpPr>
            <a:spLocks noGrp="1"/>
          </p:cNvSpPr>
          <p:nvPr>
            <p:ph type="title"/>
          </p:nvPr>
        </p:nvSpPr>
        <p:spPr>
          <a:xfrm>
            <a:off x="467544" y="188640"/>
            <a:ext cx="8229600" cy="1252728"/>
          </a:xfrm>
        </p:spPr>
        <p:txBody>
          <a:bodyPr>
            <a:normAutofit/>
          </a:bodyPr>
          <a:lstStyle/>
          <a:p>
            <a:r>
              <a:rPr lang="es-CL" dirty="0" smtClean="0"/>
              <a:t>Influencia del ENSO en el norte da Sudamérica</a:t>
            </a:r>
            <a:endParaRPr lang="es-CL" dirty="0"/>
          </a:p>
        </p:txBody>
      </p:sp>
      <p:sp>
        <p:nvSpPr>
          <p:cNvPr id="3" name="CaixaDeTexto 2"/>
          <p:cNvSpPr txBox="1"/>
          <p:nvPr/>
        </p:nvSpPr>
        <p:spPr>
          <a:xfrm>
            <a:off x="525868" y="2636912"/>
            <a:ext cx="1008609" cy="369332"/>
          </a:xfrm>
          <a:prstGeom prst="rect">
            <a:avLst/>
          </a:prstGeom>
          <a:noFill/>
        </p:spPr>
        <p:txBody>
          <a:bodyPr wrap="none" rtlCol="0">
            <a:spAutoFit/>
          </a:bodyPr>
          <a:lstStyle/>
          <a:p>
            <a:r>
              <a:rPr lang="pt-BR" dirty="0" smtClean="0"/>
              <a:t>LA NIÑA</a:t>
            </a:r>
            <a:endParaRPr lang="es-CL" dirty="0"/>
          </a:p>
        </p:txBody>
      </p:sp>
      <p:sp>
        <p:nvSpPr>
          <p:cNvPr id="4" name="CaixaDeTexto 3"/>
          <p:cNvSpPr txBox="1"/>
          <p:nvPr/>
        </p:nvSpPr>
        <p:spPr>
          <a:xfrm>
            <a:off x="530676" y="4470092"/>
            <a:ext cx="1003801" cy="369332"/>
          </a:xfrm>
          <a:prstGeom prst="rect">
            <a:avLst/>
          </a:prstGeom>
          <a:noFill/>
        </p:spPr>
        <p:txBody>
          <a:bodyPr wrap="none" rtlCol="0">
            <a:spAutoFit/>
          </a:bodyPr>
          <a:lstStyle/>
          <a:p>
            <a:r>
              <a:rPr lang="pt-BR" dirty="0" smtClean="0"/>
              <a:t>EL NIÑO</a:t>
            </a:r>
            <a:endParaRPr lang="es-CL" dirty="0"/>
          </a:p>
        </p:txBody>
      </p:sp>
    </p:spTree>
    <p:extLst>
      <p:ext uri="{BB962C8B-B14F-4D97-AF65-F5344CB8AC3E}">
        <p14:creationId xmlns:p14="http://schemas.microsoft.com/office/powerpoint/2010/main" val="16043439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CL" dirty="0" smtClean="0"/>
              <a:t>Índice de la Oscilación Sur </a:t>
            </a:r>
            <a:r>
              <a:rPr lang="pt-BR" dirty="0" smtClean="0"/>
              <a:t>(IOS)</a:t>
            </a:r>
            <a:endParaRPr lang="en-US" dirty="0"/>
          </a:p>
        </p:txBody>
      </p:sp>
      <p:sp>
        <p:nvSpPr>
          <p:cNvPr id="3" name="Retângulo 2"/>
          <p:cNvSpPr/>
          <p:nvPr/>
        </p:nvSpPr>
        <p:spPr>
          <a:xfrm>
            <a:off x="2286000" y="1028343"/>
            <a:ext cx="7614592" cy="923330"/>
          </a:xfrm>
          <a:prstGeom prst="rect">
            <a:avLst/>
          </a:prstGeom>
        </p:spPr>
        <p:txBody>
          <a:bodyPr wrap="square">
            <a:spAutoFit/>
          </a:bodyPr>
          <a:lstStyle/>
          <a:p>
            <a:endParaRPr lang="es-ES" dirty="0"/>
          </a:p>
          <a:p>
            <a:r>
              <a:rPr lang="es-ES" dirty="0"/>
              <a:t> </a:t>
            </a:r>
          </a:p>
          <a:p>
            <a:r>
              <a:rPr lang="es-ES" dirty="0"/>
              <a:t> </a:t>
            </a:r>
            <a:endParaRPr lang="en-US" dirty="0"/>
          </a:p>
        </p:txBody>
      </p:sp>
      <p:sp>
        <p:nvSpPr>
          <p:cNvPr id="5" name="CaixaDeTexto 4"/>
          <p:cNvSpPr txBox="1"/>
          <p:nvPr/>
        </p:nvSpPr>
        <p:spPr>
          <a:xfrm>
            <a:off x="460426" y="6165304"/>
            <a:ext cx="8496944" cy="584775"/>
          </a:xfrm>
          <a:prstGeom prst="rect">
            <a:avLst/>
          </a:prstGeom>
          <a:noFill/>
        </p:spPr>
        <p:txBody>
          <a:bodyPr wrap="square" rtlCol="0">
            <a:spAutoFit/>
          </a:bodyPr>
          <a:lstStyle/>
          <a:p>
            <a:pPr lvl="0"/>
            <a:r>
              <a:rPr lang="es-ES" sz="1600" dirty="0" smtClean="0">
                <a:solidFill>
                  <a:prstClr val="black"/>
                </a:solidFill>
                <a:latin typeface="Times New Roman" pitchFamily="18" charset="0"/>
                <a:cs typeface="Times New Roman" pitchFamily="18" charset="0"/>
              </a:rPr>
              <a:t>Evolución desde </a:t>
            </a:r>
            <a:r>
              <a:rPr lang="es-ES" sz="1600" dirty="0">
                <a:solidFill>
                  <a:prstClr val="black"/>
                </a:solidFill>
                <a:latin typeface="Times New Roman" pitchFamily="18" charset="0"/>
                <a:cs typeface="Times New Roman" pitchFamily="18" charset="0"/>
              </a:rPr>
              <a:t>enero </a:t>
            </a:r>
            <a:r>
              <a:rPr lang="es-ES" sz="1600" dirty="0" smtClean="0">
                <a:solidFill>
                  <a:prstClr val="black"/>
                </a:solidFill>
                <a:latin typeface="Times New Roman" pitchFamily="18" charset="0"/>
                <a:cs typeface="Times New Roman" pitchFamily="18" charset="0"/>
              </a:rPr>
              <a:t>2007 </a:t>
            </a:r>
            <a:r>
              <a:rPr lang="es-ES" sz="1600" dirty="0">
                <a:solidFill>
                  <a:prstClr val="black"/>
                </a:solidFill>
                <a:latin typeface="Times New Roman" pitchFamily="18" charset="0"/>
                <a:cs typeface="Times New Roman" pitchFamily="18" charset="0"/>
              </a:rPr>
              <a:t>hasta </a:t>
            </a:r>
            <a:r>
              <a:rPr lang="es-ES" sz="1600" dirty="0" smtClean="0">
                <a:solidFill>
                  <a:prstClr val="black"/>
                </a:solidFill>
                <a:latin typeface="Times New Roman" pitchFamily="18" charset="0"/>
                <a:cs typeface="Times New Roman" pitchFamily="18" charset="0"/>
              </a:rPr>
              <a:t>marzo 2012. Fuente: Bureau of </a:t>
            </a:r>
            <a:r>
              <a:rPr lang="es-ES" sz="1600" dirty="0" err="1" smtClean="0">
                <a:solidFill>
                  <a:prstClr val="black"/>
                </a:solidFill>
                <a:latin typeface="Times New Roman" pitchFamily="18" charset="0"/>
                <a:cs typeface="Times New Roman" pitchFamily="18" charset="0"/>
              </a:rPr>
              <a:t>Meteorology</a:t>
            </a:r>
            <a:r>
              <a:rPr lang="es-ES" sz="1600" dirty="0" smtClean="0">
                <a:solidFill>
                  <a:prstClr val="black"/>
                </a:solidFill>
                <a:latin typeface="Times New Roman" pitchFamily="18" charset="0"/>
                <a:cs typeface="Times New Roman" pitchFamily="18" charset="0"/>
              </a:rPr>
              <a:t> – Australia; </a:t>
            </a:r>
            <a:r>
              <a:rPr lang="es-CL" sz="1600" dirty="0">
                <a:solidFill>
                  <a:srgbClr val="000000"/>
                </a:solidFill>
                <a:latin typeface="Times New Roman" pitchFamily="18" charset="0"/>
                <a:cs typeface="Times New Roman" pitchFamily="18" charset="0"/>
              </a:rPr>
              <a:t>Boletín Climático de Chile, Departamento de Geofísica de la Universidad de Chile, </a:t>
            </a:r>
            <a:r>
              <a:rPr lang="es-CL" sz="1600" dirty="0" smtClean="0">
                <a:solidFill>
                  <a:srgbClr val="000000"/>
                </a:solidFill>
                <a:latin typeface="Times New Roman" pitchFamily="18" charset="0"/>
                <a:cs typeface="Times New Roman" pitchFamily="18" charset="0"/>
              </a:rPr>
              <a:t>marzo 2012</a:t>
            </a:r>
            <a:r>
              <a:rPr lang="es-CL" sz="1200" dirty="0" smtClean="0">
                <a:solidFill>
                  <a:srgbClr val="000000"/>
                </a:solidFill>
                <a:latin typeface="Arial" pitchFamily="34" charset="0"/>
                <a:cs typeface="Arial" pitchFamily="34" charset="0"/>
              </a:rPr>
              <a:t>.</a:t>
            </a:r>
            <a:endParaRPr lang="en-US" sz="1200" dirty="0"/>
          </a:p>
        </p:txBody>
      </p:sp>
      <p:pic>
        <p:nvPicPr>
          <p:cNvPr id="1026" name="Picture 2" descr="http://met.dgf.uchile.cl/clima/IMAGENES/BOLETINES%20ANTERIORES/MARZO12/figura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512" y="1340768"/>
            <a:ext cx="6408712" cy="4691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5424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921588" y="5733256"/>
            <a:ext cx="7244892" cy="923330"/>
          </a:xfrm>
          <a:prstGeom prst="rect">
            <a:avLst/>
          </a:prstGeom>
          <a:noFill/>
        </p:spPr>
        <p:txBody>
          <a:bodyPr wrap="square" rtlCol="0">
            <a:spAutoFit/>
          </a:bodyPr>
          <a:lstStyle/>
          <a:p>
            <a:r>
              <a:rPr lang="es-ES" dirty="0" smtClean="0"/>
              <a:t>Localización </a:t>
            </a:r>
            <a:r>
              <a:rPr lang="es-ES" dirty="0"/>
              <a:t>estaciones meteorológicas consideradas en (a) Región de Arica y </a:t>
            </a:r>
            <a:r>
              <a:rPr lang="es-ES" dirty="0" err="1"/>
              <a:t>Parinacota</a:t>
            </a:r>
            <a:r>
              <a:rPr lang="es-ES" dirty="0"/>
              <a:t> y (b) Región de Tarapacá. </a:t>
            </a:r>
            <a:endParaRPr lang="es-ES" dirty="0" smtClean="0"/>
          </a:p>
          <a:p>
            <a:r>
              <a:rPr lang="es-ES" dirty="0" smtClean="0"/>
              <a:t>Datos</a:t>
            </a:r>
            <a:r>
              <a:rPr lang="es-ES" dirty="0"/>
              <a:t>: Dirección General de Aguas (DGA) y trabajo en terreno.</a:t>
            </a:r>
            <a:endParaRPr lang="es-CL" dirty="0"/>
          </a:p>
        </p:txBody>
      </p:sp>
      <p:pic>
        <p:nvPicPr>
          <p:cNvPr id="7" name="Imagen 13"/>
          <p:cNvPicPr/>
          <p:nvPr/>
        </p:nvPicPr>
        <p:blipFill>
          <a:blip r:embed="rId2">
            <a:extLst>
              <a:ext uri="{28A0092B-C50C-407E-A947-70E740481C1C}">
                <a14:useLocalDpi xmlns:a14="http://schemas.microsoft.com/office/drawing/2010/main" val="0"/>
              </a:ext>
            </a:extLst>
          </a:blip>
          <a:srcRect l="1563" t="21863" r="2478" b="19244"/>
          <a:stretch>
            <a:fillRect/>
          </a:stretch>
        </p:blipFill>
        <p:spPr bwMode="auto">
          <a:xfrm>
            <a:off x="899592" y="1600686"/>
            <a:ext cx="7266888" cy="4132570"/>
          </a:xfrm>
          <a:prstGeom prst="rect">
            <a:avLst/>
          </a:prstGeom>
          <a:noFill/>
          <a:ln>
            <a:noFill/>
          </a:ln>
        </p:spPr>
      </p:pic>
    </p:spTree>
    <p:extLst>
      <p:ext uri="{BB962C8B-B14F-4D97-AF65-F5344CB8AC3E}">
        <p14:creationId xmlns:p14="http://schemas.microsoft.com/office/powerpoint/2010/main" val="7613364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10 Grupo"/>
          <p:cNvGrpSpPr>
            <a:grpSpLocks/>
          </p:cNvGrpSpPr>
          <p:nvPr/>
        </p:nvGrpSpPr>
        <p:grpSpPr bwMode="auto">
          <a:xfrm>
            <a:off x="611188" y="1052513"/>
            <a:ext cx="7824787" cy="4176712"/>
            <a:chOff x="611560" y="1052736"/>
            <a:chExt cx="7824700" cy="4176464"/>
          </a:xfrm>
        </p:grpSpPr>
        <p:pic>
          <p:nvPicPr>
            <p:cNvPr id="2356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6578" t="24364" r="9242" b="32817"/>
            <a:stretch>
              <a:fillRect/>
            </a:stretch>
          </p:blipFill>
          <p:spPr bwMode="auto">
            <a:xfrm>
              <a:off x="611560" y="1052736"/>
              <a:ext cx="7824700"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6578" t="68658" r="55013" b="29126"/>
            <a:stretch>
              <a:fillRect/>
            </a:stretch>
          </p:blipFill>
          <p:spPr bwMode="auto">
            <a:xfrm>
              <a:off x="6084168" y="1844824"/>
              <a:ext cx="2244588"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72057" t="68658" r="9242" b="29126"/>
            <a:stretch>
              <a:fillRect/>
            </a:stretch>
          </p:blipFill>
          <p:spPr bwMode="auto">
            <a:xfrm>
              <a:off x="6012160" y="4437112"/>
              <a:ext cx="2280084"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51974" t="68658" r="32079" b="29126"/>
            <a:stretch>
              <a:fillRect/>
            </a:stretch>
          </p:blipFill>
          <p:spPr bwMode="auto">
            <a:xfrm>
              <a:off x="2699792" y="2492896"/>
              <a:ext cx="1944216"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31894" t="70874" r="55704" b="26910"/>
            <a:stretch>
              <a:fillRect/>
            </a:stretch>
          </p:blipFill>
          <p:spPr bwMode="auto">
            <a:xfrm>
              <a:off x="5652120" y="2708920"/>
              <a:ext cx="1512168"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51974" t="70874" r="32669" b="26910"/>
            <a:stretch>
              <a:fillRect/>
            </a:stretch>
          </p:blipFill>
          <p:spPr bwMode="auto">
            <a:xfrm>
              <a:off x="2843808" y="3573016"/>
              <a:ext cx="1872208"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2" name="11 Conector recto de flecha"/>
          <p:cNvCxnSpPr/>
          <p:nvPr/>
        </p:nvCxnSpPr>
        <p:spPr>
          <a:xfrm rot="5400000">
            <a:off x="4789487" y="2627313"/>
            <a:ext cx="57467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3" name="12 Conector recto de flecha"/>
          <p:cNvCxnSpPr/>
          <p:nvPr/>
        </p:nvCxnSpPr>
        <p:spPr>
          <a:xfrm rot="5400000">
            <a:off x="1331912" y="2627313"/>
            <a:ext cx="57467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3557" name="13 CuadroTexto"/>
          <p:cNvSpPr txBox="1">
            <a:spLocks noChangeArrowheads="1"/>
          </p:cNvSpPr>
          <p:nvPr/>
        </p:nvSpPr>
        <p:spPr bwMode="auto">
          <a:xfrm>
            <a:off x="4572000" y="5732463"/>
            <a:ext cx="10795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L" sz="1000" b="1"/>
              <a:t>1997</a:t>
            </a:r>
          </a:p>
          <a:p>
            <a:pPr algn="ctr" eaLnBrk="1" hangingPunct="1"/>
            <a:r>
              <a:rPr lang="es-CL" sz="1000" b="1"/>
              <a:t>Fuerte El Niño</a:t>
            </a:r>
          </a:p>
        </p:txBody>
      </p:sp>
      <p:sp>
        <p:nvSpPr>
          <p:cNvPr id="23558" name="14 CuadroTexto"/>
          <p:cNvSpPr txBox="1">
            <a:spLocks noChangeArrowheads="1"/>
          </p:cNvSpPr>
          <p:nvPr/>
        </p:nvSpPr>
        <p:spPr bwMode="auto">
          <a:xfrm>
            <a:off x="971550" y="5732463"/>
            <a:ext cx="129698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L" sz="1000" b="1"/>
              <a:t>82-83</a:t>
            </a:r>
          </a:p>
          <a:p>
            <a:pPr algn="ctr" eaLnBrk="1" hangingPunct="1"/>
            <a:r>
              <a:rPr lang="es-CL" sz="1000" b="1"/>
              <a:t> Fuerte El Niño</a:t>
            </a:r>
          </a:p>
        </p:txBody>
      </p:sp>
      <p:cxnSp>
        <p:nvCxnSpPr>
          <p:cNvPr id="16" name="15 Conector recto de flecha"/>
          <p:cNvCxnSpPr/>
          <p:nvPr/>
        </p:nvCxnSpPr>
        <p:spPr>
          <a:xfrm rot="5400000">
            <a:off x="2771775" y="2627313"/>
            <a:ext cx="574675" cy="0"/>
          </a:xfrm>
          <a:prstGeom prst="straightConnector1">
            <a:avLst/>
          </a:prstGeom>
          <a:ln>
            <a:solidFill>
              <a:schemeClr val="accent5">
                <a:lumMod val="60000"/>
                <a:lumOff val="40000"/>
              </a:schemeClr>
            </a:solidFill>
            <a:tailEnd type="arrow"/>
          </a:ln>
        </p:spPr>
        <p:style>
          <a:lnRef idx="2">
            <a:schemeClr val="accent6"/>
          </a:lnRef>
          <a:fillRef idx="0">
            <a:schemeClr val="accent6"/>
          </a:fillRef>
          <a:effectRef idx="1">
            <a:schemeClr val="accent6"/>
          </a:effectRef>
          <a:fontRef idx="minor">
            <a:schemeClr val="tx1"/>
          </a:fontRef>
        </p:style>
      </p:cxnSp>
      <p:sp>
        <p:nvSpPr>
          <p:cNvPr id="23560" name="16 CuadroTexto"/>
          <p:cNvSpPr txBox="1">
            <a:spLocks noChangeArrowheads="1"/>
          </p:cNvSpPr>
          <p:nvPr/>
        </p:nvSpPr>
        <p:spPr bwMode="auto">
          <a:xfrm>
            <a:off x="2411413" y="5732463"/>
            <a:ext cx="129698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L" sz="1000" b="1"/>
              <a:t>88-89 </a:t>
            </a:r>
          </a:p>
          <a:p>
            <a:pPr algn="ctr" eaLnBrk="1" hangingPunct="1"/>
            <a:r>
              <a:rPr lang="es-CL" sz="1000" b="1"/>
              <a:t>Fuerte La Niña</a:t>
            </a:r>
          </a:p>
        </p:txBody>
      </p:sp>
      <p:cxnSp>
        <p:nvCxnSpPr>
          <p:cNvPr id="18" name="17 Conector recto de flecha"/>
          <p:cNvCxnSpPr/>
          <p:nvPr/>
        </p:nvCxnSpPr>
        <p:spPr>
          <a:xfrm rot="5400000">
            <a:off x="3276601" y="5661025"/>
            <a:ext cx="1008062" cy="158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3562" name="18 CuadroTexto"/>
          <p:cNvSpPr txBox="1">
            <a:spLocks noChangeArrowheads="1"/>
          </p:cNvSpPr>
          <p:nvPr/>
        </p:nvSpPr>
        <p:spPr bwMode="auto">
          <a:xfrm>
            <a:off x="3132138" y="6165850"/>
            <a:ext cx="1295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L" sz="1000" b="1"/>
              <a:t>91-92</a:t>
            </a:r>
          </a:p>
          <a:p>
            <a:pPr algn="ctr" eaLnBrk="1" hangingPunct="1"/>
            <a:r>
              <a:rPr lang="es-CL" sz="1000" b="1"/>
              <a:t> Fuerte El Niño</a:t>
            </a:r>
          </a:p>
        </p:txBody>
      </p:sp>
      <p:sp>
        <p:nvSpPr>
          <p:cNvPr id="17" name="16 CuadroTexto"/>
          <p:cNvSpPr txBox="1"/>
          <p:nvPr/>
        </p:nvSpPr>
        <p:spPr>
          <a:xfrm>
            <a:off x="395844" y="423863"/>
            <a:ext cx="5688013" cy="307975"/>
          </a:xfrm>
          <a:prstGeom prst="rect">
            <a:avLst/>
          </a:prstGeom>
          <a:noFill/>
        </p:spPr>
        <p:txBody>
          <a:bodyPr>
            <a:spAutoFit/>
          </a:bodyPr>
          <a:lstStyle/>
          <a:p>
            <a:pPr>
              <a:defRPr/>
            </a:pPr>
            <a:r>
              <a:rPr lang="es-CL" sz="1400" b="1" dirty="0">
                <a:effectLst>
                  <a:outerShdw blurRad="38100" dist="38100" dir="2700000" algn="tl">
                    <a:srgbClr val="000000">
                      <a:alpha val="43137"/>
                    </a:srgbClr>
                  </a:outerShdw>
                </a:effectLst>
              </a:rPr>
              <a:t>Temperatura atmosférica promedio anual, 1980 -2010</a:t>
            </a:r>
          </a:p>
        </p:txBody>
      </p:sp>
      <p:sp>
        <p:nvSpPr>
          <p:cNvPr id="2" name="CaixaDeTexto 1"/>
          <p:cNvSpPr txBox="1"/>
          <p:nvPr/>
        </p:nvSpPr>
        <p:spPr>
          <a:xfrm>
            <a:off x="251520" y="6363335"/>
            <a:ext cx="1241687" cy="369332"/>
          </a:xfrm>
          <a:prstGeom prst="rect">
            <a:avLst/>
          </a:prstGeom>
          <a:noFill/>
        </p:spPr>
        <p:txBody>
          <a:bodyPr wrap="none" rtlCol="0">
            <a:spAutoFit/>
          </a:bodyPr>
          <a:lstStyle/>
          <a:p>
            <a:r>
              <a:rPr lang="es-CL" dirty="0" smtClean="0"/>
              <a:t>Datos DGA</a:t>
            </a:r>
            <a:endParaRPr lang="es-CL" dirty="0"/>
          </a:p>
        </p:txBody>
      </p:sp>
    </p:spTree>
    <p:extLst>
      <p:ext uri="{BB962C8B-B14F-4D97-AF65-F5344CB8AC3E}">
        <p14:creationId xmlns:p14="http://schemas.microsoft.com/office/powerpoint/2010/main" val="15330730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2849" y="276707"/>
            <a:ext cx="8534400" cy="758952"/>
          </a:xfrm>
        </p:spPr>
        <p:txBody>
          <a:bodyPr>
            <a:normAutofit/>
          </a:bodyPr>
          <a:lstStyle/>
          <a:p>
            <a:r>
              <a:rPr lang="pt-BR" sz="2400" b="1" dirty="0" smtClean="0"/>
              <a:t>OSCILACIÓN DECADAL DEL PACÍFICO - PDO</a:t>
            </a:r>
            <a:endParaRPr lang="en-US" sz="2400" b="1" dirty="0"/>
          </a:p>
        </p:txBody>
      </p:sp>
      <p:sp>
        <p:nvSpPr>
          <p:cNvPr id="3" name="AutoShape 2" descr="data:image/jpeg;base64,/9j/4AAQSkZJRgABAQAAAQABAAD/2wBDAAkGBwgHBgkIBwgKCgkLDRYPDQwMDRsUFRAWIB0iIiAdHx8kKDQsJCYxJx8fLT0tMTU3Ojo6Iys/RD84QzQ5Ojf/2wBDAQoKCg0MDRoPDxo3JR8lNzc3Nzc3Nzc3Nzc3Nzc3Nzc3Nzc3Nzc3Nzc3Nzc3Nzc3Nzc3Nzc3Nzc3Nzc3Nzc3Nzf/wAARCABkAF0DASIAAhEBAxEB/8QAGwAAAQUBAQAAAAAAAAAAAAAABgACAwQFBwH/xABCEAACAQIEAwQHAwoEBwAAAAABAgMEEQAFEiETMUEGUWGBBxQiMnGRoUKS0RdSU2KTorHB0vAVVIKyFiMkM0Ny8f/EABkBAAMBAQEAAAAAAAAAAAAAAAACAwQBBf/EACcRAAEEAQMFAAIDAQAAAAAAAAEAAgMRBBIxQQUTFCFRMqEiI0Lh/9oADAMBAAIRAxEAPwAe/JlnpFxU5d5yP/Rhfkyz7/MZb+1k/ox2BU9kfDGfmub0mW3SRuJUaC4hQjVpH2j3Dx+V8T8mVdOkeyuVv6Oc3jbTJXZUjbGzTuOfL7GPU9HGcSErHXZUzA2sJ3O/3MHcPaWmvJLm+WRyRA2js1iPA6hv39NsZmZdrCMyFRkeX05pRAh0Sx3cE3udS7i42tbp42wDLeeUoLXbLGT0eZpw1V6XKGcIELirmF7DnbTYE9/xw8+j7MGfU1DlN7WOmtnUHyC2Hlg3yTtFSZqUiYCnqXF1jZwwfa50kc7b7Gx25W3xt6MHkyFMA0rlv5P8yJBahye4XSbVc4BHw08/HFWt9HWbMOIn+FUqqCXIqZSCPNdrWPzx1twsaM7sFVRcsTYAYFMw7XQySvTZbTio3Cl5QQr3tsB1vfnjnlSDdMGatggU+jvNRe+YZSLWB/6htr8vs4kX0aZ4wDJVZYwPUSvb/Zg6qM/ylKCaOkyZIqvgk6rqUR2GxOw1LfryPjjOyTtdUxuKbM6CCNQL3pzwyd97K2x77A37rnB5jiLBS0ELfkyz7/MZb+1k/ox6PRtnkd9VRl+/K0j/ANGOt0k8FbTpUUsqywv7rr9fgfDHs6e754byZUUEs0qxl+WyVAClwto1Y2Bc8gT0Hee6+OWV9HmorJqtmeSSWQO7xsOZ5AEW5Cw8BbB/2wZuDRRKQNRZrHa5sFG/+vA+06puy8uI4QpubcrD4dcJDmjHeQW2sGQ92uhshSLNpYGEc8KSFTcg6rqdRJt3X1W5dRgiosrp68h6cBaloNMZ2FnQ7I3/ALKfLni16nxJVhiBPCi1Gz2K89yNh0PvbY26PLKilcz1T65EZHYBr6Wa62UHy6C/TfGfqPUMeSP+sU9Pjd0PBaKHKDJKVWkR2RkkVg4AGk3G6nv26Y6LkFecxoFaW/rEfsSgixvbn54zM+oYJokZVZKiL2WJTSUuQVW42PvWG/O9uuF2VWWHNJI5gP8AnwtKzgaSxDLzHeNbfTuxmxMpsjQDuVpeSJdIHpD3pIzOsnqTllKTHSxqOKwP/cc9PgNviSe7ACks1OfaABXkRzHiLctr/wBnHXKktUwhpaYvLpDX0WF2JXcnkR7RI8evWjm/Z/IHaoBtEy8JAyci1+vQnkLYmM4aqc1e3DPFDGOCg3L86qa6eKKrY6ZnCM4UahEAVI/WJDdeRsem+vUUixKisg0sDtbbZrXt0vcH4nGnQ5Zl+V1Ms1OBUPHvEZEuoXe23ft8OW2GyKHkgEoL6UbSXNyV2BO43Nv59+O9+zTfxXk9Qy8cyB0I988Woey1cMrzuOmRzwKwniozEhWsNLA8hytbrfwGOg1C+754AJaCBqdKin9iZ4SqxyRh05WBvqtfqBfn1GDylkafL6OZ/ekhVj8SBjTjya7HxBkY8DR89rM7ZUzGkoquMkGGUIx6BXsN/MD54G0aPgOttDrQNeMkbswJI/d/jjo89NFVUj0866opE0sMAeYZVLlokhrLGI3CTD7YvsR3EX5bn6Y5PCXuFLFkDQe4FZzSavnqJvUHUweqWnYmwQi9h/u+W/TFbtDU5jSRcRkLSSQJqBXce8bGx/s4dLRuBKeORxFVG2tvfc4tESjjFak2kCowZbgDf8frjEOnzWNIBr/i0wdZjZQkZYCo5FU5hW5jK9UrrE7RK2sWBuw/vywR5KEqs0mrYgCkcXCVjz9ptVvuhPnjIikr6ysEUJaaQtqUWsqC1rn9W+/idhguyygjy+ijpoyW03LOebsdyx88PiYx7ncIqlomzG5TtbG0EIrHLSw1FLcskcxhUMRcaVDqANhawuL77fLPmjkMaksSNcbMLjcaR4d4692C7PMolqJ0q6Q2kACypcjUBezDxFyPgT4YC6fNOAamjlp04iwiAkXBsAQp+IBPj8hicsboZDQ9brrMB+YP4H2OFLIrk1Xtabrt3j2fpvfFkxJE4YsdAiY3UjbcbWxSqc5qHWV/UqdrwhWNyBq33t54tZVW0OaSNHweC+lQW4m2x32I64ZmT27c9lrPL0DMYzXwFWlQsOGre2wSIb29sg2v5kYPVpxTUtPAvKKMIPIAYyshyQCqaunGpVcmnFrDqNQHwOx68xbrvVI93zxuxmnTqPKjBEYwb3VpF9hfhjyWFJkKSoHU8wRhryNDT8RiNKrc2Qmwt8cSBmI95R/oP440FwbuVoq1mS5JA/uM6eHvD64qVeUQ0VJPUu1VMkKM/BpYhrcAXsBzJPS1sb12/OX7h/HDJoknjKTBHU9Ch/HDDIA/0oeJGTelYuU5nSCmPquUZlTLe5EtNpZj3m5uficWlzhGfT6hXjxMG38cX3iR3R20F0906Tt9fAY9WNVlaVQgkf3m0Hfl4+AxOSRjvwNftO2OQc/pZ9bm6UkXENBXzfqwwaj8r4HZ5sq7SZjDT1HZ/PKaeQkCral4SpsT7TX8OoO+DFYI0iMSiMIeahTv07/DCeCN0RGEZVLaRoO1hYdcTaRVPcCt0U3aFtaQ76CUIt6PaZtv8VrdPcVQn56ca2T9ksryoh40knm/SVDav3RZfpjcu35y/cP44Vz+cv3D+OOjsjak0ublSt0vcaS04gql93z/AJYnu35y/cP44gqtdlsU6/ZP44qHNOxWMghV6qrLCspBETwqRXLA/nCQW8tH1xfHtbj/AOYyKoytNmixNv6jGoB5IbS+1y35j5YGKeTtZS8OoeGN1SQPPCr3Lq0pkbTt72ksoBI3AxOaIvqk8Zq0fWw3iLrVNQ1MpYDvAtf+IwCJ2izfLk9czLLptGYyiaJEcMadFuzq4NrEIota9z3c8Um/4tqZosxp4oA6ho1RzYiKSxK2tzvAu9+bYh455VQ4fUcZtnNNltNVzSNr9WpJKp0U76UAP1vi9SMZaWGTq0at8xjm5yTtFOslQBT6po48sqBLIb2UohkGx2YgnnezDqLHTpO0VdknBpc8pW00SmF5YSGEo30ML26Lvy3PLHRjl3pu6Z2lou0ckgMFJ3O4GFbAFL2kzHOZYavJ6OZPUmeoeGcqvrEDKFW1idySTvbl5YlqPSDS1TxxUNNV2MyPxtC6OGhLSgm+xCrY9xdeWDxJPinrH1G5IX3iB13OKNFmlPVVCwI443BMzICDpXUV38wR5HuwF1tfm3a2ohOQrJSQPHwpZJPZKsCHHK/snS64bT5bn+QVpzWdY6tqoGlKROSYVclxzUXCsWPP7R7hg7FejunbRF2jijr46uSNYyCHh4oselx+P1xNI6ywwyIbo66lPeDa2Oa5ZHWdg5DWZiBVQSKmXU8cL631KfECw0oT5eeDzJKSsoMioKPMpEkqoI+G7obg2NhzA6WxWOMMdYSSbbp06VCz5hIEYwtRxqCWstwJNVvHdfnjYEagn2QL2uMVKwt6i4VS2pNJspYi4tew54fHUVUiBxDEurezMwI+I04eRpdspNNJVVDBVUzQTRq6sjJZh0III8NicWDGtz7I357Yqz1NVDGX4EbeCFmPyAw9Jqp0DcKEXF7M7Aj4i2JmNybUFJFCEDjnqcv5k3xl9qcnizfLGp3ABMiEG3W+Ls9TVQpqMEbbgewWY/IDDhLUuisYoQNmszsCPjtjrWPa6wuFwpZFBlPq3aLMRHGqUpyymijUCwB1TA28gv0xNL2ZoZOzr5QsYjVqFqMTAXdVKBb3PXYfG2L1TVVUChjTq1yBZNTn5AYlEtUQDwoRfvdvwwxDyiwostyyHL0KwqBcDVYWudyT+8cWKiFZ4jG3IkH5HFepq6mBQTTq1z/49b/wGJeLVfo4P2jfhhCxxNld1BRVeWwVSxpModFnMpB7yCP54fWc18/5YjnrKmEoDTq2r9Hqb52G2HzlyFMoUNvcKbjDsaQfaVxBCYlQ+hdl5Yd6w/cuFhYquJesN3LhesP3LhYWBCXrD9y4a8pdGR0RlYWIIuCMLCwITKbh00XDpoIokvfTGukX+AxL6w/cuFhYChL1h+5cL1h+5cLCwIS9YfuXENROx07L1wsLAhf/2Q=="/>
          <p:cNvSpPr>
            <a:spLocks noChangeAspect="1" noChangeArrowheads="1"/>
          </p:cNvSpPr>
          <p:nvPr/>
        </p:nvSpPr>
        <p:spPr bwMode="auto">
          <a:xfrm>
            <a:off x="155575" y="-457200"/>
            <a:ext cx="885825" cy="952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10" descr="data:image/jpeg;base64,/9j/4AAQSkZJRgABAQAAAQABAAD/2wBDAAkGBwgHBgkIBwgKCgkLDRYPDQwMDRsUFRAWIB0iIiAdHx8kKDQsJCYxJx8fLT0tMTU3Ojo6Iys/RD84QzQ5Ojf/2wBDAQoKCg0MDRoPDxo3JR8lNzc3Nzc3Nzc3Nzc3Nzc3Nzc3Nzc3Nzc3Nzc3Nzc3Nzc3Nzc3Nzc3Nzc3Nzc3Nzc3Nzf/wAARCABIAIEDASIAAhEBAxEB/8QAGwAAAgIDAQAAAAAAAAAAAAAAAAYEBQEDBwL/xAA4EAABAwMCBAMFBgUFAAAAAAABAgMEAAUREiEGMUFREyJxYYGRobEUFTJC0fAHI1JywRYkQ1Ni/8QAGgEAAgMBAQAAAAAAAAAAAAAAAAQCAwUBBv/EACwRAAICAgEDAQYHAQAAAAAAAAECAAMEETEFEiFBEzJRcYGhBhQikbHB0fH/2gAMAwEAAhEDEQA/AO40UtcacRSeHo8VyLERJLy1JIWsp04Gc7VbW2RImwYMs6Gw8ylxbenONSc4Bz7agHUsVHIlrUOta2kfpPH0k+iilHj3ioWKKI8QgzXk5ByP5af6vXt7z6z0T4EpJAGzLi88RW2znRKey9jIZbGpfw6e/FaLbxNCuEVUlLzTCAcEOkgpPY7AZ9Ca5Jbr5GUHvvOOp1S0khexUXDv5lHfGPp1zVymfZLmzHjEiIpGAPDAyT1ycDue5351y2nJrBbtlAya+4BvHzjbcuP4lsuTsWRGU80jTpejK1asgE+Ugcs9z8dqYrReYF4ZLsCQlzT+JJGFJ9QdxXKZ9lkRE+M0tL0cp1AjmB1OaiszpTDzLzD6kPMjDbgA1JHbPUew7UhVmhufrHGrK+uxO4UVT8MXpN7tqXykIfT5XUDkD3Hsq4p8EEbEqB3CqO7cU2q1uKaef8R4bFtoain1PIfWq/iW6SZTztstTvhBsD7U+k+ZOfyp7HHX3DrhUhQozklAMZLunk3yJSBnKj1Pf6VU1hPuyFlq18zoke8xX2G3ftMVIcGUgvc/kKoE/wARLW3OciTGX2ihxSQ62kuIUB+bbfB9KqnLXAuD7ROWvDBSY6EhAHP58vbtvVFebO7bXCtslcZR8qvzI9h/WlHy3rftcc8f9lidrjamddhy482OiREeQ60sZSpByDW+uMW28zbbcEzGHPMceKjAAdSOigOZ54PMV122TmrjDbksHKFjl2PanKrRYIHxJVFFFWwivxtDTLaiJWdkqUeeOgqztaY7cK2tlZ8RLCA2nWd8JHTO9eL+tCPA19dWPlUuE459kihtrUlTSfNqAxttSddLrkvYeCBqWNf3Vir4f3JiiEpJUcADJNc9vFpbuUt2XKyoOjKdt09h6Y+lPM0qNtfKmzqLKiUA5OdJ2pZStuWwhTSxpVgpJ6jpTnHncTyV7l1qIzvDKWHkuLjF5obqaCyNQx3AyN8cq0RrTcIkt37Ckx2X9khxAdOjOQAVDny3ABroniANqKUAhJwCo4zjn/mo6n0F0LUEpOkpxnJOf386Xu64mOCGfZ+HMrrwLSPBMjWuOqLaRFkJSpXtB5YxvnlS9c7IpnW7F/mNJSVKGd0gc6aFONFQRqxnnjYelZTIR4gSTnNeTs6k1mV7XWgef9mrTjGur2YG9Sv4FeVHdQUErQpSUuadykqz8uXw9afZz5jxHHB+IDCfU7D5kUi3BmO2tt5lKUvF9kAtoAKsuJ2Ucdxn3fFr4pdDFnccUDpStGcdPMN69PiZCXoxTgHUU7DUvnzKRKmo7RQFJUT+LO5UepJ6ml+cypfiJZQEuawtLgzqT6VeRWGloC1ryTySOdRbhdINtdDLqSVkZ0pHL1NdeyrGUAnX3MWGNfmHSjmUUViV4oR5lHnsTk+39jNM4ZXKtYjSxqQRg5OSe3L61UDia3tLPhoGsjmlPL/NR3uJ0lWUt6cfmPM1m5ecLFKIhO/XiaWF0HKqO9SruVtchuu4BLKCPOegPenjgqQWA1DCtbSkqCVAjYjfH1pSb4iwsr0pVkEYzsakcMyxJ4ot5bQGyp4kpbACdm1/PBIqvCybwyo487HmPZXS7K928ACdVoozRXoplxR/iFKEViEokjK1jb0FXtkK3LZb3A55DGbJTpG/l70sfxSts+4w7em3xHZKkOqKg2nVgYphsLSGLbamX2VJlNxGknLZ8pCMEE8h1qwogrDDkxZEYXMxPg6lupIUkpUMg7EUjQUCKuXFUSHGHil5Ct9QO4WO2efxp6pe4hshky2rjFz4yE+G8gf8rZ/yOY78u1L2L3DRl7b1sSu8JCUKThJOVHyc8EnHKoC7c4Xs+IQg9lH61HTPcizQypSSRkjy8wNiOfp8q3G6vhWlKUEHOARyrFv6TW7Eo2j+8jV1Q1ekj3KO8gAMa8g9FHetMCNI8dKn04A6kc6mpu60r0vNoUM42FWIe8eNrjtqUsjAS2MnJ6D97UmelX9pCsD/ADNCnrKsnYF8zfDitzJcdB3CFpeO3IJOQfeQKYLtFMy2yI6QFLWg6QrkTzAPsrTY4CoUbL5Bfc8ysck9kj0/e2Ksq3MHEGNQK/X1+cUZu47iJaHWlW9kgqDY2UhY3Qr8yT7Qe/rVXfbQbloW24PFA0qx7BzGOmfr06Md5sq409+bETmPJTmQ2kZKHByWB2PI43BweWcUH29yNIXG2Wtsj8IyMkbEZ6/P61HIxxaBs6YeshVm2YVoZR4i9/paY2nUcAf3HeoUm1SGzgoWT76bU3CWpROx1EkhIBHPp6UffL6MeKhtXTJSKSOJeG8MD9CP9mqn4rKndiRat9mfJK3EaPUYp04JsZbuqpzucMJKUbdVDn8CakRT95sFplvzL28vL2knoKbIMVERgNo3OcqPc/v6VZjYl4v77CND4TuT1hsuogDQM35FFZwO1FbMy5miiiichRRRRCVd0scO4ErcSW3f+xvYn171Ru8ISM/y5jSk/wDtsg/U03qSFJKTyIwcGoabZGSkJBfIHIGQs4+JqJRSdkSl6K3OyItM8HPqV/uJraUdmmsn4k4HwNMlttcW3IwwlSln8TizlR/T0GBXr7sjbE+Mojqt5aj8zUygKF4nUpRPdEKKKKlLYVTXThyFPJWNTDp/O319RVzXh1tLrSm1FQSoYJSopPuI3FcIB5kWVWGmET18GysnTcWCO6oxz7/NXuHwSlLyXJ9wW9p5IabCB78k0x/drOnHiyj2JkryPnQbYySCXZJI7vq/WurpeBF/ydJOyPuZuhxGIbXhxmwhPs5n1PWt9FFEaA1CiiiiEKKKKIQoooohCiiiiEKKKKIQoooohMKzpOnGrG2ajETcbLj5/tV+tFFEIATc7qj426K9/Ws4m/1R/gr9aKKITBTO07Ljg5/pV+te2RJ1Hx1NFPTQDn50UUQm+iiiiE//2Q=="/>
          <p:cNvSpPr>
            <a:spLocks noChangeAspect="1" noChangeArrowheads="1"/>
          </p:cNvSpPr>
          <p:nvPr/>
        </p:nvSpPr>
        <p:spPr bwMode="auto">
          <a:xfrm>
            <a:off x="155575" y="-327025"/>
            <a:ext cx="1228725" cy="685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2" descr="data:image/jpeg;base64,/9j/4AAQSkZJRgABAQAAAQABAAD/2wBDAAkGBwgHBgkIBwgKCgkLDRYPDQwMDRsUFRAWIB0iIiAdHx8kKDQsJCYxJx8fLT0tMTU3Ojo6Iys/RD84QzQ5Ojf/2wBDAQoKCg0MDRoPDxo3JR8lNzc3Nzc3Nzc3Nzc3Nzc3Nzc3Nzc3Nzc3Nzc3Nzc3Nzc3Nzc3Nzc3Nzc3Nzc3Nzc3Nzf/wAARCAA9AJcDASIAAhEBAxEB/8QAHAAAAQUBAQEAAAAAAAAAAAAABgADBAUHAgEI/8QAPBAAAgECBQIEBAQDBgcBAAAAAQIDBBEABRIhMQZBEyJRYQcUcYEjMkKhFbHBUnKRorLhJDNUYpLR8PH/xAAZAQACAwEAAAAAAAAAAAAAAAAEBQIDBgH/xAAyEQACAQMCAwYEBQUAAAAAAAABAgMABBESIQUxQQZRobHR8DJhkfETInGBwRQVJHLh/9oADAMBAAIRAxEAPwDccNzzRwRPLNIiRoLsztYAe5x07BVLMQABck9sYf8AEHrCXOKxYoDKuWQuSqRylRNa4u9vfcL2FuDsLIoXmbQgyag8ioMmjfPPiDFEXhyenWeQbCae6xk+w5b9sdUfW1F8sZ8xnqorAa7KmgGxO1he1hffGUUufrUKkbqIxdUUgbKgI1ALwNrrsAd+cWXzFJmku9QWd0dPCIaMK2oWt9VuLnY2H27c8PvYuQz+lLjfEONYKjr1/ii3qDr6soc2f+ETJUUYiB01EYAD77ggA245Pr6Ytcg+JNFWRRfxinagZyVM4JenDDkM9vL99ve+2M/TJqg1jPQSPMGp1fwpN2YLyRyRuffkfXDKxBo/Egdgrrcqp8r8duMK1uunUc6alQQHjYMp619AqysoZSCCLgg7HHuMp+HnUM+VSLlle5ahc/ha3B+V4sL/ANm5tzsSLbXONVBvg1WDDIqAYEkd1QM2znLsmjjkzSshpUkOlGlawY+mFTZxR1mXfP0My1NMTpSSPdWN9Ox+u1+2AT44IJMpywH/AKhv9OLb4YPBF8PqJZtJRWmVltq5lba3vcbe+IiTMhSj2tNNotznmcUS02axVFXFTpG4MlOJ9ZtpAP6b+uLDESCeieeNIdPivD4i2Qg6Ljnbbc8H39DiUTbFlBV5JIsaM7sFVRckmwAwEZ58RqKlmalytEqqixs7tpQn2HLfXYb84CfiL8QJMwq5qDK9XyMDlfEB2nYcmw5Ub2v6X9LAMOZyXYeMw1i0hH6hYD+Q/fA8kpHw0wt+HvKMk4/WtwyXreKpo3qc2NRTMreHoTQyObsPJbzdt78EfXFX1J19WUdfDLkrmWlMX4kdREttdzwRY8Dfe3GAODqGjlooqWpp/DlUqscsC20IoNgV7qLnYFeTvi08lexmpAVp0kNM0yr5Ha90uNzupFyOL78Gw0dxISdZx776FvoZbN9Uifk7xuB/NG/TnxNhrY3Od0D0EcbaJKxG1U6ttsx5Xm/cDudjg/iljljWSN1dHAZWU3BHqMYH4Lx6zG7Qu11dV4PsR3xddD9RVPTdeKOtkU5PUSkbsT8sxBOrfhTaxGwHPJsSI7gE4NQC6t1rZcLHgIIuDcYWCahQx1/XNTZMtNG5R6yVYS22ynnkEWP5T/e9bYz56GnqhGskEQuNTFWI8otbYqfY29Qd/Uq+JTn+IZWl22incAHYkaO3fkfvtvgVAKCSBPMY4AmkcAn2F/8ARgB+IS205CHG1Zfi8rtcaAeWPH71SV3TiOEMTqjzPqUMLhVsNyCwta+5sObW9YNL0pLFWIPEC2dbMQypz2Okjse+DXLoZ6qoVVjlGmBXIHbUT+m9/wBP9n/Z+iyN6ind5/JFO++oW1EtYG1t7L6g32FyBfFo7VvGCHG+3jXbZb6QaQu3vyFMZWzUrwMrXWjk06vygq2x50ja/vsO5w5nGRJHNWzUVmKv4phUknzbna3N9VgL/bF/Bl9FQzSx09oWjiR7Iba7X7A77Lbt3GOo6gpSRyTeDUfMRhUKAKANFyCQzA3JY3G1uSbXOTn4lJPcG5XmenLPXyzWh4dZPbRlGOc7+/3oFSnsszMWWSMhAlhe5Onvb1/2vbGrdHV8lfkNO1Rf5iK8MoZgW1Kbb27kWP3wFy5LHUZjIDEWCW1sBw1lIsRYnY9h/hgj+H4ZI81R5vFIrBc72B8NAbAk249eb4f2F+twwRRjA3oe3Epmd32zt9O75c/rS6+yz+KQ0UWnVoZ249gP64k9KUUNF0slLUWSJHl1Fm02BkY3v2557Ye6mlSI0xkVWBDjzD+7jvIooqvJiB5BJK51IBcEPsRfbYgY5HIx4o6dNPpTQ32qIWmeW/v61LpY8tFVE1P8sajwPwypBcxG1rd9Ow9sRuqZtOVtSrL4ctaxp4iG0kkqSQNwb6Vbg3xOgoo4ZkkEkjaIvCVWIIA/w52F/Ww9MUHWrt4tFECArJKxJ9BpBG4IJ0s2xB4PpcMLpykLMOeKrT4hWT5r0hLF4hhKuFQylbNqtvby2uCbHa18D9d03X0kjJJSs1lDDSpb+f8A69MavLG5qIUlOlKmsKWdxYhRcKoLnst7AWNibC98TJa2kWvqp3hDQJEiazYj9RJ9bWK+/tuCcyvEZ4+mr2B55p1JxREUfi42rC4qNwxkYMoYeXXsPpjQek8lqaTLFavAWmqZYyqE3DFbtfbbe374u0lpEo6CeKl8OpVI/E06h5jYEWGm43PIA427DmrqWmqFu72YEW1tYWNxYXt3P1+2J3F68uFAxz8PeaR8T7T26wtbxjOoHPmap6yJ2zCrSJBpjVJA2oANe4ItzcWBvve+K7MYKv52lpgpjDupYld1OxU37cg9vri8Hi+NK+5Ee6jSfPt/d9d9iTv9sWANNLRQ/NU0EkyqNT6dLKo2FrG/YDjHVumRQCNsAeHv60m4JxVYWIlwQo2+n2NHPR1e1blNpI2jkp5GhZGN9NuBfcGwNtidwd9sLFH8NlSKfN4oySNUMjNudTFWBJJ3LeUX+g44wsaS3bXErfKm6uHUMOtdfFCk15fSVwJUU0hV2FtlYd7+4A++BNBHJllZFUIxcuIzcBgVOm5txxftjWczoocxoJ6SoF45kKnbcehHuDvjJaijloq2bL69Px4CJAQl9Y/Sw2N725529QcAcQt2dlYUq4khjIuAM450SUjCPMpFE1lNMtzfuWOmwH0bA4GzVIJkEb+HDOWjcpYMuoNsL3PJF+/PO2H4fFjnKxFjGyArcEGMgnb/ADce3pjulrK2PL8vpShZY2i1K2q/kFwdxf8AMFO9sJBZTxsQEz8Phn7VOx7RQwLpZdseY/5XWeVNXlxMhJLhVu1rDYnbnbn/AHPYWTOq2qWkh85CuoGo3NwD3IJ/rg1er+ZqZjXUnip4aKBY7WLHbt37egwzTz0NOtKseWIovdy5sYwFJBt63sLdr37WxWFlt0xLFvt5exWgte1PCvw9/i+xqzoGtRf8WRrknVFDHkBVYixJvsDwB9O+LroWnZMqqKpwQaysmmAPOnVpXueyg89+3AGoYqnNqqLLoCFMrvLUul/woiSBe55IsN739OdOiU0MdNBHBAgSKNQqKosFA2Aw24NasmqU9dhQjzCaQsvL1oa67QyR0YBIszcH6Yd6Zo/H6XEBb88kl9Y1A/iE2I7g9x33xG+IFUtJDRO7aQzsP2GHemPmK3peJ6SdVDyS3BBBIDsLBlPlv62OH39Fp/yu/akkQf8Auzk8tPpVvR5WKeqinMisY6cQ7JY2HvfYe3rir68gL5Sk4cxrBKGeQC5VSCDb7kD6E4s6OmrEq4Xne8aUwja07Nre/JUi3bnnfE2rpoqyllpp1DRSoUceoPOISIHUqadDagF5JWhUFXUWjmFid1bbe3J2N+3f2xU1sUzQTnzFwqE87jSNr6frsL/ucP10NTRTy5XXx+KYYWjSUpfxYG4+vYWHc+18LLMzo5quKSdyrNEUmugsGUgqb2uOX298Y2WJ4C2RuN8ePjioXHCZbtC8ZyO6q+QHwaUKtrSLe6kWsCRcW2/y/wBC8kLS1cZLi4jbfTtyvt7ev2PZ2evylMvqDMxElNI1igB1IrXXtzptjz5vKZcxjip61owUYkta17rbbn19Pv2LS9w6l4/yjPIc/vWcl7McTAJjTOM+NcmJI0r2ZNNybXAs/kHqAP3P17BqWMs7xqSR4YBW+1z7cdvTFlDl6VKxiGrWVpnLeTY2G99vYD/7bDFJlUuY5g9JHcLKbHWNVlB3JXbbf17jm4wRPeRXhEUCYwaDj4RdrIqyLp+w9DRV8P6F4KCrqZrFqmoLIwN/IBZew9+3+PJWCSipYqOlipoF0xRKFUewwsPokKIF7q2CLpUL3U/irzrJqbNol8YFJkv4cy/mW/I9x7YtMLE2UMMGuSRrIpRxkGs7qMkr8ulkacNJEdIV41ugt3PcE++2wxGPmIKupsbWvjTCL4Yko6aRtUlPE7erICcWq64ww8azd12aSSTXHJj5EZ9KzhpYk8stRGHbZV1gf/uJdJkOYZpIGWNqeG+808ZXb/tQ7n72HfB7HTQROXihjRmN2KIASffDwGOXBSdAhXarLXs5DE2qVtX7YHr41AyjKKTKafwqRCCx1SSMbtI3qxxYYWFisAAYFaIAKMChbrzpWfqqkpYIMwFEYJS5cw+JqBFrW1C2Henclrum+mYcrimSslhZ2MwXQSGcsbKbi+9hc2wSYWLzcSmEQk/lBzj51zQurVjeq2jbMTWR/Mpph+XGrZf+Z34N/wCmLLCwsU1KoeY5dBmEYWYEOl9Djlb8/Y+mMp6i6TzbJ6uWqp4HqqVtz4CliN+So3H8vfGxY8IvgWa0jm3POjbO+ktH1LuO418+rX02srKSrA7q1xbELMKyCSdRS7HgBeTj6ImoqWdrz08Uh33dAf549jpKeJzJFBEjnllQAn74EXhaq2dVOx2kUbiLf/bbyrNOicqzySkUimkhjc3MtUpQf+H5m/YH1xoeV5VBlqN4d3mk3lmf8znnf0G52GwufU4nDHuCrexhgYso3PWkN3dvcyF2GKWFhYWC6Fr/2Q=="/>
          <p:cNvSpPr>
            <a:spLocks noChangeAspect="1" noChangeArrowheads="1"/>
          </p:cNvSpPr>
          <p:nvPr/>
        </p:nvSpPr>
        <p:spPr bwMode="auto">
          <a:xfrm>
            <a:off x="155575" y="-236538"/>
            <a:ext cx="1219200" cy="4953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2" name="Picture 14" descr="http://jisao.washington.edu/pdo/pdo_warm_cool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379" y="1994501"/>
            <a:ext cx="8794870" cy="3600400"/>
          </a:xfrm>
          <a:prstGeom prst="rect">
            <a:avLst/>
          </a:prstGeom>
          <a:noFill/>
          <a:extLst>
            <a:ext uri="{909E8E84-426E-40DD-AFC4-6F175D3DCCD1}">
              <a14:hiddenFill xmlns:a14="http://schemas.microsoft.com/office/drawing/2010/main">
                <a:solidFill>
                  <a:srgbClr val="FFFFFF"/>
                </a:solidFill>
              </a14:hiddenFill>
            </a:ext>
          </a:extLst>
        </p:spPr>
      </p:pic>
      <p:sp>
        <p:nvSpPr>
          <p:cNvPr id="6" name="CaixaDeTexto 5"/>
          <p:cNvSpPr txBox="1"/>
          <p:nvPr/>
        </p:nvSpPr>
        <p:spPr>
          <a:xfrm>
            <a:off x="1384300" y="1475492"/>
            <a:ext cx="1933734" cy="369332"/>
          </a:xfrm>
          <a:prstGeom prst="rect">
            <a:avLst/>
          </a:prstGeom>
          <a:noFill/>
        </p:spPr>
        <p:txBody>
          <a:bodyPr wrap="none" rtlCol="0">
            <a:spAutoFit/>
          </a:bodyPr>
          <a:lstStyle/>
          <a:p>
            <a:r>
              <a:rPr lang="pt-BR" dirty="0" smtClean="0"/>
              <a:t>A- FASE CALIENTE</a:t>
            </a:r>
            <a:endParaRPr lang="en-US" dirty="0"/>
          </a:p>
        </p:txBody>
      </p:sp>
      <p:sp>
        <p:nvSpPr>
          <p:cNvPr id="7" name="CaixaDeTexto 6"/>
          <p:cNvSpPr txBox="1"/>
          <p:nvPr/>
        </p:nvSpPr>
        <p:spPr>
          <a:xfrm>
            <a:off x="6300192" y="1475492"/>
            <a:ext cx="1423980" cy="369332"/>
          </a:xfrm>
          <a:prstGeom prst="rect">
            <a:avLst/>
          </a:prstGeom>
          <a:noFill/>
        </p:spPr>
        <p:txBody>
          <a:bodyPr wrap="none" rtlCol="0">
            <a:spAutoFit/>
          </a:bodyPr>
          <a:lstStyle/>
          <a:p>
            <a:r>
              <a:rPr lang="pt-BR" dirty="0" smtClean="0"/>
              <a:t>B- FASE FRÍA</a:t>
            </a:r>
            <a:endParaRPr lang="en-US" dirty="0"/>
          </a:p>
        </p:txBody>
      </p:sp>
      <p:sp>
        <p:nvSpPr>
          <p:cNvPr id="8" name="CaixaDeTexto 7"/>
          <p:cNvSpPr txBox="1"/>
          <p:nvPr/>
        </p:nvSpPr>
        <p:spPr>
          <a:xfrm>
            <a:off x="188398" y="5517232"/>
            <a:ext cx="8768851" cy="1200329"/>
          </a:xfrm>
          <a:prstGeom prst="rect">
            <a:avLst/>
          </a:prstGeom>
          <a:noFill/>
        </p:spPr>
        <p:txBody>
          <a:bodyPr wrap="square" rtlCol="0">
            <a:spAutoFit/>
          </a:bodyPr>
          <a:lstStyle/>
          <a:p>
            <a:r>
              <a:rPr lang="es-CL" dirty="0" smtClean="0"/>
              <a:t>Fig. Patrones típicos del verano austral de la </a:t>
            </a:r>
            <a:r>
              <a:rPr lang="es-CL" dirty="0" err="1" smtClean="0"/>
              <a:t>anomalia</a:t>
            </a:r>
            <a:r>
              <a:rPr lang="es-CL" dirty="0" smtClean="0"/>
              <a:t> de la TSM (colorido). PNMM (contorno) y stress del viento (</a:t>
            </a:r>
            <a:r>
              <a:rPr lang="es-CL" dirty="0" err="1" smtClean="0"/>
              <a:t>vetores</a:t>
            </a:r>
            <a:r>
              <a:rPr lang="es-CL" dirty="0" smtClean="0"/>
              <a:t>) durante (a) fase caliente y (b) fase fría da PDO. Fuente: </a:t>
            </a:r>
            <a:r>
              <a:rPr lang="es-CL" dirty="0" err="1" smtClean="0"/>
              <a:t>Manthua</a:t>
            </a:r>
            <a:r>
              <a:rPr lang="es-CL" dirty="0" smtClean="0"/>
              <a:t> et al (1997)</a:t>
            </a:r>
          </a:p>
          <a:p>
            <a:endParaRPr lang="en-US" dirty="0"/>
          </a:p>
        </p:txBody>
      </p:sp>
    </p:spTree>
    <p:extLst>
      <p:ext uri="{BB962C8B-B14F-4D97-AF65-F5344CB8AC3E}">
        <p14:creationId xmlns:p14="http://schemas.microsoft.com/office/powerpoint/2010/main" val="19641802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043608" y="1700807"/>
            <a:ext cx="6984793" cy="363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ítulo 1"/>
          <p:cNvSpPr>
            <a:spLocks noGrp="1"/>
          </p:cNvSpPr>
          <p:nvPr>
            <p:ph type="title"/>
          </p:nvPr>
        </p:nvSpPr>
        <p:spPr/>
        <p:txBody>
          <a:bodyPr>
            <a:normAutofit/>
          </a:bodyPr>
          <a:lstStyle/>
          <a:p>
            <a:r>
              <a:rPr lang="es-CL" dirty="0" smtClean="0"/>
              <a:t>Índice de la Oscilación del Pacifico (ODP) </a:t>
            </a:r>
            <a:endParaRPr lang="es-CL" dirty="0"/>
          </a:p>
        </p:txBody>
      </p:sp>
      <p:sp>
        <p:nvSpPr>
          <p:cNvPr id="4" name="Retângulo 3"/>
          <p:cNvSpPr/>
          <p:nvPr/>
        </p:nvSpPr>
        <p:spPr>
          <a:xfrm>
            <a:off x="179512" y="5589240"/>
            <a:ext cx="8784976" cy="1077218"/>
          </a:xfrm>
          <a:prstGeom prst="rect">
            <a:avLst/>
          </a:prstGeom>
        </p:spPr>
        <p:txBody>
          <a:bodyPr wrap="square">
            <a:spAutoFit/>
          </a:bodyPr>
          <a:lstStyle/>
          <a:p>
            <a:r>
              <a:rPr lang="es-ES" sz="1600" dirty="0"/>
              <a:t>Serie temporal de los cambios en la Oscilación </a:t>
            </a:r>
            <a:r>
              <a:rPr lang="es-ES" sz="1600" dirty="0" err="1"/>
              <a:t>Decadal</a:t>
            </a:r>
            <a:r>
              <a:rPr lang="es-ES" sz="1600" dirty="0"/>
              <a:t> del Pacífico entre 1925 e 2010. Valores medios entre marzo y setiembre. Las barras roras  indican cambios positivos (calientes) e as azules cambios negativos (fríos).  O ano 2008 ha sido o más negativo desde 1956. </a:t>
            </a:r>
            <a:r>
              <a:rPr lang="es-ES" sz="1600" dirty="0" err="1" smtClean="0"/>
              <a:t>Fonte</a:t>
            </a:r>
            <a:r>
              <a:rPr lang="es-ES" sz="1600" dirty="0"/>
              <a:t>: http://www.nwfsc.noaa.gov/research/divisions/fed/oeip/ca-do.cfm</a:t>
            </a:r>
          </a:p>
        </p:txBody>
      </p:sp>
    </p:spTree>
    <p:extLst>
      <p:ext uri="{BB962C8B-B14F-4D97-AF65-F5344CB8AC3E}">
        <p14:creationId xmlns:p14="http://schemas.microsoft.com/office/powerpoint/2010/main" val="28444603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827584" y="6060340"/>
            <a:ext cx="6679842" cy="369332"/>
          </a:xfrm>
          <a:prstGeom prst="rect">
            <a:avLst/>
          </a:prstGeom>
          <a:noFill/>
        </p:spPr>
        <p:txBody>
          <a:bodyPr wrap="none" rtlCol="0">
            <a:spAutoFit/>
          </a:bodyPr>
          <a:lstStyle/>
          <a:p>
            <a:r>
              <a:rPr lang="es-ES" dirty="0" smtClean="0"/>
              <a:t>Totales </a:t>
            </a:r>
            <a:r>
              <a:rPr lang="es-ES" dirty="0"/>
              <a:t>mensuales de precipitación, estación </a:t>
            </a:r>
            <a:r>
              <a:rPr lang="es-ES" dirty="0" err="1"/>
              <a:t>Caquena</a:t>
            </a:r>
            <a:r>
              <a:rPr lang="es-ES" dirty="0"/>
              <a:t>. Datos: DGA.</a:t>
            </a:r>
            <a:endParaRPr lang="es-CL" dirty="0"/>
          </a:p>
        </p:txBody>
      </p:sp>
      <p:pic>
        <p:nvPicPr>
          <p:cNvPr id="6" name="Imagen 11"/>
          <p:cNvPicPr/>
          <p:nvPr/>
        </p:nvPicPr>
        <p:blipFill>
          <a:blip r:embed="rId2">
            <a:extLst>
              <a:ext uri="{28A0092B-C50C-407E-A947-70E740481C1C}">
                <a14:useLocalDpi xmlns:a14="http://schemas.microsoft.com/office/drawing/2010/main" val="0"/>
              </a:ext>
            </a:extLst>
          </a:blip>
          <a:srcRect l="13600" t="26614" r="19444" b="17625"/>
          <a:stretch>
            <a:fillRect/>
          </a:stretch>
        </p:blipFill>
        <p:spPr bwMode="auto">
          <a:xfrm>
            <a:off x="965353" y="1628800"/>
            <a:ext cx="7053070" cy="4079029"/>
          </a:xfrm>
          <a:prstGeom prst="rect">
            <a:avLst/>
          </a:prstGeom>
          <a:noFill/>
          <a:ln w="19050" cmpd="sng">
            <a:solidFill>
              <a:srgbClr val="000000"/>
            </a:solidFill>
            <a:miter lim="800000"/>
            <a:headEnd/>
            <a:tailEnd/>
          </a:ln>
          <a:effectLst/>
        </p:spPr>
      </p:pic>
    </p:spTree>
    <p:extLst>
      <p:ext uri="{BB962C8B-B14F-4D97-AF65-F5344CB8AC3E}">
        <p14:creationId xmlns:p14="http://schemas.microsoft.com/office/powerpoint/2010/main" val="25038553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395536" y="5301208"/>
            <a:ext cx="7200800" cy="895222"/>
          </a:xfrm>
        </p:spPr>
        <p:txBody>
          <a:bodyPr>
            <a:normAutofit/>
          </a:bodyPr>
          <a:lstStyle/>
          <a:p>
            <a:endParaRPr lang="es-CL" dirty="0"/>
          </a:p>
          <a:p>
            <a:endParaRPr lang="es-CL" dirty="0"/>
          </a:p>
        </p:txBody>
      </p:sp>
      <p:pic>
        <p:nvPicPr>
          <p:cNvPr id="4" name="Imagen 8"/>
          <p:cNvPicPr/>
          <p:nvPr/>
        </p:nvPicPr>
        <p:blipFill>
          <a:blip r:embed="rId2">
            <a:extLst>
              <a:ext uri="{28A0092B-C50C-407E-A947-70E740481C1C}">
                <a14:useLocalDpi xmlns:a14="http://schemas.microsoft.com/office/drawing/2010/main" val="0"/>
              </a:ext>
            </a:extLst>
          </a:blip>
          <a:srcRect l="9850" t="19943" r="23367" b="38647"/>
          <a:stretch>
            <a:fillRect/>
          </a:stretch>
        </p:blipFill>
        <p:spPr bwMode="auto">
          <a:xfrm>
            <a:off x="179512" y="224880"/>
            <a:ext cx="6513746" cy="3231173"/>
          </a:xfrm>
          <a:prstGeom prst="rect">
            <a:avLst/>
          </a:prstGeom>
          <a:noFill/>
          <a:ln w="6350" cmpd="sng">
            <a:solidFill>
              <a:srgbClr val="000000"/>
            </a:solidFill>
            <a:miter lim="800000"/>
            <a:headEnd/>
            <a:tailEnd/>
          </a:ln>
          <a:effectLst/>
        </p:spPr>
      </p:pic>
      <p:sp>
        <p:nvSpPr>
          <p:cNvPr id="7" name="CaixaDeTexto 6"/>
          <p:cNvSpPr txBox="1"/>
          <p:nvPr/>
        </p:nvSpPr>
        <p:spPr>
          <a:xfrm>
            <a:off x="6876256" y="224880"/>
            <a:ext cx="2075610" cy="1754326"/>
          </a:xfrm>
          <a:prstGeom prst="rect">
            <a:avLst/>
          </a:prstGeom>
          <a:noFill/>
        </p:spPr>
        <p:txBody>
          <a:bodyPr wrap="square" rtlCol="0">
            <a:spAutoFit/>
          </a:bodyPr>
          <a:lstStyle/>
          <a:p>
            <a:r>
              <a:rPr lang="es-ES" dirty="0" smtClean="0"/>
              <a:t>Precipitación total anual a lo largo del </a:t>
            </a:r>
            <a:r>
              <a:rPr lang="es-ES" dirty="0" err="1" smtClean="0"/>
              <a:t>transecto</a:t>
            </a:r>
            <a:r>
              <a:rPr lang="es-ES" dirty="0" smtClean="0"/>
              <a:t> latitudinal de la región de Arica y </a:t>
            </a:r>
            <a:r>
              <a:rPr lang="es-ES" dirty="0" err="1" smtClean="0"/>
              <a:t>Parinacota</a:t>
            </a:r>
            <a:r>
              <a:rPr lang="es-ES" dirty="0" smtClean="0"/>
              <a:t>. </a:t>
            </a:r>
          </a:p>
          <a:p>
            <a:r>
              <a:rPr lang="es-ES" dirty="0" smtClean="0"/>
              <a:t>Datos: DMC y DGA.</a:t>
            </a:r>
            <a:endParaRPr lang="es-CL" dirty="0"/>
          </a:p>
        </p:txBody>
      </p:sp>
      <p:sp>
        <p:nvSpPr>
          <p:cNvPr id="8" name="CaixaDeTexto 7"/>
          <p:cNvSpPr txBox="1"/>
          <p:nvPr/>
        </p:nvSpPr>
        <p:spPr>
          <a:xfrm>
            <a:off x="683568" y="5301208"/>
            <a:ext cx="7920880" cy="369332"/>
          </a:xfrm>
          <a:prstGeom prst="rect">
            <a:avLst/>
          </a:prstGeom>
          <a:noFill/>
        </p:spPr>
        <p:txBody>
          <a:bodyPr wrap="square" rtlCol="0">
            <a:spAutoFit/>
          </a:bodyPr>
          <a:lstStyle/>
          <a:p>
            <a:endParaRPr lang="es-CL" dirty="0" smtClean="0"/>
          </a:p>
        </p:txBody>
      </p:sp>
      <p:pic>
        <p:nvPicPr>
          <p:cNvPr id="9" name="Imagen 10"/>
          <p:cNvPicPr/>
          <p:nvPr/>
        </p:nvPicPr>
        <p:blipFill>
          <a:blip r:embed="rId3">
            <a:extLst>
              <a:ext uri="{28A0092B-C50C-407E-A947-70E740481C1C}">
                <a14:useLocalDpi xmlns:a14="http://schemas.microsoft.com/office/drawing/2010/main" val="0"/>
              </a:ext>
            </a:extLst>
          </a:blip>
          <a:srcRect l="42941" t="29674" r="5331" b="33542"/>
          <a:stretch>
            <a:fillRect/>
          </a:stretch>
        </p:blipFill>
        <p:spPr bwMode="auto">
          <a:xfrm>
            <a:off x="3275856" y="3563368"/>
            <a:ext cx="5676010" cy="3228988"/>
          </a:xfrm>
          <a:prstGeom prst="rect">
            <a:avLst/>
          </a:prstGeom>
          <a:noFill/>
          <a:ln w="6350" cmpd="sng">
            <a:solidFill>
              <a:srgbClr val="000000"/>
            </a:solidFill>
            <a:miter lim="800000"/>
            <a:headEnd/>
            <a:tailEnd/>
          </a:ln>
          <a:effectLst/>
        </p:spPr>
      </p:pic>
      <p:sp>
        <p:nvSpPr>
          <p:cNvPr id="10" name="CaixaDeTexto 9"/>
          <p:cNvSpPr txBox="1"/>
          <p:nvPr/>
        </p:nvSpPr>
        <p:spPr>
          <a:xfrm>
            <a:off x="971600" y="5301208"/>
            <a:ext cx="2160240" cy="1477328"/>
          </a:xfrm>
          <a:prstGeom prst="rect">
            <a:avLst/>
          </a:prstGeom>
          <a:noFill/>
        </p:spPr>
        <p:txBody>
          <a:bodyPr wrap="square" rtlCol="0">
            <a:spAutoFit/>
          </a:bodyPr>
          <a:lstStyle/>
          <a:p>
            <a:r>
              <a:rPr lang="es-ES" dirty="0" smtClean="0"/>
              <a:t>Precipitación total anual, </a:t>
            </a:r>
            <a:r>
              <a:rPr lang="es-ES" dirty="0" err="1" smtClean="0"/>
              <a:t>transecto</a:t>
            </a:r>
            <a:r>
              <a:rPr lang="es-ES" dirty="0" smtClean="0"/>
              <a:t> latitudinal de la región de Tarapacá. Fuente: DMC y DGA.</a:t>
            </a:r>
            <a:endParaRPr lang="es-CL" dirty="0" smtClean="0"/>
          </a:p>
        </p:txBody>
      </p:sp>
    </p:spTree>
    <p:extLst>
      <p:ext uri="{BB962C8B-B14F-4D97-AF65-F5344CB8AC3E}">
        <p14:creationId xmlns:p14="http://schemas.microsoft.com/office/powerpoint/2010/main" val="32628762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251520" y="6326306"/>
            <a:ext cx="7236296" cy="369332"/>
          </a:xfrm>
          <a:prstGeom prst="rect">
            <a:avLst/>
          </a:prstGeom>
          <a:noFill/>
        </p:spPr>
        <p:txBody>
          <a:bodyPr wrap="square" rtlCol="0">
            <a:spAutoFit/>
          </a:bodyPr>
          <a:lstStyle/>
          <a:p>
            <a:r>
              <a:rPr lang="es-CL" dirty="0" smtClean="0"/>
              <a:t>Precipitación </a:t>
            </a:r>
            <a:r>
              <a:rPr lang="es-CL" dirty="0"/>
              <a:t>total anual Estaciones Cuenca del Río Copiapó. Datos: DMC.</a:t>
            </a:r>
          </a:p>
        </p:txBody>
      </p:sp>
      <p:pic>
        <p:nvPicPr>
          <p:cNvPr id="4" name="Imagen 22"/>
          <p:cNvPicPr>
            <a:picLocks noGrp="1"/>
          </p:cNvPicPr>
          <p:nvPr>
            <p:ph idx="1"/>
          </p:nvPr>
        </p:nvPicPr>
        <p:blipFill>
          <a:blip r:embed="rId2">
            <a:extLst>
              <a:ext uri="{28A0092B-C50C-407E-A947-70E740481C1C}">
                <a14:useLocalDpi xmlns:a14="http://schemas.microsoft.com/office/drawing/2010/main" val="0"/>
              </a:ext>
            </a:extLst>
          </a:blip>
          <a:srcRect l="28708" t="32341" r="4625" b="24467"/>
          <a:stretch>
            <a:fillRect/>
          </a:stretch>
        </p:blipFill>
        <p:spPr bwMode="auto">
          <a:xfrm>
            <a:off x="280080" y="2532537"/>
            <a:ext cx="7802920" cy="3791497"/>
          </a:xfrm>
          <a:prstGeom prst="rect">
            <a:avLst/>
          </a:prstGeom>
          <a:noFill/>
          <a:ln w="6350" cmpd="sng">
            <a:solidFill>
              <a:srgbClr val="000000"/>
            </a:solidFill>
            <a:miter lim="800000"/>
            <a:headEnd/>
            <a:tailEnd/>
          </a:ln>
          <a:effectLst/>
        </p:spPr>
      </p:pic>
      <p:pic>
        <p:nvPicPr>
          <p:cNvPr id="6" name="3 Marcador de contenido" descr="estaciones.jpg"/>
          <p:cNvPicPr>
            <a:picLocks noChangeAspect="1"/>
          </p:cNvPicPr>
          <p:nvPr/>
        </p:nvPicPr>
        <p:blipFill>
          <a:blip r:embed="rId3" cstate="print">
            <a:extLst>
              <a:ext uri="{28A0092B-C50C-407E-A947-70E740481C1C}">
                <a14:useLocalDpi xmlns:a14="http://schemas.microsoft.com/office/drawing/2010/main" val="0"/>
              </a:ext>
            </a:extLst>
          </a:blip>
          <a:srcRect t="40550" r="48022"/>
          <a:stretch>
            <a:fillRect/>
          </a:stretch>
        </p:blipFill>
        <p:spPr>
          <a:xfrm>
            <a:off x="6410200" y="188640"/>
            <a:ext cx="2520950" cy="4076700"/>
          </a:xfrm>
          <a:prstGeom prst="rect">
            <a:avLst/>
          </a:prstGeom>
        </p:spPr>
      </p:pic>
    </p:spTree>
    <p:extLst>
      <p:ext uri="{BB962C8B-B14F-4D97-AF65-F5344CB8AC3E}">
        <p14:creationId xmlns:p14="http://schemas.microsoft.com/office/powerpoint/2010/main" val="1270409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3 Marcador de contenido" descr="ranking2.jpg"/>
          <p:cNvPicPr>
            <a:picLocks noChangeAspect="1"/>
          </p:cNvPicPr>
          <p:nvPr/>
        </p:nvPicPr>
        <p:blipFill>
          <a:blip r:embed="rId2"/>
          <a:srcRect b="43143"/>
          <a:stretch>
            <a:fillRect/>
          </a:stretch>
        </p:blipFill>
        <p:spPr>
          <a:xfrm>
            <a:off x="0" y="0"/>
            <a:ext cx="9155810" cy="6357958"/>
          </a:xfrm>
          <a:prstGeom prst="rect">
            <a:avLst/>
          </a:prstGeom>
        </p:spPr>
      </p:pic>
    </p:spTree>
    <p:extLst>
      <p:ext uri="{BB962C8B-B14F-4D97-AF65-F5344CB8AC3E}">
        <p14:creationId xmlns:p14="http://schemas.microsoft.com/office/powerpoint/2010/main" val="23987386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1375256" y="5517232"/>
            <a:ext cx="6540060" cy="646331"/>
          </a:xfrm>
          <a:prstGeom prst="rect">
            <a:avLst/>
          </a:prstGeom>
          <a:noFill/>
        </p:spPr>
        <p:txBody>
          <a:bodyPr wrap="none" rtlCol="0">
            <a:spAutoFit/>
          </a:bodyPr>
          <a:lstStyle/>
          <a:p>
            <a:r>
              <a:rPr lang="es-CL" dirty="0" smtClean="0"/>
              <a:t>Caudales </a:t>
            </a:r>
            <a:r>
              <a:rPr lang="es-CL" dirty="0"/>
              <a:t>anuales de estaciones </a:t>
            </a:r>
            <a:r>
              <a:rPr lang="es-CL" dirty="0" err="1"/>
              <a:t>fluviométricas</a:t>
            </a:r>
            <a:r>
              <a:rPr lang="es-CL" dirty="0"/>
              <a:t> del Valle de Copiapó.</a:t>
            </a:r>
          </a:p>
          <a:p>
            <a:r>
              <a:rPr lang="es-CL" dirty="0"/>
              <a:t>Fuente: Dirección General de Aguas (DGA).</a:t>
            </a:r>
          </a:p>
        </p:txBody>
      </p:sp>
      <p:pic>
        <p:nvPicPr>
          <p:cNvPr id="7" name="Imagen 17"/>
          <p:cNvPicPr/>
          <p:nvPr/>
        </p:nvPicPr>
        <p:blipFill>
          <a:blip r:embed="rId2">
            <a:extLst>
              <a:ext uri="{28A0092B-C50C-407E-A947-70E740481C1C}">
                <a14:useLocalDpi xmlns:a14="http://schemas.microsoft.com/office/drawing/2010/main" val="0"/>
              </a:ext>
            </a:extLst>
          </a:blip>
          <a:srcRect l="26476" t="31064" r="7974" b="19788"/>
          <a:stretch>
            <a:fillRect/>
          </a:stretch>
        </p:blipFill>
        <p:spPr bwMode="auto">
          <a:xfrm>
            <a:off x="1448544" y="1628800"/>
            <a:ext cx="6393485" cy="3595274"/>
          </a:xfrm>
          <a:prstGeom prst="rect">
            <a:avLst/>
          </a:prstGeom>
          <a:noFill/>
          <a:ln w="6350" cmpd="sng">
            <a:solidFill>
              <a:srgbClr val="000000"/>
            </a:solidFill>
            <a:miter lim="800000"/>
            <a:headEnd/>
            <a:tailEnd/>
          </a:ln>
          <a:effectLst/>
        </p:spPr>
      </p:pic>
    </p:spTree>
    <p:extLst>
      <p:ext uri="{BB962C8B-B14F-4D97-AF65-F5344CB8AC3E}">
        <p14:creationId xmlns:p14="http://schemas.microsoft.com/office/powerpoint/2010/main" val="5637099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dirty="0" smtClean="0"/>
              <a:t>PDO E ENSO – FASE CALIENTE</a:t>
            </a:r>
            <a:endParaRPr lang="en-US" dirty="0"/>
          </a:p>
        </p:txBody>
      </p:sp>
      <p:pic>
        <p:nvPicPr>
          <p:cNvPr id="3074" name="Picture 2" descr="http://cses.washington.edu/cig/figures/pdoensoglobe_BIG.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080" y="2132856"/>
            <a:ext cx="7985955"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3754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2"/>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07799" y="1052736"/>
            <a:ext cx="8712968" cy="4227161"/>
          </a:xfrm>
          <a:prstGeom prst="rect">
            <a:avLst/>
          </a:prstGeom>
          <a:noFill/>
          <a:ln>
            <a:noFill/>
          </a:ln>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ítulo 1"/>
          <p:cNvSpPr>
            <a:spLocks noGrp="1"/>
          </p:cNvSpPr>
          <p:nvPr>
            <p:ph type="title"/>
          </p:nvPr>
        </p:nvSpPr>
        <p:spPr>
          <a:xfrm>
            <a:off x="41544" y="116632"/>
            <a:ext cx="9102456" cy="1019600"/>
          </a:xfrm>
        </p:spPr>
        <p:txBody>
          <a:bodyPr>
            <a:noAutofit/>
          </a:bodyPr>
          <a:lstStyle/>
          <a:p>
            <a:r>
              <a:rPr lang="es-CL" sz="3200" b="1" dirty="0" smtClean="0"/>
              <a:t>Oscilación Antártica (OOA) EM JULIO 2010</a:t>
            </a:r>
            <a:endParaRPr lang="es-CL" sz="3200" b="1" dirty="0"/>
          </a:p>
        </p:txBody>
      </p:sp>
      <p:sp>
        <p:nvSpPr>
          <p:cNvPr id="4" name="Retângulo 3"/>
          <p:cNvSpPr/>
          <p:nvPr/>
        </p:nvSpPr>
        <p:spPr>
          <a:xfrm>
            <a:off x="207799" y="5301208"/>
            <a:ext cx="8712968" cy="1015663"/>
          </a:xfrm>
          <a:prstGeom prst="rect">
            <a:avLst/>
          </a:prstGeom>
        </p:spPr>
        <p:txBody>
          <a:bodyPr wrap="square">
            <a:spAutoFit/>
          </a:bodyPr>
          <a:lstStyle/>
          <a:p>
            <a:r>
              <a:rPr lang="es-CL" sz="2000" dirty="0" smtClean="0"/>
              <a:t>la sección ezquerdea a distribución anular das presiones atmosféricas en julio de 2010 y en la sección directa le comportamiento del Índice entre julio de 2008 e 2010, mostrando a elevación  sistemática. </a:t>
            </a:r>
            <a:endParaRPr lang="es-CL" sz="2000" dirty="0"/>
          </a:p>
        </p:txBody>
      </p:sp>
    </p:spTree>
    <p:extLst>
      <p:ext uri="{BB962C8B-B14F-4D97-AF65-F5344CB8AC3E}">
        <p14:creationId xmlns:p14="http://schemas.microsoft.com/office/powerpoint/2010/main" val="35270705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Espaço Reservado para Conteúdo 6"/>
          <p:cNvGraphicFramePr>
            <a:graphicFrameLocks noGrp="1"/>
          </p:cNvGraphicFramePr>
          <p:nvPr>
            <p:ph idx="1"/>
            <p:extLst>
              <p:ext uri="{D42A27DB-BD31-4B8C-83A1-F6EECF244321}">
                <p14:modId xmlns:p14="http://schemas.microsoft.com/office/powerpoint/2010/main" val="1189790491"/>
              </p:ext>
            </p:extLst>
          </p:nvPr>
        </p:nvGraphicFramePr>
        <p:xfrm>
          <a:off x="1513364" y="2990215"/>
          <a:ext cx="6080760" cy="1645920"/>
        </p:xfrm>
        <a:graphic>
          <a:graphicData uri="http://schemas.openxmlformats.org/drawingml/2006/table">
            <a:tbl>
              <a:tblPr firstRow="1" firstCol="1" bandRow="1">
                <a:tableStyleId>{5C22544A-7EE6-4342-B048-85BDC9FD1C3A}</a:tableStyleId>
              </a:tblPr>
              <a:tblGrid>
                <a:gridCol w="607695"/>
                <a:gridCol w="607695"/>
                <a:gridCol w="607695"/>
                <a:gridCol w="607695"/>
                <a:gridCol w="608330"/>
                <a:gridCol w="608330"/>
                <a:gridCol w="608330"/>
                <a:gridCol w="608330"/>
                <a:gridCol w="608330"/>
                <a:gridCol w="608330"/>
              </a:tblGrid>
              <a:tr h="0">
                <a:tc>
                  <a:txBody>
                    <a:bodyPr/>
                    <a:lstStyle/>
                    <a:p>
                      <a:pPr algn="just">
                        <a:lnSpc>
                          <a:spcPct val="150000"/>
                        </a:lnSpc>
                        <a:spcBef>
                          <a:spcPts val="600"/>
                        </a:spcBef>
                        <a:spcAft>
                          <a:spcPts val="0"/>
                        </a:spcAft>
                      </a:pPr>
                      <a:r>
                        <a:rPr lang="pt-BR" sz="1200" dirty="0">
                          <a:effectLst/>
                        </a:rPr>
                        <a:t>Ano</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2010</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 </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2011</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a:effectLst/>
                        </a:rPr>
                        <a:t>Mês</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ONI</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OAA</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PDO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NAO</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ONI</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OAA</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PDO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NAO</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dirty="0" err="1" smtClean="0">
                          <a:effectLst/>
                        </a:rPr>
                        <a:t>Mayo</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1,021</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+0,62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-1,49</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1,266</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-0,37</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-0,66</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dirty="0" err="1" smtClean="0">
                          <a:effectLst/>
                        </a:rPr>
                        <a:t>Jun</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-0,3</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2,071</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-0,22</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-1,82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-0,099</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-0,69</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-1,28</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dirty="0" err="1" smtClean="0">
                          <a:effectLst/>
                        </a:rPr>
                        <a:t>Jul</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-0,8</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2,424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-1,05</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-0,42</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-1,384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-1,86</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-1,51</a:t>
                      </a:r>
                      <a:endParaRPr lang="en-US" sz="1100" dirty="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dirty="0" err="1" smtClean="0">
                          <a:effectLst/>
                        </a:rPr>
                        <a:t>Ago</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1,510</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-1,27</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-1,35</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 </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-0,3</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-1,74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-1,35</a:t>
                      </a:r>
                      <a:endParaRPr lang="en-US" sz="1100" dirty="0">
                        <a:effectLst/>
                        <a:latin typeface="Calibri"/>
                        <a:ea typeface="Calibri"/>
                        <a:cs typeface="Times New Roman"/>
                      </a:endParaRPr>
                    </a:p>
                  </a:txBody>
                  <a:tcPr marL="68580" marR="68580" marT="0" marB="0"/>
                </a:tc>
              </a:tr>
            </a:tbl>
          </a:graphicData>
        </a:graphic>
      </p:graphicFrame>
      <p:sp>
        <p:nvSpPr>
          <p:cNvPr id="2" name="Título 1"/>
          <p:cNvSpPr>
            <a:spLocks noGrp="1"/>
          </p:cNvSpPr>
          <p:nvPr>
            <p:ph type="title"/>
          </p:nvPr>
        </p:nvSpPr>
        <p:spPr/>
        <p:txBody>
          <a:bodyPr>
            <a:normAutofit/>
          </a:bodyPr>
          <a:lstStyle/>
          <a:p>
            <a:r>
              <a:rPr lang="pt-BR" dirty="0" smtClean="0"/>
              <a:t>INDICES DE VARIABILIDAD 2010/2011</a:t>
            </a:r>
            <a:endParaRPr lang="en-US" dirty="0"/>
          </a:p>
        </p:txBody>
      </p:sp>
      <p:graphicFrame>
        <p:nvGraphicFramePr>
          <p:cNvPr id="4" name="Tabela 3"/>
          <p:cNvGraphicFramePr>
            <a:graphicFrameLocks noGrp="1"/>
          </p:cNvGraphicFramePr>
          <p:nvPr>
            <p:extLst>
              <p:ext uri="{D42A27DB-BD31-4B8C-83A1-F6EECF244321}">
                <p14:modId xmlns:p14="http://schemas.microsoft.com/office/powerpoint/2010/main" val="3962371790"/>
              </p:ext>
            </p:extLst>
          </p:nvPr>
        </p:nvGraphicFramePr>
        <p:xfrm>
          <a:off x="1528445" y="3000534"/>
          <a:ext cx="6080760" cy="1371600"/>
        </p:xfrm>
        <a:graphic>
          <a:graphicData uri="http://schemas.openxmlformats.org/drawingml/2006/table">
            <a:tbl>
              <a:tblPr firstRow="1" firstCol="1" bandRow="1">
                <a:tableStyleId>{5C22544A-7EE6-4342-B048-85BDC9FD1C3A}</a:tableStyleId>
              </a:tblPr>
              <a:tblGrid>
                <a:gridCol w="607695"/>
                <a:gridCol w="607695"/>
                <a:gridCol w="607695"/>
                <a:gridCol w="607695"/>
                <a:gridCol w="608330"/>
                <a:gridCol w="608330"/>
                <a:gridCol w="608330"/>
                <a:gridCol w="608330"/>
                <a:gridCol w="608330"/>
                <a:gridCol w="608330"/>
              </a:tblGrid>
              <a:tr h="0">
                <a:tc>
                  <a:txBody>
                    <a:bodyPr/>
                    <a:lstStyle/>
                    <a:p>
                      <a:pPr algn="just">
                        <a:lnSpc>
                          <a:spcPct val="150000"/>
                        </a:lnSpc>
                        <a:spcBef>
                          <a:spcPts val="600"/>
                        </a:spcBef>
                        <a:spcAft>
                          <a:spcPts val="0"/>
                        </a:spcAft>
                      </a:pPr>
                      <a:r>
                        <a:rPr lang="pt-BR" sz="1200" dirty="0">
                          <a:effectLst/>
                        </a:rPr>
                        <a:t>Ano</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2010</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2011</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a:effectLst/>
                        </a:rPr>
                        <a:t>Mês</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ONI</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OAA</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PDO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NAO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ONI</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OAA</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PDO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NAO</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a:effectLst/>
                        </a:rPr>
                        <a:t>Maio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1,021</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+0,62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-1,49</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1,266</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-0,37</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-0,66</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a:effectLst/>
                        </a:rPr>
                        <a:t>Junho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-0,3</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2,071</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-1,82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 </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-0,099</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-0,69</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-1,28</a:t>
                      </a:r>
                      <a:endParaRPr lang="en-US" sz="1100">
                        <a:effectLst/>
                        <a:latin typeface="Calibri"/>
                        <a:ea typeface="Calibri"/>
                        <a:cs typeface="Times New Roman"/>
                      </a:endParaRPr>
                    </a:p>
                  </a:txBody>
                  <a:tcPr marL="68580" marR="68580" marT="0" marB="0"/>
                </a:tc>
              </a:tr>
              <a:tr h="0">
                <a:tc>
                  <a:txBody>
                    <a:bodyPr/>
                    <a:lstStyle/>
                    <a:p>
                      <a:pPr algn="just">
                        <a:lnSpc>
                          <a:spcPct val="150000"/>
                        </a:lnSpc>
                        <a:spcBef>
                          <a:spcPts val="600"/>
                        </a:spcBef>
                        <a:spcAft>
                          <a:spcPts val="0"/>
                        </a:spcAft>
                      </a:pPr>
                      <a:r>
                        <a:rPr lang="pt-BR" sz="1200">
                          <a:effectLst/>
                        </a:rPr>
                        <a:t>Julho</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-0,8</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2,424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-1,05</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-0,42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smtClean="0">
                          <a:effectLst/>
                        </a:rPr>
                        <a:t> </a:t>
                      </a:r>
                      <a:endParaRPr lang="en-US" sz="1100" dirty="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-0,2</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-1,384</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a:effectLst/>
                        </a:rPr>
                        <a:t>-1,86</a:t>
                      </a:r>
                      <a:endParaRPr lang="en-US" sz="1100">
                        <a:effectLst/>
                        <a:latin typeface="Calibri"/>
                        <a:ea typeface="Calibri"/>
                        <a:cs typeface="Times New Roman"/>
                      </a:endParaRPr>
                    </a:p>
                  </a:txBody>
                  <a:tcPr marL="68580" marR="68580" marT="0" marB="0"/>
                </a:tc>
                <a:tc>
                  <a:txBody>
                    <a:bodyPr/>
                    <a:lstStyle/>
                    <a:p>
                      <a:pPr algn="just">
                        <a:lnSpc>
                          <a:spcPct val="150000"/>
                        </a:lnSpc>
                        <a:spcBef>
                          <a:spcPts val="600"/>
                        </a:spcBef>
                        <a:spcAft>
                          <a:spcPts val="0"/>
                        </a:spcAft>
                      </a:pPr>
                      <a:r>
                        <a:rPr lang="pt-BR" sz="1200" dirty="0">
                          <a:effectLst/>
                        </a:rPr>
                        <a:t>-1,51</a:t>
                      </a:r>
                      <a:endParaRPr lang="en-US" sz="1100" dirty="0">
                        <a:effectLst/>
                        <a:latin typeface="Calibri"/>
                        <a:ea typeface="Calibri"/>
                        <a:cs typeface="Times New Roman"/>
                      </a:endParaRPr>
                    </a:p>
                  </a:txBody>
                  <a:tcPr marL="68580" marR="68580" marT="0" marB="0"/>
                </a:tc>
              </a:tr>
            </a:tbl>
          </a:graphicData>
        </a:graphic>
      </p:graphicFrame>
      <p:sp>
        <p:nvSpPr>
          <p:cNvPr id="5" name="Rectangle 3"/>
          <p:cNvSpPr>
            <a:spLocks noChangeArrowheads="1"/>
          </p:cNvSpPr>
          <p:nvPr/>
        </p:nvSpPr>
        <p:spPr bwMode="auto">
          <a:xfrm>
            <a:off x="543352" y="4797152"/>
            <a:ext cx="79928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CL"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Índices de variabilidad de baja frecuencia observados para a región de Sudamérica. Fuente: CPC/NOOA  </a:t>
            </a:r>
            <a:endParaRPr kumimoji="0" lang="es-CL"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CaixaDeTexto 2"/>
          <p:cNvSpPr txBox="1"/>
          <p:nvPr/>
        </p:nvSpPr>
        <p:spPr>
          <a:xfrm>
            <a:off x="323528" y="5853188"/>
            <a:ext cx="8820472" cy="830997"/>
          </a:xfrm>
          <a:prstGeom prst="rect">
            <a:avLst/>
          </a:prstGeom>
          <a:noFill/>
        </p:spPr>
        <p:txBody>
          <a:bodyPr wrap="square" rtlCol="0">
            <a:spAutoFit/>
          </a:bodyPr>
          <a:lstStyle/>
          <a:p>
            <a:pPr algn="ctr"/>
            <a:r>
              <a:rPr lang="pt-BR" sz="2400" b="1" dirty="0" smtClean="0"/>
              <a:t>Qual a influencia dos oceanos e Antártica na variabilidade da precipitação sobre o Altiplano?</a:t>
            </a:r>
            <a:endParaRPr lang="es-CL" sz="2400" b="1" dirty="0"/>
          </a:p>
        </p:txBody>
      </p:sp>
    </p:spTree>
    <p:extLst>
      <p:ext uri="{BB962C8B-B14F-4D97-AF65-F5344CB8AC3E}">
        <p14:creationId xmlns:p14="http://schemas.microsoft.com/office/powerpoint/2010/main" val="1717504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33998" y="188640"/>
            <a:ext cx="3960440" cy="548680"/>
          </a:xfrm>
        </p:spPr>
        <p:txBody>
          <a:bodyPr>
            <a:normAutofit/>
          </a:bodyPr>
          <a:lstStyle/>
          <a:p>
            <a:r>
              <a:rPr lang="pt-BR" sz="2800" b="1" dirty="0" smtClean="0"/>
              <a:t>Onda de frio 2010</a:t>
            </a:r>
            <a:endParaRPr lang="en-US" sz="2800" b="1" dirty="0"/>
          </a:p>
        </p:txBody>
      </p:sp>
      <p:pic>
        <p:nvPicPr>
          <p:cNvPr id="92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352" y="836712"/>
            <a:ext cx="7142084" cy="489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251520" y="5877272"/>
            <a:ext cx="8640960" cy="738664"/>
          </a:xfrm>
          <a:prstGeom prst="rect">
            <a:avLst/>
          </a:prstGeom>
        </p:spPr>
        <p:txBody>
          <a:bodyPr wrap="square">
            <a:spAutoFit/>
          </a:bodyPr>
          <a:lstStyle/>
          <a:p>
            <a:r>
              <a:rPr lang="pt-BR" sz="1400" dirty="0"/>
              <a:t>Setas </a:t>
            </a:r>
            <a:r>
              <a:rPr lang="pt-BR" sz="1400" dirty="0" smtClean="0"/>
              <a:t>e cores representam </a:t>
            </a:r>
            <a:r>
              <a:rPr lang="pt-BR" sz="1400" dirty="0"/>
              <a:t>deslocamento  </a:t>
            </a:r>
            <a:r>
              <a:rPr lang="pt-BR" sz="1400" dirty="0" smtClean="0"/>
              <a:t>e anomalias </a:t>
            </a:r>
            <a:r>
              <a:rPr lang="pt-BR" sz="1400" dirty="0"/>
              <a:t>negativas de temperatura </a:t>
            </a:r>
            <a:r>
              <a:rPr lang="pt-BR" sz="1400" dirty="0" smtClean="0"/>
              <a:t>do sistema registrado </a:t>
            </a:r>
            <a:r>
              <a:rPr lang="pt-BR" sz="1400" dirty="0"/>
              <a:t>na América do </a:t>
            </a:r>
            <a:r>
              <a:rPr lang="pt-BR" sz="1400" dirty="0" smtClean="0"/>
              <a:t>Sul, segundo a </a:t>
            </a:r>
            <a:r>
              <a:rPr lang="pt-BR" sz="1400" dirty="0"/>
              <a:t>NASA (comparação com as médias </a:t>
            </a:r>
            <a:r>
              <a:rPr lang="pt-BR" sz="1400" dirty="0" smtClean="0"/>
              <a:t>2000/2008). A alta cruzou os Andes no dia 12 com 1040 </a:t>
            </a:r>
            <a:r>
              <a:rPr lang="pt-BR" sz="1400" dirty="0" err="1" smtClean="0"/>
              <a:t>hPa</a:t>
            </a:r>
            <a:r>
              <a:rPr lang="pt-BR" sz="1400" dirty="0" smtClean="0"/>
              <a:t>, deslocou-se pela Argentina com centro de 1044hPa (17) e para o Atlântico com centro de 1038 </a:t>
            </a:r>
            <a:r>
              <a:rPr lang="pt-BR" sz="1400" dirty="0" err="1" smtClean="0"/>
              <a:t>hPa</a:t>
            </a:r>
            <a:r>
              <a:rPr lang="pt-BR" sz="1400" dirty="0" smtClean="0"/>
              <a:t> (18).</a:t>
            </a:r>
            <a:endParaRPr lang="en-US" sz="1400" dirty="0"/>
          </a:p>
        </p:txBody>
      </p:sp>
    </p:spTree>
    <p:extLst>
      <p:ext uri="{BB962C8B-B14F-4D97-AF65-F5344CB8AC3E}">
        <p14:creationId xmlns:p14="http://schemas.microsoft.com/office/powerpoint/2010/main" val="245236773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tretch>
            <a:fillRect/>
          </a:stretch>
        </p:blipFill>
        <p:spPr bwMode="auto">
          <a:xfrm>
            <a:off x="0" y="0"/>
            <a:ext cx="914558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6696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CL" dirty="0"/>
          </a:p>
        </p:txBody>
      </p:sp>
      <p:sp>
        <p:nvSpPr>
          <p:cNvPr id="3" name="2 Subtítulo"/>
          <p:cNvSpPr>
            <a:spLocks noGrp="1"/>
          </p:cNvSpPr>
          <p:nvPr>
            <p:ph type="subTitle" idx="1"/>
          </p:nvPr>
        </p:nvSpPr>
        <p:spPr/>
        <p:txBody>
          <a:bodyPr/>
          <a:lstStyle/>
          <a:p>
            <a:endParaRPr lang="es-CL"/>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
            <a:ext cx="8064895" cy="6165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323528" y="6453336"/>
            <a:ext cx="5472608" cy="369332"/>
          </a:xfrm>
          <a:prstGeom prst="rect">
            <a:avLst/>
          </a:prstGeom>
          <a:noFill/>
        </p:spPr>
        <p:txBody>
          <a:bodyPr wrap="square" rtlCol="0">
            <a:spAutoFit/>
          </a:bodyPr>
          <a:lstStyle/>
          <a:p>
            <a:r>
              <a:rPr lang="es-CL" dirty="0" smtClean="0"/>
              <a:t>Según </a:t>
            </a:r>
            <a:r>
              <a:rPr lang="es-CL" dirty="0" err="1" smtClean="0"/>
              <a:t>Cutter</a:t>
            </a:r>
            <a:r>
              <a:rPr lang="es-CL" dirty="0"/>
              <a:t> </a:t>
            </a:r>
            <a:r>
              <a:rPr lang="es-CL" dirty="0" smtClean="0"/>
              <a:t>(1996)</a:t>
            </a:r>
            <a:endParaRPr lang="es-CL" dirty="0"/>
          </a:p>
        </p:txBody>
      </p:sp>
    </p:spTree>
    <p:extLst>
      <p:ext uri="{BB962C8B-B14F-4D97-AF65-F5344CB8AC3E}">
        <p14:creationId xmlns:p14="http://schemas.microsoft.com/office/powerpoint/2010/main" val="39524683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l="8701" t="22816" r="10648" b="12698"/>
          <a:stretch>
            <a:fillRect/>
          </a:stretch>
        </p:blipFill>
        <p:spPr bwMode="auto">
          <a:xfrm>
            <a:off x="34925" y="1036638"/>
            <a:ext cx="9109075"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5" name="2 CuadroTexto"/>
          <p:cNvSpPr txBox="1">
            <a:spLocks noChangeArrowheads="1"/>
          </p:cNvSpPr>
          <p:nvPr/>
        </p:nvSpPr>
        <p:spPr bwMode="auto">
          <a:xfrm>
            <a:off x="82550" y="508000"/>
            <a:ext cx="94491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sz="2000" b="1" dirty="0"/>
              <a:t>Representación esquemática del modelo </a:t>
            </a:r>
            <a:r>
              <a:rPr lang="es-CL" sz="2000" b="1" dirty="0" smtClean="0"/>
              <a:t>de </a:t>
            </a:r>
            <a:r>
              <a:rPr lang="es-CL" sz="2000" b="1" dirty="0" err="1"/>
              <a:t>resiliencia</a:t>
            </a:r>
            <a:r>
              <a:rPr lang="es-CL" sz="2000" b="1" dirty="0"/>
              <a:t> </a:t>
            </a:r>
            <a:r>
              <a:rPr lang="es-CL" sz="2000" b="1" dirty="0" smtClean="0"/>
              <a:t>de los lugares a </a:t>
            </a:r>
            <a:r>
              <a:rPr lang="es-CL" sz="2000" b="1" dirty="0"/>
              <a:t>los </a:t>
            </a:r>
            <a:r>
              <a:rPr lang="es-CL" sz="2000" b="1" dirty="0" smtClean="0"/>
              <a:t>desastres </a:t>
            </a:r>
            <a:endParaRPr lang="es-CL" sz="2000" b="1" dirty="0"/>
          </a:p>
        </p:txBody>
      </p:sp>
      <p:sp>
        <p:nvSpPr>
          <p:cNvPr id="3076" name="3 CuadroTexto"/>
          <p:cNvSpPr txBox="1">
            <a:spLocks noChangeArrowheads="1"/>
          </p:cNvSpPr>
          <p:nvPr/>
        </p:nvSpPr>
        <p:spPr bwMode="auto">
          <a:xfrm>
            <a:off x="3260725" y="5148263"/>
            <a:ext cx="2679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a:t>Fuente: Cutter, </a:t>
            </a:r>
            <a:r>
              <a:rPr lang="es-CL" i="1"/>
              <a:t>et al</a:t>
            </a:r>
            <a:r>
              <a:rPr lang="es-CL"/>
              <a:t>, 2008.</a:t>
            </a:r>
          </a:p>
        </p:txBody>
      </p:sp>
    </p:spTree>
    <p:extLst>
      <p:ext uri="{BB962C8B-B14F-4D97-AF65-F5344CB8AC3E}">
        <p14:creationId xmlns:p14="http://schemas.microsoft.com/office/powerpoint/2010/main" val="12694788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Marcador de contenido"/>
          <p:cNvGraphicFramePr>
            <a:graphicFrameLocks noGrp="1"/>
          </p:cNvGraphicFramePr>
          <p:nvPr>
            <p:ph/>
            <p:extLst>
              <p:ext uri="{D42A27DB-BD31-4B8C-83A1-F6EECF244321}">
                <p14:modId xmlns:p14="http://schemas.microsoft.com/office/powerpoint/2010/main" val="211722044"/>
              </p:ext>
            </p:extLst>
          </p:nvPr>
        </p:nvGraphicFramePr>
        <p:xfrm>
          <a:off x="1619672" y="1124744"/>
          <a:ext cx="5919470" cy="5608320"/>
        </p:xfrm>
        <a:graphic>
          <a:graphicData uri="http://schemas.openxmlformats.org/drawingml/2006/table">
            <a:tbl>
              <a:tblPr firstRow="1" firstCol="1" bandRow="1">
                <a:tableStyleId>{5C22544A-7EE6-4342-B048-85BDC9FD1C3A}</a:tableStyleId>
              </a:tblPr>
              <a:tblGrid>
                <a:gridCol w="1829435"/>
                <a:gridCol w="1829435"/>
                <a:gridCol w="2260600"/>
              </a:tblGrid>
              <a:tr h="0">
                <a:tc>
                  <a:txBody>
                    <a:bodyPr/>
                    <a:lstStyle/>
                    <a:p>
                      <a:pPr>
                        <a:lnSpc>
                          <a:spcPct val="115000"/>
                        </a:lnSpc>
                        <a:spcAft>
                          <a:spcPts val="0"/>
                        </a:spcAft>
                      </a:pPr>
                      <a:r>
                        <a:rPr lang="es-ES" sz="1000" dirty="0">
                          <a:effectLst/>
                        </a:rPr>
                        <a:t>Concepto</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Descripción</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Aumento (+) o Disminución (-) de la vulnerabilidad</a:t>
                      </a:r>
                      <a:endParaRPr lang="es-ES" sz="1100" dirty="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dirty="0">
                          <a:effectLst/>
                        </a:rPr>
                        <a:t>Estatus Socioeconómico (ingreso, poder político, prestigio)</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Habilidad para absorber pérdidas y ampliar </a:t>
                      </a:r>
                      <a:r>
                        <a:rPr lang="es-ES" sz="1000" dirty="0" err="1">
                          <a:effectLst/>
                        </a:rPr>
                        <a:t>resiliencia</a:t>
                      </a:r>
                      <a:r>
                        <a:rPr lang="es-ES" sz="1000" dirty="0">
                          <a:effectLst/>
                        </a:rPr>
                        <a:t> frente a impactos y amenazas</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Alto estatus (+/-)</a:t>
                      </a:r>
                      <a:endParaRPr lang="es-ES" sz="1100">
                        <a:effectLst/>
                      </a:endParaRPr>
                    </a:p>
                    <a:p>
                      <a:pPr>
                        <a:lnSpc>
                          <a:spcPct val="115000"/>
                        </a:lnSpc>
                        <a:spcAft>
                          <a:spcPts val="0"/>
                        </a:spcAft>
                      </a:pPr>
                      <a:r>
                        <a:rPr lang="es-ES" sz="1000">
                          <a:effectLst/>
                        </a:rPr>
                        <a:t>Bajo estatus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Género</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Mayor tiempo de recuperación en mujeres debido a sesgos laborales, salariales y responsabilidades familiares</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Género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Raza y Etnicidad</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Barreras culturales y de lenguaje afectan acceso a fondos post-desastre y localiza viviendas en zonas amenazantes</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No blancos (+)</a:t>
                      </a:r>
                      <a:endParaRPr lang="es-ES" sz="1100">
                        <a:effectLst/>
                      </a:endParaRPr>
                    </a:p>
                    <a:p>
                      <a:pPr>
                        <a:lnSpc>
                          <a:spcPct val="115000"/>
                        </a:lnSpc>
                        <a:spcAft>
                          <a:spcPts val="0"/>
                        </a:spcAft>
                      </a:pPr>
                      <a:r>
                        <a:rPr lang="es-ES" sz="1000">
                          <a:effectLst/>
                        </a:rPr>
                        <a:t>No anglos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Edad</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Menor movilidad en edades extremas. Dedicación de tiempo de los padres al </a:t>
                      </a:r>
                      <a:r>
                        <a:rPr lang="es-ES" sz="1000" dirty="0" err="1">
                          <a:effectLst/>
                        </a:rPr>
                        <a:t>ciudado</a:t>
                      </a:r>
                      <a:r>
                        <a:rPr lang="es-ES" sz="1000" dirty="0">
                          <a:effectLst/>
                        </a:rPr>
                        <a:t> de niños debido a afectación de servicios</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Viejos (+)</a:t>
                      </a:r>
                      <a:endParaRPr lang="es-ES" sz="1100">
                        <a:effectLst/>
                      </a:endParaRPr>
                    </a:p>
                    <a:p>
                      <a:pPr>
                        <a:lnSpc>
                          <a:spcPct val="115000"/>
                        </a:lnSpc>
                        <a:spcAft>
                          <a:spcPts val="0"/>
                        </a:spcAft>
                      </a:pPr>
                      <a:r>
                        <a:rPr lang="es-ES" sz="1000">
                          <a:effectLst/>
                        </a:rPr>
                        <a:t>Niños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Desarrollo Comercial e Industrial</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Valor, calidad y densidad de instalaciones indican bienestar de una comunidad. Dificultades de recuperación post-evento</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Alta densidad (+)</a:t>
                      </a:r>
                      <a:endParaRPr lang="es-ES" sz="1100">
                        <a:effectLst/>
                      </a:endParaRPr>
                    </a:p>
                    <a:p>
                      <a:pPr>
                        <a:lnSpc>
                          <a:spcPct val="115000"/>
                        </a:lnSpc>
                        <a:spcAft>
                          <a:spcPts val="0"/>
                        </a:spcAft>
                      </a:pPr>
                      <a:r>
                        <a:rPr lang="es-ES" sz="1000">
                          <a:effectLst/>
                        </a:rPr>
                        <a:t>Alto valor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Pérdida de empleos</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Exceso de desempleados en en el sector extractivo contribuye a una más lenta recuperación</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a:effectLst/>
                        </a:rPr>
                        <a:t>Pérdida de empleos (+)</a:t>
                      </a:r>
                      <a:endParaRPr lang="es-ES"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es-ES" sz="1000">
                          <a:effectLst/>
                        </a:rPr>
                        <a:t>Rural/Urbana</a:t>
                      </a:r>
                      <a:endParaRPr lang="es-ES" sz="110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Salarios más bajos en áreas rurales y pérdida de empleos extractivos. Dificultades de evacuar áreas urbanas densas </a:t>
                      </a:r>
                      <a:endParaRPr lang="es-E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s-ES" sz="1000" dirty="0">
                          <a:effectLst/>
                        </a:rPr>
                        <a:t>Rural (+)</a:t>
                      </a:r>
                      <a:endParaRPr lang="es-ES" sz="1100" dirty="0">
                        <a:effectLst/>
                      </a:endParaRPr>
                    </a:p>
                    <a:p>
                      <a:pPr>
                        <a:lnSpc>
                          <a:spcPct val="115000"/>
                        </a:lnSpc>
                        <a:spcAft>
                          <a:spcPts val="0"/>
                        </a:spcAft>
                      </a:pPr>
                      <a:r>
                        <a:rPr lang="es-ES" sz="1000" dirty="0">
                          <a:effectLst/>
                        </a:rPr>
                        <a:t>Urbana (+)</a:t>
                      </a:r>
                      <a:endParaRPr lang="es-ES" sz="1100" dirty="0">
                        <a:effectLst/>
                        <a:latin typeface="Calibri"/>
                        <a:ea typeface="Calibri"/>
                        <a:cs typeface="Times New Roman"/>
                      </a:endParaRPr>
                    </a:p>
                  </a:txBody>
                  <a:tcPr marL="68580" marR="68580" marT="0" marB="0"/>
                </a:tc>
              </a:tr>
            </a:tbl>
          </a:graphicData>
        </a:graphic>
      </p:graphicFrame>
      <p:sp>
        <p:nvSpPr>
          <p:cNvPr id="4" name="3 CuadroTexto"/>
          <p:cNvSpPr txBox="1"/>
          <p:nvPr/>
        </p:nvSpPr>
        <p:spPr>
          <a:xfrm>
            <a:off x="120534" y="332656"/>
            <a:ext cx="7109383" cy="369332"/>
          </a:xfrm>
          <a:prstGeom prst="rect">
            <a:avLst/>
          </a:prstGeom>
          <a:noFill/>
        </p:spPr>
        <p:txBody>
          <a:bodyPr wrap="none" rtlCol="0">
            <a:spAutoFit/>
          </a:bodyPr>
          <a:lstStyle/>
          <a:p>
            <a:pPr algn="ctr"/>
            <a:r>
              <a:rPr lang="es-ES" dirty="0" smtClean="0"/>
              <a:t>                           CONCEPTOS Y MÉTRICAS DE VULNERABILIDAD SOCIAL </a:t>
            </a:r>
            <a:endParaRPr lang="es-ES" dirty="0"/>
          </a:p>
        </p:txBody>
      </p:sp>
    </p:spTree>
    <p:extLst>
      <p:ext uri="{BB962C8B-B14F-4D97-AF65-F5344CB8AC3E}">
        <p14:creationId xmlns:p14="http://schemas.microsoft.com/office/powerpoint/2010/main" val="12227027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p:nvPr>
        </p:nvGraphicFramePr>
        <p:xfrm>
          <a:off x="2491227" y="274638"/>
          <a:ext cx="4161546" cy="5851526"/>
        </p:xfrm>
        <a:graphic>
          <a:graphicData uri="http://schemas.openxmlformats.org/drawingml/2006/table">
            <a:tbl>
              <a:tblPr firstRow="1" firstCol="1" bandRow="1">
                <a:tableStyleId>{5C22544A-7EE6-4342-B048-85BDC9FD1C3A}</a:tableStyleId>
              </a:tblPr>
              <a:tblGrid>
                <a:gridCol w="1419663"/>
                <a:gridCol w="1174627"/>
                <a:gridCol w="1567256"/>
              </a:tblGrid>
              <a:tr h="337588">
                <a:tc>
                  <a:txBody>
                    <a:bodyPr/>
                    <a:lstStyle/>
                    <a:p>
                      <a:pPr>
                        <a:lnSpc>
                          <a:spcPct val="115000"/>
                        </a:lnSpc>
                        <a:spcAft>
                          <a:spcPts val="0"/>
                        </a:spcAft>
                      </a:pPr>
                      <a:r>
                        <a:rPr lang="es-ES" sz="600">
                          <a:effectLst/>
                        </a:rPr>
                        <a:t>Propiedad residencial</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Valor, calidad y densidad de las construcciones afectan pérdidas potenciales y recuperación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Casas precarias (+)</a:t>
                      </a:r>
                      <a:endParaRPr lang="es-ES" sz="700">
                        <a:effectLst/>
                        <a:latin typeface="Calibri"/>
                        <a:ea typeface="Calibri"/>
                        <a:cs typeface="Times New Roman"/>
                      </a:endParaRPr>
                    </a:p>
                  </a:txBody>
                  <a:tcPr marL="44033" marR="44033" marT="0" marB="0"/>
                </a:tc>
              </a:tr>
              <a:tr h="562647">
                <a:tc>
                  <a:txBody>
                    <a:bodyPr/>
                    <a:lstStyle/>
                    <a:p>
                      <a:pPr>
                        <a:lnSpc>
                          <a:spcPct val="115000"/>
                        </a:lnSpc>
                        <a:spcAft>
                          <a:spcPts val="0"/>
                        </a:spcAft>
                      </a:pPr>
                      <a:r>
                        <a:rPr lang="es-ES" sz="600">
                          <a:effectLst/>
                        </a:rPr>
                        <a:t>Infraestructura y líneas de servicios</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Pérdidas de alcantarillados, puentes, agua, comunicaciones e infraestructura de transporte pueden ser irremontables para comunidades pequeñas</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Infraestructura extensiva (+)</a:t>
                      </a:r>
                      <a:endParaRPr lang="es-ES" sz="700">
                        <a:effectLst/>
                        <a:latin typeface="Calibri"/>
                        <a:ea typeface="Calibri"/>
                        <a:cs typeface="Times New Roman"/>
                      </a:endParaRPr>
                    </a:p>
                  </a:txBody>
                  <a:tcPr marL="44033" marR="44033" marT="0" marB="0"/>
                </a:tc>
              </a:tr>
              <a:tr h="675176">
                <a:tc>
                  <a:txBody>
                    <a:bodyPr/>
                    <a:lstStyle/>
                    <a:p>
                      <a:pPr>
                        <a:lnSpc>
                          <a:spcPct val="115000"/>
                        </a:lnSpc>
                        <a:spcAft>
                          <a:spcPts val="0"/>
                        </a:spcAft>
                      </a:pPr>
                      <a:r>
                        <a:rPr lang="es-ES" sz="600">
                          <a:effectLst/>
                        </a:rPr>
                        <a:t>Arrendatarios</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Habitantes transitorios o escasos recursos financieros para ser propietarios. En casos extremos no disponen de alojamiento ni opciones de vivienda</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Arrendatarios (+)</a:t>
                      </a:r>
                      <a:endParaRPr lang="es-ES" sz="700">
                        <a:effectLst/>
                        <a:latin typeface="Calibri"/>
                        <a:ea typeface="Calibri"/>
                        <a:cs typeface="Times New Roman"/>
                      </a:endParaRPr>
                    </a:p>
                  </a:txBody>
                  <a:tcPr marL="44033" marR="44033" marT="0" marB="0"/>
                </a:tc>
              </a:tr>
              <a:tr h="675176">
                <a:tc>
                  <a:txBody>
                    <a:bodyPr/>
                    <a:lstStyle/>
                    <a:p>
                      <a:pPr>
                        <a:lnSpc>
                          <a:spcPct val="115000"/>
                        </a:lnSpc>
                        <a:spcAft>
                          <a:spcPts val="0"/>
                        </a:spcAft>
                      </a:pPr>
                      <a:r>
                        <a:rPr lang="es-ES" sz="600">
                          <a:effectLst/>
                        </a:rPr>
                        <a:t>Ocupación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Destrucción de empleos extractivos, pérdida de medios de producción y capital de remplazo en corto plazo. Baja de empleos no especializados. Rechazo a foráneos </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Profesional (-)</a:t>
                      </a:r>
                      <a:endParaRPr lang="es-ES" sz="700">
                        <a:effectLst/>
                      </a:endParaRPr>
                    </a:p>
                    <a:p>
                      <a:pPr>
                        <a:lnSpc>
                          <a:spcPct val="115000"/>
                        </a:lnSpc>
                        <a:spcAft>
                          <a:spcPts val="0"/>
                        </a:spcAft>
                      </a:pPr>
                      <a:r>
                        <a:rPr lang="es-ES" sz="600">
                          <a:effectLst/>
                        </a:rPr>
                        <a:t>Empleados (+)</a:t>
                      </a:r>
                      <a:endParaRPr lang="es-ES" sz="700">
                        <a:effectLst/>
                      </a:endParaRPr>
                    </a:p>
                    <a:p>
                      <a:pPr>
                        <a:lnSpc>
                          <a:spcPct val="115000"/>
                        </a:lnSpc>
                        <a:spcAft>
                          <a:spcPts val="0"/>
                        </a:spcAft>
                      </a:pPr>
                      <a:r>
                        <a:rPr lang="es-ES" sz="600">
                          <a:effectLst/>
                        </a:rPr>
                        <a:t>Sector servicios (+)</a:t>
                      </a:r>
                      <a:endParaRPr lang="es-ES" sz="700">
                        <a:effectLst/>
                        <a:latin typeface="Calibri"/>
                        <a:ea typeface="Calibri"/>
                        <a:cs typeface="Times New Roman"/>
                      </a:endParaRPr>
                    </a:p>
                  </a:txBody>
                  <a:tcPr marL="44033" marR="44033" marT="0" marB="0"/>
                </a:tc>
              </a:tr>
              <a:tr h="787705">
                <a:tc>
                  <a:txBody>
                    <a:bodyPr/>
                    <a:lstStyle/>
                    <a:p>
                      <a:pPr>
                        <a:lnSpc>
                          <a:spcPct val="115000"/>
                        </a:lnSpc>
                        <a:spcAft>
                          <a:spcPts val="0"/>
                        </a:spcAft>
                      </a:pPr>
                      <a:r>
                        <a:rPr lang="es-ES" sz="600">
                          <a:effectLst/>
                        </a:rPr>
                        <a:t>Estructura Familiar</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Familias numerosas o monoparentales carecen de financiamiento para contratar servicios externos y asumen responsabilidades por sí mismas, afectando resiliencia y recuperación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Altas tasas natalidad (+)</a:t>
                      </a:r>
                      <a:endParaRPr lang="es-ES" sz="700">
                        <a:effectLst/>
                      </a:endParaRPr>
                    </a:p>
                    <a:p>
                      <a:pPr>
                        <a:lnSpc>
                          <a:spcPct val="115000"/>
                        </a:lnSpc>
                        <a:spcAft>
                          <a:spcPts val="0"/>
                        </a:spcAft>
                      </a:pPr>
                      <a:r>
                        <a:rPr lang="es-ES" sz="600">
                          <a:effectLst/>
                        </a:rPr>
                        <a:t>Familias grandes (+)</a:t>
                      </a:r>
                      <a:endParaRPr lang="es-ES" sz="700">
                        <a:effectLst/>
                      </a:endParaRPr>
                    </a:p>
                    <a:p>
                      <a:pPr>
                        <a:lnSpc>
                          <a:spcPct val="115000"/>
                        </a:lnSpc>
                        <a:spcAft>
                          <a:spcPts val="0"/>
                        </a:spcAft>
                      </a:pPr>
                      <a:r>
                        <a:rPr lang="es-ES" sz="600">
                          <a:effectLst/>
                        </a:rPr>
                        <a:t>Hogares monoparentales (+)</a:t>
                      </a:r>
                      <a:endParaRPr lang="es-ES" sz="700">
                        <a:effectLst/>
                        <a:latin typeface="Calibri"/>
                        <a:ea typeface="Calibri"/>
                        <a:cs typeface="Times New Roman"/>
                      </a:endParaRPr>
                    </a:p>
                  </a:txBody>
                  <a:tcPr marL="44033" marR="44033" marT="0" marB="0"/>
                </a:tc>
              </a:tr>
              <a:tr h="562647">
                <a:tc>
                  <a:txBody>
                    <a:bodyPr/>
                    <a:lstStyle/>
                    <a:p>
                      <a:pPr>
                        <a:lnSpc>
                          <a:spcPct val="115000"/>
                        </a:lnSpc>
                        <a:spcAft>
                          <a:spcPts val="0"/>
                        </a:spcAft>
                      </a:pPr>
                      <a:r>
                        <a:rPr lang="es-ES" sz="600">
                          <a:effectLst/>
                        </a:rPr>
                        <a:t>Crecimiento población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Falta de habitaciones de calidad y redes de servicios. Problemas de idioma y familiarización para obtener ayuda de los foráneos, retraso en recuperación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Rápido crecimiento (+)</a:t>
                      </a:r>
                      <a:endParaRPr lang="es-ES" sz="700">
                        <a:effectLst/>
                        <a:latin typeface="Calibri"/>
                        <a:ea typeface="Calibri"/>
                        <a:cs typeface="Times New Roman"/>
                      </a:endParaRPr>
                    </a:p>
                  </a:txBody>
                  <a:tcPr marL="44033" marR="44033" marT="0" marB="0"/>
                </a:tc>
              </a:tr>
              <a:tr h="675176">
                <a:tc>
                  <a:txBody>
                    <a:bodyPr/>
                    <a:lstStyle/>
                    <a:p>
                      <a:pPr>
                        <a:lnSpc>
                          <a:spcPct val="115000"/>
                        </a:lnSpc>
                        <a:spcAft>
                          <a:spcPts val="0"/>
                        </a:spcAft>
                      </a:pPr>
                      <a:r>
                        <a:rPr lang="es-ES" sz="600">
                          <a:effectLst/>
                        </a:rPr>
                        <a:t>Servicios médicos</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El cuidado de la salud, incluyendo médicos, enfermerías y hospitales son de gran ayuda. Falta de servicios cercanos retrasa ayuda y recuperación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Alta densidad médica (-)</a:t>
                      </a:r>
                      <a:endParaRPr lang="es-ES" sz="700">
                        <a:effectLst/>
                        <a:latin typeface="Calibri"/>
                        <a:ea typeface="Calibri"/>
                        <a:cs typeface="Times New Roman"/>
                      </a:endParaRPr>
                    </a:p>
                  </a:txBody>
                  <a:tcPr marL="44033" marR="44033" marT="0" marB="0"/>
                </a:tc>
              </a:tr>
              <a:tr h="675176">
                <a:tc>
                  <a:txBody>
                    <a:bodyPr/>
                    <a:lstStyle/>
                    <a:p>
                      <a:pPr>
                        <a:lnSpc>
                          <a:spcPct val="115000"/>
                        </a:lnSpc>
                        <a:spcAft>
                          <a:spcPts val="0"/>
                        </a:spcAft>
                      </a:pPr>
                      <a:r>
                        <a:rPr lang="es-ES" sz="600">
                          <a:effectLst/>
                        </a:rPr>
                        <a:t>Dependencia social</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La gente completamente dependiente de los servicios sociales es económica y socialmente marginalizada y requiere apoyo adicional post-evento</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Alta dependencia (+)</a:t>
                      </a:r>
                      <a:endParaRPr lang="es-ES" sz="700">
                        <a:effectLst/>
                      </a:endParaRPr>
                    </a:p>
                    <a:p>
                      <a:pPr>
                        <a:lnSpc>
                          <a:spcPct val="115000"/>
                        </a:lnSpc>
                        <a:spcAft>
                          <a:spcPts val="0"/>
                        </a:spcAft>
                      </a:pPr>
                      <a:r>
                        <a:rPr lang="es-ES" sz="600">
                          <a:effectLst/>
                        </a:rPr>
                        <a:t>Baja dependencia (-)</a:t>
                      </a:r>
                      <a:endParaRPr lang="es-ES" sz="700">
                        <a:effectLst/>
                        <a:latin typeface="Calibri"/>
                        <a:ea typeface="Calibri"/>
                        <a:cs typeface="Times New Roman"/>
                      </a:endParaRPr>
                    </a:p>
                  </a:txBody>
                  <a:tcPr marL="44033" marR="44033" marT="0" marB="0"/>
                </a:tc>
              </a:tr>
              <a:tr h="900235">
                <a:tc>
                  <a:txBody>
                    <a:bodyPr/>
                    <a:lstStyle/>
                    <a:p>
                      <a:pPr>
                        <a:lnSpc>
                          <a:spcPct val="115000"/>
                        </a:lnSpc>
                        <a:spcAft>
                          <a:spcPts val="0"/>
                        </a:spcAft>
                      </a:pPr>
                      <a:r>
                        <a:rPr lang="es-ES" sz="600">
                          <a:effectLst/>
                        </a:rPr>
                        <a:t>Población de necesidades especiales</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a:effectLst/>
                        </a:rPr>
                        <a:t>Enfermos, institucionalizados, transientos, sin hohar son difíciles de medir y cuantificar y afectados desproporcionadamente por los desastres, invisibles e ignorados por las comunidades y recuperación</a:t>
                      </a:r>
                      <a:endParaRPr lang="es-ES" sz="700">
                        <a:effectLst/>
                        <a:latin typeface="Calibri"/>
                        <a:ea typeface="Calibri"/>
                        <a:cs typeface="Times New Roman"/>
                      </a:endParaRPr>
                    </a:p>
                  </a:txBody>
                  <a:tcPr marL="44033" marR="44033" marT="0" marB="0"/>
                </a:tc>
                <a:tc>
                  <a:txBody>
                    <a:bodyPr/>
                    <a:lstStyle/>
                    <a:p>
                      <a:pPr>
                        <a:lnSpc>
                          <a:spcPct val="115000"/>
                        </a:lnSpc>
                        <a:spcAft>
                          <a:spcPts val="0"/>
                        </a:spcAft>
                      </a:pPr>
                      <a:r>
                        <a:rPr lang="es-ES" sz="600" dirty="0">
                          <a:effectLst/>
                        </a:rPr>
                        <a:t>Población de necesidades especiales (+)</a:t>
                      </a:r>
                      <a:endParaRPr lang="es-ES" sz="700" dirty="0">
                        <a:effectLst/>
                        <a:latin typeface="Calibri"/>
                        <a:ea typeface="Calibri"/>
                        <a:cs typeface="Times New Roman"/>
                      </a:endParaRPr>
                    </a:p>
                  </a:txBody>
                  <a:tcPr marL="44033" marR="44033" marT="0" marB="0"/>
                </a:tc>
              </a:tr>
            </a:tbl>
          </a:graphicData>
        </a:graphic>
      </p:graphicFrame>
      <p:sp>
        <p:nvSpPr>
          <p:cNvPr id="5" name="4 CuadroTexto"/>
          <p:cNvSpPr txBox="1"/>
          <p:nvPr/>
        </p:nvSpPr>
        <p:spPr>
          <a:xfrm>
            <a:off x="1259632" y="6453336"/>
            <a:ext cx="3107902" cy="369332"/>
          </a:xfrm>
          <a:prstGeom prst="rect">
            <a:avLst/>
          </a:prstGeom>
          <a:noFill/>
        </p:spPr>
        <p:txBody>
          <a:bodyPr wrap="none" rtlCol="0">
            <a:spAutoFit/>
          </a:bodyPr>
          <a:lstStyle/>
          <a:p>
            <a:r>
              <a:rPr lang="es-ES" dirty="0" smtClean="0"/>
              <a:t>Fuente: </a:t>
            </a:r>
            <a:r>
              <a:rPr lang="es-ES" dirty="0" err="1" smtClean="0"/>
              <a:t>Cutter</a:t>
            </a:r>
            <a:r>
              <a:rPr lang="es-ES" dirty="0" smtClean="0"/>
              <a:t>, S. et al., 2003)</a:t>
            </a:r>
            <a:endParaRPr lang="es-ES" dirty="0"/>
          </a:p>
        </p:txBody>
      </p:sp>
    </p:spTree>
    <p:extLst>
      <p:ext uri="{BB962C8B-B14F-4D97-AF65-F5344CB8AC3E}">
        <p14:creationId xmlns:p14="http://schemas.microsoft.com/office/powerpoint/2010/main" val="2856271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pic>
        <p:nvPicPr>
          <p:cNvPr id="4" name="3 Marcador de contenido" descr="ranking2.jpg"/>
          <p:cNvPicPr>
            <a:picLocks noChangeAspect="1"/>
          </p:cNvPicPr>
          <p:nvPr/>
        </p:nvPicPr>
        <p:blipFill>
          <a:blip r:embed="rId2"/>
          <a:srcRect t="56250"/>
          <a:stretch>
            <a:fillRect/>
          </a:stretch>
        </p:blipFill>
        <p:spPr>
          <a:xfrm>
            <a:off x="0" y="1142984"/>
            <a:ext cx="9144000" cy="4886023"/>
          </a:xfrm>
          <a:prstGeom prst="rect">
            <a:avLst/>
          </a:prstGeom>
        </p:spPr>
      </p:pic>
    </p:spTree>
    <p:extLst>
      <p:ext uri="{BB962C8B-B14F-4D97-AF65-F5344CB8AC3E}">
        <p14:creationId xmlns:p14="http://schemas.microsoft.com/office/powerpoint/2010/main" val="30446004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394722"/>
          </a:xfrm>
        </p:spPr>
        <p:txBody>
          <a:bodyPr>
            <a:normAutofit lnSpcReduction="10000"/>
          </a:bodyPr>
          <a:lstStyle/>
          <a:p>
            <a:pPr algn="ctr"/>
            <a:r>
              <a:rPr lang="es-ES" sz="2000" dirty="0" smtClean="0"/>
              <a:t>Adaptación y </a:t>
            </a:r>
            <a:r>
              <a:rPr lang="es-ES" sz="2000" dirty="0" err="1" smtClean="0"/>
              <a:t>Resiliencia</a:t>
            </a:r>
            <a:r>
              <a:rPr lang="es-ES" sz="2000" dirty="0" smtClean="0"/>
              <a:t> al Cambio Climático</a:t>
            </a:r>
          </a:p>
          <a:p>
            <a:r>
              <a:rPr lang="es-ES" sz="2000" dirty="0" smtClean="0"/>
              <a:t>La adaptación es un ajuste de los sistemas natural y humano en respuesta a los estímulos de o a los efectos climáticos reales o esperados de los cambios climáticos, que moderan los daños y explotan las oportunidades benéficas</a:t>
            </a:r>
          </a:p>
          <a:p>
            <a:r>
              <a:rPr lang="es-ES" sz="2000" dirty="0" smtClean="0"/>
              <a:t>La </a:t>
            </a:r>
            <a:r>
              <a:rPr lang="es-ES" sz="2000" dirty="0" err="1" smtClean="0"/>
              <a:t>resiliencia</a:t>
            </a:r>
            <a:r>
              <a:rPr lang="es-ES" sz="2000" dirty="0" smtClean="0"/>
              <a:t> es la capacidad de un sistema para absorber perturbaciones y permanecer con la misma estructura y funciones mientras mantiene abiertas sus opciones de desarrollo</a:t>
            </a:r>
          </a:p>
          <a:p>
            <a:r>
              <a:rPr lang="es-ES" sz="2000" dirty="0" smtClean="0"/>
              <a:t>Los atributos de un sistema </a:t>
            </a:r>
            <a:r>
              <a:rPr lang="es-ES" sz="2000" dirty="0" err="1" smtClean="0"/>
              <a:t>resiliente</a:t>
            </a:r>
            <a:r>
              <a:rPr lang="es-ES" sz="2000" dirty="0" smtClean="0"/>
              <a:t> son propiedades emergentes que llaman la atención sobre las posibilidades de cambios no lineales y transformativos</a:t>
            </a:r>
          </a:p>
          <a:p>
            <a:r>
              <a:rPr lang="es-ES" sz="2000" dirty="0" smtClean="0"/>
              <a:t>La adaptación se refiere al proceso de manejo de la </a:t>
            </a:r>
            <a:r>
              <a:rPr lang="es-ES" sz="2000" dirty="0" err="1" smtClean="0"/>
              <a:t>resiliencia</a:t>
            </a:r>
            <a:r>
              <a:rPr lang="es-ES" sz="2000" dirty="0" smtClean="0"/>
              <a:t> del sistema: “La capacidad adaptativa y la adaptación son recursos y procesos que trabajan para mantener las funciones de un sistema de forma tal que no pierda sus opciones futuras”</a:t>
            </a:r>
          </a:p>
          <a:p>
            <a:r>
              <a:rPr lang="es-ES" sz="2000" dirty="0" smtClean="0"/>
              <a:t>La capacidad adaptativa es el conjunto de capacidades y habilidades que se movilizan para permitir la adaptación</a:t>
            </a:r>
          </a:p>
          <a:p>
            <a:endParaRPr lang="es-ES" sz="2000" dirty="0"/>
          </a:p>
          <a:p>
            <a:r>
              <a:rPr lang="es-ES" sz="1700" dirty="0" smtClean="0"/>
              <a:t>Nelson, D. R. (2011), </a:t>
            </a:r>
            <a:r>
              <a:rPr lang="es-ES" sz="1700" dirty="0" err="1" smtClean="0"/>
              <a:t>Adaptation</a:t>
            </a:r>
            <a:r>
              <a:rPr lang="es-ES" sz="1700" dirty="0" smtClean="0"/>
              <a:t> and </a:t>
            </a:r>
            <a:r>
              <a:rPr lang="es-ES" sz="1700" dirty="0" err="1" smtClean="0"/>
              <a:t>Resilience</a:t>
            </a:r>
            <a:r>
              <a:rPr lang="es-ES" sz="1700" dirty="0" smtClean="0"/>
              <a:t>: </a:t>
            </a:r>
            <a:r>
              <a:rPr lang="es-ES" sz="1700" dirty="0" err="1" smtClean="0"/>
              <a:t>responding</a:t>
            </a:r>
            <a:r>
              <a:rPr lang="es-ES" sz="1700" dirty="0" smtClean="0"/>
              <a:t> </a:t>
            </a:r>
            <a:r>
              <a:rPr lang="es-ES" sz="1700" dirty="0" err="1" smtClean="0"/>
              <a:t>to</a:t>
            </a:r>
            <a:r>
              <a:rPr lang="es-ES" sz="1700" dirty="0" smtClean="0"/>
              <a:t> a </a:t>
            </a:r>
            <a:r>
              <a:rPr lang="es-ES" sz="1700" dirty="0" err="1" smtClean="0"/>
              <a:t>changing</a:t>
            </a:r>
            <a:r>
              <a:rPr lang="es-ES" sz="1700" dirty="0" smtClean="0"/>
              <a:t> </a:t>
            </a:r>
            <a:r>
              <a:rPr lang="es-ES" sz="1700" dirty="0" err="1" smtClean="0"/>
              <a:t>climate</a:t>
            </a:r>
            <a:r>
              <a:rPr lang="es-ES" sz="1700" dirty="0" smtClean="0"/>
              <a:t>. Wires.willey.com/</a:t>
            </a:r>
            <a:r>
              <a:rPr lang="es-ES" sz="1700" dirty="0" err="1" smtClean="0"/>
              <a:t>climate</a:t>
            </a:r>
            <a:r>
              <a:rPr lang="es-ES" sz="1700" dirty="0" smtClean="0"/>
              <a:t> </a:t>
            </a:r>
            <a:r>
              <a:rPr lang="es-ES" sz="1700" dirty="0" err="1" smtClean="0"/>
              <a:t>change</a:t>
            </a:r>
            <a:r>
              <a:rPr lang="es-ES" sz="1700" dirty="0" smtClean="0"/>
              <a:t> </a:t>
            </a:r>
            <a:r>
              <a:rPr lang="es-ES" sz="1700" dirty="0" err="1" smtClean="0"/>
              <a:t>Volume</a:t>
            </a:r>
            <a:r>
              <a:rPr lang="es-ES" sz="1700" dirty="0" smtClean="0"/>
              <a:t> 2; </a:t>
            </a:r>
            <a:r>
              <a:rPr lang="es-ES" sz="1700" dirty="0" err="1" smtClean="0"/>
              <a:t>January-February</a:t>
            </a:r>
            <a:r>
              <a:rPr lang="es-ES" sz="1700" dirty="0" smtClean="0"/>
              <a:t> 2011.</a:t>
            </a:r>
            <a:endParaRPr lang="es-ES" sz="1700" dirty="0"/>
          </a:p>
        </p:txBody>
      </p:sp>
    </p:spTree>
    <p:extLst>
      <p:ext uri="{BB962C8B-B14F-4D97-AF65-F5344CB8AC3E}">
        <p14:creationId xmlns:p14="http://schemas.microsoft.com/office/powerpoint/2010/main" val="9634627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p:txBody>
          <a:bodyPr>
            <a:normAutofit fontScale="92500" lnSpcReduction="20000"/>
          </a:bodyPr>
          <a:lstStyle/>
          <a:p>
            <a:r>
              <a:rPr lang="es-ES" sz="2400" dirty="0" smtClean="0"/>
              <a:t>              Definición y componentes de la vulnerabilidad</a:t>
            </a:r>
          </a:p>
          <a:p>
            <a:endParaRPr lang="es-ES" sz="2400" dirty="0"/>
          </a:p>
          <a:p>
            <a:r>
              <a:rPr lang="es-ES" sz="2400" dirty="0" smtClean="0"/>
              <a:t>“La vulnerabilidad es el riesgo de que los receptores o unidades de exposición (grupos humanos, ecosistemas y comunidades) sufran efectos adversos enfrentados a cambios relevantes en el clima, otras variables ambientales y las condiciones sociales”</a:t>
            </a:r>
          </a:p>
          <a:p>
            <a:r>
              <a:rPr lang="es-ES" sz="2400" dirty="0" smtClean="0"/>
              <a:t>La vulnerabilidad es un concepto multidimensional que comprende:</a:t>
            </a:r>
          </a:p>
          <a:p>
            <a:pPr marL="514350" indent="-514350">
              <a:buAutoNum type="arabicPeriod"/>
            </a:pPr>
            <a:r>
              <a:rPr lang="es-ES" sz="2400" dirty="0" smtClean="0"/>
              <a:t>La exposición o grado en el cual un grupo humano o ecosistema entra en contacto con un stress particular</a:t>
            </a:r>
          </a:p>
          <a:p>
            <a:pPr marL="0" indent="0">
              <a:buNone/>
            </a:pPr>
            <a:r>
              <a:rPr lang="es-ES" sz="2400" dirty="0" smtClean="0"/>
              <a:t>2. La sensibilidad o el grado en el que una unidad de exposición es afectada por la exposición a un stress</a:t>
            </a:r>
          </a:p>
          <a:p>
            <a:pPr marL="0" indent="0">
              <a:buNone/>
            </a:pPr>
            <a:r>
              <a:rPr lang="es-ES" sz="2400" dirty="0" smtClean="0"/>
              <a:t>3. La </a:t>
            </a:r>
            <a:r>
              <a:rPr lang="es-ES" sz="2400" dirty="0" err="1"/>
              <a:t>r</a:t>
            </a:r>
            <a:r>
              <a:rPr lang="es-ES" sz="2400" dirty="0" err="1" smtClean="0"/>
              <a:t>esiliencia</a:t>
            </a:r>
            <a:r>
              <a:rPr lang="es-ES" sz="2400" dirty="0" smtClean="0"/>
              <a:t> o habilidad de la unidad de exposición para resistir o recuperarse del daño asociado a la convergencia de estresores múltiples</a:t>
            </a:r>
          </a:p>
          <a:p>
            <a:pPr marL="0" indent="0">
              <a:buNone/>
            </a:pPr>
            <a:endParaRPr lang="es-ES" sz="1800" dirty="0" smtClean="0"/>
          </a:p>
          <a:p>
            <a:pPr marL="0" indent="0">
              <a:buNone/>
            </a:pPr>
            <a:endParaRPr lang="es-ES" sz="1800" dirty="0"/>
          </a:p>
          <a:p>
            <a:pPr marL="0" indent="0">
              <a:buNone/>
            </a:pPr>
            <a:r>
              <a:rPr lang="es-ES" sz="1800" dirty="0" err="1" smtClean="0"/>
              <a:t>McLaughin</a:t>
            </a:r>
            <a:r>
              <a:rPr lang="es-ES" sz="1800" dirty="0" smtClean="0"/>
              <a:t>, P. and </a:t>
            </a:r>
            <a:r>
              <a:rPr lang="es-ES" sz="1800" dirty="0" err="1" smtClean="0"/>
              <a:t>Aretz</a:t>
            </a:r>
            <a:r>
              <a:rPr lang="es-ES" sz="1800" dirty="0" smtClean="0"/>
              <a:t>, T. (2008), </a:t>
            </a:r>
            <a:r>
              <a:rPr lang="es-ES" sz="1800" dirty="0" err="1" smtClean="0"/>
              <a:t>Structure</a:t>
            </a:r>
            <a:r>
              <a:rPr lang="es-ES" sz="1800" dirty="0" smtClean="0"/>
              <a:t>, </a:t>
            </a:r>
            <a:r>
              <a:rPr lang="es-ES" sz="1800" dirty="0" err="1" smtClean="0"/>
              <a:t>agency</a:t>
            </a:r>
            <a:r>
              <a:rPr lang="es-ES" sz="1800" dirty="0" smtClean="0"/>
              <a:t> and </a:t>
            </a:r>
            <a:r>
              <a:rPr lang="es-ES" sz="1800" dirty="0" err="1" smtClean="0"/>
              <a:t>environment</a:t>
            </a:r>
            <a:r>
              <a:rPr lang="es-ES" sz="1800" dirty="0" smtClean="0"/>
              <a:t>: </a:t>
            </a:r>
            <a:r>
              <a:rPr lang="es-ES" sz="1800" dirty="0" err="1" smtClean="0"/>
              <a:t>Toward</a:t>
            </a:r>
            <a:r>
              <a:rPr lang="es-ES" sz="1800" dirty="0" smtClean="0"/>
              <a:t> </a:t>
            </a:r>
            <a:r>
              <a:rPr lang="es-ES" sz="1800" dirty="0" err="1" smtClean="0"/>
              <a:t>an</a:t>
            </a:r>
            <a:r>
              <a:rPr lang="es-ES" sz="1800" dirty="0" smtClean="0"/>
              <a:t> </a:t>
            </a:r>
            <a:r>
              <a:rPr lang="es-ES" sz="1800" dirty="0" err="1" smtClean="0"/>
              <a:t>integrated</a:t>
            </a:r>
            <a:r>
              <a:rPr lang="es-ES" sz="1800" dirty="0" smtClean="0"/>
              <a:t> </a:t>
            </a:r>
            <a:r>
              <a:rPr lang="es-ES" sz="1800" dirty="0" err="1" smtClean="0"/>
              <a:t>perspective</a:t>
            </a:r>
            <a:r>
              <a:rPr lang="es-ES" sz="1800" dirty="0" smtClean="0"/>
              <a:t> </a:t>
            </a:r>
            <a:r>
              <a:rPr lang="es-ES" sz="1800" dirty="0" err="1" smtClean="0"/>
              <a:t>on</a:t>
            </a:r>
            <a:r>
              <a:rPr lang="es-ES" sz="1800" dirty="0" smtClean="0"/>
              <a:t> </a:t>
            </a:r>
            <a:r>
              <a:rPr lang="es-ES" sz="1800" dirty="0" err="1" smtClean="0"/>
              <a:t>vulnerability</a:t>
            </a:r>
            <a:r>
              <a:rPr lang="es-ES" sz="1800" dirty="0" smtClean="0"/>
              <a:t>, Global </a:t>
            </a:r>
            <a:r>
              <a:rPr lang="es-ES" sz="1800" dirty="0" err="1" smtClean="0"/>
              <a:t>Environmental</a:t>
            </a:r>
            <a:r>
              <a:rPr lang="es-ES" sz="1800" dirty="0" smtClean="0"/>
              <a:t> </a:t>
            </a:r>
            <a:r>
              <a:rPr lang="es-ES" sz="1800" dirty="0" err="1" smtClean="0"/>
              <a:t>Change</a:t>
            </a:r>
            <a:r>
              <a:rPr lang="es-ES" sz="1800" dirty="0" smtClean="0"/>
              <a:t> 18 (2008), 99-111</a:t>
            </a:r>
            <a:endParaRPr lang="es-ES" sz="1800" dirty="0"/>
          </a:p>
        </p:txBody>
      </p:sp>
    </p:spTree>
    <p:extLst>
      <p:ext uri="{BB962C8B-B14F-4D97-AF65-F5344CB8AC3E}">
        <p14:creationId xmlns:p14="http://schemas.microsoft.com/office/powerpoint/2010/main" val="16650763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322714"/>
          </a:xfrm>
        </p:spPr>
        <p:txBody>
          <a:bodyPr>
            <a:normAutofit/>
          </a:bodyPr>
          <a:lstStyle/>
          <a:p>
            <a:pPr algn="ctr"/>
            <a:r>
              <a:rPr lang="es-ES" sz="2400" dirty="0" smtClean="0"/>
              <a:t>La Vulnerabilidad Social ante las amenazas del medio ambiente</a:t>
            </a:r>
          </a:p>
          <a:p>
            <a:r>
              <a:rPr lang="es-ES" dirty="0" smtClean="0"/>
              <a:t>Vulnerabilidad Social: La vulnerabilidad ante las amenazas del medio ambiente corresponde al potencial de pérdidas, que varía geográficamente, en el tiempo y entre los diferentes grupos sociales</a:t>
            </a:r>
          </a:p>
          <a:p>
            <a:r>
              <a:rPr lang="es-ES" dirty="0" smtClean="0"/>
              <a:t>Se ha prestado gran atención a la vulnerabilidad biofísica y del medio construido pero “las vulnerabilidades creadas socialmente son grandemente ignoradas, principalmente debido a su difícil cuantificación, lo que se explica porque las pérdidas sociales no se encuentran normalmente en los informes de costos y estimación  de pérdidas después de los desastres”. En realidad, la vulnerabilidad social se describe usando las características individuales de las personas, como edad, raza, salud, ingreso, tipo de unidad de habitación y empleo</a:t>
            </a:r>
          </a:p>
          <a:p>
            <a:r>
              <a:rPr lang="es-ES" dirty="0" smtClean="0"/>
              <a:t>”La vulnerabilidad social es parcialmente producto de las desigualdades sociales (que influencian o configuran la susceptibilidad de los actores para ser dañados y su habilidad de responder) y de la inequidad entre los lugares (características de las comunidades y del medio construido). Hasta ahora ha habido poca investigación focalizada en comparar la vulnerabilidad social de un lugar con otro.</a:t>
            </a:r>
          </a:p>
          <a:p>
            <a:pPr marL="0" indent="0">
              <a:buNone/>
            </a:pPr>
            <a:endParaRPr lang="es-ES" sz="1400" dirty="0" smtClean="0"/>
          </a:p>
          <a:p>
            <a:pPr marL="0" indent="0">
              <a:buNone/>
            </a:pPr>
            <a:endParaRPr lang="es-ES" sz="1400" dirty="0"/>
          </a:p>
          <a:p>
            <a:pPr marL="0" indent="0">
              <a:buNone/>
            </a:pPr>
            <a:r>
              <a:rPr lang="es-ES" sz="1400" dirty="0" err="1" smtClean="0"/>
              <a:t>Cutter</a:t>
            </a:r>
            <a:r>
              <a:rPr lang="es-ES" sz="1400" dirty="0" smtClean="0"/>
              <a:t>, S.; </a:t>
            </a:r>
            <a:r>
              <a:rPr lang="es-ES" sz="1400" dirty="0" err="1" smtClean="0"/>
              <a:t>Boniff</a:t>
            </a:r>
            <a:r>
              <a:rPr lang="es-ES" sz="1400" dirty="0" smtClean="0"/>
              <a:t>, B. and </a:t>
            </a:r>
            <a:r>
              <a:rPr lang="es-ES" sz="1400" dirty="0" err="1" smtClean="0"/>
              <a:t>Lynnn</a:t>
            </a:r>
            <a:r>
              <a:rPr lang="es-ES" sz="1400" dirty="0" smtClean="0"/>
              <a:t>, S. (2003), Social </a:t>
            </a:r>
            <a:r>
              <a:rPr lang="es-ES" sz="1400" dirty="0" err="1" smtClean="0"/>
              <a:t>vulnerability</a:t>
            </a:r>
            <a:r>
              <a:rPr lang="es-ES" sz="1400" dirty="0" smtClean="0"/>
              <a:t> </a:t>
            </a:r>
            <a:r>
              <a:rPr lang="es-ES" sz="1400" dirty="0" err="1" smtClean="0"/>
              <a:t>to</a:t>
            </a:r>
            <a:r>
              <a:rPr lang="es-ES" sz="1400" dirty="0" smtClean="0"/>
              <a:t> </a:t>
            </a:r>
            <a:r>
              <a:rPr lang="es-ES" sz="1400" dirty="0" err="1" smtClean="0"/>
              <a:t>Environmental</a:t>
            </a:r>
            <a:r>
              <a:rPr lang="es-ES" sz="1400" dirty="0" smtClean="0"/>
              <a:t> </a:t>
            </a:r>
            <a:r>
              <a:rPr lang="es-ES" sz="1400" dirty="0" err="1" smtClean="0"/>
              <a:t>Hazards</a:t>
            </a:r>
            <a:r>
              <a:rPr lang="es-ES" sz="1400" dirty="0" smtClean="0"/>
              <a:t>. Social </a:t>
            </a:r>
            <a:r>
              <a:rPr lang="es-ES" sz="1400" dirty="0" err="1" smtClean="0"/>
              <a:t>Sciences</a:t>
            </a:r>
            <a:r>
              <a:rPr lang="es-ES" sz="1400" dirty="0" smtClean="0"/>
              <a:t> </a:t>
            </a:r>
            <a:r>
              <a:rPr lang="es-ES" sz="1400" dirty="0" err="1" smtClean="0"/>
              <a:t>Quartely</a:t>
            </a:r>
            <a:r>
              <a:rPr lang="es-ES" sz="1400" dirty="0" smtClean="0"/>
              <a:t>, </a:t>
            </a:r>
            <a:r>
              <a:rPr lang="es-ES" sz="1400" dirty="0" err="1" smtClean="0"/>
              <a:t>Volume</a:t>
            </a:r>
            <a:r>
              <a:rPr lang="es-ES" sz="1400" dirty="0" smtClean="0"/>
              <a:t> 84, </a:t>
            </a:r>
            <a:r>
              <a:rPr lang="es-ES" sz="1400" dirty="0" err="1" smtClean="0"/>
              <a:t>Number</a:t>
            </a:r>
            <a:r>
              <a:rPr lang="es-ES" sz="1400" dirty="0" smtClean="0"/>
              <a:t> 2, June 2003, 242-261.</a:t>
            </a:r>
            <a:endParaRPr lang="es-ES" sz="1400" dirty="0"/>
          </a:p>
          <a:p>
            <a:endParaRPr lang="es-ES" dirty="0" smtClean="0"/>
          </a:p>
          <a:p>
            <a:endParaRPr lang="es-ES" dirty="0"/>
          </a:p>
          <a:p>
            <a:endParaRPr lang="es-ES" dirty="0" smtClean="0"/>
          </a:p>
          <a:p>
            <a:endParaRPr lang="es-ES" dirty="0"/>
          </a:p>
          <a:p>
            <a:endParaRPr lang="es-ES" dirty="0" smtClean="0"/>
          </a:p>
          <a:p>
            <a:endParaRPr lang="es-ES" dirty="0"/>
          </a:p>
          <a:p>
            <a:endParaRPr lang="es-ES" dirty="0"/>
          </a:p>
        </p:txBody>
      </p:sp>
    </p:spTree>
    <p:extLst>
      <p:ext uri="{BB962C8B-B14F-4D97-AF65-F5344CB8AC3E}">
        <p14:creationId xmlns:p14="http://schemas.microsoft.com/office/powerpoint/2010/main" val="34145012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394722"/>
          </a:xfrm>
        </p:spPr>
        <p:txBody>
          <a:bodyPr>
            <a:normAutofit/>
          </a:bodyPr>
          <a:lstStyle/>
          <a:p>
            <a:pPr marL="0" indent="0" algn="ctr">
              <a:buNone/>
            </a:pPr>
            <a:r>
              <a:rPr lang="es-ES" b="1" dirty="0" smtClean="0"/>
              <a:t>ADAPTACIÓN SOCIAL AL CAMBIO CLIMÁTICO  Y TEORÍA DEL CAPITAL SOCIAL</a:t>
            </a:r>
          </a:p>
          <a:p>
            <a:pPr marL="0" indent="0">
              <a:buNone/>
            </a:pPr>
            <a:endParaRPr lang="es-ES" dirty="0" smtClean="0"/>
          </a:p>
          <a:p>
            <a:r>
              <a:rPr lang="es-ES" dirty="0" smtClean="0"/>
              <a:t>“La efectividad de las estrategias para adaptarse al cambio climático depende de la adaptabilidad social de las opciones de adaptación, las restricciones institucionales y el lugar de las adaptaciones en el amplio paisaje de la evolución social y el desarrollo económico” (p.388)</a:t>
            </a:r>
          </a:p>
          <a:p>
            <a:r>
              <a:rPr lang="es-ES" dirty="0" smtClean="0"/>
              <a:t>“Por lo tanto, el proceso de adaptación incluye la interdependencia entre agentes, a través de las interrelaciones de unos con otros, con las instituciones de donde se reside  y la base de recursos de que ellos dependen”(p.388)</a:t>
            </a:r>
          </a:p>
          <a:p>
            <a:r>
              <a:rPr lang="es-ES" dirty="0" smtClean="0"/>
              <a:t>La Teoría del Capital Social provee una explicación para saber cómo los individuos usan sus relaciones con otros actores de la sociedad para su bien propio o para lograr bienes colectivos, que contribuyen al bienestar y poseen significado material, social y espiritual.</a:t>
            </a:r>
          </a:p>
          <a:p>
            <a:r>
              <a:rPr lang="es-ES" dirty="0" smtClean="0"/>
              <a:t>“El Capital Social es una parte integral de las teorías de gestión en el contexto de riesgos ambientales. Es un concepto que permite considerar las prácticas sociales y acciones colectivas en relación a otras formas de capital, como el natural, y respecto al desempeño de las instituciones, para copar con la variabilidad e incertidumbre que son inherentes en las interacciones con el mundo natural” (p.390).</a:t>
            </a:r>
          </a:p>
          <a:p>
            <a:endParaRPr lang="es-ES" sz="1400" dirty="0" smtClean="0"/>
          </a:p>
          <a:p>
            <a:endParaRPr lang="es-ES" sz="1400" dirty="0"/>
          </a:p>
          <a:p>
            <a:endParaRPr lang="es-ES" sz="1400" dirty="0" smtClean="0"/>
          </a:p>
          <a:p>
            <a:r>
              <a:rPr lang="es-ES" sz="1400" dirty="0" smtClean="0"/>
              <a:t>Fuente: </a:t>
            </a:r>
            <a:r>
              <a:rPr lang="es-ES" sz="1400" dirty="0" err="1" smtClean="0"/>
              <a:t>Adger</a:t>
            </a:r>
            <a:r>
              <a:rPr lang="es-ES" sz="1400" dirty="0" smtClean="0"/>
              <a:t>, N.W. (2003), Social Capital, </a:t>
            </a:r>
            <a:r>
              <a:rPr lang="es-ES" sz="1400" dirty="0" err="1" smtClean="0"/>
              <a:t>Collective</a:t>
            </a:r>
            <a:r>
              <a:rPr lang="es-ES" sz="1400" dirty="0" smtClean="0"/>
              <a:t> </a:t>
            </a:r>
            <a:r>
              <a:rPr lang="es-ES" sz="1400" dirty="0" err="1" smtClean="0"/>
              <a:t>Action</a:t>
            </a:r>
            <a:r>
              <a:rPr lang="es-ES" sz="1400" dirty="0" smtClean="0"/>
              <a:t>, and </a:t>
            </a:r>
            <a:r>
              <a:rPr lang="es-ES" sz="1400" dirty="0" err="1" smtClean="0"/>
              <a:t>Adaptation</a:t>
            </a:r>
            <a:r>
              <a:rPr lang="es-ES" sz="1400" dirty="0" smtClean="0"/>
              <a:t> </a:t>
            </a:r>
            <a:r>
              <a:rPr lang="es-ES" sz="1400" dirty="0" err="1" smtClean="0"/>
              <a:t>to</a:t>
            </a:r>
            <a:r>
              <a:rPr lang="es-ES" sz="1400" dirty="0" smtClean="0"/>
              <a:t> </a:t>
            </a:r>
            <a:r>
              <a:rPr lang="es-ES" sz="1400" dirty="0" err="1" smtClean="0"/>
              <a:t>Climate</a:t>
            </a:r>
            <a:r>
              <a:rPr lang="es-ES" sz="1400" dirty="0" smtClean="0"/>
              <a:t> </a:t>
            </a:r>
            <a:r>
              <a:rPr lang="es-ES" sz="1400" dirty="0" err="1" smtClean="0"/>
              <a:t>Change</a:t>
            </a:r>
            <a:r>
              <a:rPr lang="es-ES" sz="1400" dirty="0" smtClean="0"/>
              <a:t>. </a:t>
            </a:r>
            <a:r>
              <a:rPr lang="es-ES" sz="1400" dirty="0" err="1" smtClean="0"/>
              <a:t>Economic</a:t>
            </a:r>
            <a:r>
              <a:rPr lang="es-ES" sz="1400" dirty="0" smtClean="0"/>
              <a:t> </a:t>
            </a:r>
            <a:r>
              <a:rPr lang="es-ES" sz="1400" dirty="0" err="1" smtClean="0"/>
              <a:t>Geography</a:t>
            </a:r>
            <a:r>
              <a:rPr lang="es-ES" sz="1400" dirty="0" smtClean="0"/>
              <a:t> 79 (4): 387-404</a:t>
            </a:r>
          </a:p>
          <a:p>
            <a:endParaRPr lang="es-ES" dirty="0"/>
          </a:p>
        </p:txBody>
      </p:sp>
    </p:spTree>
    <p:extLst>
      <p:ext uri="{BB962C8B-B14F-4D97-AF65-F5344CB8AC3E}">
        <p14:creationId xmlns:p14="http://schemas.microsoft.com/office/powerpoint/2010/main" val="420230426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466730"/>
          </a:xfrm>
        </p:spPr>
        <p:txBody>
          <a:bodyPr>
            <a:normAutofit lnSpcReduction="10000"/>
          </a:bodyPr>
          <a:lstStyle/>
          <a:p>
            <a:r>
              <a:rPr lang="es-ES" dirty="0" smtClean="0"/>
              <a:t>CAPITAL SOCIAL</a:t>
            </a:r>
          </a:p>
          <a:p>
            <a:r>
              <a:rPr lang="es-ES" dirty="0" smtClean="0"/>
              <a:t>Describe las relaciones de confianza, reciprocidad e intercambio; la evolución de las reglas comunes y el rol de las redes sociales.</a:t>
            </a:r>
          </a:p>
          <a:p>
            <a:r>
              <a:rPr lang="es-ES" dirty="0" smtClean="0"/>
              <a:t>Otorga un rol  a la sociedad civil y sus acciones colectivas, tanto por razones democráticas como instrumentales, y busca explicar los patrones diferenciales de interacción social.</a:t>
            </a:r>
          </a:p>
          <a:p>
            <a:r>
              <a:rPr lang="es-ES" dirty="0" smtClean="0"/>
              <a:t>Es fundamental para responder a un huracán u organizar la sociedad pastoril, sobre la base de las experiencias vividas de enfrentamiento de riesgos </a:t>
            </a:r>
          </a:p>
          <a:p>
            <a:r>
              <a:rPr lang="es-ES" dirty="0"/>
              <a:t>P</a:t>
            </a:r>
            <a:r>
              <a:rPr lang="es-ES" dirty="0" smtClean="0"/>
              <a:t>ermite explicar como la sociedad civil interactúa con las instituciones del mercado y el Estado de una menara sistemática, relevante para enfrentar los riesgos relacionados con el clima</a:t>
            </a:r>
          </a:p>
          <a:p>
            <a:r>
              <a:rPr lang="es-ES" dirty="0" smtClean="0"/>
              <a:t>Es un conjunto de redes que constituyen bienes individuales y sociales. Estas redes y flujos de información “aceitan las ruedas de la toma de decisiones”</a:t>
            </a:r>
          </a:p>
          <a:p>
            <a:r>
              <a:rPr lang="es-ES" dirty="0" smtClean="0"/>
              <a:t>Es un elemento necesario en las transacciones económicas y acciones colectivas sobre recursos ambientales escasos. Las redes sociales son bienes públicos que amplían el desempeño económico</a:t>
            </a:r>
          </a:p>
          <a:p>
            <a:r>
              <a:rPr lang="es-ES" dirty="0" smtClean="0"/>
              <a:t>Es un determinante del bienestar humano, junto a los factores tradicionales de producción y capital natural (el capital natural es el conjunto de bienes no preciados de los cuales dependen tanto los procesos económicos como las bases de la vida humana y no humana.</a:t>
            </a:r>
          </a:p>
          <a:p>
            <a:r>
              <a:rPr lang="es-ES" dirty="0" smtClean="0"/>
              <a:t>“El capital social, aun si no comparte las mismas formas de otras formas de capital, juega un rol importante en proveer a los individuos y la sociedad de acceso al capital natural” (p.391)</a:t>
            </a:r>
          </a:p>
          <a:p>
            <a:pPr marL="0" indent="0">
              <a:buNone/>
            </a:pPr>
            <a:endParaRPr lang="es-ES" dirty="0" smtClean="0"/>
          </a:p>
          <a:p>
            <a:pPr marL="0" indent="0">
              <a:buNone/>
            </a:pPr>
            <a:r>
              <a:rPr lang="es-ES" dirty="0" smtClean="0"/>
              <a:t>Fuente: </a:t>
            </a:r>
            <a:r>
              <a:rPr lang="es-ES" dirty="0" err="1" smtClean="0"/>
              <a:t>Adger</a:t>
            </a:r>
            <a:r>
              <a:rPr lang="es-ES" dirty="0" smtClean="0"/>
              <a:t> (2003). </a:t>
            </a:r>
            <a:endParaRPr lang="es-ES" dirty="0"/>
          </a:p>
        </p:txBody>
      </p:sp>
    </p:spTree>
    <p:extLst>
      <p:ext uri="{BB962C8B-B14F-4D97-AF65-F5344CB8AC3E}">
        <p14:creationId xmlns:p14="http://schemas.microsoft.com/office/powerpoint/2010/main" val="26919977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l="26215" t="22025" r="25148" b="17064"/>
          <a:stretch>
            <a:fillRect/>
          </a:stretch>
        </p:blipFill>
        <p:spPr bwMode="auto">
          <a:xfrm>
            <a:off x="250825" y="0"/>
            <a:ext cx="8488363" cy="537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1" name="3 CuadroTexto"/>
          <p:cNvSpPr txBox="1">
            <a:spLocks noChangeArrowheads="1"/>
          </p:cNvSpPr>
          <p:nvPr/>
        </p:nvSpPr>
        <p:spPr bwMode="auto">
          <a:xfrm>
            <a:off x="3563938" y="6411913"/>
            <a:ext cx="2247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a:t>Fuente: ADGER, 2003.</a:t>
            </a:r>
          </a:p>
        </p:txBody>
      </p:sp>
      <p:sp>
        <p:nvSpPr>
          <p:cNvPr id="3" name="2 CuadroTexto"/>
          <p:cNvSpPr txBox="1"/>
          <p:nvPr/>
        </p:nvSpPr>
        <p:spPr>
          <a:xfrm>
            <a:off x="467544" y="5589240"/>
            <a:ext cx="8151142" cy="646331"/>
          </a:xfrm>
          <a:prstGeom prst="rect">
            <a:avLst/>
          </a:prstGeom>
          <a:noFill/>
        </p:spPr>
        <p:txBody>
          <a:bodyPr wrap="none" rtlCol="0">
            <a:spAutoFit/>
          </a:bodyPr>
          <a:lstStyle/>
          <a:p>
            <a:r>
              <a:rPr lang="es-ES" dirty="0" err="1" smtClean="0"/>
              <a:t>Circonstances</a:t>
            </a:r>
            <a:r>
              <a:rPr lang="es-ES" dirty="0" smtClean="0"/>
              <a:t> </a:t>
            </a:r>
            <a:r>
              <a:rPr lang="es-ES" dirty="0" err="1" smtClean="0"/>
              <a:t>dans</a:t>
            </a:r>
            <a:r>
              <a:rPr lang="es-ES" dirty="0" smtClean="0"/>
              <a:t> </a:t>
            </a:r>
            <a:r>
              <a:rPr lang="es-ES" dirty="0" err="1" smtClean="0"/>
              <a:t>lequelle</a:t>
            </a:r>
            <a:r>
              <a:rPr lang="es-ES" dirty="0" smtClean="0"/>
              <a:t> la liaison et </a:t>
            </a:r>
            <a:r>
              <a:rPr lang="es-ES" dirty="0" err="1" smtClean="0"/>
              <a:t>misse</a:t>
            </a:r>
            <a:r>
              <a:rPr lang="es-ES" dirty="0" smtClean="0"/>
              <a:t> en </a:t>
            </a:r>
            <a:r>
              <a:rPr lang="es-ES" dirty="0" err="1" smtClean="0"/>
              <a:t>réseau</a:t>
            </a:r>
            <a:r>
              <a:rPr lang="es-ES" dirty="0" smtClean="0"/>
              <a:t> de le capital social </a:t>
            </a:r>
            <a:r>
              <a:rPr lang="es-ES" dirty="0" err="1" smtClean="0"/>
              <a:t>sont</a:t>
            </a:r>
            <a:r>
              <a:rPr lang="es-ES" dirty="0" smtClean="0"/>
              <a:t> </a:t>
            </a:r>
          </a:p>
          <a:p>
            <a:r>
              <a:rPr lang="es-ES" dirty="0" err="1" smtClean="0"/>
              <a:t>Importants</a:t>
            </a:r>
            <a:r>
              <a:rPr lang="es-ES" dirty="0" smtClean="0"/>
              <a:t> </a:t>
            </a:r>
            <a:r>
              <a:rPr lang="es-ES" dirty="0" err="1" smtClean="0"/>
              <a:t>pour</a:t>
            </a:r>
            <a:r>
              <a:rPr lang="es-ES" dirty="0" smtClean="0"/>
              <a:t> la capacité </a:t>
            </a:r>
            <a:r>
              <a:rPr lang="es-ES" dirty="0" err="1" smtClean="0"/>
              <a:t>d´adaptation</a:t>
            </a:r>
            <a:endParaRPr lang="es-ES" dirty="0"/>
          </a:p>
        </p:txBody>
      </p:sp>
    </p:spTree>
    <p:extLst>
      <p:ext uri="{BB962C8B-B14F-4D97-AF65-F5344CB8AC3E}">
        <p14:creationId xmlns:p14="http://schemas.microsoft.com/office/powerpoint/2010/main" val="12719772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l="30676" t="22620" r="29723" b="12103"/>
          <a:stretch>
            <a:fillRect/>
          </a:stretch>
        </p:blipFill>
        <p:spPr bwMode="auto">
          <a:xfrm>
            <a:off x="611560" y="1"/>
            <a:ext cx="7992888" cy="587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5" name="2 CuadroTexto"/>
          <p:cNvSpPr txBox="1">
            <a:spLocks noChangeArrowheads="1"/>
          </p:cNvSpPr>
          <p:nvPr/>
        </p:nvSpPr>
        <p:spPr bwMode="auto">
          <a:xfrm>
            <a:off x="3563938" y="6411913"/>
            <a:ext cx="2247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a:t>Fuente: ADGER, 2003.</a:t>
            </a:r>
          </a:p>
        </p:txBody>
      </p:sp>
    </p:spTree>
    <p:extLst>
      <p:ext uri="{BB962C8B-B14F-4D97-AF65-F5344CB8AC3E}">
        <p14:creationId xmlns:p14="http://schemas.microsoft.com/office/powerpoint/2010/main" val="618782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6466730"/>
          </a:xfrm>
        </p:spPr>
        <p:txBody>
          <a:bodyPr>
            <a:normAutofit fontScale="92500" lnSpcReduction="10000"/>
          </a:bodyPr>
          <a:lstStyle/>
          <a:p>
            <a:r>
              <a:rPr lang="es-ES" dirty="0" smtClean="0"/>
              <a:t>                                         </a:t>
            </a:r>
            <a:r>
              <a:rPr lang="es-ES" sz="2400" dirty="0" smtClean="0"/>
              <a:t>Le </a:t>
            </a:r>
            <a:r>
              <a:rPr lang="es-ES" sz="2400" dirty="0" err="1" smtClean="0"/>
              <a:t>peuplement</a:t>
            </a:r>
            <a:r>
              <a:rPr lang="es-ES" sz="2400" dirty="0" smtClean="0"/>
              <a:t> et le capital social</a:t>
            </a:r>
          </a:p>
          <a:p>
            <a:endParaRPr lang="es-ES" dirty="0"/>
          </a:p>
          <a:p>
            <a:r>
              <a:rPr lang="fr-FR" dirty="0" smtClean="0"/>
              <a:t>Dans ces régions de “puna séché”, les pasteurs étaient traditionnellement organisés autour d´un habitat dispersé de ligne agnatique, mais depuis une vingtaine d´années , un procès de concentration d´habitat et de regroupement hebdomadière est en cours, bouleversant les organisations et les pratiques territoriales.</a:t>
            </a:r>
          </a:p>
          <a:p>
            <a:r>
              <a:rPr lang="fr-FR" dirty="0" smtClean="0"/>
              <a:t>“Le travail complémentaire et la solidarité pendant les périodes de crise sont réalise entre parents.  Ces relations avec la famille élargie représentent une source d´énergie mobilisable pour les taches que exigent le recours de la main d´ouvre en dehors de la famille nucléaire (Flores Ochoa, 1977, p.37(.</a:t>
            </a:r>
          </a:p>
          <a:p>
            <a:r>
              <a:rPr lang="fr-FR" dirty="0" smtClean="0"/>
              <a:t>La famille est le point de référence tant pour le travail additionnel que pour l´organisation sociale plus le liens de sang son étroits plus l´entraide et la confiance son importants.</a:t>
            </a:r>
          </a:p>
          <a:p>
            <a:r>
              <a:rPr lang="fr-FR" dirty="0" smtClean="0"/>
              <a:t>La famille nucléaire est l´unité de production de base  où la réciprocité  est généralisée . “C´est en son sein  que son géré les terres, les troupeaux,  la  valorisation des Product qui s´accomplissent les rituels, que s´effectuent les voyages de truc, et que s´établissement les règles d´entrance et de réciprocité” (p. 644)</a:t>
            </a:r>
          </a:p>
          <a:p>
            <a:r>
              <a:rPr lang="fr-FR" dirty="0" smtClean="0"/>
              <a:t>Une unité domestique possède en moyenne 80 a 90 Ha et au nions deux résidences “Que  l´on se place en Africa ou dans les Andes, dans une dynamique spontanée ou planifiée de nouveaux réseau ou de nouvelle fonctions centralisées (scolaire, sanitaire, politiques) apparaissent donc dans des territoriales et des sociétés organisés autour de la dispersion” (p. 648) </a:t>
            </a:r>
          </a:p>
          <a:p>
            <a:endParaRPr lang="fr-FR" dirty="0"/>
          </a:p>
          <a:p>
            <a:r>
              <a:rPr lang="fr-FR" dirty="0"/>
              <a:t>Charbonneau, M. (2009)  Système de peuplement dispersé et regroupement dans les sociétés pastorales andines. Annales de Géographie, 2009/6 nº670, p.637-658</a:t>
            </a:r>
          </a:p>
          <a:p>
            <a:endParaRPr lang="fr-FR" dirty="0" smtClean="0"/>
          </a:p>
          <a:p>
            <a:r>
              <a:rPr lang="fr-FR" dirty="0" smtClean="0"/>
              <a:t> </a:t>
            </a:r>
            <a:endParaRPr lang="fr-FR" dirty="0"/>
          </a:p>
        </p:txBody>
      </p:sp>
    </p:spTree>
    <p:extLst>
      <p:ext uri="{BB962C8B-B14F-4D97-AF65-F5344CB8AC3E}">
        <p14:creationId xmlns:p14="http://schemas.microsoft.com/office/powerpoint/2010/main" val="22521035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850106"/>
          </a:xfrm>
        </p:spPr>
        <p:txBody>
          <a:bodyPr>
            <a:normAutofit/>
          </a:bodyPr>
          <a:lstStyle/>
          <a:p>
            <a:r>
              <a:rPr lang="es-ES" sz="2400" dirty="0" smtClean="0"/>
              <a:t>La Société Pastoral</a:t>
            </a:r>
            <a:endParaRPr lang="es-ES" sz="2400" dirty="0"/>
          </a:p>
        </p:txBody>
      </p:sp>
      <p:sp>
        <p:nvSpPr>
          <p:cNvPr id="3" name="2 Marcador de contenido"/>
          <p:cNvSpPr>
            <a:spLocks noGrp="1"/>
          </p:cNvSpPr>
          <p:nvPr>
            <p:ph idx="1"/>
          </p:nvPr>
        </p:nvSpPr>
        <p:spPr>
          <a:xfrm>
            <a:off x="179512" y="1196752"/>
            <a:ext cx="8784976" cy="5328592"/>
          </a:xfrm>
        </p:spPr>
        <p:txBody>
          <a:bodyPr>
            <a:noAutofit/>
          </a:bodyPr>
          <a:lstStyle/>
          <a:p>
            <a:r>
              <a:rPr lang="fr-FR" dirty="0" smtClean="0"/>
              <a:t>Aux périphéries des grands déserts se sont mises en place des sociétés purement pastorales, caractérises par des rapports au milieux originaux, un pastoralisme extensif et des organisations territoriales spécifiques</a:t>
            </a:r>
          </a:p>
          <a:p>
            <a:r>
              <a:rPr lang="fr-FR" dirty="0" smtClean="0"/>
              <a:t>La “société pastoral” est tout group dont “la vie sociale est déterminée par la troupeau: propriété, circulation, exploitation.</a:t>
            </a:r>
          </a:p>
          <a:p>
            <a:r>
              <a:rPr lang="fr-FR" dirty="0" smtClean="0"/>
              <a:t>De par leur étroite dépendance vis-à-vis des ressources naturelles, ces pasteurs sont organisés autour d´</a:t>
            </a:r>
            <a:r>
              <a:rPr lang="fr-FR" dirty="0"/>
              <a:t>u</a:t>
            </a:r>
            <a:r>
              <a:rPr lang="fr-FR" dirty="0" smtClean="0"/>
              <a:t>ne fonction structurante: la circulation (action de se mouvoir circulairement avec retour au point de départ). Deus objectifs complémentaires dictent ses déplacements (saisonniers ou permanents, collectifs ou individuels) différente d´une société a l´autre en fonctions des modes de utilisation de la ressource, de la place des activités annexes  ou de l´a organisation des groupe. Les formes oscillent de la simple transhumance au nomadisme en passant par la semi-nomadisme ou la </a:t>
            </a:r>
            <a:r>
              <a:rPr lang="fr-FR" dirty="0" err="1" smtClean="0"/>
              <a:t>multirésidentialité</a:t>
            </a:r>
            <a:r>
              <a:rPr lang="fr-FR" dirty="0" smtClean="0"/>
              <a:t> . Dans ce sens-</a:t>
            </a:r>
            <a:r>
              <a:rPr lang="fr-FR" dirty="0" err="1" smtClean="0"/>
              <a:t>lá</a:t>
            </a:r>
            <a:r>
              <a:rPr lang="fr-FR" dirty="0" smtClean="0"/>
              <a:t>, le nomadisme, plus qu´un “genre de vie” corresponds alors plutôt a ´un “mode de habitat” parmi d´autres lié a la gestion de la ressource. Mas quai qu´il soit, dans les régions purement pastorales impropre a la culture, les contraints bioclimatiques sont en partie a l´origine des société organisées autour de l´extensivité et de l´</a:t>
            </a:r>
            <a:r>
              <a:rPr lang="fr-FR" dirty="0" err="1" smtClean="0"/>
              <a:t>intinerance</a:t>
            </a:r>
            <a:r>
              <a:rPr lang="fr-FR" dirty="0" smtClean="0"/>
              <a:t> vital dans un habitat transportable ou disperse.</a:t>
            </a:r>
          </a:p>
          <a:p>
            <a:pPr marL="0" indent="0">
              <a:buNone/>
            </a:pPr>
            <a:endParaRPr lang="fr-FR" dirty="0" smtClean="0"/>
          </a:p>
          <a:p>
            <a:pPr marL="0" indent="0">
              <a:buNone/>
            </a:pPr>
            <a:endParaRPr lang="fr-FR" dirty="0"/>
          </a:p>
          <a:p>
            <a:pPr marL="0" indent="0">
              <a:buNone/>
            </a:pPr>
            <a:r>
              <a:rPr lang="fr-FR" dirty="0" smtClean="0"/>
              <a:t>Charbonneau, M. (2009)  Système de peuplement </a:t>
            </a:r>
            <a:r>
              <a:rPr lang="fr-FR" dirty="0"/>
              <a:t>d</a:t>
            </a:r>
            <a:r>
              <a:rPr lang="fr-FR" dirty="0" smtClean="0"/>
              <a:t>ispersé </a:t>
            </a:r>
            <a:r>
              <a:rPr lang="fr-FR" dirty="0"/>
              <a:t>e</a:t>
            </a:r>
            <a:r>
              <a:rPr lang="fr-FR" dirty="0" smtClean="0"/>
              <a:t>t regroupement dans les sociétés pastorales andines. Annales de Géographie, 2009/6 nº670, p.637-658</a:t>
            </a:r>
            <a:endParaRPr lang="fr-FR" dirty="0"/>
          </a:p>
        </p:txBody>
      </p:sp>
    </p:spTree>
    <p:extLst>
      <p:ext uri="{BB962C8B-B14F-4D97-AF65-F5344CB8AC3E}">
        <p14:creationId xmlns:p14="http://schemas.microsoft.com/office/powerpoint/2010/main" val="30436235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fr-FR" sz="2400" dirty="0" smtClean="0"/>
              <a:t>Le </a:t>
            </a:r>
            <a:r>
              <a:rPr lang="fr-FR" sz="2400" dirty="0" err="1" smtClean="0"/>
              <a:t>reagroupement</a:t>
            </a:r>
            <a:r>
              <a:rPr lang="fr-FR" sz="2400" dirty="0" smtClean="0"/>
              <a:t> du population</a:t>
            </a:r>
            <a:endParaRPr lang="fr-FR" sz="2400" dirty="0"/>
          </a:p>
        </p:txBody>
      </p:sp>
      <p:sp>
        <p:nvSpPr>
          <p:cNvPr id="3" name="2 Marcador de contenido"/>
          <p:cNvSpPr>
            <a:spLocks noGrp="1"/>
          </p:cNvSpPr>
          <p:nvPr>
            <p:ph idx="1"/>
          </p:nvPr>
        </p:nvSpPr>
        <p:spPr>
          <a:xfrm>
            <a:off x="822960" y="1100628"/>
            <a:ext cx="7520940" cy="4704636"/>
          </a:xfrm>
        </p:spPr>
        <p:txBody>
          <a:bodyPr>
            <a:normAutofit/>
          </a:bodyPr>
          <a:lstStyle/>
          <a:p>
            <a:r>
              <a:rPr lang="es-ES" dirty="0" smtClean="0"/>
              <a:t>…</a:t>
            </a:r>
            <a:r>
              <a:rPr lang="fr-FR" dirty="0" smtClean="0"/>
              <a:t>on observe une tendance spontanée ou programmée au regroupement: la modernité conduit au regroupement des populations et a l´émergence de noyaux de peuplement.</a:t>
            </a:r>
          </a:p>
          <a:p>
            <a:r>
              <a:rPr lang="fr-FR" dirty="0" smtClean="0"/>
              <a:t>…dans les systèmes pastorales où l´itinérance et la dispersion de l´habitat constituaient la base des pratiques socio spatiales, la conciliation de cette tendance au regroupement avec les pratiques d´élevage extensif fait question.</a:t>
            </a:r>
          </a:p>
          <a:p>
            <a:r>
              <a:rPr lang="fr-FR" dirty="0" smtClean="0"/>
              <a:t>Aujourd'hui,  l´apparition de nouveaux villages permit l´accès aux services de base ainsi que la diffusion de la modernité. Mais, d´un autre côté, cette centralisation exige l´installation loin des exploitations. Comme une société géographiquement organisée par les impératifs de dispersion et de mouvement, peut-elle alors s´adapter aux nécessités modernes de regroupement  et de stationnement.. </a:t>
            </a:r>
          </a:p>
          <a:p>
            <a:endParaRPr lang="fr-FR" dirty="0" smtClean="0"/>
          </a:p>
          <a:p>
            <a:endParaRPr lang="fr-FR" dirty="0"/>
          </a:p>
          <a:p>
            <a:endParaRPr lang="fr-FR" dirty="0" smtClean="0"/>
          </a:p>
          <a:p>
            <a:r>
              <a:rPr lang="fr-FR" dirty="0" smtClean="0"/>
              <a:t>Charbonneau</a:t>
            </a:r>
            <a:r>
              <a:rPr lang="fr-FR" dirty="0"/>
              <a:t>, M. (2009)  Système de peuplement dispersé et regroupement dans les sociétés pastorales andines. Annales de Géographie, 2009/6 nº670, p.637-658</a:t>
            </a:r>
          </a:p>
          <a:p>
            <a:endParaRPr lang="fr-FR" dirty="0" smtClean="0"/>
          </a:p>
          <a:p>
            <a:endParaRPr lang="fr-FR" dirty="0"/>
          </a:p>
          <a:p>
            <a:endParaRPr lang="fr-FR" dirty="0" smtClean="0"/>
          </a:p>
          <a:p>
            <a:endParaRPr lang="fr-FR" dirty="0"/>
          </a:p>
          <a:p>
            <a:endParaRPr lang="fr-FR" dirty="0"/>
          </a:p>
        </p:txBody>
      </p:sp>
    </p:spTree>
    <p:extLst>
      <p:ext uri="{BB962C8B-B14F-4D97-AF65-F5344CB8AC3E}">
        <p14:creationId xmlns:p14="http://schemas.microsoft.com/office/powerpoint/2010/main" val="7168104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g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0"/>
            <a:ext cx="4319588" cy="66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5076825" y="260350"/>
            <a:ext cx="37433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ct val="50000"/>
              </a:spcBef>
            </a:pPr>
            <a:r>
              <a:rPr lang="es-CL">
                <a:latin typeface="Arial" charset="0"/>
              </a:rPr>
              <a:t>Diferentes enfoques escalares adaptados a la gestión y planificación ambiental de un paisaje dado o sistema regional</a:t>
            </a:r>
          </a:p>
          <a:p>
            <a:pPr eaLnBrk="1" hangingPunct="1">
              <a:spcBef>
                <a:spcPct val="50000"/>
              </a:spcBef>
            </a:pPr>
            <a:endParaRPr lang="es-CL">
              <a:latin typeface="Arial" charset="0"/>
            </a:endParaRPr>
          </a:p>
          <a:p>
            <a:pPr eaLnBrk="1" hangingPunct="1">
              <a:spcBef>
                <a:spcPct val="50000"/>
              </a:spcBef>
            </a:pPr>
            <a:r>
              <a:rPr lang="es-CL">
                <a:latin typeface="Arial" charset="0"/>
              </a:rPr>
              <a:t>Se distingue el paisaje real, el nivel de representación espacial, el nivel dinámico-temporal que incluye retroalimentaciones y el nivel estratégico</a:t>
            </a:r>
          </a:p>
          <a:p>
            <a:pPr eaLnBrk="1" hangingPunct="1">
              <a:spcBef>
                <a:spcPct val="50000"/>
              </a:spcBef>
            </a:pPr>
            <a:endParaRPr lang="es-CL">
              <a:latin typeface="Arial" charset="0"/>
            </a:endParaRPr>
          </a:p>
        </p:txBody>
      </p:sp>
    </p:spTree>
    <p:extLst>
      <p:ext uri="{BB962C8B-B14F-4D97-AF65-F5344CB8AC3E}">
        <p14:creationId xmlns:p14="http://schemas.microsoft.com/office/powerpoint/2010/main" val="9228404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p:nvPr>
        </p:nvSpPr>
        <p:spPr/>
        <p:txBody>
          <a:bodyPr/>
          <a:lstStyle/>
          <a:p>
            <a:endParaRPr lang="es-CL" smtClean="0"/>
          </a:p>
        </p:txBody>
      </p:sp>
      <p:sp>
        <p:nvSpPr>
          <p:cNvPr id="9219" name="2 Marcador de contenido"/>
          <p:cNvSpPr>
            <a:spLocks noGrp="1"/>
          </p:cNvSpPr>
          <p:nvPr>
            <p:ph idx="1"/>
          </p:nvPr>
        </p:nvSpPr>
        <p:spPr/>
        <p:txBody>
          <a:bodyPr/>
          <a:lstStyle/>
          <a:p>
            <a:endParaRPr lang="es-CL" smtClean="0"/>
          </a:p>
        </p:txBody>
      </p:sp>
      <p:pic>
        <p:nvPicPr>
          <p:cNvPr id="9220" name="Picture 2" descr="C:\Users\Hugo Romero\Desktop\Terreno Altiplano Arica y Parinacota (22 a 26 abril 2011)\DSC_0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50"/>
            <a:ext cx="8964613" cy="640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08451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UGORO~1\AppData\Local\Temp\Rar$DI00.133\Caquen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470" y="0"/>
            <a:ext cx="887505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8285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7170" name="Picture 2" descr="D:\Mis documentos\Terreno Altiplano Arica y Parinacota (22 a 26 abril 2011)\DSC_01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37" y="476672"/>
            <a:ext cx="9012937"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71117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1026" name="Picture 2" descr="D:\Mis documentos\Terreno Altiplano Arica y Parinacota (22 a 26 abril 2011)\DSC_02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826" y="476672"/>
            <a:ext cx="8904348" cy="590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8967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68778" y="226671"/>
            <a:ext cx="9655071" cy="5558980"/>
          </a:xfrm>
          <a:prstGeom prst="rect">
            <a:avLst/>
          </a:prstGeom>
        </p:spPr>
      </p:pic>
      <p:sp>
        <p:nvSpPr>
          <p:cNvPr id="5" name="CuadroTexto 4"/>
          <p:cNvSpPr txBox="1"/>
          <p:nvPr/>
        </p:nvSpPr>
        <p:spPr>
          <a:xfrm>
            <a:off x="327331" y="5890403"/>
            <a:ext cx="8353495" cy="646331"/>
          </a:xfrm>
          <a:prstGeom prst="rect">
            <a:avLst/>
          </a:prstGeom>
          <a:noFill/>
        </p:spPr>
        <p:txBody>
          <a:bodyPr wrap="square" rtlCol="0">
            <a:spAutoFit/>
          </a:bodyPr>
          <a:lstStyle/>
          <a:p>
            <a:r>
              <a:rPr lang="es-ES" dirty="0" smtClean="0">
                <a:solidFill>
                  <a:schemeClr val="bg1"/>
                </a:solidFill>
              </a:rPr>
              <a:t>Diagrama para integrar la migración en la adaptación de las comunidades al cambio climático. Fuente: </a:t>
            </a:r>
            <a:r>
              <a:rPr lang="es-ES" dirty="0" err="1" smtClean="0">
                <a:solidFill>
                  <a:schemeClr val="bg1"/>
                </a:solidFill>
              </a:rPr>
              <a:t>Scheffran</a:t>
            </a:r>
            <a:r>
              <a:rPr lang="es-ES" dirty="0" smtClean="0">
                <a:solidFill>
                  <a:schemeClr val="bg1"/>
                </a:solidFill>
              </a:rPr>
              <a:t> </a:t>
            </a:r>
            <a:r>
              <a:rPr lang="es-ES" i="1" dirty="0" smtClean="0">
                <a:solidFill>
                  <a:schemeClr val="bg1"/>
                </a:solidFill>
              </a:rPr>
              <a:t>et al</a:t>
            </a:r>
            <a:r>
              <a:rPr lang="es-ES" dirty="0" smtClean="0">
                <a:solidFill>
                  <a:schemeClr val="bg1"/>
                </a:solidFill>
              </a:rPr>
              <a:t>., 2012.</a:t>
            </a:r>
            <a:endParaRPr lang="es-ES" dirty="0">
              <a:solidFill>
                <a:schemeClr val="bg1"/>
              </a:solidFill>
            </a:endParaRPr>
          </a:p>
        </p:txBody>
      </p:sp>
    </p:spTree>
    <p:extLst>
      <p:ext uri="{BB962C8B-B14F-4D97-AF65-F5344CB8AC3E}">
        <p14:creationId xmlns:p14="http://schemas.microsoft.com/office/powerpoint/2010/main" val="17140860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ES" dirty="0"/>
          </a:p>
        </p:txBody>
      </p:sp>
      <p:pic>
        <p:nvPicPr>
          <p:cNvPr id="1026" name="Picture 2" descr="D:\Mis imágenes\2012-02-16 fotospryfau\fotospryfau 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6741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56543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4098" name="Picture 2" descr="D:\Mis documentos\Terreno Altiplano Arica y Parinacota (22 a 26 abril 2011)\DSC_00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37" y="476672"/>
            <a:ext cx="9012937"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15742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pic>
        <p:nvPicPr>
          <p:cNvPr id="12290" name="Picture 2" descr="D:\Mis documentos\Taparaca\TAPARACA 05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4507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l="6247" t="16943" r="19458" b="5658"/>
          <a:stretch>
            <a:fillRect/>
          </a:stretch>
        </p:blipFill>
        <p:spPr bwMode="auto">
          <a:xfrm>
            <a:off x="0" y="293688"/>
            <a:ext cx="9144000" cy="620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20568685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l="4684" t="8134" r="32288" b="7954"/>
          <a:stretch>
            <a:fillRect/>
          </a:stretch>
        </p:blipFill>
        <p:spPr bwMode="auto">
          <a:xfrm>
            <a:off x="1657350" y="260350"/>
            <a:ext cx="5662613"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l="4318" t="21117" r="31046" b="27557"/>
          <a:stretch>
            <a:fillRect/>
          </a:stretch>
        </p:blipFill>
        <p:spPr bwMode="auto">
          <a:xfrm>
            <a:off x="1619250" y="3933825"/>
            <a:ext cx="580707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6" name="3 CuadroTexto"/>
          <p:cNvSpPr txBox="1">
            <a:spLocks noChangeArrowheads="1"/>
          </p:cNvSpPr>
          <p:nvPr/>
        </p:nvSpPr>
        <p:spPr bwMode="auto">
          <a:xfrm>
            <a:off x="2843213" y="6443663"/>
            <a:ext cx="351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CL"/>
              <a:t>Fuente: El mercurio, 7 febrero 2012</a:t>
            </a:r>
          </a:p>
        </p:txBody>
      </p:sp>
    </p:spTree>
    <p:extLst>
      <p:ext uri="{BB962C8B-B14F-4D97-AF65-F5344CB8AC3E}">
        <p14:creationId xmlns:p14="http://schemas.microsoft.com/office/powerpoint/2010/main" val="2132915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1 Imagen"/>
          <p:cNvPicPr>
            <a:picLocks noChangeAspect="1"/>
          </p:cNvPicPr>
          <p:nvPr/>
        </p:nvPicPr>
        <p:blipFill>
          <a:blip r:embed="rId2">
            <a:extLst>
              <a:ext uri="{28A0092B-C50C-407E-A947-70E740481C1C}">
                <a14:useLocalDpi xmlns:a14="http://schemas.microsoft.com/office/drawing/2010/main" val="0"/>
              </a:ext>
            </a:extLst>
          </a:blip>
          <a:srcRect l="3125" t="3351" r="36151" b="21429"/>
          <a:stretch>
            <a:fillRect/>
          </a:stretch>
        </p:blipFill>
        <p:spPr bwMode="auto">
          <a:xfrm>
            <a:off x="395288" y="620713"/>
            <a:ext cx="8139112" cy="554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224006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l="4350" t="21626" r="10423" b="44841"/>
          <a:stretch>
            <a:fillRect/>
          </a:stretch>
        </p:blipFill>
        <p:spPr bwMode="auto">
          <a:xfrm>
            <a:off x="179388" y="115888"/>
            <a:ext cx="6264275"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l="66185" t="8049" r="14861" b="6723"/>
          <a:stretch>
            <a:fillRect/>
          </a:stretch>
        </p:blipFill>
        <p:spPr bwMode="auto">
          <a:xfrm>
            <a:off x="6443663" y="17463"/>
            <a:ext cx="2700337" cy="682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l="16241" t="59564" r="26680" b="20218"/>
          <a:stretch>
            <a:fillRect/>
          </a:stretch>
        </p:blipFill>
        <p:spPr bwMode="auto">
          <a:xfrm>
            <a:off x="0" y="1628775"/>
            <a:ext cx="6443663"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l="26254" t="21875" r="20717" b="32671"/>
          <a:stretch>
            <a:fillRect/>
          </a:stretch>
        </p:blipFill>
        <p:spPr bwMode="auto">
          <a:xfrm>
            <a:off x="169863" y="3068638"/>
            <a:ext cx="6151562" cy="296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8" name="5 CuadroTexto"/>
          <p:cNvSpPr txBox="1">
            <a:spLocks noChangeArrowheads="1"/>
          </p:cNvSpPr>
          <p:nvPr/>
        </p:nvSpPr>
        <p:spPr bwMode="auto">
          <a:xfrm>
            <a:off x="395288" y="6381750"/>
            <a:ext cx="4351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a:t>Fuente: El Mercurio, martes 17 de julio 2012</a:t>
            </a:r>
          </a:p>
        </p:txBody>
      </p:sp>
    </p:spTree>
    <p:extLst>
      <p:ext uri="{BB962C8B-B14F-4D97-AF65-F5344CB8AC3E}">
        <p14:creationId xmlns:p14="http://schemas.microsoft.com/office/powerpoint/2010/main" val="319938154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1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4938" y="0"/>
            <a:ext cx="8874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44930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Marcador de contenido"/>
          <p:cNvGraphicFramePr>
            <a:graphicFrameLocks noGrp="1"/>
          </p:cNvGraphicFramePr>
          <p:nvPr>
            <p:ph/>
          </p:nvPr>
        </p:nvGraphicFramePr>
        <p:xfrm>
          <a:off x="2160646" y="203455"/>
          <a:ext cx="4822708" cy="5993892"/>
        </p:xfrm>
        <a:graphic>
          <a:graphicData uri="http://schemas.openxmlformats.org/drawingml/2006/table">
            <a:tbl>
              <a:tblPr firstRow="1" firstCol="1" bandRow="1"/>
              <a:tblGrid>
                <a:gridCol w="1205677"/>
                <a:gridCol w="1205677"/>
                <a:gridCol w="1205677"/>
                <a:gridCol w="1205677"/>
              </a:tblGrid>
              <a:tr h="307975">
                <a:tc>
                  <a:txBody>
                    <a:bodyPr/>
                    <a:lstStyle/>
                    <a:p>
                      <a:pPr algn="just">
                        <a:lnSpc>
                          <a:spcPct val="115000"/>
                        </a:lnSpc>
                        <a:spcAft>
                          <a:spcPts val="0"/>
                        </a:spcAft>
                      </a:pPr>
                      <a:r>
                        <a:rPr lang="es-ES" sz="900" dirty="0">
                          <a:effectLst/>
                          <a:latin typeface="Arial"/>
                          <a:ea typeface="Calibri"/>
                          <a:cs typeface="Times New Roman"/>
                        </a:rPr>
                        <a:t>Empresa</a:t>
                      </a:r>
                      <a:endParaRPr lang="es-ES" sz="1000" dirty="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Ventas 2010 (en millones de dólares)</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Utilidades netas (en millones de dólares)</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 </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Codelco Chile</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16.066,9</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1.876,3</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estatal chilena yacimientos diversos</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950">
                <a:tc>
                  <a:txBody>
                    <a:bodyPr/>
                    <a:lstStyle/>
                    <a:p>
                      <a:pPr algn="just">
                        <a:lnSpc>
                          <a:spcPct val="115000"/>
                        </a:lnSpc>
                        <a:spcAft>
                          <a:spcPts val="0"/>
                        </a:spcAft>
                      </a:pPr>
                      <a:r>
                        <a:rPr lang="es-ES" sz="900">
                          <a:effectLst/>
                          <a:latin typeface="Arial"/>
                          <a:ea typeface="Calibri"/>
                          <a:cs typeface="Times New Roman"/>
                        </a:rPr>
                        <a:t>Escondida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9.211,5</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dirty="0">
                          <a:effectLst/>
                          <a:latin typeface="Arial"/>
                          <a:ea typeface="Calibri"/>
                          <a:cs typeface="Times New Roman"/>
                        </a:rPr>
                        <a:t>4.338,2</a:t>
                      </a:r>
                      <a:endParaRPr lang="es-ES" sz="1000" dirty="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transnacional,yacimiento interior Antofagasta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Codelco Chile división Chuquicamata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5.285,2</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491,9</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estatal chilena, yacimiento en Calama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950">
                <a:tc>
                  <a:txBody>
                    <a:bodyPr/>
                    <a:lstStyle/>
                    <a:p>
                      <a:pPr algn="just">
                        <a:lnSpc>
                          <a:spcPct val="115000"/>
                        </a:lnSpc>
                        <a:spcAft>
                          <a:spcPts val="0"/>
                        </a:spcAft>
                      </a:pPr>
                      <a:r>
                        <a:rPr lang="es-ES" sz="900">
                          <a:effectLst/>
                          <a:latin typeface="Arial"/>
                          <a:ea typeface="Calibri"/>
                          <a:cs typeface="Times New Roman"/>
                        </a:rPr>
                        <a:t>Antofagasta Plc.</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4.577,1</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1.051,8</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privada chilena, yacimiento interior de Antofagasta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Collahuasi</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3.928,9</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2.047,9</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transnacional, comuna de Pica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Los Pelambres</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3.285,8</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1.646,7</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privada chilena, comuna de Salamanca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Codelco Chile división El Teniente</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3.216,6</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541,5</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estatal chilena, yacimiento al sur de Santiago</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962">
                <a:tc>
                  <a:txBody>
                    <a:bodyPr/>
                    <a:lstStyle/>
                    <a:p>
                      <a:pPr algn="just">
                        <a:lnSpc>
                          <a:spcPct val="115000"/>
                        </a:lnSpc>
                        <a:spcAft>
                          <a:spcPts val="0"/>
                        </a:spcAft>
                      </a:pPr>
                      <a:r>
                        <a:rPr lang="es-ES" sz="900">
                          <a:effectLst/>
                          <a:latin typeface="Arial"/>
                          <a:ea typeface="Calibri"/>
                          <a:cs typeface="Times New Roman"/>
                        </a:rPr>
                        <a:t>Codelco Chile división Radomiro Tomic</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2.204,1</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496,0</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estatal chilena, yacimiento en Calama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950">
                <a:tc>
                  <a:txBody>
                    <a:bodyPr/>
                    <a:lstStyle/>
                    <a:p>
                      <a:pPr algn="just">
                        <a:lnSpc>
                          <a:spcPct val="115000"/>
                        </a:lnSpc>
                        <a:spcAft>
                          <a:spcPts val="0"/>
                        </a:spcAft>
                      </a:pPr>
                      <a:r>
                        <a:rPr lang="es-ES" sz="900">
                          <a:effectLst/>
                          <a:latin typeface="Arial"/>
                          <a:ea typeface="Calibri"/>
                          <a:cs typeface="Times New Roman"/>
                        </a:rPr>
                        <a:t>Angloamerican sur</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dirty="0">
                          <a:effectLst/>
                          <a:latin typeface="Arial"/>
                          <a:ea typeface="Calibri"/>
                          <a:cs typeface="Times New Roman"/>
                        </a:rPr>
                        <a:t>2.122,5</a:t>
                      </a:r>
                      <a:endParaRPr lang="es-ES" sz="1000" dirty="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900,3</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transnacional, yacimiento cerca Santiago</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950">
                <a:tc>
                  <a:txBody>
                    <a:bodyPr/>
                    <a:lstStyle/>
                    <a:p>
                      <a:pPr algn="just">
                        <a:lnSpc>
                          <a:spcPct val="115000"/>
                        </a:lnSpc>
                        <a:spcAft>
                          <a:spcPts val="0"/>
                        </a:spcAft>
                      </a:pPr>
                      <a:r>
                        <a:rPr lang="es-ES" sz="900">
                          <a:effectLst/>
                          <a:latin typeface="Arial"/>
                          <a:ea typeface="Calibri"/>
                          <a:cs typeface="Times New Roman"/>
                        </a:rPr>
                        <a:t>Angloamerican norte</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dirty="0">
                          <a:effectLst/>
                          <a:latin typeface="Arial"/>
                          <a:ea typeface="Calibri"/>
                          <a:cs typeface="Times New Roman"/>
                        </a:rPr>
                        <a:t>2.009,8</a:t>
                      </a:r>
                      <a:endParaRPr lang="es-ES" sz="1000" dirty="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550,5</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empresa transnacional, yacimiento interior de Antofagasta</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987">
                <a:tc>
                  <a:txBody>
                    <a:bodyPr/>
                    <a:lstStyle/>
                    <a:p>
                      <a:pPr algn="just">
                        <a:lnSpc>
                          <a:spcPct val="115000"/>
                        </a:lnSpc>
                        <a:spcAft>
                          <a:spcPts val="0"/>
                        </a:spcAft>
                      </a:pPr>
                      <a:r>
                        <a:rPr lang="es-ES" sz="900">
                          <a:effectLst/>
                          <a:latin typeface="Arial"/>
                          <a:ea typeface="Calibri"/>
                          <a:cs typeface="Times New Roman"/>
                        </a:rPr>
                        <a:t>Total</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51.906,6</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13.993,3</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 </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987">
                <a:tc>
                  <a:txBody>
                    <a:bodyPr/>
                    <a:lstStyle/>
                    <a:p>
                      <a:pPr algn="just">
                        <a:lnSpc>
                          <a:spcPct val="115000"/>
                        </a:lnSpc>
                        <a:spcAft>
                          <a:spcPts val="0"/>
                        </a:spcAft>
                      </a:pPr>
                      <a:r>
                        <a:rPr lang="es-ES" sz="900">
                          <a:effectLst/>
                          <a:latin typeface="Arial"/>
                          <a:ea typeface="Calibri"/>
                          <a:cs typeface="Times New Roman"/>
                        </a:rPr>
                        <a:t> </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 </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a:effectLst/>
                          <a:latin typeface="Arial"/>
                          <a:ea typeface="Calibri"/>
                          <a:cs typeface="Times New Roman"/>
                        </a:rPr>
                        <a:t> </a:t>
                      </a:r>
                      <a:endParaRPr lang="es-ES" sz="100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900" dirty="0">
                          <a:effectLst/>
                          <a:latin typeface="Arial"/>
                          <a:ea typeface="Calibri"/>
                          <a:cs typeface="Times New Roman"/>
                        </a:rPr>
                        <a:t> </a:t>
                      </a:r>
                      <a:endParaRPr lang="es-ES" sz="1000" dirty="0">
                        <a:effectLst/>
                        <a:latin typeface="Calibri"/>
                        <a:ea typeface="Calibri"/>
                        <a:cs typeface="Times New Roman"/>
                      </a:endParaRPr>
                    </a:p>
                  </a:txBody>
                  <a:tcPr marL="60256" marR="602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3130782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Marcador de contenido"/>
          <p:cNvGraphicFramePr>
            <a:graphicFrameLocks noGrp="1"/>
          </p:cNvGraphicFramePr>
          <p:nvPr>
            <p:ph/>
            <p:extLst>
              <p:ext uri="{D42A27DB-BD31-4B8C-83A1-F6EECF244321}">
                <p14:modId xmlns:p14="http://schemas.microsoft.com/office/powerpoint/2010/main" val="3621158588"/>
              </p:ext>
            </p:extLst>
          </p:nvPr>
        </p:nvGraphicFramePr>
        <p:xfrm>
          <a:off x="395536" y="764714"/>
          <a:ext cx="7992888" cy="5692456"/>
        </p:xfrm>
        <a:graphic>
          <a:graphicData uri="http://schemas.openxmlformats.org/drawingml/2006/table">
            <a:tbl>
              <a:tblPr firstRow="1" firstCol="1" bandRow="1">
                <a:tableStyleId>{5C22544A-7EE6-4342-B048-85BDC9FD1C3A}</a:tableStyleId>
              </a:tblPr>
              <a:tblGrid>
                <a:gridCol w="1496930"/>
                <a:gridCol w="938658"/>
                <a:gridCol w="939452"/>
                <a:gridCol w="954541"/>
                <a:gridCol w="925158"/>
                <a:gridCol w="925158"/>
                <a:gridCol w="1812991"/>
              </a:tblGrid>
              <a:tr h="258748">
                <a:tc>
                  <a:txBody>
                    <a:bodyPr/>
                    <a:lstStyle/>
                    <a:p>
                      <a:pPr algn="just">
                        <a:lnSpc>
                          <a:spcPct val="115000"/>
                        </a:lnSpc>
                        <a:spcAft>
                          <a:spcPts val="0"/>
                        </a:spcAft>
                      </a:pPr>
                      <a:r>
                        <a:rPr lang="es-ES" sz="1000">
                          <a:effectLst/>
                        </a:rPr>
                        <a:t>Comuna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pob. 1992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pob. 2002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pob.2012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var.02-92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var.12-02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característica</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Arica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168.633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184.914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210.920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Putre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2.417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1.671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1.380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-17,4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altiplánica</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General Lagos</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890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879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661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-24,8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Iquique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144.447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168.397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183.997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capital regional </a:t>
                      </a:r>
                      <a:endParaRPr lang="es-ES" sz="1100" dirty="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Alto Hospicio</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5.511</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49.436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94.254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797,0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emergente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Pozo Almonte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6.209</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9.407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51,5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Camiña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1.420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1.287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1.151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-10,6</a:t>
                      </a:r>
                      <a:endParaRPr lang="es-ES" sz="11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Quebrada andina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Colchane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1.554</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1.474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1.189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Huara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1.931</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2.522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2.167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30,6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Pica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2.332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3.498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4.033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50,0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Antofagasta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227.065</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289.477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346.126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27,5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Sierra Gorda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1.183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1.234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-7,6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Calama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121.827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137.144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138.109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Ollague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433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286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256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-33,9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Sn. Pedro Ataca.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2.670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4.025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4.797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oasis precordillerano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Taltal</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10.926</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10.307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12.975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25,9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puerto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Copiapó</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100.426</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129.279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158.438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28,7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Tierra Amarilla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11.269</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12.266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13.507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8,8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Diego de Almagro</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27.462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18.227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16.301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-33,6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Alto del Carmen</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4.688</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4.695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5.229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0,6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Quebrada andina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Freirina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5.222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5.809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6.367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localidad interior </a:t>
                      </a:r>
                      <a:endParaRPr lang="es-ES" sz="1100" dirty="0">
                        <a:effectLst/>
                        <a:latin typeface="Calibri"/>
                        <a:ea typeface="Calibri"/>
                        <a:cs typeface="Times New Roman"/>
                      </a:endParaRPr>
                    </a:p>
                  </a:txBody>
                  <a:tcPr marL="68580" marR="68580" marT="0" marB="0"/>
                </a:tc>
              </a:tr>
            </a:tbl>
          </a:graphicData>
        </a:graphic>
      </p:graphicFrame>
      <p:sp>
        <p:nvSpPr>
          <p:cNvPr id="7" name="6 CuadroTexto"/>
          <p:cNvSpPr txBox="1"/>
          <p:nvPr/>
        </p:nvSpPr>
        <p:spPr>
          <a:xfrm>
            <a:off x="707006" y="404664"/>
            <a:ext cx="6444200" cy="369332"/>
          </a:xfrm>
          <a:prstGeom prst="rect">
            <a:avLst/>
          </a:prstGeom>
          <a:noFill/>
        </p:spPr>
        <p:txBody>
          <a:bodyPr wrap="none" rtlCol="0">
            <a:spAutoFit/>
          </a:bodyPr>
          <a:lstStyle/>
          <a:p>
            <a:pPr algn="ctr"/>
            <a:r>
              <a:rPr lang="es-ES" b="1" dirty="0" smtClean="0"/>
              <a:t>POBLACION COMUNAS MINERAS DEL NORTE DE CHILE 1992-2012</a:t>
            </a:r>
            <a:endParaRPr lang="es-ES" b="1" dirty="0"/>
          </a:p>
        </p:txBody>
      </p:sp>
    </p:spTree>
    <p:extLst>
      <p:ext uri="{BB962C8B-B14F-4D97-AF65-F5344CB8AC3E}">
        <p14:creationId xmlns:p14="http://schemas.microsoft.com/office/powerpoint/2010/main" val="18501216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1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825" y="0"/>
            <a:ext cx="4238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2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83113" y="0"/>
            <a:ext cx="42370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7366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2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588"/>
            <a:ext cx="423703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3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4950" y="0"/>
            <a:ext cx="4237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797050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1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0294" y="260648"/>
            <a:ext cx="8874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399210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l="4684" t="8134" r="32288" b="7954"/>
          <a:stretch>
            <a:fillRect/>
          </a:stretch>
        </p:blipFill>
        <p:spPr bwMode="auto">
          <a:xfrm>
            <a:off x="1657350" y="260350"/>
            <a:ext cx="5662613"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l="4318" t="21117" r="31046" b="27557"/>
          <a:stretch>
            <a:fillRect/>
          </a:stretch>
        </p:blipFill>
        <p:spPr bwMode="auto">
          <a:xfrm>
            <a:off x="1619250" y="3933825"/>
            <a:ext cx="580707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6" name="3 CuadroTexto"/>
          <p:cNvSpPr txBox="1">
            <a:spLocks noChangeArrowheads="1"/>
          </p:cNvSpPr>
          <p:nvPr/>
        </p:nvSpPr>
        <p:spPr bwMode="auto">
          <a:xfrm>
            <a:off x="2843213" y="6443663"/>
            <a:ext cx="351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CL"/>
              <a:t>Fuente: El mercurio, 7 febrero 2012</a:t>
            </a:r>
          </a:p>
        </p:txBody>
      </p:sp>
    </p:spTree>
    <p:extLst>
      <p:ext uri="{BB962C8B-B14F-4D97-AF65-F5344CB8AC3E}">
        <p14:creationId xmlns:p14="http://schemas.microsoft.com/office/powerpoint/2010/main" val="4174448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1 Grupo"/>
          <p:cNvGrpSpPr>
            <a:grpSpLocks/>
          </p:cNvGrpSpPr>
          <p:nvPr/>
        </p:nvGrpSpPr>
        <p:grpSpPr bwMode="auto">
          <a:xfrm>
            <a:off x="1835150" y="260350"/>
            <a:ext cx="5545138" cy="6183313"/>
            <a:chOff x="755576" y="116632"/>
            <a:chExt cx="6552728" cy="6912768"/>
          </a:xfrm>
        </p:grpSpPr>
        <p:pic>
          <p:nvPicPr>
            <p:cNvPr id="6148" name="Picture 2"/>
            <p:cNvPicPr>
              <a:picLocks noChangeAspect="1" noChangeArrowheads="1"/>
            </p:cNvPicPr>
            <p:nvPr/>
          </p:nvPicPr>
          <p:blipFill>
            <a:blip r:embed="rId2">
              <a:extLst>
                <a:ext uri="{28A0092B-C50C-407E-A947-70E740481C1C}">
                  <a14:useLocalDpi xmlns:a14="http://schemas.microsoft.com/office/drawing/2010/main" val="0"/>
                </a:ext>
              </a:extLst>
            </a:blip>
            <a:srcRect l="4076" t="8153" r="22083" b="8514"/>
            <a:stretch>
              <a:fillRect/>
            </a:stretch>
          </p:blipFill>
          <p:spPr bwMode="auto">
            <a:xfrm>
              <a:off x="827584" y="116632"/>
              <a:ext cx="6408712" cy="4066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3"/>
            <p:cNvPicPr>
              <a:picLocks noChangeAspect="1" noChangeArrowheads="1"/>
            </p:cNvPicPr>
            <p:nvPr/>
          </p:nvPicPr>
          <p:blipFill>
            <a:blip r:embed="rId3">
              <a:extLst>
                <a:ext uri="{28A0092B-C50C-407E-A947-70E740481C1C}">
                  <a14:useLocalDpi xmlns:a14="http://schemas.microsoft.com/office/drawing/2010/main" val="0"/>
                </a:ext>
              </a:extLst>
            </a:blip>
            <a:srcRect l="3870" t="29388" r="36342" b="25182"/>
            <a:stretch>
              <a:fillRect/>
            </a:stretch>
          </p:blipFill>
          <p:spPr bwMode="auto">
            <a:xfrm>
              <a:off x="755576" y="4229899"/>
              <a:ext cx="6552728" cy="2799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147" name="4 CuadroTexto"/>
          <p:cNvSpPr txBox="1">
            <a:spLocks noChangeArrowheads="1"/>
          </p:cNvSpPr>
          <p:nvPr/>
        </p:nvSpPr>
        <p:spPr bwMode="auto">
          <a:xfrm>
            <a:off x="2843213" y="6443663"/>
            <a:ext cx="3487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s-CL"/>
              <a:t>Fuente: El mercurio, 13 enero 2012</a:t>
            </a:r>
          </a:p>
        </p:txBody>
      </p:sp>
    </p:spTree>
    <p:extLst>
      <p:ext uri="{BB962C8B-B14F-4D97-AF65-F5344CB8AC3E}">
        <p14:creationId xmlns:p14="http://schemas.microsoft.com/office/powerpoint/2010/main" val="201690105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1 Grupo"/>
          <p:cNvGrpSpPr>
            <a:grpSpLocks/>
          </p:cNvGrpSpPr>
          <p:nvPr/>
        </p:nvGrpSpPr>
        <p:grpSpPr bwMode="auto">
          <a:xfrm>
            <a:off x="71438" y="115888"/>
            <a:ext cx="9010650" cy="6597650"/>
            <a:chOff x="71233" y="116632"/>
            <a:chExt cx="9010131" cy="6597254"/>
          </a:xfrm>
        </p:grpSpPr>
        <p:pic>
          <p:nvPicPr>
            <p:cNvPr id="2052" name="Picture 2"/>
            <p:cNvPicPr>
              <a:picLocks noChangeAspect="1" noChangeArrowheads="1"/>
            </p:cNvPicPr>
            <p:nvPr/>
          </p:nvPicPr>
          <p:blipFill>
            <a:blip r:embed="rId2">
              <a:extLst>
                <a:ext uri="{28A0092B-C50C-407E-A947-70E740481C1C}">
                  <a14:useLocalDpi xmlns:a14="http://schemas.microsoft.com/office/drawing/2010/main" val="0"/>
                </a:ext>
              </a:extLst>
            </a:blip>
            <a:srcRect l="4239" t="7143" r="6854" b="22159"/>
            <a:stretch>
              <a:fillRect/>
            </a:stretch>
          </p:blipFill>
          <p:spPr bwMode="auto">
            <a:xfrm>
              <a:off x="71233" y="116632"/>
              <a:ext cx="6444984" cy="2881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3"/>
            <p:cNvPicPr>
              <a:picLocks noChangeAspect="1" noChangeArrowheads="1"/>
            </p:cNvPicPr>
            <p:nvPr/>
          </p:nvPicPr>
          <p:blipFill>
            <a:blip r:embed="rId3">
              <a:extLst>
                <a:ext uri="{28A0092B-C50C-407E-A947-70E740481C1C}">
                  <a14:useLocalDpi xmlns:a14="http://schemas.microsoft.com/office/drawing/2010/main" val="0"/>
                </a:ext>
              </a:extLst>
            </a:blip>
            <a:srcRect l="33966" t="12193" r="36858" b="40266"/>
            <a:stretch>
              <a:fillRect/>
            </a:stretch>
          </p:blipFill>
          <p:spPr bwMode="auto">
            <a:xfrm>
              <a:off x="1403648" y="3236396"/>
              <a:ext cx="3796146" cy="3477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4"/>
            <p:cNvPicPr>
              <a:picLocks noChangeAspect="1" noChangeArrowheads="1"/>
            </p:cNvPicPr>
            <p:nvPr/>
          </p:nvPicPr>
          <p:blipFill>
            <a:blip r:embed="rId4">
              <a:extLst>
                <a:ext uri="{28A0092B-C50C-407E-A947-70E740481C1C}">
                  <a14:useLocalDpi xmlns:a14="http://schemas.microsoft.com/office/drawing/2010/main" val="0"/>
                </a:ext>
              </a:extLst>
            </a:blip>
            <a:srcRect l="63631" t="7860" r="7088" b="5095"/>
            <a:stretch>
              <a:fillRect/>
            </a:stretch>
          </p:blipFill>
          <p:spPr bwMode="auto">
            <a:xfrm>
              <a:off x="5724128" y="116632"/>
              <a:ext cx="3357235" cy="561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6"/>
            <p:cNvPicPr>
              <a:picLocks noChangeAspect="1" noChangeArrowheads="1"/>
            </p:cNvPicPr>
            <p:nvPr/>
          </p:nvPicPr>
          <p:blipFill>
            <a:blip r:embed="rId5">
              <a:extLst>
                <a:ext uri="{28A0092B-C50C-407E-A947-70E740481C1C}">
                  <a14:useLocalDpi xmlns:a14="http://schemas.microsoft.com/office/drawing/2010/main" val="0"/>
                </a:ext>
              </a:extLst>
            </a:blip>
            <a:srcRect l="63631" t="45927" r="6981" b="35323"/>
            <a:stretch>
              <a:fillRect/>
            </a:stretch>
          </p:blipFill>
          <p:spPr bwMode="auto">
            <a:xfrm>
              <a:off x="5689118" y="5272994"/>
              <a:ext cx="3392246" cy="125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051" name="7 CuadroTexto"/>
          <p:cNvSpPr txBox="1">
            <a:spLocks noChangeArrowheads="1"/>
          </p:cNvSpPr>
          <p:nvPr/>
        </p:nvSpPr>
        <p:spPr bwMode="auto">
          <a:xfrm>
            <a:off x="3167063" y="6565900"/>
            <a:ext cx="25225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sz="1200" b="1"/>
              <a:t>Fuente: El Mercurio, 6 de mayo 2012</a:t>
            </a:r>
          </a:p>
        </p:txBody>
      </p:sp>
    </p:spTree>
    <p:extLst>
      <p:ext uri="{BB962C8B-B14F-4D97-AF65-F5344CB8AC3E}">
        <p14:creationId xmlns:p14="http://schemas.microsoft.com/office/powerpoint/2010/main" val="2404642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1 Imagen"/>
          <p:cNvPicPr>
            <a:picLocks noChangeAspect="1"/>
          </p:cNvPicPr>
          <p:nvPr/>
        </p:nvPicPr>
        <p:blipFill>
          <a:blip r:embed="rId2">
            <a:extLst>
              <a:ext uri="{28A0092B-C50C-407E-A947-70E740481C1C}">
                <a14:useLocalDpi xmlns:a14="http://schemas.microsoft.com/office/drawing/2010/main" val="0"/>
              </a:ext>
            </a:extLst>
          </a:blip>
          <a:srcRect l="36507" t="30862" r="2946" b="6400"/>
          <a:stretch>
            <a:fillRect/>
          </a:stretch>
        </p:blipFill>
        <p:spPr bwMode="auto">
          <a:xfrm>
            <a:off x="395288" y="1076324"/>
            <a:ext cx="8339137" cy="552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CuadroTexto"/>
          <p:cNvSpPr txBox="1"/>
          <p:nvPr/>
        </p:nvSpPr>
        <p:spPr>
          <a:xfrm>
            <a:off x="107504" y="332656"/>
            <a:ext cx="8928992" cy="369332"/>
          </a:xfrm>
          <a:prstGeom prst="rect">
            <a:avLst/>
          </a:prstGeom>
          <a:noFill/>
        </p:spPr>
        <p:txBody>
          <a:bodyPr wrap="square" rtlCol="0">
            <a:spAutoFit/>
          </a:bodyPr>
          <a:lstStyle/>
          <a:p>
            <a:pPr algn="ctr"/>
            <a:r>
              <a:rPr lang="es-ES" dirty="0" smtClean="0"/>
              <a:t>IMPACTOS SOBRE LA SALUD DE LOS DESASTRES NATURALES Y CAMBIOS CLIMÁTICOS</a:t>
            </a:r>
            <a:endParaRPr lang="es-ES" dirty="0"/>
          </a:p>
        </p:txBody>
      </p:sp>
    </p:spTree>
    <p:extLst>
      <p:ext uri="{BB962C8B-B14F-4D97-AF65-F5344CB8AC3E}">
        <p14:creationId xmlns:p14="http://schemas.microsoft.com/office/powerpoint/2010/main" val="416703121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l="3622" t="7619" r="7980" b="58984"/>
          <a:stretch>
            <a:fillRect/>
          </a:stretch>
        </p:blipFill>
        <p:spPr bwMode="auto">
          <a:xfrm>
            <a:off x="165100" y="620713"/>
            <a:ext cx="8785225" cy="18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l="18800" t="40436" r="21677" b="28316"/>
          <a:stretch>
            <a:fillRect/>
          </a:stretch>
        </p:blipFill>
        <p:spPr bwMode="auto">
          <a:xfrm>
            <a:off x="82550" y="2636838"/>
            <a:ext cx="9026525" cy="266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3 CuadroTexto"/>
          <p:cNvSpPr txBox="1">
            <a:spLocks noChangeArrowheads="1"/>
          </p:cNvSpPr>
          <p:nvPr/>
        </p:nvSpPr>
        <p:spPr bwMode="auto">
          <a:xfrm>
            <a:off x="2216150" y="5373688"/>
            <a:ext cx="4752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CL"/>
              <a:t>Fuente: El Mercurio, 4 junio 2012</a:t>
            </a:r>
          </a:p>
        </p:txBody>
      </p:sp>
    </p:spTree>
    <p:extLst>
      <p:ext uri="{BB962C8B-B14F-4D97-AF65-F5344CB8AC3E}">
        <p14:creationId xmlns:p14="http://schemas.microsoft.com/office/powerpoint/2010/main" val="217171604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l="4349" t="15674" r="23029" b="43941"/>
          <a:stretch>
            <a:fillRect/>
          </a:stretch>
        </p:blipFill>
        <p:spPr bwMode="auto">
          <a:xfrm>
            <a:off x="284163" y="2492375"/>
            <a:ext cx="8642350" cy="270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l="4639" t="7103" r="12730" b="66339"/>
          <a:stretch>
            <a:fillRect/>
          </a:stretch>
        </p:blipFill>
        <p:spPr bwMode="auto">
          <a:xfrm>
            <a:off x="250825" y="611188"/>
            <a:ext cx="8816975"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0" name="6 CuadroTexto"/>
          <p:cNvSpPr txBox="1">
            <a:spLocks noChangeArrowheads="1"/>
          </p:cNvSpPr>
          <p:nvPr/>
        </p:nvSpPr>
        <p:spPr bwMode="auto">
          <a:xfrm>
            <a:off x="3344863" y="5194300"/>
            <a:ext cx="25225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CL" sz="1200" b="1"/>
              <a:t>Fuente: El Mercurio, 9de mayo 2012</a:t>
            </a:r>
          </a:p>
        </p:txBody>
      </p:sp>
    </p:spTree>
    <p:extLst>
      <p:ext uri="{BB962C8B-B14F-4D97-AF65-F5344CB8AC3E}">
        <p14:creationId xmlns:p14="http://schemas.microsoft.com/office/powerpoint/2010/main" val="18479448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alto hospicio 2004"/>
          <p:cNvPicPr>
            <a:picLocks noChangeAspect="1" noChangeArrowheads="1"/>
          </p:cNvPicPr>
          <p:nvPr/>
        </p:nvPicPr>
        <p:blipFill>
          <a:blip r:embed="rId2">
            <a:extLst>
              <a:ext uri="{28A0092B-C50C-407E-A947-70E740481C1C}">
                <a14:useLocalDpi xmlns:a14="http://schemas.microsoft.com/office/drawing/2010/main" val="0"/>
              </a:ext>
            </a:extLst>
          </a:blip>
          <a:srcRect b="4247"/>
          <a:stretch>
            <a:fillRect/>
          </a:stretch>
        </p:blipFill>
        <p:spPr bwMode="auto">
          <a:xfrm>
            <a:off x="500063" y="0"/>
            <a:ext cx="8156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5" name="84 Grupo"/>
          <p:cNvGrpSpPr>
            <a:grpSpLocks/>
          </p:cNvGrpSpPr>
          <p:nvPr/>
        </p:nvGrpSpPr>
        <p:grpSpPr bwMode="auto">
          <a:xfrm>
            <a:off x="2806700" y="428625"/>
            <a:ext cx="3890963" cy="6429375"/>
            <a:chOff x="5286380" y="428604"/>
            <a:chExt cx="3857620" cy="6429396"/>
          </a:xfrm>
        </p:grpSpPr>
        <p:sp>
          <p:nvSpPr>
            <p:cNvPr id="8" name="7 Forma libre"/>
            <p:cNvSpPr/>
            <p:nvPr/>
          </p:nvSpPr>
          <p:spPr>
            <a:xfrm>
              <a:off x="5372945" y="2978137"/>
              <a:ext cx="72399" cy="873128"/>
            </a:xfrm>
            <a:custGeom>
              <a:avLst/>
              <a:gdLst>
                <a:gd name="connsiteX0" fmla="*/ 57727 w 71581"/>
                <a:gd name="connsiteY0" fmla="*/ 872837 h 872837"/>
                <a:gd name="connsiteX1" fmla="*/ 2309 w 71581"/>
                <a:gd name="connsiteY1" fmla="*/ 471055 h 872837"/>
                <a:gd name="connsiteX2" fmla="*/ 71581 w 71581"/>
                <a:gd name="connsiteY2" fmla="*/ 0 h 872837"/>
                <a:gd name="connsiteX3" fmla="*/ 71581 w 71581"/>
                <a:gd name="connsiteY3" fmla="*/ 0 h 872837"/>
              </a:gdLst>
              <a:ahLst/>
              <a:cxnLst>
                <a:cxn ang="0">
                  <a:pos x="connsiteX0" y="connsiteY0"/>
                </a:cxn>
                <a:cxn ang="0">
                  <a:pos x="connsiteX1" y="connsiteY1"/>
                </a:cxn>
                <a:cxn ang="0">
                  <a:pos x="connsiteX2" y="connsiteY2"/>
                </a:cxn>
                <a:cxn ang="0">
                  <a:pos x="connsiteX3" y="connsiteY3"/>
                </a:cxn>
              </a:cxnLst>
              <a:rect l="l" t="t" r="r" b="b"/>
              <a:pathLst>
                <a:path w="71581" h="872837">
                  <a:moveTo>
                    <a:pt x="57727" y="872837"/>
                  </a:moveTo>
                  <a:cubicBezTo>
                    <a:pt x="28863" y="744682"/>
                    <a:pt x="0" y="616528"/>
                    <a:pt x="2309" y="471055"/>
                  </a:cubicBezTo>
                  <a:cubicBezTo>
                    <a:pt x="4618" y="325582"/>
                    <a:pt x="71581" y="0"/>
                    <a:pt x="71581" y="0"/>
                  </a:cubicBezTo>
                  <a:lnTo>
                    <a:pt x="71581" y="0"/>
                  </a:ln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s-CL"/>
            </a:p>
          </p:txBody>
        </p:sp>
        <p:cxnSp>
          <p:nvCxnSpPr>
            <p:cNvPr id="13" name="12 Conector recto"/>
            <p:cNvCxnSpPr/>
            <p:nvPr/>
          </p:nvCxnSpPr>
          <p:spPr>
            <a:xfrm rot="10800000">
              <a:off x="6144154" y="1500171"/>
              <a:ext cx="284875"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15 Conector recto"/>
            <p:cNvCxnSpPr/>
            <p:nvPr/>
          </p:nvCxnSpPr>
          <p:spPr>
            <a:xfrm rot="16200000" flipH="1">
              <a:off x="6000970" y="1643354"/>
              <a:ext cx="1643067" cy="13566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rot="5400000" flipH="1" flipV="1">
              <a:off x="8215575" y="2786851"/>
              <a:ext cx="142875" cy="157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22 Conector recto"/>
            <p:cNvCxnSpPr/>
            <p:nvPr/>
          </p:nvCxnSpPr>
          <p:spPr>
            <a:xfrm rot="5400000">
              <a:off x="8287188" y="2572348"/>
              <a:ext cx="142875" cy="14165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rot="5400000" flipH="1" flipV="1">
              <a:off x="8358800" y="2499512"/>
              <a:ext cx="142875" cy="15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8429451" y="2428861"/>
              <a:ext cx="214050"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rot="16200000" flipV="1">
              <a:off x="8358886" y="2715049"/>
              <a:ext cx="857253" cy="28487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30 Conector recto"/>
            <p:cNvCxnSpPr/>
            <p:nvPr/>
          </p:nvCxnSpPr>
          <p:spPr>
            <a:xfrm rot="10800000">
              <a:off x="8503424" y="3214676"/>
              <a:ext cx="426526" cy="714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37 Conector recto"/>
            <p:cNvCxnSpPr/>
            <p:nvPr/>
          </p:nvCxnSpPr>
          <p:spPr>
            <a:xfrm rot="5400000">
              <a:off x="5572566" y="5500334"/>
              <a:ext cx="428626" cy="28644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39 Conector recto"/>
            <p:cNvCxnSpPr/>
            <p:nvPr/>
          </p:nvCxnSpPr>
          <p:spPr>
            <a:xfrm rot="5400000">
              <a:off x="4964953" y="6179298"/>
              <a:ext cx="1000128" cy="3572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41 Conector recto"/>
            <p:cNvCxnSpPr/>
            <p:nvPr/>
          </p:nvCxnSpPr>
          <p:spPr>
            <a:xfrm rot="10800000" flipV="1">
              <a:off x="5500430" y="5929310"/>
              <a:ext cx="2143647" cy="9286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44 Conector recto"/>
            <p:cNvCxnSpPr/>
            <p:nvPr/>
          </p:nvCxnSpPr>
          <p:spPr>
            <a:xfrm rot="5400000">
              <a:off x="7536134" y="5822953"/>
              <a:ext cx="214313" cy="157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46 Conector recto"/>
            <p:cNvCxnSpPr/>
            <p:nvPr/>
          </p:nvCxnSpPr>
          <p:spPr>
            <a:xfrm rot="10800000">
              <a:off x="7571677" y="5572121"/>
              <a:ext cx="286449"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rot="5400000">
              <a:off x="7464827" y="5608146"/>
              <a:ext cx="142875" cy="708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50 Conector recto"/>
            <p:cNvCxnSpPr/>
            <p:nvPr/>
          </p:nvCxnSpPr>
          <p:spPr>
            <a:xfrm>
              <a:off x="7500852" y="5714996"/>
              <a:ext cx="143224"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54 Conector recto"/>
            <p:cNvCxnSpPr/>
            <p:nvPr/>
          </p:nvCxnSpPr>
          <p:spPr>
            <a:xfrm rot="10800000" flipV="1">
              <a:off x="7858126" y="5214933"/>
              <a:ext cx="357275" cy="21431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56 Conector recto"/>
            <p:cNvCxnSpPr/>
            <p:nvPr/>
          </p:nvCxnSpPr>
          <p:spPr>
            <a:xfrm rot="5400000">
              <a:off x="8215269" y="5000751"/>
              <a:ext cx="214314" cy="21405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58 Conector recto"/>
            <p:cNvCxnSpPr/>
            <p:nvPr/>
          </p:nvCxnSpPr>
          <p:spPr>
            <a:xfrm rot="10800000">
              <a:off x="8429451" y="5000619"/>
              <a:ext cx="714549"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61 Conector recto"/>
            <p:cNvCxnSpPr/>
            <p:nvPr/>
          </p:nvCxnSpPr>
          <p:spPr>
            <a:xfrm rot="16200000" flipH="1">
              <a:off x="8179551" y="4107166"/>
              <a:ext cx="285751" cy="7239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63 Conector recto"/>
            <p:cNvCxnSpPr/>
            <p:nvPr/>
          </p:nvCxnSpPr>
          <p:spPr>
            <a:xfrm rot="10800000" flipV="1">
              <a:off x="8358625" y="4143366"/>
              <a:ext cx="498926" cy="1428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rot="16200000" flipH="1">
              <a:off x="8572150" y="4428767"/>
              <a:ext cx="857253" cy="28644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67 Conector recto"/>
            <p:cNvCxnSpPr/>
            <p:nvPr/>
          </p:nvCxnSpPr>
          <p:spPr>
            <a:xfrm rot="10800000">
              <a:off x="7357627" y="1000106"/>
              <a:ext cx="500499" cy="7143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69 Conector recto"/>
            <p:cNvCxnSpPr/>
            <p:nvPr/>
          </p:nvCxnSpPr>
          <p:spPr>
            <a:xfrm rot="10800000" flipV="1">
              <a:off x="7357627" y="1214420"/>
              <a:ext cx="500499" cy="714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71 Conector recto"/>
            <p:cNvCxnSpPr/>
            <p:nvPr/>
          </p:nvCxnSpPr>
          <p:spPr>
            <a:xfrm rot="5400000">
              <a:off x="7787475" y="1143782"/>
              <a:ext cx="142875" cy="157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74 Conector recto"/>
            <p:cNvCxnSpPr/>
            <p:nvPr/>
          </p:nvCxnSpPr>
          <p:spPr>
            <a:xfrm rot="16200000" flipH="1">
              <a:off x="7036465" y="678942"/>
              <a:ext cx="571502" cy="708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76 Conector recto"/>
            <p:cNvCxnSpPr/>
            <p:nvPr/>
          </p:nvCxnSpPr>
          <p:spPr>
            <a:xfrm rot="10800000" flipV="1">
              <a:off x="6929528" y="428604"/>
              <a:ext cx="35727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78 Conector recto"/>
            <p:cNvCxnSpPr/>
            <p:nvPr/>
          </p:nvCxnSpPr>
          <p:spPr>
            <a:xfrm rot="16200000" flipH="1">
              <a:off x="5393580" y="1679071"/>
              <a:ext cx="142875" cy="708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80 Conector recto"/>
            <p:cNvCxnSpPr/>
            <p:nvPr/>
          </p:nvCxnSpPr>
          <p:spPr>
            <a:xfrm rot="10800000" flipV="1">
              <a:off x="5714480" y="642918"/>
              <a:ext cx="500499" cy="3571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82 Conector recto"/>
            <p:cNvCxnSpPr/>
            <p:nvPr/>
          </p:nvCxnSpPr>
          <p:spPr>
            <a:xfrm rot="10800000">
              <a:off x="6214979" y="642918"/>
              <a:ext cx="143225"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8676" name="86 CuadroTexto"/>
          <p:cNvSpPr txBox="1">
            <a:spLocks noChangeArrowheads="1"/>
          </p:cNvSpPr>
          <p:nvPr/>
        </p:nvSpPr>
        <p:spPr bwMode="auto">
          <a:xfrm>
            <a:off x="3286125" y="0"/>
            <a:ext cx="214312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CL" sz="1600"/>
              <a:t>Alto Hospicio 2004</a:t>
            </a:r>
          </a:p>
        </p:txBody>
      </p:sp>
      <p:sp>
        <p:nvSpPr>
          <p:cNvPr id="88" name="87 CuadroTexto"/>
          <p:cNvSpPr txBox="1">
            <a:spLocks noChangeArrowheads="1"/>
          </p:cNvSpPr>
          <p:nvPr/>
        </p:nvSpPr>
        <p:spPr bwMode="auto">
          <a:xfrm>
            <a:off x="3286125" y="0"/>
            <a:ext cx="2582863"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CL" sz="1600"/>
              <a:t>Alto Hospicio 2005 - 2009</a:t>
            </a:r>
          </a:p>
        </p:txBody>
      </p:sp>
    </p:spTree>
    <p:extLst>
      <p:ext uri="{BB962C8B-B14F-4D97-AF65-F5344CB8AC3E}">
        <p14:creationId xmlns:p14="http://schemas.microsoft.com/office/powerpoint/2010/main" val="38246992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2000"/>
                                        <p:tgtEl>
                                          <p:spTgt spid="8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2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2 Imagen" descr="Iquique 2009.jpg"/>
          <p:cNvPicPr>
            <a:picLocks noChangeAspect="1"/>
          </p:cNvPicPr>
          <p:nvPr/>
        </p:nvPicPr>
        <p:blipFill>
          <a:blip r:embed="rId2">
            <a:extLst>
              <a:ext uri="{28A0092B-C50C-407E-A947-70E740481C1C}">
                <a14:useLocalDpi xmlns:a14="http://schemas.microsoft.com/office/drawing/2010/main" val="0"/>
              </a:ext>
            </a:extLst>
          </a:blip>
          <a:srcRect l="5733" t="8333" r="8289" b="26041"/>
          <a:stretch>
            <a:fillRect/>
          </a:stretch>
        </p:blipFill>
        <p:spPr bwMode="auto">
          <a:xfrm>
            <a:off x="90488" y="44450"/>
            <a:ext cx="8948737"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72328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1 Imagen"/>
          <p:cNvPicPr>
            <a:picLocks noChangeAspect="1"/>
          </p:cNvPicPr>
          <p:nvPr/>
        </p:nvPicPr>
        <p:blipFill>
          <a:blip r:embed="rId2">
            <a:extLst>
              <a:ext uri="{28A0092B-C50C-407E-A947-70E740481C1C}">
                <a14:useLocalDpi xmlns:a14="http://schemas.microsoft.com/office/drawing/2010/main" val="0"/>
              </a:ext>
            </a:extLst>
          </a:blip>
          <a:srcRect l="3835" r="35263" b="16586"/>
          <a:stretch>
            <a:fillRect/>
          </a:stretch>
        </p:blipFill>
        <p:spPr bwMode="auto">
          <a:xfrm>
            <a:off x="755650" y="333375"/>
            <a:ext cx="7551738" cy="568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734973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07504" y="1"/>
            <a:ext cx="8928992" cy="764703"/>
          </a:xfrm>
        </p:spPr>
        <p:txBody>
          <a:bodyPr>
            <a:noAutofit/>
          </a:bodyPr>
          <a:lstStyle/>
          <a:p>
            <a:r>
              <a:rPr lang="es-ES" sz="2800" dirty="0" err="1" smtClean="0"/>
              <a:t>Operacionalización</a:t>
            </a:r>
            <a:r>
              <a:rPr lang="es-ES" sz="2800" dirty="0" smtClean="0"/>
              <a:t>  de la sustentabilidad en la planificación espacial alemana</a:t>
            </a:r>
            <a:endParaRPr lang="es-ES" sz="2800" dirty="0"/>
          </a:p>
        </p:txBody>
      </p:sp>
      <p:sp>
        <p:nvSpPr>
          <p:cNvPr id="3" name="2 Subtítulo"/>
          <p:cNvSpPr>
            <a:spLocks noGrp="1"/>
          </p:cNvSpPr>
          <p:nvPr>
            <p:ph type="subTitle" idx="1"/>
          </p:nvPr>
        </p:nvSpPr>
        <p:spPr>
          <a:xfrm>
            <a:off x="251520" y="908720"/>
            <a:ext cx="8784976" cy="5832648"/>
          </a:xfrm>
        </p:spPr>
        <p:txBody>
          <a:bodyPr>
            <a:normAutofit fontScale="92500" lnSpcReduction="10000"/>
          </a:bodyPr>
          <a:lstStyle/>
          <a:p>
            <a:pPr algn="l"/>
            <a:r>
              <a:rPr lang="es-ES" dirty="0" smtClean="0"/>
              <a:t>«Desarrollo espacial sustentable que reconcilia las demandas económicas y sociales del espacio con sus funciones ecológicas, generando un orden espacialmente balanceado»</a:t>
            </a:r>
          </a:p>
          <a:p>
            <a:pPr algn="l"/>
            <a:r>
              <a:rPr lang="es-ES" dirty="0" smtClean="0"/>
              <a:t>«Norma de justicia interregional e intergeneracional”</a:t>
            </a:r>
          </a:p>
          <a:p>
            <a:pPr algn="l"/>
            <a:r>
              <a:rPr lang="es-ES" dirty="0" smtClean="0"/>
              <a:t>«La justicia social es la distribución justa de importantes componentes de las condiciones de vida regionales» que concierne tanto al ajuste de las necesidades individuales y de los hogares como a la estabilidad de una sociedad»</a:t>
            </a:r>
          </a:p>
          <a:p>
            <a:pPr algn="l"/>
            <a:r>
              <a:rPr lang="es-ES" dirty="0" smtClean="0"/>
              <a:t>«La justicia espacial es la expresión vivida de la idea de la misión de contar con condiciones de vida equivalentes», distribución igualitaria de las oportunidades a través del territorio», «Nivelación de las diferencias de bienestar entre las entidades territoriales </a:t>
            </a:r>
            <a:r>
              <a:rPr lang="es-ES" dirty="0" err="1" smtClean="0"/>
              <a:t>subnacionales</a:t>
            </a:r>
            <a:r>
              <a:rPr lang="es-ES" dirty="0" smtClean="0"/>
              <a:t>»</a:t>
            </a:r>
          </a:p>
          <a:p>
            <a:pPr algn="l"/>
            <a:r>
              <a:rPr lang="es-ES" dirty="0"/>
              <a:t>El espacio como contenedor de lo social sedentario («como el espacio es concebido abre </a:t>
            </a:r>
            <a:r>
              <a:rPr lang="es-ES" dirty="0" smtClean="0"/>
              <a:t>ciertas </a:t>
            </a:r>
            <a:r>
              <a:rPr lang="es-ES" dirty="0"/>
              <a:t>avenidas para reclamar injusticias y cierra otras…(Walker. 2009:630)</a:t>
            </a:r>
          </a:p>
          <a:p>
            <a:pPr algn="l"/>
            <a:endParaRPr lang="es-ES" dirty="0" smtClean="0"/>
          </a:p>
          <a:p>
            <a:pPr algn="l"/>
            <a:endParaRPr lang="es-ES" sz="2300" dirty="0" smtClean="0"/>
          </a:p>
          <a:p>
            <a:pPr algn="l"/>
            <a:endParaRPr lang="es-ES" sz="2300" dirty="0"/>
          </a:p>
          <a:p>
            <a:pPr algn="l"/>
            <a:r>
              <a:rPr lang="es-ES" sz="2300" dirty="0" smtClean="0"/>
              <a:t>Fuente: </a:t>
            </a:r>
            <a:r>
              <a:rPr lang="es-ES" sz="2300" dirty="0" err="1" smtClean="0"/>
              <a:t>Planning</a:t>
            </a:r>
            <a:r>
              <a:rPr lang="es-ES" sz="2300" dirty="0" smtClean="0"/>
              <a:t> </a:t>
            </a:r>
            <a:r>
              <a:rPr lang="es-ES" sz="2300" dirty="0" err="1" smtClean="0"/>
              <a:t>Sustainability</a:t>
            </a:r>
            <a:r>
              <a:rPr lang="es-ES" sz="2300" dirty="0" smtClean="0"/>
              <a:t>: </a:t>
            </a:r>
            <a:r>
              <a:rPr lang="es-ES" sz="2300" dirty="0" err="1" smtClean="0"/>
              <a:t>Intergenerational</a:t>
            </a:r>
            <a:r>
              <a:rPr lang="es-ES" sz="2300" dirty="0" smtClean="0"/>
              <a:t> and </a:t>
            </a:r>
            <a:r>
              <a:rPr lang="es-ES" sz="2300" dirty="0" err="1" smtClean="0"/>
              <a:t>Intragenerational</a:t>
            </a:r>
            <a:r>
              <a:rPr lang="es-ES" sz="2300" dirty="0" smtClean="0"/>
              <a:t> </a:t>
            </a:r>
            <a:r>
              <a:rPr lang="es-ES" sz="2300" dirty="0" err="1" smtClean="0"/>
              <a:t>Justice</a:t>
            </a:r>
            <a:r>
              <a:rPr lang="es-ES" sz="2300" dirty="0" smtClean="0"/>
              <a:t> In </a:t>
            </a:r>
            <a:r>
              <a:rPr lang="es-ES" sz="2300" dirty="0" err="1" smtClean="0"/>
              <a:t>Spatial</a:t>
            </a:r>
            <a:r>
              <a:rPr lang="es-ES" sz="2300" dirty="0" smtClean="0"/>
              <a:t> </a:t>
            </a:r>
            <a:r>
              <a:rPr lang="es-ES" sz="2300" dirty="0" err="1" smtClean="0"/>
              <a:t>Planning</a:t>
            </a:r>
            <a:r>
              <a:rPr lang="es-ES" sz="2300" dirty="0" smtClean="0"/>
              <a:t> </a:t>
            </a:r>
            <a:r>
              <a:rPr lang="es-ES" sz="2300" dirty="0" err="1" smtClean="0"/>
              <a:t>Strategies</a:t>
            </a:r>
            <a:r>
              <a:rPr lang="es-ES" sz="2300" dirty="0" smtClean="0"/>
              <a:t>. </a:t>
            </a:r>
            <a:r>
              <a:rPr lang="es-ES" sz="2300" dirty="0" err="1" smtClean="0"/>
              <a:t>Antipode</a:t>
            </a:r>
            <a:r>
              <a:rPr lang="es-ES" sz="2300" dirty="0" smtClean="0"/>
              <a:t> Vol. 44 Nº1, 2012: 197-216</a:t>
            </a:r>
          </a:p>
          <a:p>
            <a:endParaRPr lang="es-ES" dirty="0"/>
          </a:p>
        </p:txBody>
      </p:sp>
    </p:spTree>
    <p:extLst>
      <p:ext uri="{BB962C8B-B14F-4D97-AF65-F5344CB8AC3E}">
        <p14:creationId xmlns:p14="http://schemas.microsoft.com/office/powerpoint/2010/main" val="34489134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490066"/>
          </a:xfrm>
        </p:spPr>
        <p:txBody>
          <a:bodyPr>
            <a:normAutofit fontScale="90000"/>
          </a:bodyPr>
          <a:lstStyle/>
          <a:p>
            <a:r>
              <a:rPr lang="es-ES" dirty="0" smtClean="0"/>
              <a:t>Urbanismo creativo y sustentabilidad</a:t>
            </a:r>
            <a:endParaRPr lang="es-ES" dirty="0"/>
          </a:p>
        </p:txBody>
      </p:sp>
      <p:sp>
        <p:nvSpPr>
          <p:cNvPr id="3" name="2 Marcador de contenido"/>
          <p:cNvSpPr>
            <a:spLocks noGrp="1"/>
          </p:cNvSpPr>
          <p:nvPr>
            <p:ph idx="1"/>
          </p:nvPr>
        </p:nvSpPr>
        <p:spPr>
          <a:xfrm>
            <a:off x="457200" y="980728"/>
            <a:ext cx="8229600" cy="5145435"/>
          </a:xfrm>
        </p:spPr>
        <p:txBody>
          <a:bodyPr>
            <a:noAutofit/>
          </a:bodyPr>
          <a:lstStyle/>
          <a:p>
            <a:r>
              <a:rPr lang="es-ES" sz="1800" dirty="0"/>
              <a:t>La sustentabilidad es un esfuerzo por reconciliar las demandas competitivas del desarrollo regional, la integralidad de las comunidades, el desarrollo económico y la protección ambiental (EPA, 2005).  Se asocia con el crecimiento  inteligente, el nuevo urbanismo y el desarrollo urbano compacto. </a:t>
            </a:r>
          </a:p>
          <a:p>
            <a:r>
              <a:rPr lang="es-ES" sz="1800" dirty="0"/>
              <a:t>La “Sustentabilidad Justa” tiene como referencia explícita a la inclusión social, que debe ser el objetivo prioritario en cualquier política, especialmente en las que se formulan en sociedades que se caracterizan por elevados niveles de pobreza, desigualdad social y segregación </a:t>
            </a:r>
            <a:r>
              <a:rPr lang="es-ES" sz="1800" dirty="0" err="1"/>
              <a:t>socioambiental</a:t>
            </a:r>
            <a:r>
              <a:rPr lang="es-ES" sz="1800" dirty="0"/>
              <a:t>.  </a:t>
            </a:r>
          </a:p>
          <a:p>
            <a:r>
              <a:rPr lang="es-ES" sz="1800" dirty="0"/>
              <a:t>Los componentes fundamentales de la Calidad de un Lugar incluyen vecindarios vibrantes y fuertes, con acceso efectivo a los servicios sociales, tales como vivienda, educación, nutrición y salud.</a:t>
            </a:r>
          </a:p>
          <a:p>
            <a:r>
              <a:rPr lang="es-ES" sz="1800" dirty="0"/>
              <a:t>La ciudad creativa ofrece la posibilidad de combinar creatividad y sustentabilidad en un proceso que implica cambiar la manera en que las gentes y las organizaciones piensan y actúan, enfrentando los problemas urbanos de una forma integral, que se encuentra en la base de una agenda democrática urbana. Para crear, mantener y recrear el sentido de lugar que requieren las ciudades se necesitan instituciones, organizaciones y personas capaces de pensar holísticamente.  </a:t>
            </a:r>
            <a:endParaRPr lang="es-ES" sz="1800" dirty="0" smtClean="0"/>
          </a:p>
          <a:p>
            <a:pPr marL="0" indent="0">
              <a:buNone/>
            </a:pPr>
            <a:r>
              <a:rPr lang="es-ES" sz="1800" dirty="0" smtClean="0"/>
              <a:t>Fuente: </a:t>
            </a:r>
            <a:r>
              <a:rPr lang="es-ES" sz="1800" dirty="0" err="1" smtClean="0"/>
              <a:t>Krueger</a:t>
            </a:r>
            <a:r>
              <a:rPr lang="es-ES" sz="1800" dirty="0" smtClean="0"/>
              <a:t> y Buckingham (2012)</a:t>
            </a:r>
            <a:endParaRPr lang="es-ES" sz="1800" dirty="0"/>
          </a:p>
          <a:p>
            <a:endParaRPr lang="es-ES" sz="1800" dirty="0"/>
          </a:p>
        </p:txBody>
      </p:sp>
    </p:spTree>
    <p:extLst>
      <p:ext uri="{BB962C8B-B14F-4D97-AF65-F5344CB8AC3E}">
        <p14:creationId xmlns:p14="http://schemas.microsoft.com/office/powerpoint/2010/main" val="235521805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Marcador de contenido"/>
          <p:cNvGraphicFramePr>
            <a:graphicFrameLocks noGrp="1"/>
          </p:cNvGraphicFramePr>
          <p:nvPr>
            <p:ph/>
            <p:extLst>
              <p:ext uri="{D42A27DB-BD31-4B8C-83A1-F6EECF244321}">
                <p14:modId xmlns:p14="http://schemas.microsoft.com/office/powerpoint/2010/main" val="746258093"/>
              </p:ext>
            </p:extLst>
          </p:nvPr>
        </p:nvGraphicFramePr>
        <p:xfrm>
          <a:off x="395536" y="764714"/>
          <a:ext cx="7992888" cy="5692456"/>
        </p:xfrm>
        <a:graphic>
          <a:graphicData uri="http://schemas.openxmlformats.org/drawingml/2006/table">
            <a:tbl>
              <a:tblPr firstRow="1" firstCol="1" bandRow="1">
                <a:tableStyleId>{5C22544A-7EE6-4342-B048-85BDC9FD1C3A}</a:tableStyleId>
              </a:tblPr>
              <a:tblGrid>
                <a:gridCol w="1496930"/>
                <a:gridCol w="938658"/>
                <a:gridCol w="939452"/>
                <a:gridCol w="954541"/>
                <a:gridCol w="925158"/>
                <a:gridCol w="925158"/>
                <a:gridCol w="1812991"/>
              </a:tblGrid>
              <a:tr h="258748">
                <a:tc>
                  <a:txBody>
                    <a:bodyPr/>
                    <a:lstStyle/>
                    <a:p>
                      <a:pPr algn="just">
                        <a:lnSpc>
                          <a:spcPct val="115000"/>
                        </a:lnSpc>
                        <a:spcAft>
                          <a:spcPts val="0"/>
                        </a:spcAft>
                      </a:pPr>
                      <a:r>
                        <a:rPr lang="es-ES" sz="1000">
                          <a:effectLst/>
                        </a:rPr>
                        <a:t>Comuna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pob. 1992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pob. 2002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pob.2012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var.02-92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var.12-02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característica</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Arica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168.633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184.914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210.920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Putre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2.417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1.671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1.380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-17,4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altiplánica</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General Lagos</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890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879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661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-24,8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Iquique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144.447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168.397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183.997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capital regional </a:t>
                      </a:r>
                      <a:endParaRPr lang="es-ES" sz="1100" dirty="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Alto Hospicio</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5.511</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49.436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94.254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797,0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emergente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Pozo Almonte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6.209</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9.407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51,5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Camiña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1.420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1.287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1.151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-10,6</a:t>
                      </a:r>
                      <a:endParaRPr lang="es-ES" sz="11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Quebrada andina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Colchane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1.554</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1.474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1.189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Huara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1.931</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2.522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2.167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30,6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-14,1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Pica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2.332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3.498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4.033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50,0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Antofagasta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227.065</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289.477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346.126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27,5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Sierra Gorda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1.183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1.234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1.140</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4,3</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-7,6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Calama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121.827</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137.144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138.109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Ollague</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433</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286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256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-33,9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territorio altiplánico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Sn. Pedro Ataca.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2.670</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4.025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4.797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19,2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oasis precordillerano</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Taltal</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10.926</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10.307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12.975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25,9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puerto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Copiapó</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100.426</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129.279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158.438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28,7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22,6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Capital regional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Tierra Amarilla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11.269</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12.266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13.507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8,8</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Diego de Almagro</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27.462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18.227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16.301</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-33,6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-10,7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ciudad interior</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Alto del Carmen</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4.688</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4.695</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5.229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0,6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11,4</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Quebrada andina </a:t>
                      </a:r>
                      <a:endParaRPr lang="es-ES" sz="1100">
                        <a:effectLst/>
                        <a:latin typeface="Calibri"/>
                        <a:ea typeface="Calibri"/>
                        <a:cs typeface="Times New Roman"/>
                      </a:endParaRPr>
                    </a:p>
                  </a:txBody>
                  <a:tcPr marL="68580" marR="68580" marT="0" marB="0"/>
                </a:tc>
              </a:tr>
              <a:tr h="258748">
                <a:tc>
                  <a:txBody>
                    <a:bodyPr/>
                    <a:lstStyle/>
                    <a:p>
                      <a:pPr algn="just">
                        <a:lnSpc>
                          <a:spcPct val="115000"/>
                        </a:lnSpc>
                        <a:spcAft>
                          <a:spcPts val="0"/>
                        </a:spcAft>
                      </a:pPr>
                      <a:r>
                        <a:rPr lang="es-ES" sz="1000">
                          <a:effectLst/>
                        </a:rPr>
                        <a:t>Freirina</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5.222</a:t>
                      </a:r>
                      <a:endParaRPr lang="es-ES" sz="1100">
                        <a:effectLst/>
                        <a:latin typeface="Calibri"/>
                        <a:ea typeface="Calibri"/>
                        <a:cs typeface="Times New Roman"/>
                      </a:endParaRPr>
                    </a:p>
                  </a:txBody>
                  <a:tcPr marL="68580" marR="68580" marT="0" marB="0"/>
                </a:tc>
                <a:tc>
                  <a:txBody>
                    <a:bodyPr/>
                    <a:lstStyle/>
                    <a:p>
                      <a:pPr>
                        <a:spcAft>
                          <a:spcPts val="0"/>
                        </a:spcAft>
                      </a:pPr>
                      <a:r>
                        <a:rPr lang="es-ES" sz="1100">
                          <a:effectLst/>
                        </a:rPr>
                        <a:t>5.809</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6.367</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11,2</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a:effectLst/>
                        </a:rPr>
                        <a:t>9,6</a:t>
                      </a:r>
                      <a:endParaRPr lang="es-ES"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es-ES" sz="1000" dirty="0">
                          <a:effectLst/>
                        </a:rPr>
                        <a:t>localidad interior </a:t>
                      </a:r>
                      <a:endParaRPr lang="es-ES" sz="1100" dirty="0">
                        <a:effectLst/>
                        <a:latin typeface="Calibri"/>
                        <a:ea typeface="Calibri"/>
                        <a:cs typeface="Times New Roman"/>
                      </a:endParaRPr>
                    </a:p>
                  </a:txBody>
                  <a:tcPr marL="68580" marR="68580" marT="0" marB="0"/>
                </a:tc>
              </a:tr>
            </a:tbl>
          </a:graphicData>
        </a:graphic>
      </p:graphicFrame>
      <p:sp>
        <p:nvSpPr>
          <p:cNvPr id="7" name="6 CuadroTexto"/>
          <p:cNvSpPr txBox="1"/>
          <p:nvPr/>
        </p:nvSpPr>
        <p:spPr>
          <a:xfrm>
            <a:off x="707006" y="404664"/>
            <a:ext cx="6444200" cy="369332"/>
          </a:xfrm>
          <a:prstGeom prst="rect">
            <a:avLst/>
          </a:prstGeom>
          <a:noFill/>
        </p:spPr>
        <p:txBody>
          <a:bodyPr wrap="none" rtlCol="0">
            <a:spAutoFit/>
          </a:bodyPr>
          <a:lstStyle/>
          <a:p>
            <a:pPr algn="ctr"/>
            <a:r>
              <a:rPr lang="es-ES" b="1" dirty="0" smtClean="0"/>
              <a:t>POBLACION COMUNAS MINERAS DEL NORTE DE CHILE 1992-2012</a:t>
            </a:r>
            <a:endParaRPr lang="es-ES" b="1" dirty="0"/>
          </a:p>
        </p:txBody>
      </p:sp>
    </p:spTree>
    <p:extLst>
      <p:ext uri="{BB962C8B-B14F-4D97-AF65-F5344CB8AC3E}">
        <p14:creationId xmlns:p14="http://schemas.microsoft.com/office/powerpoint/2010/main" val="427562892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000" dirty="0" smtClean="0"/>
              <a:t>Los servicios públicos como instrumentos de las políticas territoriales</a:t>
            </a:r>
            <a:endParaRPr lang="es-ES" sz="2000" dirty="0"/>
          </a:p>
        </p:txBody>
      </p:sp>
      <p:sp>
        <p:nvSpPr>
          <p:cNvPr id="3" name="2 Marcador de contenido"/>
          <p:cNvSpPr>
            <a:spLocks noGrp="1"/>
          </p:cNvSpPr>
          <p:nvPr>
            <p:ph idx="1"/>
          </p:nvPr>
        </p:nvSpPr>
        <p:spPr>
          <a:xfrm>
            <a:off x="822960" y="1100628"/>
            <a:ext cx="7520940" cy="5424716"/>
          </a:xfrm>
        </p:spPr>
        <p:txBody>
          <a:bodyPr>
            <a:normAutofit/>
          </a:bodyPr>
          <a:lstStyle/>
          <a:p>
            <a:pPr>
              <a:buAutoNum type="arabicPeriod"/>
            </a:pPr>
            <a:r>
              <a:rPr lang="es-ES" dirty="0" smtClean="0"/>
              <a:t>Descentralización y fortalecimiento de metrópolis de equilibrio regional . Rol esencial en zonas rurales en “vías de desertificación” como política central de la gestión del territorio</a:t>
            </a:r>
          </a:p>
          <a:p>
            <a:pPr>
              <a:buAutoNum type="arabicPeriod"/>
            </a:pPr>
            <a:r>
              <a:rPr lang="es-ES" dirty="0" smtClean="0"/>
              <a:t>Deslocalización de los grandes equipamientos nacionales hacia las provincias: Centro Nacional de Comunicaciones en la costa norte, grandes escuelas de aeronáutica en Toulouse, Centro de Estudios Atómicos en </a:t>
            </a:r>
            <a:r>
              <a:rPr lang="es-ES" dirty="0" err="1" smtClean="0"/>
              <a:t>Grenoble</a:t>
            </a:r>
            <a:r>
              <a:rPr lang="es-ES" dirty="0" smtClean="0"/>
              <a:t>, Servicio de Pensiones en Nantes, </a:t>
            </a:r>
            <a:r>
              <a:rPr lang="es-ES" dirty="0" err="1" smtClean="0"/>
              <a:t>Meteo</a:t>
            </a:r>
            <a:r>
              <a:rPr lang="es-ES" dirty="0" smtClean="0"/>
              <a:t> France en Toulouse, Escuela Nacional Superior en Lyon,.</a:t>
            </a:r>
          </a:p>
          <a:p>
            <a:pPr marL="285750" indent="-285750">
              <a:buFont typeface="Arial" pitchFamily="34" charset="0"/>
              <a:buChar char="•"/>
            </a:pPr>
            <a:r>
              <a:rPr lang="es-ES" dirty="0" smtClean="0"/>
              <a:t>Los servicios públicos y la armazón urbana: Una geografía de los servicios públicos, ordenada a partir de la pre-eminencia de las capitales regionales se ha </a:t>
            </a:r>
            <a:r>
              <a:rPr lang="es-ES" dirty="0" err="1" smtClean="0"/>
              <a:t>sobreimopuesto</a:t>
            </a:r>
            <a:r>
              <a:rPr lang="es-ES" dirty="0" smtClean="0"/>
              <a:t> a la </a:t>
            </a:r>
            <a:r>
              <a:rPr lang="es-ES" dirty="0" err="1" smtClean="0"/>
              <a:t>hiperconcentración</a:t>
            </a:r>
            <a:r>
              <a:rPr lang="es-ES" dirty="0" smtClean="0"/>
              <a:t> parisina .</a:t>
            </a:r>
          </a:p>
          <a:p>
            <a:pPr marL="285750" indent="-285750">
              <a:buFont typeface="Arial" pitchFamily="34" charset="0"/>
              <a:buChar char="•"/>
            </a:pPr>
            <a:r>
              <a:rPr lang="es-ES" dirty="0" smtClean="0"/>
              <a:t>Reconfiguración de los servicios públicos en medios rurales: El Comité Interministerial de Manejo Territorial remarcó en 1995 que los objetivos del Estado son la presencia y accesibilidad a los servicios públicos de todos los ciudadanos (exigencia democrática) ;  mantención de la población en los “espacios de vías de  desertificación” y un aumento de la productividad  y abandono de implantaciones no rentables.</a:t>
            </a:r>
          </a:p>
          <a:p>
            <a:pPr marL="285750" indent="-285750">
              <a:buFont typeface="Arial" pitchFamily="34" charset="0"/>
              <a:buChar char="•"/>
            </a:pPr>
            <a:endParaRPr lang="es-ES" dirty="0"/>
          </a:p>
          <a:p>
            <a:pPr marL="0" indent="0"/>
            <a:r>
              <a:rPr lang="es-ES" dirty="0" smtClean="0"/>
              <a:t>Fuente;  Jean et </a:t>
            </a:r>
            <a:r>
              <a:rPr lang="es-ES" dirty="0" err="1" smtClean="0"/>
              <a:t>Vanier</a:t>
            </a:r>
            <a:r>
              <a:rPr lang="es-ES" dirty="0" smtClean="0"/>
              <a:t> (2009).</a:t>
            </a:r>
          </a:p>
          <a:p>
            <a:pPr marL="285750" indent="-285750">
              <a:buFont typeface="Arial" pitchFamily="34" charset="0"/>
              <a:buChar char="•"/>
            </a:pPr>
            <a:endParaRPr lang="es-ES" dirty="0" smtClean="0"/>
          </a:p>
          <a:p>
            <a:pPr>
              <a:buAutoNum type="arabicPeriod"/>
            </a:pPr>
            <a:endParaRPr lang="es-ES" dirty="0" smtClean="0"/>
          </a:p>
          <a:p>
            <a:pPr>
              <a:buAutoNum type="arabicPeriod"/>
            </a:pPr>
            <a:endParaRPr lang="es-ES" dirty="0"/>
          </a:p>
        </p:txBody>
      </p:sp>
    </p:spTree>
    <p:extLst>
      <p:ext uri="{BB962C8B-B14F-4D97-AF65-F5344CB8AC3E}">
        <p14:creationId xmlns:p14="http://schemas.microsoft.com/office/powerpoint/2010/main" val="264058730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2960" y="116632"/>
            <a:ext cx="7520940" cy="432048"/>
          </a:xfrm>
        </p:spPr>
        <p:txBody>
          <a:bodyPr/>
          <a:lstStyle/>
          <a:p>
            <a:r>
              <a:rPr lang="es-ES" sz="1800" dirty="0" smtClean="0"/>
              <a:t>Zonificación y polos como útiles de gestión del territorio</a:t>
            </a:r>
            <a:endParaRPr lang="es-ES" sz="1800" dirty="0"/>
          </a:p>
        </p:txBody>
      </p:sp>
      <p:sp>
        <p:nvSpPr>
          <p:cNvPr id="3" name="2 Marcador de contenido"/>
          <p:cNvSpPr>
            <a:spLocks noGrp="1"/>
          </p:cNvSpPr>
          <p:nvPr>
            <p:ph idx="1"/>
          </p:nvPr>
        </p:nvSpPr>
        <p:spPr>
          <a:xfrm>
            <a:off x="251520" y="620688"/>
            <a:ext cx="8640960" cy="6048672"/>
          </a:xfrm>
        </p:spPr>
        <p:txBody>
          <a:bodyPr>
            <a:normAutofit fontScale="92500" lnSpcReduction="10000"/>
          </a:bodyPr>
          <a:lstStyle/>
          <a:p>
            <a:pPr>
              <a:buAutoNum type="arabicPeriod"/>
            </a:pPr>
            <a:r>
              <a:rPr lang="es-ES" dirty="0" smtClean="0"/>
              <a:t>Zonificación: Conjunto de políticas que benefician o excluyen a los territorios de discriminaciones establecidas en función de sus dificultades económicas y demográficas. Programas de financiamientos redistributivos o de elegibilidad  por los cuales el territorio es clasificado como pudiendo recibir ayuda si los proyectos presentados por los actores locales entran dentro de los criterios definidos de  partida.</a:t>
            </a:r>
          </a:p>
          <a:p>
            <a:pPr>
              <a:buAutoNum type="arabicPeriod"/>
            </a:pPr>
            <a:r>
              <a:rPr lang="es-ES" dirty="0" smtClean="0"/>
              <a:t>Los polos  son mecanismos que focalizan medios financieros y humanos excepcionales sobre territorios </a:t>
            </a:r>
            <a:r>
              <a:rPr lang="es-ES" dirty="0" err="1" smtClean="0"/>
              <a:t>infraregionales</a:t>
            </a:r>
            <a:r>
              <a:rPr lang="es-ES" dirty="0" smtClean="0"/>
              <a:t> del tipo cuencas de empleo, afectados  por crisis industriales mayores, o, por el contrario, seleccionados como territorios de excelencia.</a:t>
            </a:r>
          </a:p>
          <a:p>
            <a:pPr marL="0" indent="0"/>
            <a:r>
              <a:rPr lang="es-ES" dirty="0" smtClean="0"/>
              <a:t>“En el dominio de corrección de las dificultades territoriales, esta política debutó en 1955 y se perfeccionó con las zonas especiales de conversión en 1959, los polos de conversión de 1985 y finalmente, los contratos de sitios de 2002. El objetivo principal de estas acciones consiste en transformar las estructuras del territorio y reconvertir las actividades económicas. Si bien al comienzo, la idea era remplazar los empleos perdidos durante las crisis industriales mayores por aporte de nuevas actividades económicas, más recientemente se trata de integrar a los territorios a sus paisajes y más generalmente a otras amenidades territoriales: </a:t>
            </a:r>
            <a:r>
              <a:rPr lang="es-ES" dirty="0" err="1" smtClean="0"/>
              <a:t>reverdicimiento</a:t>
            </a:r>
            <a:r>
              <a:rPr lang="es-ES" dirty="0" smtClean="0"/>
              <a:t>, zonas de recreación, polos de formación, de infraestructuras urbanas, culturales, etc. “</a:t>
            </a:r>
          </a:p>
          <a:p>
            <a:pPr marL="0" indent="0"/>
            <a:r>
              <a:rPr lang="es-ES" dirty="0" smtClean="0"/>
              <a:t>Las políticas de polarización  no se reducen ala extinción de las crisis, sino que favorece el equilibrio del territorio: metrópolis de </a:t>
            </a:r>
            <a:r>
              <a:rPr lang="es-ES" dirty="0" err="1" smtClean="0"/>
              <a:t>equiibrio</a:t>
            </a:r>
            <a:r>
              <a:rPr lang="es-ES" dirty="0" smtClean="0"/>
              <a:t> (1963), zonas industriales portuarias (1965 y siguientes). Concentrar inversiones precisas en el territorio para dinamizar en seguida los territorios próximos. </a:t>
            </a:r>
          </a:p>
          <a:p>
            <a:pPr marL="0" indent="0"/>
            <a:r>
              <a:rPr lang="es-ES" dirty="0" smtClean="0"/>
              <a:t>El sostén de zonas </a:t>
            </a:r>
            <a:r>
              <a:rPr lang="es-ES" dirty="0" err="1" smtClean="0"/>
              <a:t>tecnopolitanas</a:t>
            </a:r>
            <a:r>
              <a:rPr lang="es-ES" dirty="0" smtClean="0"/>
              <a:t>, los polos de </a:t>
            </a:r>
            <a:r>
              <a:rPr lang="es-ES" dirty="0" err="1" smtClean="0"/>
              <a:t>competititividad</a:t>
            </a:r>
            <a:r>
              <a:rPr lang="es-ES" dirty="0" smtClean="0"/>
              <a:t> o aún los polos de excelencia rural entran en esta línea de seleccionar puntos fuertes del territorio para operar así una focalización de medios excepcionales algunas veces de manera derogatoria.</a:t>
            </a:r>
          </a:p>
          <a:p>
            <a:pPr marL="0" indent="0"/>
            <a:endParaRPr lang="es-ES" dirty="0"/>
          </a:p>
          <a:p>
            <a:pPr marL="0" indent="0"/>
            <a:r>
              <a:rPr lang="es-ES" dirty="0" smtClean="0"/>
              <a:t>Fuente: Jean et </a:t>
            </a:r>
            <a:r>
              <a:rPr lang="es-ES" dirty="0" err="1" smtClean="0"/>
              <a:t>Vanier</a:t>
            </a:r>
            <a:r>
              <a:rPr lang="es-ES" dirty="0" smtClean="0"/>
              <a:t> (2009)</a:t>
            </a:r>
            <a:endParaRPr lang="es-ES" dirty="0"/>
          </a:p>
        </p:txBody>
      </p:sp>
    </p:spTree>
    <p:extLst>
      <p:ext uri="{BB962C8B-B14F-4D97-AF65-F5344CB8AC3E}">
        <p14:creationId xmlns:p14="http://schemas.microsoft.com/office/powerpoint/2010/main" val="33936489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Ángulos">
  <a:themeElements>
    <a:clrScheme name="Ángulo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Ángulo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Ángulo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3496</TotalTime>
  <Words>7008</Words>
  <Application>Microsoft Office PowerPoint</Application>
  <PresentationFormat>Presentación en pantalla (4:3)</PresentationFormat>
  <Paragraphs>802</Paragraphs>
  <Slides>101</Slides>
  <Notes>4</Notes>
  <HiddenSlides>0</HiddenSlides>
  <MMClips>0</MMClips>
  <ScaleCrop>false</ScaleCrop>
  <HeadingPairs>
    <vt:vector size="4" baseType="variant">
      <vt:variant>
        <vt:lpstr>Tema</vt:lpstr>
      </vt:variant>
      <vt:variant>
        <vt:i4>1</vt:i4>
      </vt:variant>
      <vt:variant>
        <vt:lpstr>Títulos de diapositiva</vt:lpstr>
      </vt:variant>
      <vt:variant>
        <vt:i4>101</vt:i4>
      </vt:variant>
    </vt:vector>
  </HeadingPairs>
  <TitlesOfParts>
    <vt:vector size="102" baseType="lpstr">
      <vt:lpstr>Ángulos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Componentes sistema climático</vt:lpstr>
      <vt:lpstr>El SISTEMA CLIMÁTIC0</vt:lpstr>
      <vt:lpstr>Impacto de los cambios y eventos extremos  </vt:lpstr>
      <vt:lpstr>Definición de cambios climáticos peligrosos</vt:lpstr>
      <vt:lpstr>Presentación de PowerPoint</vt:lpstr>
      <vt:lpstr>Elementos de inflexión: comodines en la baraja</vt:lpstr>
      <vt:lpstr>Definiendo un elemento de inflexión (tipping) y su punto de inflexión</vt:lpstr>
      <vt:lpstr>Modos de variabilidad climática y cómo se espera que cambien en el futuro</vt:lpstr>
      <vt:lpstr>Presentación de PowerPoint</vt:lpstr>
      <vt:lpstr>Presentación de PowerPoint</vt:lpstr>
      <vt:lpstr>Presentación de PowerPoint</vt:lpstr>
      <vt:lpstr>Presentación de PowerPoint</vt:lpstr>
      <vt:lpstr>INICIO DA MONZON</vt:lpstr>
      <vt:lpstr>Presentación de PowerPoint</vt:lpstr>
      <vt:lpstr>Presentación de PowerPoint</vt:lpstr>
      <vt:lpstr>Presentación de PowerPoint</vt:lpstr>
      <vt:lpstr>CIRCULACIÓN DE GRANDE ESCALA EN 12 MARZO 2012</vt:lpstr>
      <vt:lpstr>Influencia del ENSO en el norte da Sudamérica</vt:lpstr>
      <vt:lpstr>Índice de la Oscilación Sur (IOS)</vt:lpstr>
      <vt:lpstr>Presentación de PowerPoint</vt:lpstr>
      <vt:lpstr>Presentación de PowerPoint</vt:lpstr>
      <vt:lpstr>OSCILACIÓN DECADAL DEL PACÍFICO - PDO</vt:lpstr>
      <vt:lpstr>Índice de la Oscilación del Pacifico (ODP) </vt:lpstr>
      <vt:lpstr>Presentación de PowerPoint</vt:lpstr>
      <vt:lpstr>Presentación de PowerPoint</vt:lpstr>
      <vt:lpstr>Presentación de PowerPoint</vt:lpstr>
      <vt:lpstr>Presentación de PowerPoint</vt:lpstr>
      <vt:lpstr>PDO E ENSO – FASE CALIENTE</vt:lpstr>
      <vt:lpstr>Oscilación Antártica (OOA) EM JULIO 2010</vt:lpstr>
      <vt:lpstr>INDICES DE VARIABILIDAD 2010/2011</vt:lpstr>
      <vt:lpstr>Onda de frio 2010</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 Société Pastoral</vt:lpstr>
      <vt:lpstr>Le reagroupement du population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Operacionalización  de la sustentabilidad en la planificación espacial alemana</vt:lpstr>
      <vt:lpstr>Urbanismo creativo y sustentabilidad</vt:lpstr>
      <vt:lpstr>Presentación de PowerPoint</vt:lpstr>
      <vt:lpstr>Los servicios públicos como instrumentos de las políticas territoriales</vt:lpstr>
      <vt:lpstr>Zonificación y polos como útiles de gestión del territorio</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changes, local adaptation, and regional development in Northern Chile Andean highlands - multiscalar challenges”  Hugo Romero Department of Geography University of Chile Santiago de Chile</dc:title>
  <dc:creator>Hugo Romero</dc:creator>
  <cp:lastModifiedBy>Hugo Romero</cp:lastModifiedBy>
  <cp:revision>87</cp:revision>
  <dcterms:created xsi:type="dcterms:W3CDTF">2011-10-25T15:54:24Z</dcterms:created>
  <dcterms:modified xsi:type="dcterms:W3CDTF">2012-10-26T01:54:57Z</dcterms:modified>
</cp:coreProperties>
</file>