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9" r:id="rId1"/>
  </p:sldMasterIdLst>
  <p:notesMasterIdLst>
    <p:notesMasterId r:id="rId33"/>
  </p:notesMasterIdLst>
  <p:handoutMasterIdLst>
    <p:handoutMasterId r:id="rId34"/>
  </p:handoutMasterIdLst>
  <p:sldIdLst>
    <p:sldId id="256" r:id="rId2"/>
    <p:sldId id="315" r:id="rId3"/>
    <p:sldId id="316" r:id="rId4"/>
    <p:sldId id="284" r:id="rId5"/>
    <p:sldId id="286" r:id="rId6"/>
    <p:sldId id="313" r:id="rId7"/>
    <p:sldId id="317" r:id="rId8"/>
    <p:sldId id="314" r:id="rId9"/>
    <p:sldId id="285" r:id="rId10"/>
    <p:sldId id="298" r:id="rId11"/>
    <p:sldId id="288" r:id="rId12"/>
    <p:sldId id="290" r:id="rId13"/>
    <p:sldId id="292" r:id="rId14"/>
    <p:sldId id="293" r:id="rId15"/>
    <p:sldId id="294" r:id="rId16"/>
    <p:sldId id="296" r:id="rId17"/>
    <p:sldId id="291" r:id="rId18"/>
    <p:sldId id="289" r:id="rId19"/>
    <p:sldId id="297" r:id="rId20"/>
    <p:sldId id="299" r:id="rId21"/>
    <p:sldId id="300" r:id="rId22"/>
    <p:sldId id="305" r:id="rId23"/>
    <p:sldId id="306" r:id="rId24"/>
    <p:sldId id="308" r:id="rId25"/>
    <p:sldId id="309" r:id="rId26"/>
    <p:sldId id="310" r:id="rId27"/>
    <p:sldId id="295" r:id="rId28"/>
    <p:sldId id="318" r:id="rId29"/>
    <p:sldId id="319" r:id="rId30"/>
    <p:sldId id="301" r:id="rId31"/>
    <p:sldId id="304" r:id="rId32"/>
  </p:sldIdLst>
  <p:sldSz cx="9144000" cy="6858000" type="screen4x3"/>
  <p:notesSz cx="6858000" cy="9144000"/>
  <p:defaultTextStyle>
    <a:defPPr>
      <a:defRPr lang="es-ES_tradnl"/>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D58"/>
    <a:srgbClr val="FFFF00"/>
  </p:clrMru>
  <p:extLst>
    <p:ext uri="{E76CE94A-603C-4142-B9EB-6D1370010A27}">
      <p14:discardImageEditData xmlns="" xmlns:p14="http://schemas.microsoft.com/office/powerpoint/2010/main" xmlns:mv="urn:schemas-microsoft-com:mac:vml" xmlns:mc="http://schemas.openxmlformats.org/markup-compatibility/2006" val="0"/>
    </p:ext>
    <p:ext uri="{D31A062A-798A-4329-ABDD-BBA856620510}">
      <p14:defaultImageDpi xmlns=""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56" autoAdjust="0"/>
    <p:restoredTop sz="86358" autoAdjust="0"/>
  </p:normalViewPr>
  <p:slideViewPr>
    <p:cSldViewPr snapToGrid="0">
      <p:cViewPr>
        <p:scale>
          <a:sx n="100" d="100"/>
          <a:sy n="100" d="100"/>
        </p:scale>
        <p:origin x="-48" y="874"/>
      </p:cViewPr>
      <p:guideLst>
        <p:guide orient="horz" pos="2160"/>
        <p:guide pos="2880"/>
      </p:guideLst>
    </p:cSldViewPr>
  </p:slideViewPr>
  <p:outlineViewPr>
    <p:cViewPr>
      <p:scale>
        <a:sx n="40" d="100"/>
        <a:sy n="40" d="100"/>
      </p:scale>
      <p:origin x="0" y="27200"/>
    </p:cViewPr>
    <p:sldLst>
      <p:sld r:id="rId1" collapse="1"/>
      <p:sld r:id="rId2" collapse="1"/>
      <p:sld r:id="rId3" collapse="1"/>
      <p:sld r:id="rId4" collapse="1"/>
    </p:sldLst>
  </p:outlineViewPr>
  <p:notesTextViewPr>
    <p:cViewPr>
      <p:scale>
        <a:sx n="100" d="100"/>
        <a:sy n="100" d="100"/>
      </p:scale>
      <p:origin x="0" y="0"/>
    </p:cViewPr>
  </p:notesTextViewPr>
  <p:sorterViewPr>
    <p:cViewPr>
      <p:scale>
        <a:sx n="68" d="100"/>
        <a:sy n="68" d="100"/>
      </p:scale>
      <p:origin x="0" y="2213"/>
    </p:cViewPr>
  </p:sorterViewPr>
  <p:notesViewPr>
    <p:cSldViewPr snapToGrid="0">
      <p:cViewPr varScale="1">
        <p:scale>
          <a:sx n="36" d="100"/>
          <a:sy n="36" d="100"/>
        </p:scale>
        <p:origin x="-228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 Target="slides/slide1.xml"/><Relationship Id="rId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73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39731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B9A5199A-809E-6843-98EC-76C9046D8510}" type="datetimeFigureOut">
              <a:rPr lang="es-ES_tradnl"/>
              <a:pPr/>
              <a:t>04/04/2012</a:t>
            </a:fld>
            <a:endParaRPr lang="es-ES_tradnl"/>
          </a:p>
        </p:txBody>
      </p:sp>
      <p:sp>
        <p:nvSpPr>
          <p:cNvPr id="39731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39731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749E5B4F-454D-5841-B1DA-CD086C8DB05F}" type="slidenum">
              <a:rPr lang="es-ES_tradnl"/>
              <a:pPr/>
              <a:t>‹Nº›</a:t>
            </a:fld>
            <a:endParaRPr lang="es-ES_tradnl"/>
          </a:p>
        </p:txBody>
      </p:sp>
    </p:spTree>
    <p:extLst>
      <p:ext uri="{BB962C8B-B14F-4D97-AF65-F5344CB8AC3E}">
        <p14:creationId xmlns="" xmlns:p14="http://schemas.microsoft.com/office/powerpoint/2010/main" xmlns:mv="urn:schemas-microsoft-com:mac:vml" xmlns:mc="http://schemas.openxmlformats.org/markup-compatibility/2006" val="305257265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7168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fld id="{79B7A4E3-FADA-F04D-B99B-59F32EB88B37}" type="datetimeFigureOut">
              <a:rPr lang="es-ES_tradnl"/>
              <a:pPr/>
              <a:t>04/04/2012</a:t>
            </a:fld>
            <a:endParaRPr lang="es-ES_tradnl"/>
          </a:p>
        </p:txBody>
      </p:sp>
      <p:sp>
        <p:nvSpPr>
          <p:cNvPr id="317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7168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7168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mn-cs"/>
              </a:defRPr>
            </a:lvl1pPr>
          </a:lstStyle>
          <a:p>
            <a:pPr>
              <a:defRPr/>
            </a:pPr>
            <a:endParaRPr lang="es-ES_tradnl"/>
          </a:p>
        </p:txBody>
      </p:sp>
      <p:sp>
        <p:nvSpPr>
          <p:cNvPr id="7168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0A5ADE08-792F-9041-8250-26DF2FEB69FC}" type="slidenum">
              <a:rPr lang="es-ES_tradnl"/>
              <a:pPr/>
              <a:t>‹Nº›</a:t>
            </a:fld>
            <a:endParaRPr lang="es-ES_tradnl"/>
          </a:p>
        </p:txBody>
      </p:sp>
    </p:spTree>
    <p:extLst>
      <p:ext uri="{BB962C8B-B14F-4D97-AF65-F5344CB8AC3E}">
        <p14:creationId xmlns="" xmlns:p14="http://schemas.microsoft.com/office/powerpoint/2010/main" xmlns:mv="urn:schemas-microsoft-com:mac:vml" xmlns:mc="http://schemas.openxmlformats.org/markup-compatibility/2006" val="402571778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a:spcBef>
                <a:spcPct val="0"/>
              </a:spcBef>
            </a:pPr>
            <a:endParaRPr lang="es-ES" sz="2400">
              <a:latin typeface="Arial" charset="0"/>
              <a:ea typeface="ＭＳ Ｐゴシック" charset="-128"/>
              <a:cs typeface="ＭＳ Ｐゴシック"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Grp="1" noRot="1" noChangeAspect="1" noChangeArrowheads="1" noTextEdit="1"/>
          </p:cNvSpPr>
          <p:nvPr>
            <p:ph type="sldImg"/>
          </p:nvPr>
        </p:nvSpPr>
        <p:spPr>
          <a:ln/>
        </p:spPr>
      </p:sp>
      <p:sp>
        <p:nvSpPr>
          <p:cNvPr id="41987" name="Rectangle 2051"/>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ln/>
        </p:spPr>
        <p:txBody>
          <a:bodyPr/>
          <a:lstStyle/>
          <a:p>
            <a:r>
              <a:rPr lang="es-ES_tradnl" b="1" dirty="0" smtClean="0"/>
              <a:t>Teoría del color del siglo XXI</a:t>
            </a:r>
          </a:p>
          <a:p>
            <a:r>
              <a:rPr lang="es-ES_tradnl" dirty="0" smtClean="0"/>
              <a:t>En la teoría del color, los modelos de color describen matemáticamente cómo pueden ser representados los colores. Un espacio de color es donde los componentes del modelo de color son definidos con precisión, lo que permite a los observadores saber </a:t>
            </a:r>
            <a:r>
              <a:rPr lang="es-ES_tradnl" dirty="0" err="1" smtClean="0"/>
              <a:t>exáctamente</a:t>
            </a:r>
            <a:r>
              <a:rPr lang="es-ES_tradnl" dirty="0" smtClean="0"/>
              <a:t> como se ve cada color.</a:t>
            </a:r>
          </a:p>
          <a:p>
            <a:r>
              <a:rPr lang="es-ES_tradnl" dirty="0" smtClean="0"/>
              <a:t>La representación de la física del espacio de color comenzó con una rueda de dos dimensiones que permitía ver el matiz (rojo, azul, verde, etc.) y el brillo de los diferentes colores. Más tarde, surgió el concepto de colores sólidos. Los colores sólidos son representaciones tridimensionales del espacio de color. Además del matiz y el brillo en el modelo bidimensional, un color sólido muestra degradados de saturación para un matiz particular. La mayoría de los colores sólidos están en la forma de una esfera, pero esto es en gran medida una cuestión de conveniencia. Los colores sólidos pueden tener cualquier forma.</a:t>
            </a:r>
          </a:p>
          <a:p>
            <a:r>
              <a:rPr lang="es-ES_tradnl" b="1" dirty="0" smtClean="0"/>
              <a:t>RGB</a:t>
            </a:r>
          </a:p>
          <a:p>
            <a:r>
              <a:rPr lang="es-ES_tradnl" dirty="0" smtClean="0"/>
              <a:t>A mediados del siglo XIX, Thomas </a:t>
            </a:r>
            <a:r>
              <a:rPr lang="es-ES_tradnl" dirty="0" err="1" smtClean="0"/>
              <a:t>Young</a:t>
            </a:r>
            <a:r>
              <a:rPr lang="es-ES_tradnl" dirty="0" smtClean="0"/>
              <a:t> y Hermann Helmholtz propusieron una teoría de visión </a:t>
            </a:r>
            <a:r>
              <a:rPr lang="es-ES_tradnl" dirty="0" err="1" smtClean="0"/>
              <a:t>tricromática</a:t>
            </a:r>
            <a:r>
              <a:rPr lang="es-ES_tradnl" dirty="0" smtClean="0"/>
              <a:t> del color que se convirtió en la base para el modelo de color RGB (rojo, verde, azul). Este es un modelo de color aditivo, en el cual las tres luces de colores se suman para producir diferentes colores.</a:t>
            </a:r>
          </a:p>
          <a:p>
            <a:r>
              <a:rPr lang="es-ES_tradnl" dirty="0" smtClean="0"/>
              <a:t>La intensidad de la luz determina el color percibido. Sin intensidad, cada uno de los tres colores se percibe como negro, mientras que la intensidad completa lleva a la percepción del blanco. Hay diferentes intensidades que producen el matiz de un color, mientras que la diferencia entre la mayor y menor intensidad del color hace que el color resultante sea más o menos saturado.</a:t>
            </a:r>
          </a:p>
          <a:p>
            <a:r>
              <a:rPr lang="es-ES_tradnl" dirty="0" smtClean="0"/>
              <a:t>Las pantallas electrónicas usan el modelo RGB, lo cual significa que los colores no son absolutos, sino que más bien dependen de la sensibilidad y la configuración de cada dispositivo. Las pantallas de tubos de rayos catódicos, LCD, plasma y pantallas LED usan todas el modelo RGB.</a:t>
            </a:r>
          </a:p>
          <a:p>
            <a:r>
              <a:rPr lang="es-ES_tradnl" dirty="0" smtClean="0"/>
              <a:t>El modelo RGB de 24 bits también se utiliza para codificar el color en la informática, donde el valor de cada color se especifica por la intensidad del rojo, verde, y azul, respectivamente. En el diseño de páginas web, hay 216 colores RGB llamados "seguros para web" y representados por valores hexadecimales. Hoy en día, el RGB sigue siendo el modelo de color estándar para la programación HTML, pero la prevalencia de las pantallas de 24 bits permite a más usuarios ver 16.7 millones de colores RGB de código HTML.</a:t>
            </a:r>
          </a:p>
          <a:p>
            <a:r>
              <a:rPr lang="es-ES_tradnl" b="1" dirty="0" smtClean="0"/>
              <a:t>CMYK</a:t>
            </a:r>
          </a:p>
          <a:p>
            <a:r>
              <a:rPr lang="es-ES_tradnl" dirty="0" smtClean="0"/>
              <a:t>A diferencia del RGB, el cual es un modelo de color aditivo, el CMYK es un modelo de color sustractivo. Normalmente utilizado para la impresión, el CMYK asume que el color de fondo es blanco, y por eso resta el supuesto brillo del color de fondo blanco de los cuatro colores: </a:t>
            </a:r>
            <a:r>
              <a:rPr lang="es-ES_tradnl" dirty="0" err="1" smtClean="0"/>
              <a:t>cyan</a:t>
            </a:r>
            <a:r>
              <a:rPr lang="es-ES_tradnl" dirty="0" smtClean="0"/>
              <a:t>, magenta, amarillo y negro (llamados "clave"). El negro es utilizado porque la combinación de los tres colores primarios (CMY) no produce un negro completamente saturado.</a:t>
            </a:r>
          </a:p>
          <a:p>
            <a:r>
              <a:rPr lang="es-ES_tradnl" dirty="0" smtClean="0"/>
              <a:t>El CMYK puede producir el espectro completo de colores visibles gracias al proceso de medios-tonos, en el que a cada color se le asigna un nivel de saturación y puntos minúsculos de cada uno de los tres colores que son impresos en pequeños patrones para que el ojo humano perciba un cierto color.</a:t>
            </a:r>
          </a:p>
          <a:p>
            <a:r>
              <a:rPr lang="es-ES_tradnl" dirty="0" smtClean="0"/>
              <a:t>Como el RGB, el CMYK depende del dispositivo. No hay una fórmula cierta para convertir colores CMYK en colores RGB o viceversa, </a:t>
            </a:r>
          </a:p>
          <a:p>
            <a:r>
              <a:rPr lang="es-ES_tradnl" b="1" dirty="0" smtClean="0"/>
              <a:t>LAB</a:t>
            </a:r>
          </a:p>
          <a:p>
            <a:r>
              <a:rPr lang="es-ES_tradnl" dirty="0" smtClean="0"/>
              <a:t>Diseñado para aproximarse a la visión humana, la teoría del color LAB se construye sobre el sistema de color de </a:t>
            </a:r>
            <a:r>
              <a:rPr lang="es-ES_tradnl" dirty="0" err="1" smtClean="0"/>
              <a:t>Munsell</a:t>
            </a:r>
            <a:r>
              <a:rPr lang="es-ES_tradnl" dirty="0" smtClean="0"/>
              <a:t>, el espacio de color </a:t>
            </a:r>
            <a:r>
              <a:rPr lang="es-ES_tradnl" dirty="0" err="1" smtClean="0"/>
              <a:t>Hunter</a:t>
            </a:r>
            <a:r>
              <a:rPr lang="es-ES_tradnl" dirty="0" smtClean="0"/>
              <a:t> de 1948, y el espacio de color CIE de 1976. A diferencia del RGB y el CMYK, el LAB no depende del dispositivo. Las aplicaciones de software de hoy en día usan CIELAB o CIELAB D50. En este modelo tridimensional, la L significa la luminosidad del color, con el 0 para generar negro y 100 para generar un blanco difuso. La "a" es el rojo frente al verde, mientras la "</a:t>
            </a:r>
            <a:r>
              <a:rPr lang="es-ES_tradnl" dirty="0" err="1" smtClean="0"/>
              <a:t>b</a:t>
            </a:r>
            <a:r>
              <a:rPr lang="es-ES_tradnl" dirty="0" smtClean="0"/>
              <a:t>" es el amarillo frente al azul.</a:t>
            </a:r>
          </a:p>
          <a:p>
            <a:r>
              <a:rPr lang="es-ES_tradnl" dirty="0" smtClean="0"/>
              <a:t>El ángulo del eje representa el matiz, la distancia desde el eje representa la saturación, y la distancia a lo largo del eje representa el valor.</a:t>
            </a:r>
          </a:p>
          <a:p>
            <a:r>
              <a:rPr lang="es-ES_tradnl" b="1" dirty="0" smtClean="0"/>
              <a:t>HSV</a:t>
            </a:r>
          </a:p>
          <a:p>
            <a:r>
              <a:rPr lang="es-ES_tradnl" dirty="0" smtClean="0"/>
              <a:t>Representado por primera vez por </a:t>
            </a:r>
            <a:r>
              <a:rPr lang="es-ES_tradnl" dirty="0" err="1" smtClean="0"/>
              <a:t>Alby</a:t>
            </a:r>
            <a:r>
              <a:rPr lang="es-ES_tradnl" dirty="0" smtClean="0"/>
              <a:t> Smith en 1978, HSV busca representar las relaciones entre los colores, y mejorar el modelo de color RGB. Manteniendo el matiz, la saturación y el valor, HSV representa un color tridimensional. Si se piensa en el HSV como si fuera rueda de queso, el eje central va desde el blanco en la parte superior hacia el negro en la inferior, con otros colores neutrales en el medio. El ángulo del eje representa el matiz, la distancia desde el eje representa la saturación, y la distancia a lo largo del eje representa el valor.</a:t>
            </a:r>
          </a:p>
          <a:p>
            <a:r>
              <a:rPr lang="es-ES_tradnl" dirty="0" smtClean="0"/>
              <a:t>En el </a:t>
            </a:r>
            <a:r>
              <a:rPr lang="es-ES_tradnl" dirty="0" err="1" smtClean="0"/>
              <a:t>bicono</a:t>
            </a:r>
            <a:r>
              <a:rPr lang="es-ES_tradnl" dirty="0" smtClean="0"/>
              <a:t> o diamante de la estructura HSL, todos los colores visibles se pueden ver. Estas son las tres dimensiones en las que nuestro cerebro analiza los colores que vemos. La primera dimensión es el brillo (el tramo vertical). El matiz está compuesto de la segunda y tercera dimensión (que corresponde a los tramos redondos a través del diamante).</a:t>
            </a:r>
          </a:p>
          <a:p>
            <a:r>
              <a:rPr lang="es-ES_tradnl" b="1" dirty="0" smtClean="0"/>
              <a:t>HSL</a:t>
            </a:r>
          </a:p>
          <a:p>
            <a:r>
              <a:rPr lang="es-ES_tradnl" dirty="0" smtClean="0"/>
              <a:t>Como el HSV, HSL fue representado por </a:t>
            </a:r>
            <a:r>
              <a:rPr lang="es-ES_tradnl" dirty="0" err="1" smtClean="0"/>
              <a:t>Alvy</a:t>
            </a:r>
            <a:r>
              <a:rPr lang="es-ES_tradnl" dirty="0" smtClean="0"/>
              <a:t> Ray Smith y es una representación 3D del color. HSL mantiene el matiz, la saturación, y la luminosidad. El modelo de color HSL tiene claras ventajas respecto al modelo HSV, en el sentido que los componentes de saturación y luminosidad expanden el rango entero de valores.</a:t>
            </a:r>
          </a:p>
          <a:p>
            <a:r>
              <a:rPr lang="es-ES_tradnl" dirty="0" smtClean="0"/>
              <a:t>Por ejemplo, usando el modo "Matiz", se puede posicionar los colores en los lados opuestos del diamante para que se correspondan con los colores complementarios. O se puede disponer los colores así sus matices son ubicados triangularmente, relativos entre sí para un esquema de color triádico. Y utilizando tres dimensiones cuando se editan los colores o las paletas de colores, se puede entender intuitivamente qué colores son similares, y cuales contrastan.</a:t>
            </a:r>
          </a:p>
          <a:p>
            <a:r>
              <a:rPr lang="es-ES_tradnl" b="1" dirty="0" smtClean="0"/>
              <a:t>NCS</a:t>
            </a:r>
          </a:p>
          <a:p>
            <a:r>
              <a:rPr lang="es-ES_tradnl" dirty="0" smtClean="0"/>
              <a:t>Basado en las teorías de visión del color de </a:t>
            </a:r>
            <a:r>
              <a:rPr lang="es-ES_tradnl" dirty="0" err="1" smtClean="0"/>
              <a:t>Ewald</a:t>
            </a:r>
            <a:r>
              <a:rPr lang="es-ES_tradnl" dirty="0" smtClean="0"/>
              <a:t> </a:t>
            </a:r>
            <a:r>
              <a:rPr lang="es-ES_tradnl" dirty="0" err="1" smtClean="0"/>
              <a:t>Hering</a:t>
            </a:r>
            <a:r>
              <a:rPr lang="es-ES_tradnl" dirty="0" smtClean="0"/>
              <a:t>, el Sistema Natural de Color es un sistema de oposición del color basado en seis colores que no pueden ser usados para representar a otro: blanco, negro, rojo, amarillo, verde, y azul. A diferencia del sistema aditivo RGB o el sistema sustractivo CMYK, los cuales se basan en las reacciones de los conos receptivos del color del ojo, los colores NCS son procesados en las células ganglionares de la retina.</a:t>
            </a:r>
          </a:p>
          <a:p>
            <a:r>
              <a:rPr lang="es-ES_tradnl" dirty="0" smtClean="0"/>
              <a:t>Los colores NCS tienen tres valores: oscuridad, saturación y matiz. El matiz es definido como un porcentaje entre dos de los siguientes colores: rojo, amarillo, verde, y azul. El sistema de color NCS es expresado como el porcentaje de oscuridad, el porcentaje de saturación, y el porcentaje de dos de los colores opuestos.</a:t>
            </a:r>
          </a:p>
          <a:p>
            <a:pPr eaLnBrk="1" hangingPunct="1"/>
            <a:endParaRPr lang="es-ES" dirty="0">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fontScale="92500" lnSpcReduction="20000"/>
          </a:bodyPr>
          <a:lstStyle/>
          <a:p>
            <a:pPr>
              <a:lnSpc>
                <a:spcPct val="90000"/>
              </a:lnSpc>
            </a:pPr>
            <a:r>
              <a:rPr lang="es-ES_tradnl" sz="3200" dirty="0" smtClean="0"/>
              <a:t>Introducci</a:t>
            </a:r>
            <a:r>
              <a:rPr lang="es-ES_tradnl" altLang="ja-JP" sz="3200" dirty="0" smtClean="0"/>
              <a:t>ón</a:t>
            </a:r>
            <a:endParaRPr lang="es-ES_tradnl" sz="3200" dirty="0" smtClean="0"/>
          </a:p>
          <a:p>
            <a:pPr>
              <a:lnSpc>
                <a:spcPct val="90000"/>
              </a:lnSpc>
            </a:pPr>
            <a:r>
              <a:rPr lang="es-ES_tradnl" sz="2800" dirty="0" smtClean="0"/>
              <a:t>Áreas de Investigación: </a:t>
            </a:r>
          </a:p>
          <a:p>
            <a:pPr lvl="1">
              <a:lnSpc>
                <a:spcPct val="90000"/>
              </a:lnSpc>
            </a:pPr>
            <a:r>
              <a:rPr lang="es-ES" sz="2400" b="1" dirty="0" smtClean="0"/>
              <a:t>Visualización y Toma de Decisiones; </a:t>
            </a:r>
          </a:p>
          <a:p>
            <a:pPr lvl="1">
              <a:lnSpc>
                <a:spcPct val="90000"/>
              </a:lnSpc>
            </a:pPr>
            <a:r>
              <a:rPr lang="es-ES" sz="2400" b="1" dirty="0" smtClean="0"/>
              <a:t>Diseño de Comunicación Visual y Prevención; y </a:t>
            </a:r>
          </a:p>
          <a:p>
            <a:pPr lvl="1">
              <a:lnSpc>
                <a:spcPct val="90000"/>
              </a:lnSpc>
            </a:pPr>
            <a:r>
              <a:rPr lang="es-ES" sz="2400" b="1" dirty="0" smtClean="0"/>
              <a:t>Diseño de Comunicación Visual y Usuarios con Necesidades Especiales</a:t>
            </a:r>
            <a:r>
              <a:rPr lang="es-ES_tradnl" sz="2400" b="1" dirty="0" smtClean="0"/>
              <a:t>.</a:t>
            </a:r>
            <a:r>
              <a:rPr lang="es-ES_tradnl" sz="2000" dirty="0" smtClean="0"/>
              <a:t>	</a:t>
            </a:r>
          </a:p>
          <a:p>
            <a:pPr>
              <a:lnSpc>
                <a:spcPct val="90000"/>
              </a:lnSpc>
            </a:pPr>
            <a:r>
              <a:rPr lang="es-ES_tradnl" sz="2800" dirty="0" smtClean="0"/>
              <a:t>Métodos de investigación del Estado del Arte.	</a:t>
            </a:r>
          </a:p>
          <a:p>
            <a:pPr>
              <a:lnSpc>
                <a:spcPct val="90000"/>
              </a:lnSpc>
            </a:pPr>
            <a:r>
              <a:rPr lang="es-ES_tradnl" sz="2800" dirty="0" smtClean="0"/>
              <a:t>Comparar el método investigativo con el proyectual.</a:t>
            </a:r>
          </a:p>
          <a:p>
            <a:pPr>
              <a:lnSpc>
                <a:spcPct val="90000"/>
              </a:lnSpc>
            </a:pPr>
            <a:endParaRPr lang="es-ES_tradnl" sz="2800" dirty="0" smtClean="0"/>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21</a:t>
            </a:fld>
            <a:endParaRPr lang="es-ES_tradnl"/>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nSpc>
                <a:spcPct val="90000"/>
              </a:lnSpc>
            </a:pPr>
            <a:r>
              <a:rPr lang="es-ES_tradnl" sz="1200" dirty="0" smtClean="0"/>
              <a:t>Adscripción a Área Temática. </a:t>
            </a:r>
          </a:p>
          <a:p>
            <a:pPr>
              <a:lnSpc>
                <a:spcPct val="90000"/>
              </a:lnSpc>
            </a:pPr>
            <a:r>
              <a:rPr lang="es-ES_tradnl" sz="1200" dirty="0" smtClean="0"/>
              <a:t>Antecedentes e Investigación Preliminar del Estado del Arte. </a:t>
            </a:r>
          </a:p>
          <a:p>
            <a:pPr>
              <a:lnSpc>
                <a:spcPct val="90000"/>
              </a:lnSpc>
            </a:pPr>
            <a:r>
              <a:rPr lang="es-ES_tradnl" sz="1200" dirty="0" smtClean="0"/>
              <a:t>Discutir el concepto de Investigación. </a:t>
            </a:r>
          </a:p>
          <a:p>
            <a:pPr>
              <a:lnSpc>
                <a:spcPct val="90000"/>
              </a:lnSpc>
            </a:pPr>
            <a:r>
              <a:rPr lang="es-ES_tradnl" sz="1200" dirty="0" smtClean="0"/>
              <a:t>Selección de Antecedentes relevantes.	</a:t>
            </a:r>
          </a:p>
          <a:p>
            <a:r>
              <a:rPr lang="es-ES" sz="1200" dirty="0" smtClean="0"/>
              <a:t>Informe</a:t>
            </a:r>
          </a:p>
          <a:p>
            <a:pPr>
              <a:lnSpc>
                <a:spcPct val="90000"/>
              </a:lnSpc>
            </a:pPr>
            <a:r>
              <a:rPr lang="es-ES_tradnl" sz="1200" dirty="0" smtClean="0"/>
              <a:t>Exponer  el estado del arte del área temática elegida.</a:t>
            </a:r>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22</a:t>
            </a:fld>
            <a:endParaRPr lang="es-ES_tradnl"/>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nSpc>
                <a:spcPct val="90000"/>
              </a:lnSpc>
            </a:pPr>
            <a:r>
              <a:rPr lang="es-ES_tradnl" sz="1200" dirty="0" smtClean="0"/>
              <a:t>Antecedentes y Problema 	</a:t>
            </a:r>
          </a:p>
          <a:p>
            <a:pPr>
              <a:lnSpc>
                <a:spcPct val="90000"/>
              </a:lnSpc>
            </a:pPr>
            <a:r>
              <a:rPr lang="es-ES_tradnl" sz="1200" dirty="0" smtClean="0"/>
              <a:t>Demostrar la relevancia y propósitos de la investigación propuesta. </a:t>
            </a:r>
          </a:p>
          <a:p>
            <a:pPr>
              <a:lnSpc>
                <a:spcPct val="90000"/>
              </a:lnSpc>
            </a:pPr>
            <a:r>
              <a:rPr lang="es-ES_tradnl" sz="1200" dirty="0" smtClean="0"/>
              <a:t>Formular claramente objetivos, alcance.</a:t>
            </a:r>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23</a:t>
            </a:fld>
            <a:endParaRPr lang="es-ES_tradnl"/>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nSpc>
                <a:spcPct val="90000"/>
              </a:lnSpc>
            </a:pPr>
            <a:r>
              <a:rPr lang="es-ES_tradnl" sz="1200" dirty="0" smtClean="0"/>
              <a:t>Conceptos y discusión Bibliográfica.	</a:t>
            </a:r>
          </a:p>
          <a:p>
            <a:pPr>
              <a:lnSpc>
                <a:spcPct val="90000"/>
              </a:lnSpc>
              <a:buFont typeface="Arial" pitchFamily="34" charset="0"/>
              <a:buChar char="•"/>
            </a:pPr>
            <a:r>
              <a:rPr lang="es-ES_tradnl" sz="1200" dirty="0" smtClean="0"/>
              <a:t>Elaborar un cuerpo conceptual y teórico pertinente al problema de investigación.</a:t>
            </a:r>
          </a:p>
          <a:p>
            <a:pPr>
              <a:lnSpc>
                <a:spcPct val="90000"/>
              </a:lnSpc>
              <a:buFont typeface="Arial" pitchFamily="34" charset="0"/>
              <a:buChar char="•"/>
            </a:pPr>
            <a:r>
              <a:rPr lang="es-ES_tradnl" sz="1200" dirty="0" smtClean="0"/>
              <a:t>Corrección de Marco Teórico.	</a:t>
            </a:r>
          </a:p>
          <a:p>
            <a:pPr>
              <a:lnSpc>
                <a:spcPct val="90000"/>
              </a:lnSpc>
              <a:buFont typeface="Arial" pitchFamily="34" charset="0"/>
              <a:buChar char="•"/>
            </a:pPr>
            <a:r>
              <a:rPr lang="es-ES_tradnl" sz="1200" dirty="0" smtClean="0"/>
              <a:t>Explicar el cuerpo conceptual y teórico a la base de la investigación.</a:t>
            </a:r>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24</a:t>
            </a:fld>
            <a:endParaRPr lang="es-ES_trad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r>
              <a:rPr lang="es-ES_tradnl" sz="1600" dirty="0" smtClean="0">
                <a:latin typeface="Franklin Gothic Medium" charset="0"/>
              </a:rPr>
              <a:t>Problem</a:t>
            </a:r>
            <a:r>
              <a:rPr lang="es-ES_tradnl" altLang="ja-JP" sz="1600" dirty="0" smtClean="0">
                <a:latin typeface="Franklin Gothic Medium" charset="0"/>
              </a:rPr>
              <a:t>ática:</a:t>
            </a:r>
            <a:endParaRPr lang="es-ES_tradnl" sz="1600" dirty="0" smtClean="0">
              <a:latin typeface="Franklin Gothic Medium" charset="0"/>
            </a:endParaRPr>
          </a:p>
          <a:p>
            <a:pPr lvl="1"/>
            <a:r>
              <a:rPr lang="es-ES_tradnl" sz="1600" dirty="0" smtClean="0">
                <a:latin typeface="Franklin Gothic Medium" charset="0"/>
              </a:rPr>
              <a:t>Epistemolog</a:t>
            </a:r>
            <a:r>
              <a:rPr lang="es-ES_tradnl" altLang="ja-JP" sz="1600" dirty="0" smtClean="0">
                <a:latin typeface="Franklin Gothic Medium" charset="0"/>
              </a:rPr>
              <a:t>ía </a:t>
            </a:r>
            <a:r>
              <a:rPr lang="es-ES_tradnl" sz="1600" dirty="0" smtClean="0">
                <a:latin typeface="Franklin Gothic Medium" charset="0"/>
              </a:rPr>
              <a:t>del Diseño Computacional</a:t>
            </a:r>
            <a:endParaRPr lang="es-ES_tradnl" altLang="ja-JP" sz="1600" dirty="0" smtClean="0">
              <a:latin typeface="Franklin Gothic Medium" charset="0"/>
            </a:endParaRPr>
          </a:p>
          <a:p>
            <a:pPr lvl="1"/>
            <a:r>
              <a:rPr lang="es-ES_tradnl" altLang="ja-JP" sz="1600" dirty="0" smtClean="0">
                <a:latin typeface="Franklin Gothic Medium" charset="0"/>
              </a:rPr>
              <a:t>Antecedentes Históricos</a:t>
            </a:r>
            <a:endParaRPr lang="es-ES_tradnl" sz="1600" dirty="0" smtClean="0">
              <a:latin typeface="Franklin Gothic Medium" charset="0"/>
            </a:endParaRPr>
          </a:p>
          <a:p>
            <a:pPr lvl="1"/>
            <a:r>
              <a:rPr lang="es-ES_tradnl" sz="1600" dirty="0" smtClean="0">
                <a:latin typeface="Franklin Gothic Medium" charset="0"/>
              </a:rPr>
              <a:t>Fundamentos del Diseño Computacional</a:t>
            </a:r>
            <a:endParaRPr lang="es-ES_tradnl" altLang="ja-JP" sz="1600" dirty="0" smtClean="0">
              <a:latin typeface="Franklin Gothic Medium" charset="0"/>
            </a:endParaRPr>
          </a:p>
          <a:p>
            <a:pPr lvl="1"/>
            <a:r>
              <a:rPr lang="es-ES_tradnl" altLang="ja-JP" sz="1600" dirty="0" smtClean="0">
                <a:latin typeface="Franklin Gothic Medium" charset="0"/>
              </a:rPr>
              <a:t>Profundizar en los Procesos de Investigación</a:t>
            </a:r>
          </a:p>
          <a:p>
            <a:pPr eaLnBrk="1" hangingPunct="1"/>
            <a:endParaRPr lang="es-ES" dirty="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nSpc>
                <a:spcPct val="90000"/>
              </a:lnSpc>
            </a:pPr>
            <a:r>
              <a:rPr lang="es-ES_tradnl" sz="1200" dirty="0" smtClean="0"/>
              <a:t>Corrección de Diseño Metodológico. Plan de Trabajo. </a:t>
            </a:r>
          </a:p>
          <a:p>
            <a:pPr>
              <a:lnSpc>
                <a:spcPct val="90000"/>
              </a:lnSpc>
            </a:pPr>
            <a:r>
              <a:rPr lang="es-ES_tradnl" sz="1200" dirty="0" err="1" smtClean="0"/>
              <a:t>Operacionalizar</a:t>
            </a:r>
            <a:r>
              <a:rPr lang="es-ES_tradnl" sz="1200" dirty="0" smtClean="0"/>
              <a:t> los objetivos en una estrategia coherente y conjunto de procedimientos sistemáticos para la obtención de datos.</a:t>
            </a:r>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25</a:t>
            </a:fld>
            <a:endParaRPr lang="es-ES_tradn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a:lnSpc>
                <a:spcPct val="90000"/>
              </a:lnSpc>
            </a:pPr>
            <a:r>
              <a:rPr lang="es-ES_tradnl" sz="1200" dirty="0" smtClean="0"/>
              <a:t>Análisis de sentido y procedimiento de llenado de Formulario Concurso Investigación FAU.	</a:t>
            </a:r>
          </a:p>
          <a:p>
            <a:pPr>
              <a:lnSpc>
                <a:spcPct val="90000"/>
              </a:lnSpc>
            </a:pPr>
            <a:r>
              <a:rPr lang="es-ES_tradnl" sz="1200" dirty="0" smtClean="0"/>
              <a:t>Correcciones al Formulario.	</a:t>
            </a:r>
          </a:p>
          <a:p>
            <a:pPr>
              <a:lnSpc>
                <a:spcPct val="90000"/>
              </a:lnSpc>
            </a:pPr>
            <a:r>
              <a:rPr lang="es-ES_tradnl" sz="1200" dirty="0" smtClean="0"/>
              <a:t>Defensa de Resultados. Entrega de Formularios. Describir, precisar, sintetizar y comunicar un Proyecto de investigación.</a:t>
            </a:r>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26</a:t>
            </a:fld>
            <a:endParaRPr lang="es-ES_tradnl"/>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lvl="1">
              <a:lnSpc>
                <a:spcPct val="90000"/>
              </a:lnSpc>
            </a:pPr>
            <a:r>
              <a:rPr lang="es-ES_tradnl" sz="2000" dirty="0" smtClean="0"/>
              <a:t>Clases expositivas. Discusi</a:t>
            </a:r>
            <a:r>
              <a:rPr lang="es-ES_tradnl" altLang="ja-JP" sz="2000" dirty="0" smtClean="0">
                <a:latin typeface="Arial" charset="0"/>
              </a:rPr>
              <a:t>ó</a:t>
            </a:r>
            <a:r>
              <a:rPr lang="es-ES_tradnl" altLang="ja-JP" sz="2000" dirty="0" smtClean="0"/>
              <a:t>n y talleres grupales. Correcciones individuales programadas.</a:t>
            </a:r>
          </a:p>
          <a:p>
            <a:pPr lvl="1">
              <a:lnSpc>
                <a:spcPct val="90000"/>
              </a:lnSpc>
            </a:pPr>
            <a:r>
              <a:rPr lang="es-ES_tradnl" altLang="ja-JP" sz="2000" dirty="0" smtClean="0"/>
              <a:t>Aula virtual (moodle.uchilefau.cl): canal de  comunicaci</a:t>
            </a:r>
            <a:r>
              <a:rPr lang="es-ES_tradnl" altLang="ja-JP" sz="2000" dirty="0" smtClean="0">
                <a:latin typeface="Arial" charset="0"/>
              </a:rPr>
              <a:t>ó</a:t>
            </a:r>
            <a:r>
              <a:rPr lang="es-ES_tradnl" altLang="ja-JP" sz="2000" dirty="0" smtClean="0"/>
              <a:t>n (anuncios, consultas); recursos did</a:t>
            </a:r>
            <a:r>
              <a:rPr lang="es-ES_tradnl" altLang="ja-JP" sz="2000" dirty="0" smtClean="0">
                <a:latin typeface="Arial" charset="0"/>
              </a:rPr>
              <a:t>á</a:t>
            </a:r>
            <a:r>
              <a:rPr lang="es-ES_tradnl" altLang="ja-JP" sz="2000" dirty="0" smtClean="0"/>
              <a:t>cticos y referencias; entrega trabajos y evaluaciones. Deben ser usuarios.</a:t>
            </a:r>
          </a:p>
          <a:p>
            <a:pPr lvl="1">
              <a:lnSpc>
                <a:spcPct val="90000"/>
              </a:lnSpc>
            </a:pPr>
            <a:r>
              <a:rPr lang="es-ES_tradnl" altLang="ja-JP" sz="2000" dirty="0" smtClean="0"/>
              <a:t>Trabajo en equipo (2 personas)</a:t>
            </a:r>
            <a:endParaRPr lang="es-ES_tradnl" dirty="0" smtClean="0"/>
          </a:p>
          <a:p>
            <a:pPr lvl="0">
              <a:lnSpc>
                <a:spcPct val="90000"/>
              </a:lnSpc>
            </a:pPr>
            <a:r>
              <a:rPr lang="es-ES_tradnl" dirty="0" smtClean="0"/>
              <a:t>Evaluaci</a:t>
            </a:r>
            <a:r>
              <a:rPr lang="es-ES_tradnl" altLang="ja-JP" dirty="0" smtClean="0"/>
              <a:t>ón: </a:t>
            </a:r>
            <a:endParaRPr lang="es-ES_tradnl" dirty="0" smtClean="0"/>
          </a:p>
          <a:p>
            <a:pPr lvl="1">
              <a:lnSpc>
                <a:spcPct val="90000"/>
              </a:lnSpc>
            </a:pPr>
            <a:r>
              <a:rPr lang="es-ES_tradnl" sz="2000" dirty="0" smtClean="0"/>
              <a:t>Presentación Antecedentes 15%</a:t>
            </a:r>
          </a:p>
          <a:p>
            <a:pPr lvl="1">
              <a:lnSpc>
                <a:spcPct val="90000"/>
              </a:lnSpc>
            </a:pPr>
            <a:r>
              <a:rPr lang="es-ES_tradnl" sz="2000" dirty="0" smtClean="0"/>
              <a:t>Presentación de Formulación del Problema y Objetivos 15%	</a:t>
            </a:r>
          </a:p>
          <a:p>
            <a:pPr lvl="1">
              <a:lnSpc>
                <a:spcPct val="90000"/>
              </a:lnSpc>
            </a:pPr>
            <a:r>
              <a:rPr lang="es-ES_tradnl" sz="2000" dirty="0" smtClean="0"/>
              <a:t>Presentación del Marco Teórico 30%</a:t>
            </a:r>
          </a:p>
          <a:p>
            <a:pPr lvl="1">
              <a:lnSpc>
                <a:spcPct val="90000"/>
              </a:lnSpc>
            </a:pPr>
            <a:r>
              <a:rPr lang="es-ES_tradnl" sz="2000" dirty="0" smtClean="0"/>
              <a:t>Evaluación final 40%</a:t>
            </a:r>
            <a:r>
              <a:rPr lang="es-ES_tradnl" sz="1400" dirty="0" smtClean="0"/>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pPr lvl="0"/>
            <a:r>
              <a:rPr lang="es-ES_tradnl" sz="1200" kern="1200" dirty="0" smtClean="0">
                <a:solidFill>
                  <a:schemeClr val="tx1"/>
                </a:solidFill>
                <a:latin typeface="Calibri" pitchFamily="34" charset="0"/>
                <a:ea typeface="+mn-ea"/>
                <a:cs typeface="+mn-cs"/>
              </a:rPr>
              <a:t>Presentación Antecedentes 15%</a:t>
            </a:r>
            <a:endParaRPr lang="es-ES" dirty="0" smtClean="0"/>
          </a:p>
          <a:p>
            <a:pPr lvl="0"/>
            <a:r>
              <a:rPr lang="es-ES_tradnl" sz="1200" kern="1200" dirty="0" smtClean="0">
                <a:solidFill>
                  <a:schemeClr val="tx1"/>
                </a:solidFill>
                <a:latin typeface="Calibri" pitchFamily="34" charset="0"/>
                <a:ea typeface="+mn-ea"/>
                <a:cs typeface="+mn-cs"/>
              </a:rPr>
              <a:t>Presentación de Formulación del Problema y Objetivos 15%	</a:t>
            </a:r>
            <a:endParaRPr lang="es-ES" dirty="0" smtClean="0"/>
          </a:p>
          <a:p>
            <a:pPr lvl="0"/>
            <a:r>
              <a:rPr lang="es-ES_tradnl" sz="1200" kern="1200" dirty="0" smtClean="0">
                <a:solidFill>
                  <a:schemeClr val="tx1"/>
                </a:solidFill>
                <a:latin typeface="Calibri" pitchFamily="34" charset="0"/>
                <a:ea typeface="+mn-ea"/>
                <a:cs typeface="+mn-cs"/>
              </a:rPr>
              <a:t>Presentación del Marco Teórico 30%</a:t>
            </a:r>
            <a:endParaRPr lang="es-ES" dirty="0" smtClean="0"/>
          </a:p>
          <a:p>
            <a:pPr lvl="0"/>
            <a:r>
              <a:rPr lang="es-ES_tradnl" sz="1200" kern="1200" dirty="0" smtClean="0">
                <a:solidFill>
                  <a:schemeClr val="tx1"/>
                </a:solidFill>
                <a:latin typeface="Calibri" pitchFamily="34" charset="0"/>
                <a:ea typeface="+mn-ea"/>
                <a:cs typeface="+mn-cs"/>
              </a:rPr>
              <a:t>Evaluación final 40%</a:t>
            </a:r>
            <a:endParaRPr lang="es-ES" dirty="0" smtClean="0"/>
          </a:p>
          <a:p>
            <a:endParaRPr lang="es-ES" dirty="0"/>
          </a:p>
        </p:txBody>
      </p:sp>
      <p:sp>
        <p:nvSpPr>
          <p:cNvPr id="4" name="3 Marcador de número de diapositiva"/>
          <p:cNvSpPr>
            <a:spLocks noGrp="1"/>
          </p:cNvSpPr>
          <p:nvPr>
            <p:ph type="sldNum" sz="quarter" idx="10"/>
          </p:nvPr>
        </p:nvSpPr>
        <p:spPr/>
        <p:txBody>
          <a:bodyPr/>
          <a:lstStyle/>
          <a:p>
            <a:fld id="{0A5ADE08-792F-9041-8250-26DF2FEB69FC}" type="slidenum">
              <a:rPr lang="es-ES_tradnl" smtClean="0"/>
              <a:pPr/>
              <a:t>28</a:t>
            </a:fld>
            <a:endParaRPr lang="es-ES_trad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endParaRPr lang="es-ES">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ln/>
        </p:spPr>
        <p:txBody>
          <a:bodyPr/>
          <a:lstStyle/>
          <a:p>
            <a:pPr eaLnBrk="1" hangingPunct="1"/>
            <a:r>
              <a:rPr lang="es-ES" dirty="0" smtClean="0">
                <a:latin typeface="Calibri" charset="0"/>
              </a:rPr>
              <a:t>Una comunidad es quien valida</a:t>
            </a:r>
            <a:endParaRPr lang="es-ES" dirty="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noFill/>
          <a:ln/>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s-ES_tradnl" sz="1600" dirty="0" smtClean="0">
                <a:latin typeface="Franklin Gothic Medium" charset="0"/>
              </a:rPr>
              <a:t>Los diseñadores nos caracterizamos por ser profesionales involucrados con el Hacer. Nos gusta tener las “manos en la masa”, sea con un cartonero, un l</a:t>
            </a:r>
            <a:r>
              <a:rPr lang="es-ES_tradnl" altLang="ja-JP" sz="1600" dirty="0" smtClean="0">
                <a:latin typeface="Franklin Gothic Medium" charset="0"/>
              </a:rPr>
              <a:t>ápiz o un </a:t>
            </a:r>
            <a:r>
              <a:rPr lang="es-ES_tradnl" altLang="ja-JP" sz="1600" dirty="0" err="1" smtClean="0">
                <a:latin typeface="Franklin Gothic Medium" charset="0"/>
              </a:rPr>
              <a:t>mouse</a:t>
            </a:r>
            <a:r>
              <a:rPr lang="es-ES_tradnl" altLang="ja-JP" sz="1600" dirty="0" smtClean="0">
                <a:latin typeface="Franklin Gothic Medium" charset="0"/>
              </a:rPr>
              <a:t>. Típicamente, pensamos mejor con las manos ocupadas. Y parece que eso lo hacemos bien, aportamos a los problemas los problemas una mirada diferente (“</a:t>
            </a:r>
            <a:r>
              <a:rPr lang="es-ES_tradnl" altLang="ja-JP" sz="1600" dirty="0" err="1" smtClean="0">
                <a:latin typeface="Franklin Gothic Medium" charset="0"/>
              </a:rPr>
              <a:t>thinking</a:t>
            </a:r>
            <a:r>
              <a:rPr lang="es-ES_tradnl" altLang="ja-JP" sz="1600" dirty="0" smtClean="0">
                <a:latin typeface="Franklin Gothic Medium" charset="0"/>
              </a:rPr>
              <a:t> </a:t>
            </a:r>
            <a:r>
              <a:rPr lang="es-ES_tradnl" altLang="ja-JP" sz="1600" dirty="0" err="1" smtClean="0">
                <a:latin typeface="Franklin Gothic Medium" charset="0"/>
              </a:rPr>
              <a:t>outside</a:t>
            </a:r>
            <a:r>
              <a:rPr lang="es-ES_tradnl" altLang="ja-JP" sz="1600" dirty="0" smtClean="0">
                <a:latin typeface="Franklin Gothic Medium" charset="0"/>
              </a:rPr>
              <a:t> </a:t>
            </a:r>
            <a:r>
              <a:rPr lang="es-ES_tradnl" altLang="ja-JP" sz="1600" dirty="0" err="1" smtClean="0">
                <a:latin typeface="Franklin Gothic Medium" charset="0"/>
              </a:rPr>
              <a:t>the</a:t>
            </a:r>
            <a:r>
              <a:rPr lang="es-ES_tradnl" altLang="ja-JP" sz="1600" dirty="0" smtClean="0">
                <a:latin typeface="Franklin Gothic Medium" charset="0"/>
              </a:rPr>
              <a:t> box” dicen en inglés). Por eso el buen diseño sorprende, es innovador.</a:t>
            </a:r>
          </a:p>
          <a:p>
            <a:pPr eaLnBrk="1" hangingPunct="1"/>
            <a:endParaRPr lang="es-ES" dirty="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marL="0" marR="0" lvl="2" indent="0" algn="l" defTabSz="914400" rtl="0" eaLnBrk="1" fontAlgn="base" latinLnBrk="0" hangingPunct="1">
              <a:lnSpc>
                <a:spcPct val="100000"/>
              </a:lnSpc>
              <a:spcBef>
                <a:spcPct val="30000"/>
              </a:spcBef>
              <a:spcAft>
                <a:spcPct val="0"/>
              </a:spcAft>
              <a:buClrTx/>
              <a:buSzTx/>
              <a:buFontTx/>
              <a:buNone/>
              <a:tabLst/>
              <a:defRPr/>
            </a:pPr>
            <a:r>
              <a:rPr lang="es-ES_tradnl" dirty="0" smtClean="0">
                <a:latin typeface="Franklin Gothic Medium" charset="0"/>
              </a:rPr>
              <a:t>Es el conocimiento acumulado de la disciplina y su comunidad que no está necesariamente asociado a la práctica. La ciencia por medio de esfuerzos sistemáticos y metódicos es una de las fuentes principales del Saber, aunque no la única.</a:t>
            </a:r>
          </a:p>
          <a:p>
            <a:pPr eaLnBrk="1" hangingPunct="1"/>
            <a:endParaRPr lang="es-ES" dirty="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050"/>
          <p:cNvSpPr>
            <a:spLocks noGrp="1" noRot="1" noChangeAspect="1" noChangeArrowheads="1" noTextEdit="1"/>
          </p:cNvSpPr>
          <p:nvPr>
            <p:ph type="sldImg"/>
          </p:nvPr>
        </p:nvSpPr>
        <p:spPr>
          <a:ln/>
        </p:spPr>
      </p:sp>
      <p:sp>
        <p:nvSpPr>
          <p:cNvPr id="39939" name="Rectangle 2051"/>
          <p:cNvSpPr>
            <a:spLocks noGrp="1" noChangeArrowheads="1"/>
          </p:cNvSpPr>
          <p:nvPr>
            <p:ph type="body" idx="1"/>
          </p:nvPr>
        </p:nvSpPr>
        <p:spPr>
          <a:noFill/>
          <a:ln/>
        </p:spPr>
        <p:txBody>
          <a:bodyPr/>
          <a:lstStyle/>
          <a:p>
            <a:pPr marL="0" marR="0" lvl="1" indent="0" algn="l" defTabSz="914400" rtl="0" eaLnBrk="1" fontAlgn="base" latinLnBrk="0" hangingPunct="1">
              <a:lnSpc>
                <a:spcPct val="100000"/>
              </a:lnSpc>
              <a:spcBef>
                <a:spcPct val="30000"/>
              </a:spcBef>
              <a:spcAft>
                <a:spcPct val="0"/>
              </a:spcAft>
              <a:buClrTx/>
              <a:buSzTx/>
              <a:buFontTx/>
              <a:buNone/>
              <a:tabLst/>
              <a:defRPr/>
            </a:pPr>
            <a:r>
              <a:rPr lang="es-ES_tradnl" dirty="0" smtClean="0"/>
              <a:t>Es conocimiento que no se puede separar de la práctica, son </a:t>
            </a:r>
            <a:r>
              <a:rPr lang="es-ES" dirty="0" smtClean="0"/>
              <a:t>técnicas o criterios que han sido utilizados en la elaboración o diseño de un proyecto y que se pueden reutilizar al momento de realizar otros proyectos similares o de afinidad al mismo.</a:t>
            </a:r>
            <a:endParaRPr lang="es-ES_tradnl" dirty="0" smtClean="0"/>
          </a:p>
          <a:p>
            <a:pPr eaLnBrk="1" hangingPunct="1"/>
            <a:endParaRPr lang="es-ES" dirty="0">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050"/>
          <p:cNvSpPr>
            <a:spLocks noGrp="1" noRot="1" noChangeAspect="1" noChangeArrowheads="1" noTextEdit="1"/>
          </p:cNvSpPr>
          <p:nvPr>
            <p:ph type="sldImg"/>
          </p:nvPr>
        </p:nvSpPr>
        <p:spPr>
          <a:ln/>
        </p:spPr>
      </p:sp>
      <p:sp>
        <p:nvSpPr>
          <p:cNvPr id="40963" name="Rectangle 2051"/>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s-ES_tradnl" dirty="0" smtClean="0"/>
              <a:t>Problema</a:t>
            </a:r>
            <a:endParaRPr lang="es-ES_tradnl" sz="1200" dirty="0" smtClean="0">
              <a:latin typeface="Franklin Gothic Medium"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s-ES_tradnl" sz="1200" dirty="0" smtClean="0">
                <a:latin typeface="Franklin Gothic Medium" charset="0"/>
              </a:rPr>
              <a:t>¿Por qu</a:t>
            </a:r>
            <a:r>
              <a:rPr lang="es-ES_tradnl" altLang="ja-JP" sz="1200" dirty="0" smtClean="0">
                <a:latin typeface="Franklin Gothic Medium" charset="0"/>
              </a:rPr>
              <a:t>é nos suelen ver como los que hacemos el “mono”? Porque solemos estar centrados en el Producto; y se nos evalúa por solo por el resultado, como si el valor de una propuesta reside solo en: la apreciación subjetiva final. </a:t>
            </a:r>
          </a:p>
          <a:p>
            <a:pPr eaLnBrk="1" hangingPunct="1"/>
            <a:endParaRPr lang="es-ES" dirty="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3">
        <a:schemeClr val="bg2"/>
      </p:bgRef>
    </p:bg>
    <p:spTree>
      <p:nvGrpSpPr>
        <p:cNvPr id="1" name=""/>
        <p:cNvGrpSpPr/>
        <p:nvPr/>
      </p:nvGrpSpPr>
      <p:grpSpPr>
        <a:xfrm>
          <a:off x="0" y="0"/>
          <a:ext cx="0" cy="0"/>
          <a:chOff x="0" y="0"/>
          <a:chExt cx="0" cy="0"/>
        </a:xfrm>
      </p:grpSpPr>
      <p:pic>
        <p:nvPicPr>
          <p:cNvPr id="7" name="Imagen 6" descr="Mente.png"/>
          <p:cNvPicPr>
            <a:picLocks noChangeAspect="1"/>
          </p:cNvPicPr>
          <p:nvPr/>
        </p:nvPicPr>
        <p:blipFill>
          <a:blip r:embed="rId2" cstate="print">
            <a:alphaModFix amt="61000"/>
          </a:blip>
          <a:stretch>
            <a:fillRect/>
          </a:stretch>
        </p:blipFill>
        <p:spPr>
          <a:xfrm>
            <a:off x="-685800" y="748146"/>
            <a:ext cx="4114800" cy="6033654"/>
          </a:xfrm>
          <a:prstGeom prst="rect">
            <a:avLst/>
          </a:prstGeom>
        </p:spPr>
      </p:pic>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s-ES_tradnl" smtClean="0"/>
              <a:t>Clic para editar título</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32AED6BB-B156-3747-B740-3EE994C53DA5}" type="datetime1">
              <a:rPr lang="es-ES_tradnl" smtClean="0"/>
              <a:pPr/>
              <a:t>04/04/2012</a:t>
            </a:fld>
            <a:endParaRPr lang="es-ES" dirty="0"/>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1C94399B-4E00-9D45-8A43-58976BAE9055}" type="slidenum">
              <a:rPr lang="es-ES" smtClean="0"/>
              <a:pPr/>
              <a:t>‹Nº›</a:t>
            </a:fld>
            <a:endParaRPr lang="es-E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5" name="Date Placeholder 4"/>
          <p:cNvSpPr>
            <a:spLocks noGrp="1"/>
          </p:cNvSpPr>
          <p:nvPr>
            <p:ph type="dt" sz="half" idx="10"/>
          </p:nvPr>
        </p:nvSpPr>
        <p:spPr/>
        <p:txBody>
          <a:bodyPr/>
          <a:lstStyle/>
          <a:p>
            <a:fld id="{F57D64C1-02D6-C847-85C8-10AA8B6E67D4}"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Date Placeholder 4"/>
          <p:cNvSpPr>
            <a:spLocks noGrp="1"/>
          </p:cNvSpPr>
          <p:nvPr>
            <p:ph type="dt" sz="half" idx="10"/>
          </p:nvPr>
        </p:nvSpPr>
        <p:spPr/>
        <p:txBody>
          <a:bodyPr/>
          <a:lstStyle/>
          <a:p>
            <a:fld id="{D9EB3DD3-A3EE-8548-9F38-FD977D6210CA}"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Date Placeholder 2"/>
          <p:cNvSpPr>
            <a:spLocks noGrp="1"/>
          </p:cNvSpPr>
          <p:nvPr>
            <p:ph type="dt" sz="half" idx="10"/>
          </p:nvPr>
        </p:nvSpPr>
        <p:spPr/>
        <p:txBody>
          <a:bodyPr/>
          <a:lstStyle/>
          <a:p>
            <a:fld id="{3CEB41BF-7E43-4B4B-B38C-C3BD22D2A3A2}" type="datetime1">
              <a:rPr lang="es-ES_tradnl" smtClean="0"/>
              <a:pPr/>
              <a:t>04/04/2012</a:t>
            </a:fld>
            <a:endParaRPr lang="es-ES"/>
          </a:p>
        </p:txBody>
      </p:sp>
      <p:sp>
        <p:nvSpPr>
          <p:cNvPr id="4" name="Footer Placeholder 3"/>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5" name="Slide Number Placeholder 4"/>
          <p:cNvSpPr>
            <a:spLocks noGrp="1"/>
          </p:cNvSpPr>
          <p:nvPr>
            <p:ph type="sldNum" sz="quarter" idx="12"/>
          </p:nvPr>
        </p:nvSpPr>
        <p:spPr/>
        <p:txBody>
          <a:bodyPr/>
          <a:lstStyle/>
          <a:p>
            <a:r>
              <a:rPr lang="es-ES" smtClean="0"/>
              <a:t> Seminario </a:t>
            </a:r>
            <a:fld id="{D432A9F8-BB41-4D42-B283-789498C95FC0}" type="slidenum">
              <a:rPr lang="es-ES" smtClean="0"/>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E55A47-D40F-1749-8E64-851411BDDD0A}" type="datetime1">
              <a:rPr lang="es-ES_tradnl" smtClean="0"/>
              <a:pPr/>
              <a:t>04/04/2012</a:t>
            </a:fld>
            <a:endParaRPr lang="es-ES"/>
          </a:p>
        </p:txBody>
      </p:sp>
      <p:sp>
        <p:nvSpPr>
          <p:cNvPr id="3" name="Footer Placeholder 2"/>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4" name="Slide Number Placeholder 3"/>
          <p:cNvSpPr>
            <a:spLocks noGrp="1"/>
          </p:cNvSpPr>
          <p:nvPr>
            <p:ph type="sldNum" sz="quarter" idx="12"/>
          </p:nvPr>
        </p:nvSpPr>
        <p:spPr/>
        <p:txBody>
          <a:bodyPr/>
          <a:lstStyle/>
          <a:p>
            <a:r>
              <a:rPr lang="es-ES" smtClean="0"/>
              <a:t> Seminario </a:t>
            </a:r>
            <a:fld id="{9C1EA4CE-295C-784B-B4D4-66E682A5CBD3}" type="slidenum">
              <a:rPr lang="es-ES" smtClean="0"/>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s-ES_tradnl" smtClean="0"/>
              <a:t>Clic para editar título</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3B2083EB-B655-FC46-9648-C0E3B9D7D15A}"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FBB7B217-577E-204D-AC02-68EF63B7E965}" type="slidenum">
              <a:rPr lang="es-ES" smtClean="0"/>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s-ES_tradnl" smtClean="0"/>
              <a:t>Clic para editar título</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7A810A90-7588-5648-9FF6-6901A85C1944}"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6AD2C259-9F7A-0F44-AC02-36E1D73D5B40}" type="slidenum">
              <a:rPr lang="es-ES" smtClean="0"/>
              <a:pPr/>
              <a:t>‹Nº›</a:t>
            </a:fld>
            <a:endParaRPr lang="es-E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s-ES_tradnl" smtClean="0"/>
              <a:t>Haga clic en el icono para agregar una imagen</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imágenes con título">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s-ES_tradnl" smtClean="0"/>
              <a:t>Haga clic en el icono para agregar una imagen</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s-ES_tradnl" smtClean="0"/>
              <a:t>Haga clic en el icono para agregar una imagen</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s-ES_tradnl" smtClean="0"/>
              <a:t>Clic para editar título</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BACEA3B6-5F25-324F-BB4F-303C94EB661C}"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Imagen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s-ES_tradnl" smtClean="0"/>
              <a:t>Clic para editar título</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239A1A85-029A-C74B-86BA-AC555B8DEE17}"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s-ES_tradnl" smtClean="0"/>
              <a:t>Haga clic en el icono para agregar una imagen</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imágenes encima del título">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s-ES_tradnl" smtClean="0"/>
              <a:t>Clic para editar título</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s-ES_tradnl" smtClean="0"/>
              <a:t>Haga clic en el icono para agregar una imagen</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s-ES_tradnl" smtClean="0"/>
              <a:t>Haga clic en el icono para agregar una imagen</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08CE7F6B-1E6C-794E-92D9-C359AD5F5EDC}"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ítulo y texto vertical">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Vertical Text Placeholder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10"/>
          </p:nvPr>
        </p:nvSpPr>
        <p:spPr/>
        <p:txBody>
          <a:bodyPr/>
          <a:lstStyle/>
          <a:p>
            <a:fld id="{41142517-058E-874C-9D0E-7155542C33EB}" type="datetime1">
              <a:rPr lang="es-ES_tradnl" smtClean="0"/>
              <a:pPr/>
              <a:t>04/04/2012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86F1841C-A623-D944-A337-AC2CA55F6B85}"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10"/>
          </p:nvPr>
        </p:nvSpPr>
        <p:spPr/>
        <p:txBody>
          <a:bodyPr/>
          <a:lstStyle/>
          <a:p>
            <a:fld id="{F9D1016D-7336-1544-8156-265DC1F6BDA2}" type="datetime1">
              <a:rPr lang="es-ES_tradnl" smtClean="0"/>
              <a:pPr/>
              <a:t>04/04/2012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a:xfrm>
            <a:off x="7521388" y="1373482"/>
            <a:ext cx="1483056" cy="4954464"/>
          </a:xfrm>
        </p:spPr>
        <p:txBody>
          <a:bodyPr/>
          <a:lstStyle>
            <a:lvl1pPr>
              <a:defRPr sz="6600"/>
            </a:lvl1pPr>
          </a:lstStyle>
          <a:p>
            <a:r>
              <a:rPr lang="es-ES" dirty="0" smtClean="0"/>
              <a:t> Seminario </a:t>
            </a:r>
            <a:fld id="{74F0CC69-0711-B14C-8A56-27B612BF2563}" type="slidenum">
              <a:rPr lang="es-ES" smtClean="0"/>
              <a:pPr/>
              <a:t>‹Nº›</a:t>
            </a:fld>
            <a:endParaRPr lang="es-E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s-ES_tradnl" smtClean="0"/>
              <a:t>Clic para editar título</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10"/>
          </p:nvPr>
        </p:nvSpPr>
        <p:spPr/>
        <p:txBody>
          <a:bodyPr/>
          <a:lstStyle/>
          <a:p>
            <a:fld id="{C8C38EB2-140E-234C-B401-3E6A869C2D62}" type="datetime1">
              <a:rPr lang="es-ES_tradnl" smtClean="0"/>
              <a:pPr/>
              <a:t>04/04/2012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28307670-A3A2-5149-95E7-B28D36C1DFF5}" type="slidenum">
              <a:rPr lang="es-ES" smtClean="0"/>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304800" y="457200"/>
            <a:ext cx="8686800" cy="838200"/>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304800" y="1554163"/>
            <a:ext cx="8686800" cy="4525962"/>
          </a:xfrm>
        </p:spPr>
        <p:txBody>
          <a:bodyPr/>
          <a:lstStyle/>
          <a:p>
            <a:pPr lvl="0"/>
            <a:endParaRPr lang="es-ES" noProof="0" smtClean="0"/>
          </a:p>
        </p:txBody>
      </p:sp>
      <p:sp>
        <p:nvSpPr>
          <p:cNvPr id="4" name="10 Marcador de fecha"/>
          <p:cNvSpPr>
            <a:spLocks noGrp="1"/>
          </p:cNvSpPr>
          <p:nvPr>
            <p:ph type="dt" sz="half" idx="10"/>
          </p:nvPr>
        </p:nvSpPr>
        <p:spPr/>
        <p:txBody>
          <a:bodyPr/>
          <a:lstStyle>
            <a:lvl1pPr>
              <a:defRPr/>
            </a:lvl1pPr>
          </a:lstStyle>
          <a:p>
            <a:fld id="{92F41EED-BCAA-F14C-9EAB-C01A59E58CEE}" type="datetime1">
              <a:rPr lang="es-ES_tradnl" smtClean="0"/>
              <a:pPr/>
              <a:t>04/04/2012</a:t>
            </a:fld>
            <a:endParaRPr lang="es-ES"/>
          </a:p>
        </p:txBody>
      </p:sp>
      <p:sp>
        <p:nvSpPr>
          <p:cNvPr id="5" name="27 Marcador de pie de página"/>
          <p:cNvSpPr>
            <a:spLocks noGrp="1"/>
          </p:cNvSpPr>
          <p:nvPr>
            <p:ph type="ftr" sz="quarter" idx="11"/>
          </p:nvPr>
        </p:nvSpPr>
        <p:spPr/>
        <p:txBody>
          <a:bodyPr/>
          <a:lstStyle>
            <a:lvl1pPr>
              <a:defRPr/>
            </a:lvl1pPr>
          </a:lstStyle>
          <a:p>
            <a:pPr>
              <a:defRPr/>
            </a:pPr>
            <a:r>
              <a:rPr lang="es-ES_tradnl" dirty="0" smtClean="0"/>
              <a:t>Seminario de Diseño Computacional – Universidad de Chile</a:t>
            </a:r>
            <a:endParaRPr lang="es-ES" dirty="0"/>
          </a:p>
        </p:txBody>
      </p:sp>
      <p:sp>
        <p:nvSpPr>
          <p:cNvPr id="6" name="4 Marcador de número de diapositiva"/>
          <p:cNvSpPr>
            <a:spLocks noGrp="1"/>
          </p:cNvSpPr>
          <p:nvPr>
            <p:ph type="sldNum" sz="quarter" idx="12"/>
          </p:nvPr>
        </p:nvSpPr>
        <p:spPr/>
        <p:txBody>
          <a:bodyPr/>
          <a:lstStyle>
            <a:lvl1pPr>
              <a:defRPr/>
            </a:lvl1pPr>
          </a:lstStyle>
          <a:p>
            <a:r>
              <a:rPr lang="es-ES"/>
              <a:t> Seminario </a:t>
            </a:r>
            <a:fld id="{42D110F0-BA24-9347-9DD0-BA196EBD68C2}" type="slidenum">
              <a:rPr lang="es-ES"/>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AndTx">
  <p:cSld name="Título, objetos y texto">
    <p:spTree>
      <p:nvGrpSpPr>
        <p:cNvPr id="1" name=""/>
        <p:cNvGrpSpPr/>
        <p:nvPr/>
      </p:nvGrpSpPr>
      <p:grpSpPr>
        <a:xfrm>
          <a:off x="0" y="0"/>
          <a:ext cx="0" cy="0"/>
          <a:chOff x="0" y="0"/>
          <a:chExt cx="0" cy="0"/>
        </a:xfrm>
      </p:grpSpPr>
      <p:sp>
        <p:nvSpPr>
          <p:cNvPr id="2" name="1 Título"/>
          <p:cNvSpPr>
            <a:spLocks noGrp="1"/>
          </p:cNvSpPr>
          <p:nvPr>
            <p:ph type="title"/>
          </p:nvPr>
        </p:nvSpPr>
        <p:spPr>
          <a:xfrm>
            <a:off x="304800" y="457200"/>
            <a:ext cx="8686800" cy="838200"/>
          </a:xfr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304800" y="1554163"/>
            <a:ext cx="4267200" cy="45259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724400" y="1554163"/>
            <a:ext cx="4267200" cy="45259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10 Marcador de fecha"/>
          <p:cNvSpPr>
            <a:spLocks noGrp="1"/>
          </p:cNvSpPr>
          <p:nvPr>
            <p:ph type="dt" sz="half" idx="10"/>
          </p:nvPr>
        </p:nvSpPr>
        <p:spPr/>
        <p:txBody>
          <a:bodyPr/>
          <a:lstStyle>
            <a:lvl1pPr>
              <a:defRPr/>
            </a:lvl1pPr>
          </a:lstStyle>
          <a:p>
            <a:fld id="{2F1FEC92-5EDB-7345-B0E9-35FD3326FC4E}" type="datetime1">
              <a:rPr lang="es-ES_tradnl" smtClean="0"/>
              <a:pPr/>
              <a:t>04/04/2012</a:t>
            </a:fld>
            <a:endParaRPr lang="es-ES"/>
          </a:p>
        </p:txBody>
      </p:sp>
      <p:sp>
        <p:nvSpPr>
          <p:cNvPr id="6" name="27 Marcador de pie de página"/>
          <p:cNvSpPr>
            <a:spLocks noGrp="1"/>
          </p:cNvSpPr>
          <p:nvPr>
            <p:ph type="ftr" sz="quarter" idx="11"/>
          </p:nvPr>
        </p:nvSpPr>
        <p:spPr/>
        <p:txBody>
          <a:bodyPr/>
          <a:lstStyle>
            <a:lvl1pPr>
              <a:defRPr/>
            </a:lvl1pPr>
          </a:lstStyle>
          <a:p>
            <a:pPr>
              <a:defRPr/>
            </a:pPr>
            <a:r>
              <a:rPr lang="es-ES_tradnl" dirty="0" smtClean="0"/>
              <a:t>Seminario de Diseño Computacional – Universidad de Chile</a:t>
            </a:r>
            <a:endParaRPr lang="es-ES" dirty="0"/>
          </a:p>
        </p:txBody>
      </p:sp>
      <p:sp>
        <p:nvSpPr>
          <p:cNvPr id="7" name="4 Marcador de número de diapositiva"/>
          <p:cNvSpPr>
            <a:spLocks noGrp="1"/>
          </p:cNvSpPr>
          <p:nvPr>
            <p:ph type="sldNum" sz="quarter" idx="12"/>
          </p:nvPr>
        </p:nvSpPr>
        <p:spPr/>
        <p:txBody>
          <a:bodyPr/>
          <a:lstStyle>
            <a:lvl1pPr>
              <a:defRPr/>
            </a:lvl1pPr>
          </a:lstStyle>
          <a:p>
            <a:r>
              <a:rPr lang="es-ES"/>
              <a:t> Seminario </a:t>
            </a:r>
            <a:fld id="{AE29F9ED-BBCA-A046-8E6D-98613DAFDA5C}"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iapositiva de título con marca de agua">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96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s-ES_tradnl" dirty="0" smtClean="0"/>
              <a:t>Haga clic para modificar el estilo de texto del patrón</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s-ES_tradnl" smtClean="0"/>
              <a:t>Clic para editar título</a:t>
            </a:r>
            <a:endParaRPr/>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BFB7E6BC-B684-764E-A03E-95565A6E9FFE}" type="datetime1">
              <a:rPr lang="es-ES_tradnl" smtClean="0"/>
              <a:pPr/>
              <a:t>04/04/2012</a:t>
            </a:fld>
            <a:endParaRPr lang="es-E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r>
              <a:rPr lang="es-ES" smtClean="0"/>
              <a:t> Seminario </a:t>
            </a:r>
            <a:fld id="{D4086C56-474C-484A-9893-3D07E8375336}" type="slidenum">
              <a:rPr lang="es-ES" smtClean="0"/>
              <a:pPr/>
              <a:t>‹Nº›</a:t>
            </a:fld>
            <a:endParaRPr lang="es-ES"/>
          </a:p>
        </p:txBody>
      </p:sp>
      <p:pic>
        <p:nvPicPr>
          <p:cNvPr id="9" name="Imagen 8" descr="Mente.png"/>
          <p:cNvPicPr>
            <a:picLocks noChangeAspect="1"/>
          </p:cNvPicPr>
          <p:nvPr/>
        </p:nvPicPr>
        <p:blipFill>
          <a:blip r:embed="rId2" cstate="print">
            <a:alphaModFix amt="61000"/>
          </a:blip>
          <a:stretch>
            <a:fillRect/>
          </a:stretch>
        </p:blipFill>
        <p:spPr>
          <a:xfrm>
            <a:off x="-685800" y="748146"/>
            <a:ext cx="4114800" cy="6033654"/>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s-ES_tradnl" smtClean="0"/>
              <a:t>Clic para editar título</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ct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s-ES_tradnl" smtClean="0"/>
              <a:t>Haga clic para modificar el estilo de texto del patrón</a:t>
            </a:r>
          </a:p>
        </p:txBody>
      </p:sp>
      <p:sp>
        <p:nvSpPr>
          <p:cNvPr id="4" name="Date Placeholder 3"/>
          <p:cNvSpPr>
            <a:spLocks noGrp="1"/>
          </p:cNvSpPr>
          <p:nvPr>
            <p:ph type="dt" sz="half" idx="10"/>
          </p:nvPr>
        </p:nvSpPr>
        <p:spPr/>
        <p:txBody>
          <a:bodyPr/>
          <a:lstStyle/>
          <a:p>
            <a:fld id="{9E371A36-2179-F94F-A988-E3F32368D192}" type="datetime1">
              <a:rPr lang="es-ES_tradnl" smtClean="0"/>
              <a:pPr/>
              <a:t>04/04/2012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31BCB944-913E-BD4D-B84D-0E47D2D438FA}"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ción con marca de agua">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s-ES_tradnl" smtClean="0"/>
              <a:t>Haga clic para modificar el estilo de texto del patrón</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s-ES_tradnl" smtClean="0"/>
              <a:t>Clic para editar título</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Date Placeholder 3"/>
          <p:cNvSpPr>
            <a:spLocks noGrp="1"/>
          </p:cNvSpPr>
          <p:nvPr>
            <p:ph type="dt" sz="half" idx="10"/>
          </p:nvPr>
        </p:nvSpPr>
        <p:spPr/>
        <p:txBody>
          <a:bodyPr/>
          <a:lstStyle/>
          <a:p>
            <a:fld id="{E4C88DFE-806B-364B-88E0-6C0636A59D7C}" type="datetime1">
              <a:rPr lang="es-ES_tradnl" smtClean="0"/>
              <a:pPr/>
              <a:t>04/04/2012</a:t>
            </a:fld>
            <a:endParaRPr lang="es-ES"/>
          </a:p>
        </p:txBody>
      </p:sp>
      <p:sp>
        <p:nvSpPr>
          <p:cNvPr id="5" name="Footer Placeholder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ción con imagen">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s-ES_tradnl" smtClean="0"/>
              <a:t>Clic para editar título</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s-ES_tradnl" smtClean="0"/>
              <a:t>Haga clic en el icono para agregar una imagen</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Date Placeholder 4"/>
          <p:cNvSpPr>
            <a:spLocks noGrp="1"/>
          </p:cNvSpPr>
          <p:nvPr>
            <p:ph type="dt" sz="half" idx="10"/>
          </p:nvPr>
        </p:nvSpPr>
        <p:spPr/>
        <p:txBody>
          <a:bodyPr/>
          <a:lstStyle/>
          <a:p>
            <a:fld id="{1DCFCFF0-84AC-1644-B741-E28856F61141}"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Date Placeholder 4"/>
          <p:cNvSpPr>
            <a:spLocks noGrp="1"/>
          </p:cNvSpPr>
          <p:nvPr>
            <p:ph type="dt" sz="half" idx="10"/>
          </p:nvPr>
        </p:nvSpPr>
        <p:spPr/>
        <p:txBody>
          <a:bodyPr/>
          <a:lstStyle/>
          <a:p>
            <a:fld id="{317C0268-2900-9D4B-9803-4A200E48BC46}"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A0C92939-7A6D-C84E-8484-53DB8A99A8BF}"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smtClean="0"/>
              <a:t>Clic para editar título</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7" name="Date Placeholder 6"/>
          <p:cNvSpPr>
            <a:spLocks noGrp="1"/>
          </p:cNvSpPr>
          <p:nvPr>
            <p:ph type="dt" sz="half" idx="10"/>
          </p:nvPr>
        </p:nvSpPr>
        <p:spPr/>
        <p:txBody>
          <a:bodyPr/>
          <a:lstStyle/>
          <a:p>
            <a:fld id="{B591A4C9-9564-EB4D-98C1-425E52A00D05}" type="datetime1">
              <a:rPr lang="es-ES_tradnl" smtClean="0"/>
              <a:pPr/>
              <a:t>04/04/2012</a:t>
            </a:fld>
            <a:endParaRPr lang="es-ES"/>
          </a:p>
        </p:txBody>
      </p:sp>
      <p:sp>
        <p:nvSpPr>
          <p:cNvPr id="8" name="Footer Placeholder 7"/>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9" name="Slide Number Placeholder 8"/>
          <p:cNvSpPr>
            <a:spLocks noGrp="1"/>
          </p:cNvSpPr>
          <p:nvPr>
            <p:ph type="sldNum" sz="quarter" idx="12"/>
          </p:nvPr>
        </p:nvSpPr>
        <p:spPr/>
        <p:txBody>
          <a:bodyPr/>
          <a:lstStyle/>
          <a:p>
            <a:r>
              <a:rPr lang="es-ES" smtClean="0"/>
              <a:t> Seminario </a:t>
            </a:r>
            <a:fld id="{8DC988BB-06C7-FD43-B455-AA11B9AEB2B2}" type="slidenum">
              <a:rPr lang="es-ES" smtClean="0"/>
              <a:pPr/>
              <a:t>‹Nº›</a:t>
            </a:fld>
            <a:endParaRPr lang="es-ES"/>
          </a:p>
        </p:txBody>
      </p:sp>
      <p:pic>
        <p:nvPicPr>
          <p:cNvPr id="11" name="Picture 10" descr="Comparison-Underline.png"/>
          <p:cNvPicPr>
            <a:picLocks noChangeAspect="1"/>
          </p:cNvPicPr>
          <p:nvPr/>
        </p:nvPicPr>
        <p:blipFill>
          <a:blip r:embed="rId2" cstate="print"/>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cstate="print"/>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cstate="print"/>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cstate="print"/>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objetos, superior e inferi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smtClean="0"/>
              <a:t>Clic para editar título</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5" name="Date Placeholder 4"/>
          <p:cNvSpPr>
            <a:spLocks noGrp="1"/>
          </p:cNvSpPr>
          <p:nvPr>
            <p:ph type="dt" sz="half" idx="10"/>
          </p:nvPr>
        </p:nvSpPr>
        <p:spPr/>
        <p:txBody>
          <a:bodyPr/>
          <a:lstStyle/>
          <a:p>
            <a:fld id="{3804AEC6-D31B-0A4A-9B10-B288C125DEC7}" type="datetime1">
              <a:rPr lang="es-ES_tradnl" smtClean="0"/>
              <a:pPr/>
              <a:t>04/04/2012</a:t>
            </a:fld>
            <a:endParaRPr lang="es-ES"/>
          </a:p>
        </p:txBody>
      </p:sp>
      <p:sp>
        <p:nvSpPr>
          <p:cNvPr id="6" name="Footer Placeholder 5"/>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7" name="Slide Number Placeholder 6"/>
          <p:cNvSpPr>
            <a:spLocks noGrp="1"/>
          </p:cNvSpPr>
          <p:nvPr>
            <p:ph type="sldNum" sz="quarter" idx="12"/>
          </p:nvPr>
        </p:nvSpPr>
        <p:spPr/>
        <p:txBody>
          <a:bodyPr/>
          <a:lstStyle/>
          <a:p>
            <a:r>
              <a:rPr lang="es-ES" smtClean="0"/>
              <a:t> Seminario </a:t>
            </a:r>
            <a:fld id="{D4086C56-474C-484A-9893-3D07E8375336}" type="slidenum">
              <a:rPr lang="es-ES" smtClean="0"/>
              <a:pPr/>
              <a:t>‹Nº›</a:t>
            </a:fld>
            <a:endParaRPr lang="es-E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8.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7.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6.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s-ES_tradnl" smtClean="0"/>
              <a:t>Clic para editar título</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273C95C6-0CE2-8B49-B7D9-7776E31DE391}" type="datetime1">
              <a:rPr lang="es-ES_tradnl" smtClean="0"/>
              <a:pPr/>
              <a:t>04/04/2012</a:t>
            </a:fld>
            <a:endParaRPr lang="es-E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pPr>
              <a:defRPr/>
            </a:pPr>
            <a:r>
              <a:rPr lang="es-ES_tradnl" dirty="0" smtClean="0"/>
              <a:t>Seminario de Diseño Computacional – Universidad de Chile</a:t>
            </a:r>
            <a:endParaRPr lang="es-ES" dirty="0"/>
          </a:p>
        </p:txBody>
      </p:sp>
      <p:sp>
        <p:nvSpPr>
          <p:cNvPr id="6" name="Slide Number Placeholder 5"/>
          <p:cNvSpPr>
            <a:spLocks noGrp="1"/>
          </p:cNvSpPr>
          <p:nvPr>
            <p:ph type="sldNum" sz="quarter" idx="4"/>
          </p:nvPr>
        </p:nvSpPr>
        <p:spPr>
          <a:xfrm>
            <a:off x="7521388" y="1392296"/>
            <a:ext cx="1483056" cy="4935649"/>
          </a:xfrm>
          <a:prstGeom prst="rect">
            <a:avLst/>
          </a:prstGeom>
        </p:spPr>
        <p:txBody>
          <a:bodyPr vert="horz" lIns="91440" tIns="45720" rIns="91440" bIns="45720" rtlCol="0" anchor="ctr"/>
          <a:lstStyle>
            <a:lvl1pPr marL="0" algn="r">
              <a:spcAft>
                <a:spcPts val="0"/>
              </a:spcAft>
              <a:defRPr sz="6600">
                <a:gradFill>
                  <a:gsLst>
                    <a:gs pos="0">
                      <a:schemeClr val="tx1">
                        <a:alpha val="10000"/>
                      </a:schemeClr>
                    </a:gs>
                    <a:gs pos="100000">
                      <a:schemeClr val="tx1">
                        <a:alpha val="10000"/>
                      </a:schemeClr>
                    </a:gs>
                  </a:gsLst>
                  <a:lin ang="5400000" scaled="0"/>
                </a:gradFill>
                <a:latin typeface="Impact" pitchFamily="34" charset="0"/>
              </a:defRPr>
            </a:lvl1pPr>
          </a:lstStyle>
          <a:p>
            <a:r>
              <a:rPr lang="es-ES" dirty="0" smtClean="0"/>
              <a:t> Seminario </a:t>
            </a:r>
            <a:fld id="{D4086C56-474C-484A-9893-3D07E8375336}" type="slidenum">
              <a:rPr lang="es-ES" smtClean="0"/>
              <a:pPr/>
              <a:t>‹Nº›</a:t>
            </a:fld>
            <a:endParaRPr lang="es-ES" dirty="0"/>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Lst>
  <p:hf hdr="0" dt="0"/>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4"/>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5"/>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6"/>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6"/>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6"/>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22.xml"/><Relationship Id="rId6" Type="http://schemas.openxmlformats.org/officeDocument/2006/relationships/image" Target="../media/image31.jpeg"/><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hyperlink" Target="http://moodle.uchilefau.c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ted.com/talks/lang/es/richard_seymour_how_beauty_feels.html" TargetMode="Externa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hyperlink" Target="http://vimeo.com/5750600" TargetMode="External"/><Relationship Id="rId2" Type="http://schemas.openxmlformats.org/officeDocument/2006/relationships/hyperlink" Target="http://vimeo.com/12370459" TargetMode="Externa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p:cNvSpPr>
          <p:nvPr>
            <p:ph type="ctrTitle"/>
          </p:nvPr>
        </p:nvSpPr>
        <p:spPr>
          <a:noFill/>
        </p:spPr>
        <p:txBody>
          <a:bodyPr/>
          <a:lstStyle/>
          <a:p>
            <a:r>
              <a:rPr lang="es-ES_tradnl" sz="8000" dirty="0" smtClean="0"/>
              <a:t>Seminario Computacional </a:t>
            </a:r>
            <a:r>
              <a:rPr lang="es-ES_tradnl" sz="8800" b="1" dirty="0" smtClean="0">
                <a:solidFill>
                  <a:schemeClr val="accent2">
                    <a:lumMod val="75000"/>
                    <a:lumOff val="25000"/>
                  </a:schemeClr>
                </a:solidFill>
              </a:rPr>
              <a:t>I</a:t>
            </a:r>
            <a:r>
              <a:rPr lang="es-ES_tradnl" sz="8800" dirty="0" smtClean="0"/>
              <a:t> </a:t>
            </a:r>
            <a:endParaRPr lang="es-ES_tradnl" sz="8800" dirty="0"/>
          </a:p>
        </p:txBody>
      </p:sp>
      <p:sp>
        <p:nvSpPr>
          <p:cNvPr id="3075" name="Rectangle 7"/>
          <p:cNvSpPr>
            <a:spLocks noGrp="1"/>
          </p:cNvSpPr>
          <p:nvPr>
            <p:ph type="subTitle" idx="1"/>
          </p:nvPr>
        </p:nvSpPr>
        <p:spPr/>
        <p:txBody>
          <a:bodyPr>
            <a:normAutofit/>
          </a:bodyPr>
          <a:lstStyle/>
          <a:p>
            <a:pPr>
              <a:buFont typeface="Wingdings 2" charset="2"/>
              <a:buNone/>
            </a:pPr>
            <a:r>
              <a:rPr lang="es-ES_tradnl" sz="2800" dirty="0"/>
              <a:t>Generando Conocimiento</a:t>
            </a:r>
            <a:endParaRPr lang="es-ES_tradnl" altLang="ja-JP" sz="2800" dirty="0"/>
          </a:p>
          <a:p>
            <a:pPr>
              <a:buFont typeface="Wingdings 2" charset="2"/>
              <a:buNone/>
            </a:pPr>
            <a:r>
              <a:rPr lang="es-ES_tradnl" altLang="ja-JP" sz="2800" dirty="0" smtClean="0"/>
              <a:t>DIT–503</a:t>
            </a:r>
            <a:endParaRPr lang="es-ES_tradnl" sz="2800" dirty="0"/>
          </a:p>
        </p:txBody>
      </p:sp>
      <p:sp>
        <p:nvSpPr>
          <p:cNvPr id="4" name="Marcador de número de diapositiva 3"/>
          <p:cNvSpPr>
            <a:spLocks noGrp="1"/>
          </p:cNvSpPr>
          <p:nvPr>
            <p:ph type="sldNum" sz="quarter" idx="12"/>
          </p:nvPr>
        </p:nvSpPr>
        <p:spPr/>
        <p:txBody>
          <a:bodyPr/>
          <a:lstStyle/>
          <a:p>
            <a:fld id="{1C94399B-4E00-9D45-8A43-58976BAE9055}" type="slidenum">
              <a:rPr lang="es-ES" smtClean="0"/>
              <a:pPr/>
              <a:t>1</a:t>
            </a:fld>
            <a:endParaRPr lang="es-ES" dirty="0"/>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grpId="0" nodeType="clickEffect">
                                  <p:stCondLst>
                                    <p:cond delay="0"/>
                                  </p:stCondLst>
                                  <p:iterate type="lt">
                                    <p:tmPct val="10000"/>
                                  </p:iterate>
                                  <p:childTnLst>
                                    <p:animEffect transition="out" filter="fade">
                                      <p:cBhvr>
                                        <p:cTn id="6" dur="2000"/>
                                        <p:tgtEl>
                                          <p:spTgt spid="3074"/>
                                        </p:tgtEl>
                                      </p:cBhvr>
                                    </p:animEffect>
                                    <p:anim calcmode="lin" valueType="num">
                                      <p:cBhvr>
                                        <p:cTn id="7" dur="2000"/>
                                        <p:tgtEl>
                                          <p:spTgt spid="307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3074"/>
                                        </p:tgtEl>
                                        <p:attrNameLst>
                                          <p:attrName>ppt_h</p:attrName>
                                        </p:attrNameLst>
                                      </p:cBhvr>
                                      <p:tavLst>
                                        <p:tav tm="0">
                                          <p:val>
                                            <p:strVal val="ppt_h"/>
                                          </p:val>
                                        </p:tav>
                                        <p:tav tm="100000">
                                          <p:val>
                                            <p:strVal val="ppt_h"/>
                                          </p:val>
                                        </p:tav>
                                      </p:tavLst>
                                    </p:anim>
                                    <p:set>
                                      <p:cBhvr>
                                        <p:cTn id="9" dur="1" fill="hold">
                                          <p:stCondLst>
                                            <p:cond delay="1999"/>
                                          </p:stCondLst>
                                        </p:cTn>
                                        <p:tgtEl>
                                          <p:spTgt spid="30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7"/>
          <p:cNvSpPr>
            <a:spLocks noGrp="1"/>
          </p:cNvSpPr>
          <p:nvPr>
            <p:ph type="title"/>
          </p:nvPr>
        </p:nvSpPr>
        <p:spPr>
          <a:xfrm>
            <a:off x="304800" y="330200"/>
            <a:ext cx="8686800" cy="838200"/>
          </a:xfrm>
          <a:noFill/>
        </p:spPr>
        <p:txBody>
          <a:bodyPr/>
          <a:lstStyle/>
          <a:p>
            <a:r>
              <a:rPr lang="es-ES_tradnl" sz="1600" b="1" dirty="0"/>
              <a:t>L. Carvalho &amp; A. </a:t>
            </a:r>
            <a:r>
              <a:rPr lang="es-ES_tradnl" sz="1600" b="1" dirty="0" err="1"/>
              <a:t>Dong</a:t>
            </a:r>
            <a:r>
              <a:rPr lang="es-ES_tradnl" sz="1600" dirty="0"/>
              <a:t>, </a:t>
            </a:r>
            <a:r>
              <a:rPr lang="es-ES_tradnl" sz="1400" dirty="0"/>
              <a:t>(2009), </a:t>
            </a:r>
            <a:r>
              <a:rPr lang="es-ES_tradnl" sz="1400" dirty="0" err="1"/>
              <a:t>Legitimating</a:t>
            </a:r>
            <a:r>
              <a:rPr lang="es-ES_tradnl" sz="1400" dirty="0"/>
              <a:t> </a:t>
            </a:r>
            <a:r>
              <a:rPr lang="es-ES_tradnl" sz="1400" dirty="0" err="1"/>
              <a:t>design</a:t>
            </a:r>
            <a:r>
              <a:rPr lang="es-ES_tradnl" sz="1400" dirty="0"/>
              <a:t>: a </a:t>
            </a:r>
            <a:r>
              <a:rPr lang="es-ES_tradnl" sz="1400" dirty="0" err="1"/>
              <a:t>sociology</a:t>
            </a:r>
            <a:r>
              <a:rPr lang="es-ES_tradnl" sz="1400" dirty="0"/>
              <a:t> </a:t>
            </a:r>
            <a:r>
              <a:rPr lang="es-ES_tradnl" sz="1400" dirty="0" err="1"/>
              <a:t>of</a:t>
            </a:r>
            <a:r>
              <a:rPr lang="es-ES_tradnl" sz="1400" dirty="0"/>
              <a:t> </a:t>
            </a:r>
            <a:r>
              <a:rPr lang="es-ES_tradnl" sz="1400" dirty="0" err="1"/>
              <a:t>knowledge</a:t>
            </a:r>
            <a:r>
              <a:rPr lang="es-ES_tradnl" sz="1400" dirty="0"/>
              <a:t> </a:t>
            </a:r>
            <a:r>
              <a:rPr lang="es-ES_tradnl" sz="1400" dirty="0" err="1"/>
              <a:t>account</a:t>
            </a:r>
            <a:r>
              <a:rPr lang="es-ES_tradnl" sz="1400" dirty="0"/>
              <a:t> </a:t>
            </a:r>
            <a:r>
              <a:rPr lang="es-ES_tradnl" sz="1400" dirty="0" err="1"/>
              <a:t>of</a:t>
            </a:r>
            <a:r>
              <a:rPr lang="es-ES_tradnl" sz="1400" dirty="0"/>
              <a:t> </a:t>
            </a:r>
            <a:r>
              <a:rPr lang="es-ES_tradnl" sz="1400" dirty="0" err="1"/>
              <a:t>the</a:t>
            </a:r>
            <a:r>
              <a:rPr lang="es-ES_tradnl" sz="1400" dirty="0"/>
              <a:t> </a:t>
            </a:r>
            <a:r>
              <a:rPr lang="es-ES_tradnl" sz="1400" dirty="0" err="1"/>
              <a:t>field</a:t>
            </a:r>
            <a:r>
              <a:rPr lang="es-ES_tradnl" sz="1400" dirty="0"/>
              <a:t>, </a:t>
            </a:r>
            <a:r>
              <a:rPr lang="es-ES_tradnl" sz="1400" dirty="0" err="1"/>
              <a:t>Design</a:t>
            </a:r>
            <a:r>
              <a:rPr lang="es-ES_tradnl" sz="1400" dirty="0"/>
              <a:t> Studies </a:t>
            </a:r>
            <a:r>
              <a:rPr lang="es-ES_tradnl" sz="1400" dirty="0" err="1"/>
              <a:t>Vol</a:t>
            </a:r>
            <a:r>
              <a:rPr lang="es-ES_tradnl" sz="1400" dirty="0"/>
              <a:t> 30 </a:t>
            </a:r>
            <a:r>
              <a:rPr lang="es-ES_tradnl" sz="1400" dirty="0" err="1"/>
              <a:t>Nº</a:t>
            </a:r>
            <a:r>
              <a:rPr lang="es-ES_tradnl" sz="1400" dirty="0"/>
              <a:t> 5 </a:t>
            </a:r>
            <a:r>
              <a:rPr lang="es-ES_tradnl" sz="1400" dirty="0" err="1"/>
              <a:t>Sept</a:t>
            </a:r>
            <a:r>
              <a:rPr lang="es-ES_tradnl" sz="1400" dirty="0"/>
              <a:t>, Elsevier</a:t>
            </a:r>
            <a:endParaRPr lang="es-ES_tradnl" sz="1800" dirty="0"/>
          </a:p>
        </p:txBody>
      </p:sp>
      <p:pic>
        <p:nvPicPr>
          <p:cNvPr id="7170" name="Picture 6" descr="Cuadro Epistemologia Diseño"/>
          <p:cNvPicPr>
            <a:picLocks noGrp="1" noChangeArrowheads="1"/>
          </p:cNvPicPr>
          <p:nvPr>
            <p:ph idx="1"/>
          </p:nvPr>
        </p:nvPicPr>
        <p:blipFill>
          <a:blip r:embed="rId3" cstate="print"/>
          <a:srcRect l="5841" t="8009" b="8231"/>
          <a:stretch>
            <a:fillRect/>
          </a:stretch>
        </p:blipFill>
        <p:spPr>
          <a:xfrm>
            <a:off x="479425" y="1147763"/>
            <a:ext cx="8201025" cy="5470525"/>
          </a:xfrm>
        </p:spPr>
      </p:pic>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10</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pic>
        <p:nvPicPr>
          <p:cNvPr id="6" name="Imagen 5" descr="Encuentro Palermo.jpg"/>
          <p:cNvPicPr>
            <a:picLocks noChangeAspect="1"/>
          </p:cNvPicPr>
          <p:nvPr/>
        </p:nvPicPr>
        <p:blipFill>
          <a:blip r:embed="rId4" cstate="print"/>
          <a:stretch>
            <a:fillRect/>
          </a:stretch>
        </p:blipFill>
        <p:spPr>
          <a:xfrm>
            <a:off x="1682529" y="1534507"/>
            <a:ext cx="5772182" cy="39828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6"/>
                                        </p:tgtEl>
                                      </p:cBhvr>
                                    </p:animEffect>
                                    <p:set>
                                      <p:cBhvr>
                                        <p:cTn id="7" dur="1" fill="hold">
                                          <p:stCondLst>
                                            <p:cond delay="1999"/>
                                          </p:stCondLst>
                                        </p:cTn>
                                        <p:tgtEl>
                                          <p:spTgt spid="6"/>
                                        </p:tgtEl>
                                        <p:attrNameLst>
                                          <p:attrName>style.visibility</p:attrName>
                                        </p:attrNameLst>
                                      </p:cBhvr>
                                      <p:to>
                                        <p:strVal val="hidden"/>
                                      </p:to>
                                    </p:se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7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054" descr="Puntos"/>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93750" y="2806698"/>
            <a:ext cx="4051303" cy="3492502"/>
          </a:xfrm>
          <a:prstGeom prst="rect">
            <a:avLst/>
          </a:prstGeom>
          <a:noFill/>
          <a:ln w="9525">
            <a:noFill/>
            <a:miter lim="800000"/>
            <a:headEnd/>
            <a:tailEnd/>
          </a:ln>
        </p:spPr>
      </p:pic>
      <p:sp>
        <p:nvSpPr>
          <p:cNvPr id="8195" name="Rectangle 2055"/>
          <p:cNvSpPr>
            <a:spLocks noGrp="1"/>
          </p:cNvSpPr>
          <p:nvPr>
            <p:ph type="title"/>
          </p:nvPr>
        </p:nvSpPr>
        <p:spPr>
          <a:noFill/>
        </p:spPr>
        <p:txBody>
          <a:bodyPr/>
          <a:lstStyle/>
          <a:p>
            <a:r>
              <a:rPr lang="es-ES_tradnl" dirty="0"/>
              <a:t>¿Hacer, Saber o </a:t>
            </a:r>
            <a:r>
              <a:rPr lang="es-ES_tradnl" dirty="0" err="1"/>
              <a:t>SaberHacer</a:t>
            </a:r>
            <a:r>
              <a:rPr lang="es-ES_tradnl" dirty="0"/>
              <a:t>?</a:t>
            </a:r>
          </a:p>
        </p:txBody>
      </p:sp>
      <p:sp>
        <p:nvSpPr>
          <p:cNvPr id="386056" name="Rectangle 2056"/>
          <p:cNvSpPr>
            <a:spLocks noGrp="1"/>
          </p:cNvSpPr>
          <p:nvPr>
            <p:ph idx="1"/>
          </p:nvPr>
        </p:nvSpPr>
        <p:spPr/>
        <p:txBody>
          <a:bodyPr/>
          <a:lstStyle/>
          <a:p>
            <a:r>
              <a:rPr lang="es-ES_tradnl" sz="3600" dirty="0" smtClean="0">
                <a:latin typeface="Franklin Gothic Medium" charset="0"/>
              </a:rPr>
              <a:t>Hacer</a:t>
            </a:r>
            <a:endParaRPr lang="es-ES_tradnl" sz="3600" dirty="0">
              <a:latin typeface="Franklin Gothic Medium" charset="0"/>
            </a:endParaRPr>
          </a:p>
        </p:txBody>
      </p:sp>
      <p:pic>
        <p:nvPicPr>
          <p:cNvPr id="386057" name="Picture 2057" descr="OutBox"/>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66839" y="3212371"/>
            <a:ext cx="4277161" cy="2972529"/>
          </a:xfrm>
          <a:prstGeom prst="rect">
            <a:avLst/>
          </a:prstGeom>
          <a:noFill/>
          <a:ln w="9525">
            <a:noFill/>
            <a:miter lim="800000"/>
            <a:headEnd/>
            <a:tailEnd/>
          </a:ln>
        </p:spPr>
      </p:pic>
      <p:sp>
        <p:nvSpPr>
          <p:cNvPr id="6" name="Marcador de número de diapositiva 5"/>
          <p:cNvSpPr>
            <a:spLocks noGrp="1"/>
          </p:cNvSpPr>
          <p:nvPr>
            <p:ph type="sldNum" sz="quarter" idx="12"/>
          </p:nvPr>
        </p:nvSpPr>
        <p:spPr/>
        <p:txBody>
          <a:bodyPr/>
          <a:lstStyle/>
          <a:p>
            <a:r>
              <a:rPr lang="es-ES" smtClean="0"/>
              <a:t> Seminario </a:t>
            </a:r>
            <a:fld id="{74F0CC69-0711-B14C-8A56-27B612BF2563}" type="slidenum">
              <a:rPr lang="es-ES" smtClean="0"/>
              <a:pPr/>
              <a:t>11</a:t>
            </a:fld>
            <a:endParaRPr lang="es-ES"/>
          </a:p>
        </p:txBody>
      </p:sp>
      <p:sp>
        <p:nvSpPr>
          <p:cNvPr id="7" name="Marcador de pie de página 6"/>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6057"/>
                                        </p:tgtEl>
                                        <p:attrNameLst>
                                          <p:attrName>style.visibility</p:attrName>
                                        </p:attrNameLst>
                                      </p:cBhvr>
                                      <p:to>
                                        <p:strVal val="visible"/>
                                      </p:to>
                                    </p:set>
                                    <p:animEffect transition="in" filter="blinds(horizontal)">
                                      <p:cBhvr>
                                        <p:cTn id="7" dur="500"/>
                                        <p:tgtEl>
                                          <p:spTgt spid="386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7" name="Rectangle 7"/>
          <p:cNvSpPr>
            <a:spLocks noGrp="1"/>
          </p:cNvSpPr>
          <p:nvPr>
            <p:ph idx="1"/>
          </p:nvPr>
        </p:nvSpPr>
        <p:spPr/>
        <p:txBody>
          <a:bodyPr/>
          <a:lstStyle/>
          <a:p>
            <a:r>
              <a:rPr lang="es-ES_tradnl" sz="3600" dirty="0" smtClean="0">
                <a:latin typeface="Franklin Gothic Medium" charset="0"/>
              </a:rPr>
              <a:t>Saber</a:t>
            </a:r>
            <a:endParaRPr lang="es-ES_tradnl" sz="3600" dirty="0">
              <a:latin typeface="Franklin Gothic Medium" charset="0"/>
            </a:endParaRP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12</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pic>
        <p:nvPicPr>
          <p:cNvPr id="6" name="Imagen 5" descr="Diseñador Pensando.jpg"/>
          <p:cNvPicPr>
            <a:picLocks noChangeAspect="1"/>
          </p:cNvPicPr>
          <p:nvPr/>
        </p:nvPicPr>
        <p:blipFill>
          <a:blip r:embed="rId3" cstate="print"/>
          <a:stretch>
            <a:fillRect/>
          </a:stretch>
        </p:blipFill>
        <p:spPr>
          <a:xfrm>
            <a:off x="3874260" y="-6529"/>
            <a:ext cx="5269740" cy="686452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051"/>
          <p:cNvSpPr>
            <a:spLocks noGrp="1"/>
          </p:cNvSpPr>
          <p:nvPr>
            <p:ph idx="1"/>
          </p:nvPr>
        </p:nvSpPr>
        <p:spPr/>
        <p:txBody>
          <a:bodyPr/>
          <a:lstStyle/>
          <a:p>
            <a:r>
              <a:rPr lang="es-ES_tradnl" sz="3600" kern="1200" dirty="0" err="1" smtClean="0">
                <a:solidFill>
                  <a:schemeClr val="tx1"/>
                </a:solidFill>
                <a:latin typeface="Franklin Gothic Medium" charset="0"/>
                <a:ea typeface="+mn-ea"/>
                <a:cs typeface="+mn-cs"/>
              </a:rPr>
              <a:t>SaberHacer</a:t>
            </a:r>
            <a:endParaRPr lang="es-ES_tradnl" sz="3600" kern="1200" dirty="0" smtClean="0">
              <a:solidFill>
                <a:schemeClr val="tx1"/>
              </a:solidFill>
              <a:latin typeface="Franklin Gothic Medium" charset="0"/>
              <a:ea typeface="+mn-ea"/>
              <a:cs typeface="+mn-cs"/>
            </a:endParaRPr>
          </a:p>
        </p:txBody>
      </p:sp>
      <p:sp>
        <p:nvSpPr>
          <p:cNvPr id="4" name="Marcador de número de diapositiva 3"/>
          <p:cNvSpPr>
            <a:spLocks noGrp="1"/>
          </p:cNvSpPr>
          <p:nvPr>
            <p:ph type="sldNum" sz="quarter" idx="12"/>
          </p:nvPr>
        </p:nvSpPr>
        <p:spPr/>
        <p:txBody>
          <a:bodyPr/>
          <a:lstStyle/>
          <a:p>
            <a:r>
              <a:rPr lang="es-ES" dirty="0" smtClean="0"/>
              <a:t> Seminario </a:t>
            </a:r>
            <a:fld id="{74F0CC69-0711-B14C-8A56-27B612BF2563}" type="slidenum">
              <a:rPr lang="es-ES" smtClean="0"/>
              <a:pPr/>
              <a:t>13</a:t>
            </a:fld>
            <a:endParaRPr lang="es-ES" dirty="0"/>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pic>
        <p:nvPicPr>
          <p:cNvPr id="7" name="Imagen 6" descr="Diseñador Pensando.jpg"/>
          <p:cNvPicPr>
            <a:picLocks noChangeAspect="1"/>
          </p:cNvPicPr>
          <p:nvPr/>
        </p:nvPicPr>
        <p:blipFill>
          <a:blip r:embed="rId3" cstate="print"/>
          <a:stretch>
            <a:fillRect/>
          </a:stretch>
        </p:blipFill>
        <p:spPr>
          <a:xfrm>
            <a:off x="3874260" y="881744"/>
            <a:ext cx="5269740" cy="526974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descr="Monitos-design-skecht.jpg"/>
          <p:cNvPicPr>
            <a:picLocks noChangeAspect="1"/>
          </p:cNvPicPr>
          <p:nvPr/>
        </p:nvPicPr>
        <p:blipFill>
          <a:blip r:embed="rId3" cstate="print">
            <a:clrChange>
              <a:clrFrom>
                <a:srgbClr val="F6F8DD"/>
              </a:clrFrom>
              <a:clrTo>
                <a:srgbClr val="F6F8DD">
                  <a:alpha val="0"/>
                </a:srgbClr>
              </a:clrTo>
            </a:clrChange>
            <a:alphaModFix amt="62000"/>
          </a:blip>
          <a:stretch>
            <a:fillRect/>
          </a:stretch>
        </p:blipFill>
        <p:spPr>
          <a:xfrm>
            <a:off x="0" y="4519"/>
            <a:ext cx="9143999" cy="6998369"/>
          </a:xfrm>
          <a:prstGeom prst="rect">
            <a:avLst/>
          </a:prstGeom>
        </p:spPr>
      </p:pic>
      <p:sp>
        <p:nvSpPr>
          <p:cNvPr id="404483" name="Rectangle 2051"/>
          <p:cNvSpPr>
            <a:spLocks noGrp="1"/>
          </p:cNvSpPr>
          <p:nvPr>
            <p:ph idx="1"/>
          </p:nvPr>
        </p:nvSpPr>
        <p:spPr>
          <a:xfrm>
            <a:off x="914400" y="1024498"/>
            <a:ext cx="7313613" cy="4766702"/>
          </a:xfrm>
        </p:spPr>
        <p:txBody>
          <a:bodyPr>
            <a:noAutofit/>
          </a:bodyPr>
          <a:lstStyle/>
          <a:p>
            <a:pPr>
              <a:lnSpc>
                <a:spcPct val="210000"/>
              </a:lnSpc>
              <a:spcBef>
                <a:spcPts val="800"/>
              </a:spcBef>
              <a:buFont typeface="Wingdings 2" charset="2"/>
              <a:buNone/>
            </a:pPr>
            <a:r>
              <a:rPr lang="es-ES_tradnl" altLang="ja-JP" sz="3600" i="1" dirty="0" smtClean="0">
                <a:solidFill>
                  <a:schemeClr val="accent2">
                    <a:lumMod val="75000"/>
                    <a:lumOff val="25000"/>
                  </a:schemeClr>
                </a:solidFill>
                <a:latin typeface="Tekton Pro" pitchFamily="34" charset="0"/>
                <a:ea typeface="Courier New" charset="0"/>
                <a:cs typeface="Courier New" charset="0"/>
              </a:rPr>
              <a:t>-¿Nos vas a mostrar monitos?</a:t>
            </a:r>
          </a:p>
          <a:p>
            <a:pPr>
              <a:lnSpc>
                <a:spcPct val="210000"/>
              </a:lnSpc>
              <a:spcBef>
                <a:spcPts val="800"/>
              </a:spcBef>
              <a:buFont typeface="Wingdings 2" charset="2"/>
              <a:buNone/>
            </a:pPr>
            <a:r>
              <a:rPr lang="es-ES_tradnl" altLang="ja-JP" sz="3600" i="1" dirty="0" smtClean="0">
                <a:solidFill>
                  <a:schemeClr val="accent2">
                    <a:lumMod val="75000"/>
                    <a:lumOff val="25000"/>
                  </a:schemeClr>
                </a:solidFill>
                <a:latin typeface="Tekton Pro" pitchFamily="34" charset="0"/>
                <a:ea typeface="Courier New" charset="0"/>
                <a:cs typeface="Courier New" charset="0"/>
              </a:rPr>
              <a:t>- </a:t>
            </a:r>
            <a:r>
              <a:rPr lang="es-ES_tradnl" altLang="ja-JP" sz="3600" i="1" dirty="0" err="1" smtClean="0">
                <a:solidFill>
                  <a:schemeClr val="accent2">
                    <a:lumMod val="75000"/>
                    <a:lumOff val="25000"/>
                  </a:schemeClr>
                </a:solidFill>
                <a:latin typeface="Tekton Pro" pitchFamily="34" charset="0"/>
                <a:ea typeface="Courier New" charset="0"/>
                <a:cs typeface="Courier New" charset="0"/>
              </a:rPr>
              <a:t>Sorry</a:t>
            </a:r>
            <a:r>
              <a:rPr lang="es-ES_tradnl" altLang="ja-JP" sz="3600" i="1" dirty="0" smtClean="0">
                <a:solidFill>
                  <a:schemeClr val="accent2">
                    <a:lumMod val="75000"/>
                    <a:lumOff val="25000"/>
                  </a:schemeClr>
                </a:solidFill>
                <a:latin typeface="Tekton Pro" pitchFamily="34" charset="0"/>
                <a:ea typeface="Courier New" charset="0"/>
                <a:cs typeface="Courier New" charset="0"/>
              </a:rPr>
              <a:t>… no soy domador de animales</a:t>
            </a:r>
          </a:p>
          <a:p>
            <a:pPr>
              <a:lnSpc>
                <a:spcPct val="210000"/>
              </a:lnSpc>
              <a:spcBef>
                <a:spcPts val="800"/>
              </a:spcBef>
              <a:buFont typeface="Wingdings 2" charset="2"/>
              <a:buNone/>
            </a:pPr>
            <a:r>
              <a:rPr lang="es-ES_tradnl" altLang="ja-JP" sz="3600" i="1" dirty="0" smtClean="0">
                <a:solidFill>
                  <a:schemeClr val="accent2">
                    <a:lumMod val="75000"/>
                    <a:lumOff val="25000"/>
                  </a:schemeClr>
                </a:solidFill>
                <a:latin typeface="Tekton Pro" pitchFamily="34" charset="0"/>
                <a:ea typeface="Courier New" charset="0"/>
                <a:cs typeface="Courier New" charset="0"/>
              </a:rPr>
              <a:t>“</a:t>
            </a:r>
            <a:r>
              <a:rPr lang="es-ES_tradnl" altLang="ja-JP" sz="3600" i="1" dirty="0" err="1">
                <a:solidFill>
                  <a:schemeClr val="accent2">
                    <a:lumMod val="75000"/>
                    <a:lumOff val="25000"/>
                  </a:schemeClr>
                </a:solidFill>
                <a:latin typeface="Tekton Pro" pitchFamily="34" charset="0"/>
                <a:ea typeface="Courier New" charset="0"/>
                <a:cs typeface="Courier New" charset="0"/>
              </a:rPr>
              <a:t>Mmmm</a:t>
            </a:r>
            <a:r>
              <a:rPr lang="es-ES_tradnl" altLang="ja-JP" sz="3600" i="1" dirty="0">
                <a:solidFill>
                  <a:schemeClr val="accent2">
                    <a:lumMod val="75000"/>
                    <a:lumOff val="25000"/>
                  </a:schemeClr>
                </a:solidFill>
                <a:latin typeface="Tekton Pro" pitchFamily="34" charset="0"/>
                <a:ea typeface="Courier New" charset="0"/>
                <a:cs typeface="Courier New" charset="0"/>
              </a:rPr>
              <a:t>… me gusta como te quedó”</a:t>
            </a:r>
          </a:p>
          <a:p>
            <a:pPr>
              <a:lnSpc>
                <a:spcPct val="210000"/>
              </a:lnSpc>
              <a:spcBef>
                <a:spcPts val="800"/>
              </a:spcBef>
              <a:buFont typeface="Wingdings 2" charset="2"/>
              <a:buNone/>
            </a:pPr>
            <a:r>
              <a:rPr lang="es-ES_tradnl" altLang="ja-JP" sz="3600" i="1" dirty="0" smtClean="0">
                <a:solidFill>
                  <a:schemeClr val="accent2">
                    <a:lumMod val="75000"/>
                    <a:lumOff val="25000"/>
                  </a:schemeClr>
                </a:solidFill>
                <a:latin typeface="Tekton Pro" pitchFamily="34" charset="0"/>
                <a:ea typeface="Courier New" charset="0"/>
                <a:cs typeface="Courier New" charset="0"/>
              </a:rPr>
              <a:t>“</a:t>
            </a:r>
            <a:r>
              <a:rPr lang="es-ES_tradnl" altLang="ja-JP" sz="3600" i="1" dirty="0" err="1" smtClean="0">
                <a:solidFill>
                  <a:schemeClr val="accent2">
                    <a:lumMod val="75000"/>
                    <a:lumOff val="25000"/>
                  </a:schemeClr>
                </a:solidFill>
                <a:latin typeface="Tekton Pro" pitchFamily="34" charset="0"/>
                <a:ea typeface="Courier New" charset="0"/>
                <a:cs typeface="Courier New" charset="0"/>
              </a:rPr>
              <a:t>Mmmm</a:t>
            </a:r>
            <a:r>
              <a:rPr lang="es-ES_tradnl" altLang="ja-JP" sz="3600" i="1" dirty="0" smtClean="0">
                <a:solidFill>
                  <a:schemeClr val="accent2">
                    <a:lumMod val="75000"/>
                    <a:lumOff val="25000"/>
                  </a:schemeClr>
                </a:solidFill>
                <a:latin typeface="Tekton Pro" pitchFamily="34" charset="0"/>
                <a:ea typeface="Courier New" charset="0"/>
                <a:cs typeface="Courier New" charset="0"/>
              </a:rPr>
              <a:t>… no sé, pero no me convence”</a:t>
            </a:r>
          </a:p>
        </p:txBody>
      </p:sp>
      <p:sp>
        <p:nvSpPr>
          <p:cNvPr id="4" name="Marcador de número de diapositiva 3"/>
          <p:cNvSpPr>
            <a:spLocks noGrp="1"/>
          </p:cNvSpPr>
          <p:nvPr>
            <p:ph type="sldNum" sz="quarter" idx="12"/>
          </p:nvPr>
        </p:nvSpPr>
        <p:spPr/>
        <p:txBody>
          <a:bodyPr/>
          <a:lstStyle/>
          <a:p>
            <a:r>
              <a:rPr lang="es-ES" dirty="0" smtClean="0"/>
              <a:t> Seminario </a:t>
            </a:r>
            <a:fld id="{74F0CC69-0711-B14C-8A56-27B612BF2563}" type="slidenum">
              <a:rPr lang="es-ES" smtClean="0"/>
              <a:pPr/>
              <a:t>14</a:t>
            </a:fld>
            <a:endParaRPr lang="es-ES" dirty="0"/>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4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4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1000"/>
                                        <p:tgtEl>
                                          <p:spTgt spid="404483">
                                            <p:txEl>
                                              <p:pRg st="0" end="0"/>
                                            </p:txEl>
                                          </p:spTgt>
                                        </p:tgtEl>
                                      </p:cBhvr>
                                    </p:animEffect>
                                    <p:set>
                                      <p:cBhvr>
                                        <p:cTn id="15" dur="1" fill="hold">
                                          <p:stCondLst>
                                            <p:cond delay="999"/>
                                          </p:stCondLst>
                                        </p:cTn>
                                        <p:tgtEl>
                                          <p:spTgt spid="404483">
                                            <p:txEl>
                                              <p:pRg st="0" end="0"/>
                                            </p:txEl>
                                          </p:spTgt>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1000"/>
                                        <p:tgtEl>
                                          <p:spTgt spid="404483">
                                            <p:txEl>
                                              <p:pRg st="1" end="1"/>
                                            </p:txEl>
                                          </p:spTgt>
                                        </p:tgtEl>
                                      </p:cBhvr>
                                    </p:animEffect>
                                    <p:set>
                                      <p:cBhvr>
                                        <p:cTn id="18" dur="1" fill="hold">
                                          <p:stCondLst>
                                            <p:cond delay="999"/>
                                          </p:stCondLst>
                                        </p:cTn>
                                        <p:tgtEl>
                                          <p:spTgt spid="404483">
                                            <p:txEl>
                                              <p:pRg st="1" end="1"/>
                                            </p:txEl>
                                          </p:spTgt>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40448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04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4483" grpId="0" build="p"/>
      <p:bldP spid="404483" grpI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050"/>
          <p:cNvSpPr>
            <a:spLocks noGrp="1"/>
          </p:cNvSpPr>
          <p:nvPr>
            <p:ph type="title"/>
          </p:nvPr>
        </p:nvSpPr>
        <p:spPr/>
        <p:txBody>
          <a:bodyPr/>
          <a:lstStyle/>
          <a:p>
            <a:endParaRPr lang="es-ES_tradnl" altLang="ja-JP" sz="3600" dirty="0"/>
          </a:p>
        </p:txBody>
      </p:sp>
      <p:sp>
        <p:nvSpPr>
          <p:cNvPr id="12291" name="Rectangle 2051"/>
          <p:cNvSpPr>
            <a:spLocks noGrp="1"/>
          </p:cNvSpPr>
          <p:nvPr>
            <p:ph idx="1"/>
          </p:nvPr>
        </p:nvSpPr>
        <p:spPr/>
        <p:txBody>
          <a:bodyPr>
            <a:normAutofit fontScale="92500" lnSpcReduction="20000"/>
          </a:bodyPr>
          <a:lstStyle/>
          <a:p>
            <a:pPr>
              <a:lnSpc>
                <a:spcPct val="110000"/>
              </a:lnSpc>
              <a:spcBef>
                <a:spcPct val="70000"/>
              </a:spcBef>
            </a:pPr>
            <a:r>
              <a:rPr lang="es-ES_tradnl" altLang="ja-JP" sz="2400"/>
              <a:t>¿Por qué será que nos cuesta ser considerados como profesionales que piensan y saben lo que hacen, además de “hacedores”?</a:t>
            </a:r>
          </a:p>
          <a:p>
            <a:pPr>
              <a:lnSpc>
                <a:spcPct val="110000"/>
              </a:lnSpc>
              <a:spcBef>
                <a:spcPct val="70000"/>
              </a:spcBef>
            </a:pPr>
            <a:r>
              <a:rPr lang="es-ES_tradnl" altLang="ja-JP" sz="2400"/>
              <a:t>¿Sabemos dar buenos fundamentos para lo que hacemos?</a:t>
            </a:r>
          </a:p>
          <a:p>
            <a:pPr>
              <a:lnSpc>
                <a:spcPct val="110000"/>
              </a:lnSpc>
              <a:spcBef>
                <a:spcPct val="70000"/>
              </a:spcBef>
            </a:pPr>
            <a:r>
              <a:rPr lang="es-ES_tradnl" altLang="ja-JP" sz="2400"/>
              <a:t>¿Podemos ser realmente Innovadores, si la disciplina no genera nuevos conocimientos?</a:t>
            </a:r>
          </a:p>
          <a:p>
            <a:pPr>
              <a:lnSpc>
                <a:spcPct val="110000"/>
              </a:lnSpc>
              <a:spcBef>
                <a:spcPct val="70000"/>
              </a:spcBef>
            </a:pPr>
            <a:r>
              <a:rPr lang="es-ES_tradnl" sz="2400" i="1">
                <a:solidFill>
                  <a:schemeClr val="hlink"/>
                </a:solidFill>
              </a:rPr>
              <a:t>Sin nuevos conocimientos somos </a:t>
            </a:r>
            <a:r>
              <a:rPr lang="es-ES_tradnl" sz="2400" b="1" i="1">
                <a:solidFill>
                  <a:schemeClr val="hlink"/>
                </a:solidFill>
              </a:rPr>
              <a:t>reproductores</a:t>
            </a:r>
            <a:r>
              <a:rPr lang="es-ES_tradnl" sz="2400" i="1">
                <a:solidFill>
                  <a:schemeClr val="hlink"/>
                </a:solidFill>
              </a:rPr>
              <a:t>, aplicamos un conocimiento existente pero </a:t>
            </a:r>
            <a:r>
              <a:rPr lang="es-ES_tradnl" sz="2400" b="1" i="1">
                <a:solidFill>
                  <a:schemeClr val="hlink"/>
                </a:solidFill>
              </a:rPr>
              <a:t>no innovadores</a:t>
            </a:r>
            <a:r>
              <a:rPr lang="es-ES_tradnl" altLang="ja-JP" sz="2400" i="1">
                <a:solidFill>
                  <a:schemeClr val="hlink"/>
                </a:solidFill>
              </a:rPr>
              <a:t>.</a:t>
            </a:r>
            <a:endParaRPr lang="es-ES_tradnl" i="1">
              <a:solidFill>
                <a:schemeClr val="hlink"/>
              </a:solidFill>
            </a:endParaRP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15</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050"/>
          <p:cNvSpPr>
            <a:spLocks noGrp="1"/>
          </p:cNvSpPr>
          <p:nvPr>
            <p:ph type="title"/>
          </p:nvPr>
        </p:nvSpPr>
        <p:spPr>
          <a:noFill/>
        </p:spPr>
        <p:txBody>
          <a:bodyPr/>
          <a:lstStyle/>
          <a:p>
            <a:r>
              <a:rPr lang="es-ES_tradnl" dirty="0"/>
              <a:t>Indicadores</a:t>
            </a:r>
            <a:r>
              <a:rPr lang="es-ES_tradnl" sz="3600" dirty="0"/>
              <a:t> de Investigaci</a:t>
            </a:r>
            <a:r>
              <a:rPr lang="es-ES_tradnl" altLang="ja-JP" sz="3600" dirty="0"/>
              <a:t>ón en Diseño</a:t>
            </a:r>
            <a:endParaRPr lang="es-ES_tradnl" sz="3600" dirty="0"/>
          </a:p>
        </p:txBody>
      </p:sp>
      <p:sp>
        <p:nvSpPr>
          <p:cNvPr id="13315" name="Rectangle 2052"/>
          <p:cNvSpPr>
            <a:spLocks noGrp="1"/>
          </p:cNvSpPr>
          <p:nvPr>
            <p:ph idx="1"/>
          </p:nvPr>
        </p:nvSpPr>
        <p:spPr/>
        <p:txBody>
          <a:bodyPr>
            <a:normAutofit fontScale="92500" lnSpcReduction="20000"/>
          </a:bodyPr>
          <a:lstStyle/>
          <a:p>
            <a:pPr>
              <a:lnSpc>
                <a:spcPct val="90000"/>
              </a:lnSpc>
            </a:pPr>
            <a:r>
              <a:rPr lang="es-ES_tradnl" sz="2800"/>
              <a:t>Publicaciones ISI</a:t>
            </a:r>
          </a:p>
          <a:p>
            <a:pPr lvl="1">
              <a:lnSpc>
                <a:spcPct val="90000"/>
              </a:lnSpc>
            </a:pPr>
            <a:r>
              <a:rPr lang="es-ES_tradnl" sz="2400"/>
              <a:t>Institute for Scientific Information. Base de datos que  hace selección de revistas Científicas. Referente mundial para la producci</a:t>
            </a:r>
            <a:r>
              <a:rPr lang="es-ES_tradnl" altLang="ja-JP" sz="2400">
                <a:latin typeface="Arial" charset="0"/>
              </a:rPr>
              <a:t>ó</a:t>
            </a:r>
            <a:r>
              <a:rPr lang="es-ES_tradnl" altLang="ja-JP" sz="2400"/>
              <a:t>n de conocimiento de excelencia.</a:t>
            </a:r>
            <a:endParaRPr lang="es-ES_tradnl" sz="2400"/>
          </a:p>
          <a:p>
            <a:pPr>
              <a:lnSpc>
                <a:spcPct val="90000"/>
              </a:lnSpc>
            </a:pPr>
            <a:r>
              <a:rPr lang="es-ES_tradnl" sz="2800"/>
              <a:t>Proyectos FONDECYT</a:t>
            </a:r>
          </a:p>
          <a:p>
            <a:pPr lvl="1">
              <a:lnSpc>
                <a:spcPct val="90000"/>
              </a:lnSpc>
            </a:pPr>
            <a:r>
              <a:rPr lang="es-ES_tradnl" sz="2400"/>
              <a:t>Fondo Nacional de Desarrollo Científico y Tecnológico, desde 1981 se ha consolidado como el instrumento m</a:t>
            </a:r>
            <a:r>
              <a:rPr lang="es-ES_tradnl" altLang="ja-JP" sz="2400">
                <a:latin typeface="Arial" charset="0"/>
              </a:rPr>
              <a:t>á</a:t>
            </a:r>
            <a:r>
              <a:rPr lang="es-ES_tradnl" altLang="ja-JP" sz="2400"/>
              <a:t>s </a:t>
            </a:r>
            <a:r>
              <a:rPr lang="es-ES_tradnl" sz="2400"/>
              <a:t>importante en el desarrollo científico-tecnológico nacional, destinado a fortalecer y desarrollar la investigación, en todas las áreas del conocimiento, financiando Proyectos de Investigación de excelencia en concursos públicos.</a:t>
            </a: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16</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304800" y="381000"/>
            <a:ext cx="8686800" cy="838200"/>
          </a:xfrm>
          <a:noFill/>
        </p:spPr>
        <p:txBody>
          <a:bodyPr/>
          <a:lstStyle/>
          <a:p>
            <a:r>
              <a:rPr lang="es-ES" sz="3600" dirty="0"/>
              <a:t>Publicaciones ISI</a:t>
            </a:r>
            <a:endParaRPr lang="es-ES_tradnl" altLang="ja-JP" sz="3600" dirty="0"/>
          </a:p>
        </p:txBody>
      </p:sp>
      <p:graphicFrame>
        <p:nvGraphicFramePr>
          <p:cNvPr id="399799" name="Group 439"/>
          <p:cNvGraphicFramePr>
            <a:graphicFrameLocks noGrp="1"/>
          </p:cNvGraphicFramePr>
          <p:nvPr>
            <p:ph type="tbl" idx="1"/>
          </p:nvPr>
        </p:nvGraphicFramePr>
        <p:xfrm>
          <a:off x="304800" y="1554163"/>
          <a:ext cx="8686800" cy="4543987"/>
        </p:xfrm>
        <a:graphic>
          <a:graphicData uri="http://schemas.openxmlformats.org/drawingml/2006/table">
            <a:tbl>
              <a:tblPr/>
              <a:tblGrid>
                <a:gridCol w="3279775"/>
                <a:gridCol w="1974850"/>
                <a:gridCol w="685800"/>
                <a:gridCol w="2746375"/>
              </a:tblGrid>
              <a:tr h="514350">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1" i="0" u="none" strike="noStrike" cap="none" normalizeH="0" baseline="0">
                          <a:ln>
                            <a:noFill/>
                          </a:ln>
                          <a:solidFill>
                            <a:schemeClr val="tx1"/>
                          </a:solidFill>
                          <a:effectLst/>
                          <a:latin typeface="Franklin Gothic Book" charset="0"/>
                          <a:ea typeface="Arial" charset="0"/>
                          <a:cs typeface="Arial" charset="0"/>
                        </a:rPr>
                        <a:t>TITULO PUBLICACION</a:t>
                      </a:r>
                      <a:endParaRPr kumimoji="0" lang="es-ES" sz="1000" b="0" i="0" u="none" strike="noStrike" cap="none" normalizeH="0" baseline="0">
                        <a:ln>
                          <a:noFill/>
                        </a:ln>
                        <a:solidFill>
                          <a:schemeClr val="tx1"/>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folHlink"/>
                    </a:solid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1" i="0" u="none" strike="noStrike" cap="none" normalizeH="0" baseline="0">
                          <a:ln>
                            <a:noFill/>
                          </a:ln>
                          <a:solidFill>
                            <a:schemeClr val="tx1"/>
                          </a:solidFill>
                          <a:effectLst/>
                          <a:latin typeface="Franklin Gothic Book" charset="0"/>
                          <a:ea typeface="Arial" charset="0"/>
                          <a:cs typeface="Arial" charset="0"/>
                        </a:rPr>
                        <a:t>EDITORIAL</a:t>
                      </a:r>
                      <a:endParaRPr kumimoji="0" lang="es-ES" sz="1000" b="0" i="0" u="none" strike="noStrike" cap="none" normalizeH="0" baseline="0">
                        <a:ln>
                          <a:noFill/>
                        </a:ln>
                        <a:solidFill>
                          <a:schemeClr val="tx1"/>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folHlink"/>
                    </a:solid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1" i="0" u="none" strike="noStrike" cap="none" normalizeH="0" baseline="0">
                          <a:ln>
                            <a:noFill/>
                          </a:ln>
                          <a:solidFill>
                            <a:schemeClr val="tx1"/>
                          </a:solidFill>
                          <a:effectLst/>
                          <a:latin typeface="Franklin Gothic Book" charset="0"/>
                          <a:ea typeface="Arial" charset="0"/>
                          <a:cs typeface="Arial" charset="0"/>
                        </a:rPr>
                        <a:t>PAIS</a:t>
                      </a:r>
                      <a:endParaRPr kumimoji="0" lang="es-ES" sz="1000" b="0" i="0" u="none" strike="noStrike" cap="none" normalizeH="0" baseline="0">
                        <a:ln>
                          <a:noFill/>
                        </a:ln>
                        <a:solidFill>
                          <a:schemeClr val="tx1"/>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folHlink"/>
                    </a:solid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1" i="0" u="none" strike="noStrike" cap="none" normalizeH="0" baseline="0">
                          <a:ln>
                            <a:noFill/>
                          </a:ln>
                          <a:solidFill>
                            <a:schemeClr val="tx1"/>
                          </a:solidFill>
                          <a:effectLst/>
                          <a:latin typeface="Franklin Gothic Book" charset="0"/>
                          <a:ea typeface="Arial" charset="0"/>
                          <a:cs typeface="Arial" charset="0"/>
                        </a:rPr>
                        <a:t>CATEGORIA</a:t>
                      </a:r>
                      <a:endParaRPr kumimoji="0" lang="es-ES" sz="1000" b="0" i="0" u="none" strike="noStrike" cap="none" normalizeH="0" baseline="0">
                        <a:ln>
                          <a:noFill/>
                        </a:ln>
                        <a:solidFill>
                          <a:schemeClr val="tx1"/>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solidFill>
                      <a:schemeClr val="folHlink"/>
                    </a:solidFill>
                  </a:tcPr>
                </a:tc>
              </a:tr>
              <a:tr h="473075">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Design Issues</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MIT Press</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USA</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Art &amp;</a:t>
                      </a:r>
                    </a:p>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Architecture</a:t>
                      </a: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469900">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Design Quarterly</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MIT Press</a:t>
                      </a: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USA</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Art &amp;</a:t>
                      </a:r>
                    </a:p>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Architecture</a:t>
                      </a: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473075">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rPr>
                        <a:t>Design Studies</a:t>
                      </a: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rPr>
                        <a:t>Elsevier</a:t>
                      </a: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rPr>
                        <a:t>UK</a:t>
                      </a: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n-US" sz="1000" b="0" i="0" u="none" strike="noStrike" cap="none" normalizeH="0" baseline="0" dirty="0">
                          <a:ln>
                            <a:noFill/>
                          </a:ln>
                          <a:solidFill>
                            <a:schemeClr val="tx2"/>
                          </a:solidFill>
                          <a:effectLst/>
                          <a:latin typeface="Franklin Gothic Book" charset="0"/>
                          <a:ea typeface="ＭＳ Ｐゴシック" charset="-128"/>
                          <a:cs typeface="ＭＳ Ｐゴシック" charset="-128"/>
                        </a:rPr>
                        <a:t>Engineering, Architecture, Products and Systems</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473075">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Places-a Quarterly Journal Of Environmental Design</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Design History Foundation</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USA</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Architecture</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473075">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Studies In The History Of Gardens &amp; Designed Landscapes</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Taylor &amp; Francis Ltd</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UK</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Architecture</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78056">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International Journal Of Art &amp; Design Education</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Blackwell Publ Ltd</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UK</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Art</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275491">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smtClean="0">
                          <a:ln>
                            <a:noFill/>
                          </a:ln>
                          <a:solidFill>
                            <a:schemeClr val="tx2"/>
                          </a:solidFill>
                          <a:effectLst/>
                          <a:latin typeface="Franklin Gothic Book" charset="0"/>
                          <a:ea typeface="ＭＳ Ｐゴシック" charset="-128"/>
                          <a:cs typeface="ＭＳ Ｐゴシック" charset="-128"/>
                        </a:rPr>
                        <a:t>Computer-Aided Design</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smtClean="0">
                          <a:ln>
                            <a:noFill/>
                          </a:ln>
                          <a:solidFill>
                            <a:schemeClr val="tx2"/>
                          </a:solidFill>
                          <a:effectLst/>
                          <a:latin typeface="Franklin Gothic Book" charset="0"/>
                          <a:ea typeface="ＭＳ Ｐゴシック" charset="-128"/>
                          <a:cs typeface="ＭＳ Ｐゴシック" charset="-128"/>
                        </a:rPr>
                        <a:t>Elsevier</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smtClean="0">
                          <a:ln>
                            <a:noFill/>
                          </a:ln>
                          <a:solidFill>
                            <a:schemeClr val="tx2"/>
                          </a:solidFill>
                          <a:effectLst/>
                          <a:latin typeface="Franklin Gothic Book" charset="0"/>
                          <a:ea typeface="ＭＳ Ｐゴシック" charset="-128"/>
                          <a:cs typeface="ＭＳ Ｐゴシック" charset="-128"/>
                        </a:rPr>
                        <a:t>UK</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defRPr/>
                      </a:pPr>
                      <a:r>
                        <a:rPr kumimoji="0" lang="en-US" sz="1000" b="0" i="0" u="none" strike="noStrike" cap="none" normalizeH="0" baseline="0" dirty="0" smtClean="0">
                          <a:ln>
                            <a:noFill/>
                          </a:ln>
                          <a:solidFill>
                            <a:schemeClr val="tx2"/>
                          </a:solidFill>
                          <a:effectLst/>
                          <a:latin typeface="Franklin Gothic Book" charset="0"/>
                          <a:ea typeface="ＭＳ Ｐゴシック" charset="-128"/>
                          <a:cs typeface="ＭＳ Ｐゴシック" charset="-128"/>
                        </a:rPr>
                        <a:t>Engineering, Architecture, Products and Systems</a:t>
                      </a:r>
                      <a:endParaRPr kumimoji="0" lang="es-ES" sz="1000" b="0" i="0" u="none" strike="noStrike" cap="none" normalizeH="0" baseline="0" dirty="0" smtClean="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322263">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Apollo-the International Magazine Of The Arts</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Apollo Magazine Ltd</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UK</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Art &amp; Architecture</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427038">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Environment And Planning B-planning &amp; Design</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Pion Ltd</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UK</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Environmental Studies, Geography &amp; Development</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r h="180975">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Entertainment Design</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Intertec Publ Corp Primedia Co</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a:ln>
                            <a:noFill/>
                          </a:ln>
                          <a:solidFill>
                            <a:srgbClr val="000000"/>
                          </a:solidFill>
                          <a:effectLst/>
                          <a:latin typeface="Franklin Gothic Book" charset="0"/>
                          <a:ea typeface="Arial" charset="0"/>
                          <a:cs typeface="Arial" charset="0"/>
                        </a:rPr>
                        <a:t>USA</a:t>
                      </a:r>
                      <a:endParaRPr kumimoji="0" lang="es-ES" sz="1000" b="0" i="0" u="none" strike="noStrike" cap="none" normalizeH="0" baseline="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0" fontAlgn="t" latinLnBrk="0" hangingPunct="0">
                        <a:lnSpc>
                          <a:spcPct val="100000"/>
                        </a:lnSpc>
                        <a:spcBef>
                          <a:spcPct val="0"/>
                        </a:spcBef>
                        <a:spcAft>
                          <a:spcPct val="0"/>
                        </a:spcAft>
                        <a:buClr>
                          <a:schemeClr val="accent1"/>
                        </a:buClr>
                        <a:buSzPct val="70000"/>
                        <a:buFont typeface="Wingdings 2" charset="2"/>
                        <a:buNone/>
                        <a:tabLst/>
                      </a:pPr>
                      <a:r>
                        <a:rPr kumimoji="0" lang="es-ES" sz="1000" b="0" i="0" u="none" strike="noStrike" cap="none" normalizeH="0" baseline="0" dirty="0">
                          <a:ln>
                            <a:noFill/>
                          </a:ln>
                          <a:solidFill>
                            <a:srgbClr val="000000"/>
                          </a:solidFill>
                          <a:effectLst/>
                          <a:latin typeface="Franklin Gothic Book" charset="0"/>
                          <a:ea typeface="Arial" charset="0"/>
                          <a:cs typeface="Arial" charset="0"/>
                        </a:rPr>
                        <a:t>Performing Arts</a:t>
                      </a:r>
                      <a:endParaRPr kumimoji="0" lang="es-ES" sz="1000" b="0" i="0" u="none" strike="noStrike" cap="none" normalizeH="0" baseline="0" dirty="0">
                        <a:ln>
                          <a:noFill/>
                        </a:ln>
                        <a:solidFill>
                          <a:schemeClr val="tx2"/>
                        </a:solidFill>
                        <a:effectLst/>
                        <a:latin typeface="Franklin Gothic Book" charset="0"/>
                        <a:ea typeface="ＭＳ Ｐゴシック" charset="-128"/>
                        <a:cs typeface="ＭＳ Ｐゴシック" charset="-128"/>
                      </a:endParaRPr>
                    </a:p>
                  </a:txBody>
                  <a:tcPr horzOverflow="overflow">
                    <a:lnL w="12700" cap="flat" cmpd="sng" algn="ctr">
                      <a:solidFill>
                        <a:schemeClr val="folHlink"/>
                      </a:solidFill>
                      <a:prstDash val="solid"/>
                      <a:round/>
                      <a:headEnd type="none" w="med" len="med"/>
                      <a:tailEnd type="none" w="med" len="med"/>
                    </a:lnL>
                    <a:lnR w="12700" cap="flat" cmpd="sng" algn="ctr">
                      <a:solidFill>
                        <a:schemeClr val="folHlink"/>
                      </a:solidFill>
                      <a:prstDash val="solid"/>
                      <a:round/>
                      <a:headEnd type="none" w="med" len="med"/>
                      <a:tailEnd type="none" w="med" len="med"/>
                    </a:lnR>
                    <a:lnT w="12700" cap="flat" cmpd="sng" algn="ctr">
                      <a:solidFill>
                        <a:schemeClr val="folHlink"/>
                      </a:solidFill>
                      <a:prstDash val="solid"/>
                      <a:round/>
                      <a:headEnd type="none" w="med" len="med"/>
                      <a:tailEnd type="none" w="med" len="med"/>
                    </a:lnT>
                    <a:lnB w="12700" cap="flat" cmpd="sng" algn="ctr">
                      <a:solidFill>
                        <a:schemeClr val="folHlink"/>
                      </a:solidFill>
                      <a:prstDash val="solid"/>
                      <a:round/>
                      <a:headEnd type="none" w="med" len="med"/>
                      <a:tailEnd type="none" w="med" len="med"/>
                    </a:lnB>
                    <a:lnTlToBr>
                      <a:noFill/>
                    </a:lnTlToBr>
                    <a:lnBlToTr>
                      <a:noFill/>
                    </a:lnBlToTr>
                    <a:noFill/>
                  </a:tcPr>
                </a:tc>
              </a:tr>
            </a:tbl>
          </a:graphicData>
        </a:graphic>
      </p:graphicFrame>
      <p:sp>
        <p:nvSpPr>
          <p:cNvPr id="4" name="Marcador de número de diapositiva 3"/>
          <p:cNvSpPr>
            <a:spLocks noGrp="1"/>
          </p:cNvSpPr>
          <p:nvPr>
            <p:ph type="sldNum" sz="quarter" idx="12"/>
          </p:nvPr>
        </p:nvSpPr>
        <p:spPr/>
        <p:txBody>
          <a:bodyPr/>
          <a:lstStyle/>
          <a:p>
            <a:r>
              <a:rPr lang="es-ES" dirty="0" smtClean="0"/>
              <a:t> Seminario </a:t>
            </a:r>
            <a:fld id="{42D110F0-BA24-9347-9DD0-BA196EBD68C2}" type="slidenum">
              <a:rPr lang="es-ES" smtClean="0"/>
              <a:pPr/>
              <a:t>17</a:t>
            </a:fld>
            <a:endParaRPr lang="es-ES" dirty="0"/>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p:cNvSpPr>
          <p:nvPr>
            <p:ph type="title"/>
          </p:nvPr>
        </p:nvSpPr>
        <p:spPr>
          <a:noFill/>
        </p:spPr>
        <p:txBody>
          <a:bodyPr/>
          <a:lstStyle/>
          <a:p>
            <a:r>
              <a:rPr lang="es-ES_tradnl" altLang="ja-JP" dirty="0"/>
              <a:t>Comparación</a:t>
            </a:r>
          </a:p>
        </p:txBody>
      </p:sp>
      <p:sp>
        <p:nvSpPr>
          <p:cNvPr id="15363" name="Rectangle 5"/>
          <p:cNvSpPr>
            <a:spLocks noGrp="1"/>
          </p:cNvSpPr>
          <p:nvPr>
            <p:ph idx="1"/>
          </p:nvPr>
        </p:nvSpPr>
        <p:spPr/>
        <p:txBody>
          <a:bodyPr/>
          <a:lstStyle/>
          <a:p>
            <a:r>
              <a:rPr lang="es-ES_tradnl"/>
              <a:t>Diseño tiene 9 revistas ISI (ninguna en Chile)</a:t>
            </a:r>
          </a:p>
          <a:p>
            <a:r>
              <a:rPr lang="es-ES_tradnl"/>
              <a:t>Educaci</a:t>
            </a:r>
            <a:r>
              <a:rPr lang="es-ES_tradnl" altLang="ja-JP"/>
              <a:t>ón 300</a:t>
            </a:r>
          </a:p>
          <a:p>
            <a:r>
              <a:rPr lang="es-ES_tradnl"/>
              <a:t>Medicina	2.137</a:t>
            </a:r>
          </a:p>
          <a:p>
            <a:r>
              <a:rPr lang="es-ES_tradnl"/>
              <a:t>Ciendias de la Computaci</a:t>
            </a:r>
            <a:r>
              <a:rPr lang="es-ES_tradnl" altLang="ja-JP"/>
              <a:t>ón</a:t>
            </a:r>
            <a:r>
              <a:rPr lang="es-ES_tradnl"/>
              <a:t>	366</a:t>
            </a:r>
          </a:p>
          <a:p>
            <a:r>
              <a:rPr lang="es-ES_tradnl"/>
              <a:t>Ingenier</a:t>
            </a:r>
            <a:r>
              <a:rPr lang="es-ES_tradnl" altLang="ja-JP"/>
              <a:t>ía</a:t>
            </a:r>
            <a:r>
              <a:rPr lang="es-ES_tradnl"/>
              <a:t>	980</a:t>
            </a:r>
          </a:p>
          <a:p>
            <a:r>
              <a:rPr lang="es-ES_tradnl"/>
              <a:t>Medioambiente	315</a:t>
            </a: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18</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050"/>
          <p:cNvSpPr>
            <a:spLocks noGrp="1"/>
          </p:cNvSpPr>
          <p:nvPr>
            <p:ph type="title"/>
          </p:nvPr>
        </p:nvSpPr>
        <p:spPr>
          <a:noFill/>
        </p:spPr>
        <p:txBody>
          <a:bodyPr/>
          <a:lstStyle/>
          <a:p>
            <a:r>
              <a:rPr lang="es-ES_tradnl" sz="3600" dirty="0"/>
              <a:t>Proyectos FONDECYT 1982-2009</a:t>
            </a:r>
            <a:endParaRPr lang="es-ES_tradnl" dirty="0"/>
          </a:p>
        </p:txBody>
      </p:sp>
      <p:pic>
        <p:nvPicPr>
          <p:cNvPr id="409605" name="Picture 2053" descr="Captura de pantalla 2010-03-20 a las 12"/>
          <p:cNvPicPr>
            <a:picLocks noGrp="1" noChangeAspect="1" noChangeArrowheads="1"/>
          </p:cNvPicPr>
          <p:nvPr>
            <p:ph idx="1"/>
          </p:nvPr>
        </p:nvPicPr>
        <p:blipFill>
          <a:blip r:embed="rId3" cstate="print"/>
          <a:srcRect l="-20898" r="-20898"/>
          <a:stretch>
            <a:fillRect/>
          </a:stretch>
        </p:blipFill>
        <p:spPr/>
      </p:pic>
      <p:pic>
        <p:nvPicPr>
          <p:cNvPr id="409607" name="Picture 2055" descr="Captura de pantalla 2010-03-20 a las 12"/>
          <p:cNvPicPr>
            <a:picLocks noChangeAspect="1" noChangeArrowheads="1"/>
          </p:cNvPicPr>
          <p:nvPr/>
        </p:nvPicPr>
        <p:blipFill>
          <a:blip r:embed="rId4" cstate="print"/>
          <a:srcRect/>
          <a:stretch>
            <a:fillRect/>
          </a:stretch>
        </p:blipFill>
        <p:spPr bwMode="auto">
          <a:xfrm>
            <a:off x="2386013" y="1573213"/>
            <a:ext cx="6223000" cy="5100637"/>
          </a:xfrm>
          <a:prstGeom prst="rect">
            <a:avLst/>
          </a:prstGeom>
          <a:noFill/>
          <a:ln w="9525">
            <a:noFill/>
            <a:miter lim="800000"/>
            <a:headEnd/>
            <a:tailEnd/>
          </a:ln>
        </p:spPr>
      </p:pic>
      <p:sp>
        <p:nvSpPr>
          <p:cNvPr id="16389" name="Text Box 2056"/>
          <p:cNvSpPr txBox="1">
            <a:spLocks noChangeArrowheads="1"/>
          </p:cNvSpPr>
          <p:nvPr/>
        </p:nvSpPr>
        <p:spPr bwMode="auto">
          <a:xfrm>
            <a:off x="261938" y="1976438"/>
            <a:ext cx="1809750" cy="1436687"/>
          </a:xfrm>
          <a:prstGeom prst="rect">
            <a:avLst/>
          </a:prstGeom>
          <a:noFill/>
          <a:ln w="9525">
            <a:noFill/>
            <a:miter lim="800000"/>
            <a:headEnd/>
            <a:tailEnd/>
          </a:ln>
        </p:spPr>
        <p:txBody>
          <a:bodyPr>
            <a:prstTxWarp prst="textNoShape">
              <a:avLst/>
            </a:prstTxWarp>
            <a:spAutoFit/>
          </a:bodyPr>
          <a:lstStyle/>
          <a:p>
            <a:pPr>
              <a:spcBef>
                <a:spcPct val="50000"/>
              </a:spcBef>
            </a:pPr>
            <a:r>
              <a:rPr lang="es-ES_tradnl" sz="1600"/>
              <a:t>Diseño: 11</a:t>
            </a:r>
          </a:p>
          <a:p>
            <a:pPr>
              <a:spcBef>
                <a:spcPct val="50000"/>
              </a:spcBef>
            </a:pPr>
            <a:r>
              <a:rPr lang="es-ES_tradnl" sz="1600"/>
              <a:t>Artes: 80</a:t>
            </a:r>
          </a:p>
          <a:p>
            <a:pPr>
              <a:spcBef>
                <a:spcPct val="50000"/>
              </a:spcBef>
            </a:pPr>
            <a:r>
              <a:rPr lang="es-ES_tradnl" sz="1600"/>
              <a:t>Astronom</a:t>
            </a:r>
            <a:r>
              <a:rPr lang="es-ES_tradnl" altLang="ja-JP" sz="1600"/>
              <a:t>ía: 246</a:t>
            </a:r>
          </a:p>
          <a:p>
            <a:pPr>
              <a:spcBef>
                <a:spcPct val="50000"/>
              </a:spcBef>
            </a:pPr>
            <a:r>
              <a:rPr lang="es-ES_tradnl" altLang="ja-JP" sz="1600"/>
              <a:t>Biología: 380</a:t>
            </a:r>
            <a:endParaRPr lang="es-ES_tradnl"/>
          </a:p>
        </p:txBody>
      </p:sp>
      <p:pic>
        <p:nvPicPr>
          <p:cNvPr id="409609" name="Picture 2057" descr="Captura de pantalla 2010-03-20 a las 12"/>
          <p:cNvPicPr>
            <a:picLocks noChangeAspect="1" noChangeArrowheads="1"/>
          </p:cNvPicPr>
          <p:nvPr/>
        </p:nvPicPr>
        <p:blipFill>
          <a:blip r:embed="rId5" cstate="print"/>
          <a:srcRect/>
          <a:stretch>
            <a:fillRect/>
          </a:stretch>
        </p:blipFill>
        <p:spPr bwMode="auto">
          <a:xfrm>
            <a:off x="2384425" y="1565275"/>
            <a:ext cx="6215063" cy="4879975"/>
          </a:xfrm>
          <a:prstGeom prst="rect">
            <a:avLst/>
          </a:prstGeom>
          <a:noFill/>
          <a:ln w="9525">
            <a:noFill/>
            <a:miter lim="800000"/>
            <a:headEnd/>
            <a:tailEnd/>
          </a:ln>
        </p:spPr>
      </p:pic>
      <p:pic>
        <p:nvPicPr>
          <p:cNvPr id="409610" name="Picture 2058" descr="Captura de pantalla 2010-03-20 a las 12"/>
          <p:cNvPicPr>
            <a:picLocks noChangeAspect="1" noChangeArrowheads="1"/>
          </p:cNvPicPr>
          <p:nvPr/>
        </p:nvPicPr>
        <p:blipFill>
          <a:blip r:embed="rId6" cstate="print"/>
          <a:srcRect/>
          <a:stretch>
            <a:fillRect/>
          </a:stretch>
        </p:blipFill>
        <p:spPr bwMode="auto">
          <a:xfrm>
            <a:off x="2373313" y="1555750"/>
            <a:ext cx="6232525" cy="5122863"/>
          </a:xfrm>
          <a:prstGeom prst="rect">
            <a:avLst/>
          </a:prstGeom>
          <a:noFill/>
          <a:ln w="9525">
            <a:noFill/>
            <a:miter lim="800000"/>
            <a:headEnd/>
            <a:tailEnd/>
          </a:ln>
        </p:spPr>
      </p:pic>
      <p:sp>
        <p:nvSpPr>
          <p:cNvPr id="8" name="Marcador de número de diapositiva 7"/>
          <p:cNvSpPr>
            <a:spLocks noGrp="1"/>
          </p:cNvSpPr>
          <p:nvPr>
            <p:ph type="sldNum" sz="quarter" idx="12"/>
          </p:nvPr>
        </p:nvSpPr>
        <p:spPr/>
        <p:txBody>
          <a:bodyPr/>
          <a:lstStyle/>
          <a:p>
            <a:r>
              <a:rPr lang="es-ES" smtClean="0"/>
              <a:t> Seminario </a:t>
            </a:r>
            <a:fld id="{74F0CC69-0711-B14C-8A56-27B612BF2563}" type="slidenum">
              <a:rPr lang="es-ES" smtClean="0"/>
              <a:pPr/>
              <a:t>19</a:t>
            </a:fld>
            <a:endParaRPr lang="es-ES"/>
          </a:p>
        </p:txBody>
      </p:sp>
      <p:sp>
        <p:nvSpPr>
          <p:cNvPr id="9" name="Marcador de pie de página 8"/>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0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6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6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6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es-ES_tradnl" dirty="0" smtClean="0"/>
              <a:t>Acerca del profesor</a:t>
            </a:r>
            <a:endParaRPr lang="es-ES_tradnl" dirty="0"/>
          </a:p>
        </p:txBody>
      </p:sp>
      <p:sp>
        <p:nvSpPr>
          <p:cNvPr id="4" name="Marcador de pie de página 3"/>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Marcador de número de diapositiva 4"/>
          <p:cNvSpPr>
            <a:spLocks noGrp="1"/>
          </p:cNvSpPr>
          <p:nvPr>
            <p:ph type="sldNum" sz="quarter" idx="12"/>
          </p:nvPr>
        </p:nvSpPr>
        <p:spPr/>
        <p:txBody>
          <a:bodyPr/>
          <a:lstStyle/>
          <a:p>
            <a:r>
              <a:rPr lang="es-ES" dirty="0" smtClean="0"/>
              <a:t> Seminario </a:t>
            </a:r>
            <a:fld id="{74F0CC69-0711-B14C-8A56-27B612BF2563}" type="slidenum">
              <a:rPr lang="es-ES" smtClean="0"/>
              <a:pPr/>
              <a:t>2</a:t>
            </a:fld>
            <a:endParaRPr lang="es-ES" dirty="0"/>
          </a:p>
        </p:txBody>
      </p:sp>
      <p:pic>
        <p:nvPicPr>
          <p:cNvPr id="10" name="Marcador de contenido 9" descr="Eduardo.jpg"/>
          <p:cNvPicPr>
            <a:picLocks noGrp="1" noChangeAspect="1"/>
          </p:cNvPicPr>
          <p:nvPr>
            <p:ph sz="half" idx="14"/>
          </p:nvPr>
        </p:nvPicPr>
        <p:blipFill>
          <a:blip r:embed="rId2" cstate="print"/>
          <a:srcRect l="-42810" r="-42810"/>
          <a:stretch>
            <a:fillRect/>
          </a:stretch>
        </p:blipFill>
        <p:spPr/>
      </p:pic>
      <p:sp>
        <p:nvSpPr>
          <p:cNvPr id="9" name="Marcador de contenido 8"/>
          <p:cNvSpPr>
            <a:spLocks noGrp="1"/>
          </p:cNvSpPr>
          <p:nvPr>
            <p:ph sz="half" idx="15"/>
          </p:nvPr>
        </p:nvSpPr>
        <p:spPr/>
        <p:txBody>
          <a:bodyPr>
            <a:normAutofit lnSpcReduction="10000"/>
          </a:bodyPr>
          <a:lstStyle/>
          <a:p>
            <a:pPr>
              <a:lnSpc>
                <a:spcPct val="80000"/>
              </a:lnSpc>
              <a:spcBef>
                <a:spcPts val="0"/>
              </a:spcBef>
              <a:buNone/>
            </a:pPr>
            <a:r>
              <a:rPr lang="es-ES_tradnl" sz="1200" dirty="0" smtClean="0"/>
              <a:t>DOCENCIA (actual)</a:t>
            </a:r>
          </a:p>
          <a:p>
            <a:pPr>
              <a:lnSpc>
                <a:spcPct val="80000"/>
              </a:lnSpc>
              <a:spcBef>
                <a:spcPts val="0"/>
              </a:spcBef>
              <a:buNone/>
            </a:pPr>
            <a:r>
              <a:rPr lang="es-ES_tradnl" sz="1200" dirty="0" smtClean="0"/>
              <a:t>Carrera Diseño Univ. De Chile</a:t>
            </a:r>
          </a:p>
          <a:p>
            <a:pPr lvl="0">
              <a:lnSpc>
                <a:spcPct val="80000"/>
              </a:lnSpc>
              <a:spcBef>
                <a:spcPts val="0"/>
              </a:spcBef>
              <a:buFont typeface="Arial"/>
              <a:buChar char="•"/>
            </a:pPr>
            <a:r>
              <a:rPr lang="es-ES_tradnl" sz="1200" dirty="0" smtClean="0"/>
              <a:t>Cursos línea digital 1º y 2º</a:t>
            </a:r>
          </a:p>
          <a:p>
            <a:pPr lvl="0">
              <a:lnSpc>
                <a:spcPct val="80000"/>
              </a:lnSpc>
              <a:spcBef>
                <a:spcPts val="0"/>
              </a:spcBef>
              <a:buFont typeface="Arial"/>
              <a:buChar char="•"/>
            </a:pPr>
            <a:r>
              <a:rPr lang="es-ES_tradnl" sz="1200" dirty="0" smtClean="0"/>
              <a:t>Seminario Diseño Gráfico</a:t>
            </a:r>
          </a:p>
          <a:p>
            <a:pPr>
              <a:lnSpc>
                <a:spcPct val="80000"/>
              </a:lnSpc>
              <a:spcBef>
                <a:spcPts val="0"/>
              </a:spcBef>
              <a:buNone/>
            </a:pPr>
            <a:r>
              <a:rPr lang="es-ES_tradnl" sz="1200" dirty="0" smtClean="0"/>
              <a:t>Magíster Informática Educativa Univ. De Chile</a:t>
            </a:r>
          </a:p>
          <a:p>
            <a:pPr lvl="0">
              <a:lnSpc>
                <a:spcPct val="80000"/>
              </a:lnSpc>
              <a:spcBef>
                <a:spcPts val="0"/>
              </a:spcBef>
              <a:buFont typeface="Arial"/>
              <a:buChar char="•"/>
            </a:pPr>
            <a:r>
              <a:rPr lang="es-ES_tradnl" sz="1200" dirty="0" smtClean="0"/>
              <a:t>Proyectos de entornos virtuales de aprendizaje</a:t>
            </a:r>
          </a:p>
          <a:p>
            <a:pPr lvl="0">
              <a:lnSpc>
                <a:spcPct val="80000"/>
              </a:lnSpc>
              <a:spcBef>
                <a:spcPts val="0"/>
              </a:spcBef>
              <a:buFont typeface="Arial"/>
              <a:buChar char="•"/>
            </a:pPr>
            <a:r>
              <a:rPr lang="es-ES_tradnl" sz="1200" dirty="0" smtClean="0"/>
              <a:t>Taller de tesis</a:t>
            </a:r>
          </a:p>
          <a:p>
            <a:pPr lvl="0">
              <a:lnSpc>
                <a:spcPct val="80000"/>
              </a:lnSpc>
              <a:spcBef>
                <a:spcPts val="0"/>
              </a:spcBef>
              <a:buNone/>
            </a:pPr>
            <a:endParaRPr lang="es-ES_tradnl" sz="1200" dirty="0" smtClean="0"/>
          </a:p>
          <a:p>
            <a:pPr>
              <a:lnSpc>
                <a:spcPct val="80000"/>
              </a:lnSpc>
              <a:spcBef>
                <a:spcPts val="0"/>
              </a:spcBef>
              <a:buNone/>
            </a:pPr>
            <a:r>
              <a:rPr lang="es-ES_tradnl" sz="1200" dirty="0" smtClean="0"/>
              <a:t>LABORAL (actual)</a:t>
            </a:r>
          </a:p>
          <a:p>
            <a:pPr lvl="0">
              <a:lnSpc>
                <a:spcPct val="80000"/>
              </a:lnSpc>
              <a:spcBef>
                <a:spcPts val="0"/>
              </a:spcBef>
              <a:buFont typeface="Arial"/>
              <a:buChar char="•"/>
            </a:pPr>
            <a:r>
              <a:rPr lang="es-ES_tradnl" sz="1200" dirty="0" smtClean="0"/>
              <a:t>Coordinación Unidad Técnica de Apoyo Didáctico, Escuela Postgrado Univ. ARCIS</a:t>
            </a:r>
          </a:p>
          <a:p>
            <a:pPr lvl="0">
              <a:lnSpc>
                <a:spcPct val="80000"/>
              </a:lnSpc>
              <a:spcBef>
                <a:spcPts val="0"/>
              </a:spcBef>
              <a:buFont typeface="Arial"/>
              <a:buChar char="•"/>
            </a:pPr>
            <a:r>
              <a:rPr lang="es-ES_tradnl" sz="1200" dirty="0" smtClean="0"/>
              <a:t>Proyectos de entornos virtuales, Escuela Postgrado FACSO, Univ. De Chile</a:t>
            </a:r>
          </a:p>
        </p:txBody>
      </p:sp>
      <p:sp>
        <p:nvSpPr>
          <p:cNvPr id="7" name="Marcador de contenido 6"/>
          <p:cNvSpPr>
            <a:spLocks noGrp="1"/>
          </p:cNvSpPr>
          <p:nvPr>
            <p:ph sz="half" idx="1"/>
          </p:nvPr>
        </p:nvSpPr>
        <p:spPr/>
        <p:txBody>
          <a:bodyPr>
            <a:normAutofit fontScale="25000" lnSpcReduction="20000"/>
          </a:bodyPr>
          <a:lstStyle/>
          <a:p>
            <a:pPr>
              <a:spcBef>
                <a:spcPts val="0"/>
              </a:spcBef>
              <a:buNone/>
            </a:pPr>
            <a:r>
              <a:rPr lang="es-ES_tradnl" sz="4800" dirty="0" smtClean="0"/>
              <a:t>ESTUDIOS:</a:t>
            </a:r>
          </a:p>
          <a:p>
            <a:pPr>
              <a:spcBef>
                <a:spcPts val="0"/>
              </a:spcBef>
            </a:pPr>
            <a:r>
              <a:rPr lang="es-ES_tradnl" sz="4000" dirty="0" smtClean="0"/>
              <a:t>2011-2015	Cursa el DOCTORADO EN E-LEARNING en </a:t>
            </a:r>
            <a:r>
              <a:rPr lang="es-ES_tradnl" sz="4000" dirty="0" err="1" smtClean="0"/>
              <a:t>eLearn</a:t>
            </a:r>
            <a:r>
              <a:rPr lang="es-ES_tradnl" sz="4000" dirty="0" smtClean="0"/>
              <a:t> </a:t>
            </a:r>
            <a:r>
              <a:rPr lang="es-ES_tradnl" sz="4000" dirty="0" err="1" smtClean="0"/>
              <a:t>Center</a:t>
            </a:r>
            <a:r>
              <a:rPr lang="es-ES_tradnl" sz="4000" dirty="0" smtClean="0"/>
              <a:t> (</a:t>
            </a:r>
            <a:r>
              <a:rPr lang="es-ES_tradnl" sz="4000" dirty="0" err="1" smtClean="0"/>
              <a:t>eLC</a:t>
            </a:r>
            <a:r>
              <a:rPr lang="es-ES_tradnl" sz="4000" dirty="0" smtClean="0"/>
              <a:t>), centro de investigación, innovación y formación en aprendizaje virtual, </a:t>
            </a:r>
            <a:r>
              <a:rPr lang="es-ES_tradnl" sz="4000" dirty="0" err="1" smtClean="0"/>
              <a:t>Universitat</a:t>
            </a:r>
            <a:r>
              <a:rPr lang="es-ES_tradnl" sz="4000" dirty="0" smtClean="0"/>
              <a:t> </a:t>
            </a:r>
            <a:r>
              <a:rPr lang="es-ES_tradnl" sz="4000" dirty="0" err="1" smtClean="0"/>
              <a:t>Oberta</a:t>
            </a:r>
            <a:r>
              <a:rPr lang="es-ES_tradnl" sz="4000" dirty="0" smtClean="0"/>
              <a:t> de </a:t>
            </a:r>
            <a:r>
              <a:rPr lang="es-ES_tradnl" sz="4000" dirty="0" err="1" smtClean="0"/>
              <a:t>Catalunya</a:t>
            </a:r>
            <a:r>
              <a:rPr lang="es-ES_tradnl" sz="4000" dirty="0" smtClean="0"/>
              <a:t>.</a:t>
            </a:r>
          </a:p>
          <a:p>
            <a:pPr>
              <a:spcBef>
                <a:spcPts val="0"/>
              </a:spcBef>
            </a:pPr>
            <a:r>
              <a:rPr lang="es-ES_tradnl" sz="4000" dirty="0" smtClean="0"/>
              <a:t>2004- 2007	</a:t>
            </a:r>
            <a:r>
              <a:rPr lang="es-ES_tradnl" sz="4000" cap="all" dirty="0" smtClean="0"/>
              <a:t>Magíster en Educación mención Informática Educativa</a:t>
            </a:r>
            <a:r>
              <a:rPr lang="es-ES_tradnl" sz="4000" dirty="0" smtClean="0"/>
              <a:t>, </a:t>
            </a:r>
            <a:r>
              <a:rPr lang="es-ES_tradnl" sz="4000" dirty="0" err="1" smtClean="0"/>
              <a:t>Depto</a:t>
            </a:r>
            <a:r>
              <a:rPr lang="es-ES_tradnl" sz="4000" dirty="0" smtClean="0"/>
              <a:t>. Educación, </a:t>
            </a:r>
            <a:r>
              <a:rPr lang="es-ES_tradnl" sz="4000" dirty="0" err="1" smtClean="0"/>
              <a:t>Fac</a:t>
            </a:r>
            <a:r>
              <a:rPr lang="es-ES_tradnl" sz="4000" dirty="0" smtClean="0"/>
              <a:t>. de Ciencias Sociales, Univ. de Chile. Tesis: Evaluación de participación e Interacción en LMS Moodle 2005-2006, en la Facultad de Arquitectura y Urbanismo, Universidad de Chile.</a:t>
            </a:r>
          </a:p>
          <a:p>
            <a:pPr>
              <a:spcBef>
                <a:spcPts val="0"/>
              </a:spcBef>
            </a:pPr>
            <a:r>
              <a:rPr lang="es-ES_tradnl" sz="4000" dirty="0" smtClean="0"/>
              <a:t>2005- 2007	MAGÍSTER EN DIDÁCTICA PROYECTUAL, </a:t>
            </a:r>
            <a:r>
              <a:rPr lang="es-ES_tradnl" sz="4000" dirty="0" err="1" smtClean="0"/>
              <a:t>Fac</a:t>
            </a:r>
            <a:r>
              <a:rPr lang="es-ES_tradnl" sz="4000" dirty="0" smtClean="0"/>
              <a:t>. de Arquitectura, Construcción y Diseño, Univ. del </a:t>
            </a:r>
            <a:r>
              <a:rPr lang="es-ES_tradnl" sz="4000" dirty="0" err="1" smtClean="0"/>
              <a:t>Bío</a:t>
            </a:r>
            <a:r>
              <a:rPr lang="es-ES_tradnl" sz="4000" dirty="0" smtClean="0"/>
              <a:t> </a:t>
            </a:r>
            <a:r>
              <a:rPr lang="es-ES_tradnl" sz="4000" dirty="0" err="1" smtClean="0"/>
              <a:t>Bío</a:t>
            </a:r>
            <a:r>
              <a:rPr lang="es-ES_tradnl" sz="4000" dirty="0" smtClean="0"/>
              <a:t>, Concepción. Investigación de Tesis: Acompañamiento de procesos y participación en el taller de diseño, con plataforma LMS. Estudio exploratorio que desarrolló metodología para evaluar la participación e interacción comunicativa, para favorecer el aprendizaje colaborativo con la plataforma Moodle.</a:t>
            </a:r>
          </a:p>
          <a:p>
            <a:pPr>
              <a:spcBef>
                <a:spcPts val="0"/>
              </a:spcBef>
            </a:pPr>
            <a:r>
              <a:rPr lang="es-ES_tradnl" sz="4000" dirty="0" smtClean="0"/>
              <a:t>1997- 1999	Postítulo ESPECIALISTA EN INFORMÁTICA EDUCATIVA Y MULTIMEDIOS, Centro de Desarrollo e Investigación en Multimedia de la Univ. de Los Lagos.	</a:t>
            </a:r>
          </a:p>
          <a:p>
            <a:pPr>
              <a:spcBef>
                <a:spcPts val="0"/>
              </a:spcBef>
            </a:pPr>
            <a:r>
              <a:rPr lang="es-ES_tradnl" sz="4000" dirty="0" smtClean="0"/>
              <a:t>1987 - 1994	 DISEÑADOR GRÁFICO, Univ. ARCIS. Título obtenido con Distinción Máxima, con el proyecto "Diseño Visual de Mensaje de Comunicación Educativa, Funcional a una Educación para el Morir".</a:t>
            </a:r>
          </a:p>
          <a:p>
            <a:pPr>
              <a:spcBef>
                <a:spcPts val="0"/>
              </a:spcBef>
            </a:pPr>
            <a:r>
              <a:rPr lang="es-ES_tradnl" sz="4000" dirty="0" smtClean="0"/>
              <a:t>1976 - 1978	 Estudios de Bachelor in Liberal </a:t>
            </a:r>
            <a:r>
              <a:rPr lang="es-ES_tradnl" sz="4000" dirty="0" err="1" smtClean="0"/>
              <a:t>Arts</a:t>
            </a:r>
            <a:r>
              <a:rPr lang="es-ES_tradnl" sz="4000" dirty="0" smtClean="0"/>
              <a:t> (Bachillerato), Hamilton </a:t>
            </a:r>
            <a:r>
              <a:rPr lang="es-ES_tradnl" sz="4000" dirty="0" err="1" smtClean="0"/>
              <a:t>College</a:t>
            </a:r>
            <a:r>
              <a:rPr lang="es-ES_tradnl" sz="4000" dirty="0" smtClean="0"/>
              <a:t>, Clinton, </a:t>
            </a:r>
            <a:r>
              <a:rPr lang="es-ES_tradnl" sz="4000" dirty="0" err="1" smtClean="0"/>
              <a:t>New</a:t>
            </a:r>
            <a:r>
              <a:rPr lang="es-ES_tradnl" sz="4000" dirty="0" smtClean="0"/>
              <a:t> York, EEUU. </a:t>
            </a:r>
            <a:r>
              <a:rPr lang="es-ES_tradnl" sz="4000" dirty="0" err="1" smtClean="0"/>
              <a:t>Major</a:t>
            </a:r>
            <a:r>
              <a:rPr lang="es-ES_tradnl" sz="4000" dirty="0" smtClean="0"/>
              <a:t> en Ciencias Políticas y </a:t>
            </a:r>
            <a:r>
              <a:rPr lang="es-ES_tradnl" sz="4000" dirty="0" err="1" smtClean="0"/>
              <a:t>Minor</a:t>
            </a:r>
            <a:r>
              <a:rPr lang="es-ES_tradnl" sz="4000" dirty="0" smtClean="0"/>
              <a:t> en Artes. Beca del International </a:t>
            </a:r>
            <a:r>
              <a:rPr lang="es-ES_tradnl" sz="4000" dirty="0" err="1" smtClean="0"/>
              <a:t>Institute</a:t>
            </a:r>
            <a:r>
              <a:rPr lang="es-ES_tradnl" sz="4000" dirty="0" smtClean="0"/>
              <a:t> </a:t>
            </a:r>
            <a:r>
              <a:rPr lang="es-ES_tradnl" sz="4000" dirty="0" err="1" smtClean="0"/>
              <a:t>for</a:t>
            </a:r>
            <a:r>
              <a:rPr lang="es-ES_tradnl" sz="4000" dirty="0" smtClean="0"/>
              <a:t> </a:t>
            </a:r>
            <a:r>
              <a:rPr lang="es-ES_tradnl" sz="4000" dirty="0" err="1" smtClean="0"/>
              <a:t>Education</a:t>
            </a:r>
            <a:r>
              <a:rPr lang="es-ES_tradnl" sz="4000" dirty="0" smtClean="0"/>
              <a:t>. </a:t>
            </a:r>
            <a:endParaRPr lang="es-ES_tradnl" sz="4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n 12" descr="Modelo Oposicion001.jpg"/>
          <p:cNvPicPr>
            <a:picLocks noChangeAspect="1"/>
          </p:cNvPicPr>
          <p:nvPr/>
        </p:nvPicPr>
        <p:blipFill>
          <a:blip r:embed="rId3" cstate="print"/>
          <a:srcRect b="15200"/>
          <a:stretch>
            <a:fillRect/>
          </a:stretch>
        </p:blipFill>
        <p:spPr>
          <a:xfrm>
            <a:off x="-289666" y="2657692"/>
            <a:ext cx="5596128" cy="2233179"/>
          </a:xfrm>
          <a:prstGeom prst="rect">
            <a:avLst/>
          </a:prstGeom>
        </p:spPr>
      </p:pic>
      <p:pic>
        <p:nvPicPr>
          <p:cNvPr id="12" name="Imagen 11" descr="lab.jpg"/>
          <p:cNvPicPr>
            <a:picLocks noChangeAspect="1"/>
          </p:cNvPicPr>
          <p:nvPr/>
        </p:nvPicPr>
        <p:blipFill>
          <a:blip r:embed="rId4" cstate="print"/>
          <a:stretch>
            <a:fillRect/>
          </a:stretch>
        </p:blipFill>
        <p:spPr>
          <a:xfrm>
            <a:off x="196215" y="1884476"/>
            <a:ext cx="4668931" cy="3779611"/>
          </a:xfrm>
          <a:prstGeom prst="rect">
            <a:avLst/>
          </a:prstGeom>
        </p:spPr>
      </p:pic>
      <p:pic>
        <p:nvPicPr>
          <p:cNvPr id="11" name="Imagen 10" descr="hls.jpg"/>
          <p:cNvPicPr>
            <a:picLocks noChangeAspect="1"/>
          </p:cNvPicPr>
          <p:nvPr/>
        </p:nvPicPr>
        <p:blipFill>
          <a:blip r:embed="rId5" cstate="print"/>
          <a:stretch>
            <a:fillRect/>
          </a:stretch>
        </p:blipFill>
        <p:spPr>
          <a:xfrm>
            <a:off x="675612" y="1721338"/>
            <a:ext cx="3710136" cy="4105887"/>
          </a:xfrm>
          <a:prstGeom prst="rect">
            <a:avLst/>
          </a:prstGeom>
        </p:spPr>
      </p:pic>
      <p:pic>
        <p:nvPicPr>
          <p:cNvPr id="420873" name="Picture 9" descr="circuloProceso"/>
          <p:cNvPicPr preferRelativeResize="0">
            <a:picLocks noChangeAspect="1" noChangeArrowheads="1"/>
          </p:cNvPicPr>
          <p:nvPr/>
        </p:nvPicPr>
        <p:blipFill>
          <a:blip r:embed="rId6" cstate="print"/>
          <a:stretch>
            <a:fillRect/>
          </a:stretch>
        </p:blipFill>
        <p:spPr bwMode="auto">
          <a:xfrm>
            <a:off x="451630" y="1668462"/>
            <a:ext cx="4158100" cy="4211638"/>
          </a:xfrm>
          <a:prstGeom prst="rect">
            <a:avLst/>
          </a:prstGeom>
          <a:noFill/>
          <a:ln w="9525">
            <a:noFill/>
            <a:miter lim="800000"/>
            <a:headEnd/>
            <a:tailEnd/>
          </a:ln>
        </p:spPr>
      </p:pic>
      <p:pic>
        <p:nvPicPr>
          <p:cNvPr id="420872" name="Picture 8" descr="RGB"/>
          <p:cNvPicPr>
            <a:picLocks noChangeAspect="1" noChangeArrowheads="1"/>
          </p:cNvPicPr>
          <p:nvPr/>
        </p:nvPicPr>
        <p:blipFill>
          <a:blip r:embed="rId7" cstate="print"/>
          <a:srcRect/>
          <a:stretch>
            <a:fillRect/>
          </a:stretch>
        </p:blipFill>
        <p:spPr bwMode="auto">
          <a:xfrm>
            <a:off x="407399" y="1651000"/>
            <a:ext cx="4246563" cy="4246563"/>
          </a:xfrm>
          <a:prstGeom prst="rect">
            <a:avLst/>
          </a:prstGeom>
          <a:noFill/>
          <a:ln w="9525">
            <a:noFill/>
            <a:miter lim="800000"/>
            <a:headEnd/>
            <a:tailEnd/>
          </a:ln>
        </p:spPr>
      </p:pic>
      <p:pic>
        <p:nvPicPr>
          <p:cNvPr id="420871" name="Picture 7" descr="CMY"/>
          <p:cNvPicPr>
            <a:picLocks noChangeAspect="1" noChangeArrowheads="1"/>
          </p:cNvPicPr>
          <p:nvPr/>
        </p:nvPicPr>
        <p:blipFill>
          <a:blip r:embed="rId8" cstate="print"/>
          <a:srcRect/>
          <a:stretch>
            <a:fillRect/>
          </a:stretch>
        </p:blipFill>
        <p:spPr bwMode="auto">
          <a:xfrm>
            <a:off x="407399" y="1651000"/>
            <a:ext cx="4246563" cy="4246563"/>
          </a:xfrm>
          <a:prstGeom prst="rect">
            <a:avLst/>
          </a:prstGeom>
          <a:noFill/>
          <a:ln w="9525">
            <a:noFill/>
            <a:miter lim="800000"/>
            <a:headEnd/>
            <a:tailEnd/>
          </a:ln>
        </p:spPr>
      </p:pic>
      <p:sp>
        <p:nvSpPr>
          <p:cNvPr id="17413" name="Rectangle 2"/>
          <p:cNvSpPr>
            <a:spLocks noGrp="1"/>
          </p:cNvSpPr>
          <p:nvPr>
            <p:ph type="title"/>
          </p:nvPr>
        </p:nvSpPr>
        <p:spPr>
          <a:noFill/>
        </p:spPr>
        <p:txBody>
          <a:bodyPr/>
          <a:lstStyle/>
          <a:p>
            <a:r>
              <a:rPr lang="es-ES_tradnl" dirty="0"/>
              <a:t>Ejemplo de Saberes</a:t>
            </a:r>
            <a:r>
              <a:rPr lang="es-ES_tradnl" dirty="0" smtClean="0"/>
              <a:t> y Supuestos</a:t>
            </a:r>
            <a:endParaRPr lang="es-ES_tradnl" dirty="0"/>
          </a:p>
        </p:txBody>
      </p:sp>
      <p:pic>
        <p:nvPicPr>
          <p:cNvPr id="420869" name="Picture 5" descr="RosaCromatica"/>
          <p:cNvPicPr preferRelativeResize="0">
            <a:picLocks noGrp="1" noChangeAspect="1" noChangeArrowheads="1"/>
          </p:cNvPicPr>
          <p:nvPr>
            <p:ph sz="half" idx="1"/>
          </p:nvPr>
        </p:nvPicPr>
        <p:blipFill>
          <a:blip r:embed="rId9" cstate="print"/>
          <a:srcRect l="1466" r="1614"/>
          <a:stretch>
            <a:fillRect/>
          </a:stretch>
        </p:blipFill>
        <p:spPr>
          <a:xfrm>
            <a:off x="408193" y="1651000"/>
            <a:ext cx="4244975" cy="4246563"/>
          </a:xfrm>
        </p:spPr>
      </p:pic>
      <p:sp>
        <p:nvSpPr>
          <p:cNvPr id="17414" name="Rectangle 4"/>
          <p:cNvSpPr>
            <a:spLocks noGrp="1"/>
          </p:cNvSpPr>
          <p:nvPr>
            <p:ph type="body" sz="half" idx="2"/>
          </p:nvPr>
        </p:nvSpPr>
        <p:spPr/>
        <p:txBody>
          <a:bodyPr>
            <a:normAutofit/>
          </a:bodyPr>
          <a:lstStyle/>
          <a:p>
            <a:r>
              <a:rPr lang="es-ES_tradnl" sz="2400" dirty="0"/>
              <a:t>C</a:t>
            </a:r>
            <a:r>
              <a:rPr lang="es-ES_tradnl" altLang="ja-JP" sz="2400" dirty="0"/>
              <a:t>í</a:t>
            </a:r>
            <a:r>
              <a:rPr lang="es-ES_tradnl" sz="2400" dirty="0"/>
              <a:t>rculo Crom</a:t>
            </a:r>
            <a:r>
              <a:rPr lang="es-ES_tradnl" altLang="ja-JP" sz="2400" dirty="0"/>
              <a:t>ático</a:t>
            </a:r>
            <a:endParaRPr lang="es-ES_tradnl" altLang="ja-JP" sz="2400" dirty="0" smtClean="0"/>
          </a:p>
          <a:p>
            <a:r>
              <a:rPr lang="es-ES_tradnl" sz="2400" dirty="0" smtClean="0"/>
              <a:t>Circulo </a:t>
            </a:r>
            <a:r>
              <a:rPr lang="es-ES_tradnl" sz="2400" dirty="0"/>
              <a:t>Crom</a:t>
            </a:r>
            <a:r>
              <a:rPr lang="es-ES_tradnl" altLang="ja-JP" sz="2400" dirty="0"/>
              <a:t>ático Pintores</a:t>
            </a:r>
            <a:endParaRPr lang="es-ES_tradnl" altLang="ja-JP" sz="2400" dirty="0" smtClean="0"/>
          </a:p>
          <a:p>
            <a:r>
              <a:rPr lang="es-ES_tradnl" altLang="ja-JP" sz="2400" dirty="0" smtClean="0"/>
              <a:t>Colores RGB /Proceso</a:t>
            </a:r>
          </a:p>
          <a:p>
            <a:r>
              <a:rPr lang="es-ES_tradnl" dirty="0" smtClean="0"/>
              <a:t>Modelos: </a:t>
            </a:r>
          </a:p>
          <a:p>
            <a:pPr lvl="1"/>
            <a:r>
              <a:rPr lang="es-ES_tradnl" dirty="0" smtClean="0"/>
              <a:t>CIE </a:t>
            </a:r>
            <a:r>
              <a:rPr lang="es-ES_tradnl" dirty="0" err="1" smtClean="0"/>
              <a:t>Lab</a:t>
            </a:r>
            <a:endParaRPr lang="es-ES_tradnl" sz="2200" dirty="0" smtClean="0"/>
          </a:p>
          <a:p>
            <a:pPr lvl="1"/>
            <a:r>
              <a:rPr lang="es-ES_tradnl" dirty="0" smtClean="0"/>
              <a:t>HSV</a:t>
            </a:r>
          </a:p>
          <a:p>
            <a:pPr lvl="1"/>
            <a:r>
              <a:rPr lang="es-ES_tradnl" sz="2200" dirty="0" smtClean="0"/>
              <a:t>HSL</a:t>
            </a:r>
          </a:p>
          <a:p>
            <a:pPr lvl="1"/>
            <a:r>
              <a:rPr lang="es-ES_tradnl" dirty="0" smtClean="0"/>
              <a:t>NCS</a:t>
            </a:r>
            <a:endParaRPr lang="es-ES_tradnl" sz="2200" dirty="0" smtClean="0"/>
          </a:p>
          <a:p>
            <a:endParaRPr lang="es-ES_tradnl" sz="2400" dirty="0"/>
          </a:p>
        </p:txBody>
      </p:sp>
      <p:pic>
        <p:nvPicPr>
          <p:cNvPr id="420874" name="Picture 10" descr="RosaGoethe"/>
          <p:cNvPicPr>
            <a:picLocks noChangeAspect="1" noChangeArrowheads="1"/>
          </p:cNvPicPr>
          <p:nvPr/>
        </p:nvPicPr>
        <p:blipFill>
          <a:blip r:embed="rId10" cstate="print"/>
          <a:srcRect t="1285" b="2299"/>
          <a:stretch>
            <a:fillRect/>
          </a:stretch>
        </p:blipFill>
        <p:spPr bwMode="auto">
          <a:xfrm>
            <a:off x="407399" y="1651000"/>
            <a:ext cx="4246563" cy="4246563"/>
          </a:xfrm>
          <a:prstGeom prst="rect">
            <a:avLst/>
          </a:prstGeom>
          <a:noFill/>
          <a:ln w="9525">
            <a:noFill/>
            <a:miter lim="800000"/>
            <a:headEnd/>
            <a:tailEnd/>
          </a:ln>
        </p:spPr>
      </p:pic>
      <p:sp>
        <p:nvSpPr>
          <p:cNvPr id="9" name="Marcador de número de diapositiva 8"/>
          <p:cNvSpPr>
            <a:spLocks noGrp="1"/>
          </p:cNvSpPr>
          <p:nvPr>
            <p:ph type="sldNum" sz="quarter" idx="12"/>
          </p:nvPr>
        </p:nvSpPr>
        <p:spPr/>
        <p:txBody>
          <a:bodyPr/>
          <a:lstStyle/>
          <a:p>
            <a:r>
              <a:rPr lang="es-ES" dirty="0" smtClean="0"/>
              <a:t> Seminario </a:t>
            </a:r>
            <a:fld id="{AE29F9ED-BBCA-A046-8E6D-98613DAFDA5C}" type="slidenum">
              <a:rPr lang="es-ES" smtClean="0"/>
              <a:pPr/>
              <a:t>20</a:t>
            </a:fld>
            <a:endParaRPr lang="es-ES" dirty="0"/>
          </a:p>
        </p:txBody>
      </p:sp>
      <p:sp>
        <p:nvSpPr>
          <p:cNvPr id="10" name="Marcador de pie de página 9"/>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08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20869"/>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4208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420874"/>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4208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420871"/>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42087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420872"/>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42087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nodeType="clickEffect">
                                  <p:stCondLst>
                                    <p:cond delay="0"/>
                                  </p:stCondLst>
                                  <p:childTnLst>
                                    <p:set>
                                      <p:cBhvr>
                                        <p:cTn id="40" dur="1" fill="hold">
                                          <p:stCondLst>
                                            <p:cond delay="0"/>
                                          </p:stCondLst>
                                        </p:cTn>
                                        <p:tgtEl>
                                          <p:spTgt spid="420873"/>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1"/>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Marcador de contenido" descr="Open_Door_Welcome.jpg"/>
          <p:cNvPicPr>
            <a:picLocks noGrp="1" noChangeAspect="1"/>
          </p:cNvPicPr>
          <p:nvPr>
            <p:ph idx="1"/>
          </p:nvPr>
        </p:nvPicPr>
        <p:blipFill>
          <a:blip r:embed="rId3" cstate="print"/>
          <a:stretch>
            <a:fillRect/>
          </a:stretch>
        </p:blipFill>
        <p:spPr>
          <a:xfrm>
            <a:off x="-26846" y="-1152939"/>
            <a:ext cx="9196104" cy="9196104"/>
          </a:xfrm>
        </p:spPr>
      </p:pic>
      <p:sp>
        <p:nvSpPr>
          <p:cNvPr id="18434" name="Rectangle 2"/>
          <p:cNvSpPr>
            <a:spLocks noGrp="1"/>
          </p:cNvSpPr>
          <p:nvPr>
            <p:ph type="title"/>
          </p:nvPr>
        </p:nvSpPr>
        <p:spPr>
          <a:noFill/>
        </p:spPr>
        <p:txBody>
          <a:bodyPr/>
          <a:lstStyle/>
          <a:p>
            <a:r>
              <a:rPr lang="es-ES_tradnl" dirty="0"/>
              <a:t>Programa</a:t>
            </a: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21</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Título"/>
          <p:cNvSpPr>
            <a:spLocks noGrp="1"/>
          </p:cNvSpPr>
          <p:nvPr>
            <p:ph type="title"/>
          </p:nvPr>
        </p:nvSpPr>
        <p:spPr/>
        <p:txBody>
          <a:bodyPr/>
          <a:lstStyle/>
          <a:p>
            <a:pPr>
              <a:lnSpc>
                <a:spcPct val="90000"/>
              </a:lnSpc>
            </a:pPr>
            <a:r>
              <a:rPr lang="es-ES_tradnl" sz="4400" dirty="0"/>
              <a:t>Antecedentes</a:t>
            </a:r>
            <a:endParaRPr lang="es-ES" sz="4400" dirty="0"/>
          </a:p>
        </p:txBody>
      </p:sp>
      <p:pic>
        <p:nvPicPr>
          <p:cNvPr id="6" name="5 Marcador de contenido" descr="ABC_blocks_png.png"/>
          <p:cNvPicPr>
            <a:picLocks noGrp="1" noChangeAspect="1"/>
          </p:cNvPicPr>
          <p:nvPr>
            <p:ph idx="1"/>
          </p:nvPr>
        </p:nvPicPr>
        <p:blipFill>
          <a:blip r:embed="rId3" cstate="print"/>
          <a:stretch>
            <a:fillRect/>
          </a:stretch>
        </p:blipFill>
        <p:spPr>
          <a:xfrm>
            <a:off x="1948071" y="1148704"/>
            <a:ext cx="5246272" cy="5228930"/>
          </a:xfrm>
        </p:spPr>
      </p:pic>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22</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Título"/>
          <p:cNvSpPr>
            <a:spLocks noGrp="1"/>
          </p:cNvSpPr>
          <p:nvPr>
            <p:ph type="title"/>
          </p:nvPr>
        </p:nvSpPr>
        <p:spPr/>
        <p:txBody>
          <a:bodyPr/>
          <a:lstStyle/>
          <a:p>
            <a:pPr>
              <a:lnSpc>
                <a:spcPct val="90000"/>
              </a:lnSpc>
            </a:pPr>
            <a:r>
              <a:rPr lang="es-ES_tradnl" sz="4400" dirty="0"/>
              <a:t>Formulación del Problema y Objetivos </a:t>
            </a:r>
            <a:r>
              <a:rPr lang="es-ES_tradnl" sz="3200" dirty="0"/>
              <a:t>	</a:t>
            </a:r>
            <a:endParaRPr lang="es-ES" sz="7200" dirty="0"/>
          </a:p>
        </p:txBody>
      </p:sp>
      <p:pic>
        <p:nvPicPr>
          <p:cNvPr id="6" name="5 Marcador de contenido" descr="subrayado.gif"/>
          <p:cNvPicPr>
            <a:picLocks noGrp="1" noChangeAspect="1"/>
          </p:cNvPicPr>
          <p:nvPr>
            <p:ph idx="1"/>
          </p:nvPr>
        </p:nvPicPr>
        <p:blipFill>
          <a:blip r:embed="rId3" cstate="print"/>
          <a:stretch>
            <a:fillRect/>
          </a:stretch>
        </p:blipFill>
        <p:spPr>
          <a:xfrm>
            <a:off x="1532726" y="1735138"/>
            <a:ext cx="6076960" cy="4056062"/>
          </a:xfrm>
        </p:spPr>
      </p:pic>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23</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Título"/>
          <p:cNvSpPr>
            <a:spLocks noGrp="1"/>
          </p:cNvSpPr>
          <p:nvPr>
            <p:ph type="title"/>
          </p:nvPr>
        </p:nvSpPr>
        <p:spPr/>
        <p:txBody>
          <a:bodyPr/>
          <a:lstStyle/>
          <a:p>
            <a:pPr>
              <a:lnSpc>
                <a:spcPct val="90000"/>
              </a:lnSpc>
            </a:pPr>
            <a:r>
              <a:rPr lang="es-ES_tradnl" sz="2400" dirty="0"/>
              <a:t>El Marco </a:t>
            </a:r>
            <a:r>
              <a:rPr lang="es-ES_tradnl" sz="2400" dirty="0" smtClean="0"/>
              <a:t>Teórico</a:t>
            </a:r>
            <a:endParaRPr lang="es-ES" sz="5400" dirty="0"/>
          </a:p>
        </p:txBody>
      </p:sp>
      <p:pic>
        <p:nvPicPr>
          <p:cNvPr id="6" name="5 Marcador de contenido" descr="scaffold_500.jpg"/>
          <p:cNvPicPr>
            <a:picLocks noGrp="1" noChangeAspect="1"/>
          </p:cNvPicPr>
          <p:nvPr>
            <p:ph idx="1"/>
          </p:nvPr>
        </p:nvPicPr>
        <p:blipFill>
          <a:blip r:embed="rId3" cstate="print"/>
          <a:stretch>
            <a:fillRect/>
          </a:stretch>
        </p:blipFill>
        <p:spPr>
          <a:xfrm>
            <a:off x="2928501" y="1735138"/>
            <a:ext cx="3285410" cy="4056062"/>
          </a:xfrm>
        </p:spPr>
      </p:pic>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24</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Título"/>
          <p:cNvSpPr>
            <a:spLocks noGrp="1"/>
          </p:cNvSpPr>
          <p:nvPr>
            <p:ph type="title"/>
          </p:nvPr>
        </p:nvSpPr>
        <p:spPr/>
        <p:txBody>
          <a:bodyPr/>
          <a:lstStyle/>
          <a:p>
            <a:pPr>
              <a:lnSpc>
                <a:spcPct val="90000"/>
              </a:lnSpc>
            </a:pPr>
            <a:r>
              <a:rPr lang="es-ES_tradnl" dirty="0"/>
              <a:t>Diseño </a:t>
            </a:r>
            <a:r>
              <a:rPr lang="es-ES_tradnl" dirty="0" smtClean="0"/>
              <a:t>Metodológico</a:t>
            </a:r>
            <a:endParaRPr lang="es-ES" dirty="0"/>
          </a:p>
        </p:txBody>
      </p:sp>
      <p:pic>
        <p:nvPicPr>
          <p:cNvPr id="6" name="5 Marcador de contenido" descr="mapa2.jpg"/>
          <p:cNvPicPr>
            <a:picLocks noGrp="1" noChangeAspect="1"/>
          </p:cNvPicPr>
          <p:nvPr>
            <p:ph idx="1"/>
          </p:nvPr>
        </p:nvPicPr>
        <p:blipFill>
          <a:blip r:embed="rId3" cstate="print"/>
          <a:stretch>
            <a:fillRect/>
          </a:stretch>
        </p:blipFill>
        <p:spPr>
          <a:xfrm>
            <a:off x="636161" y="1327355"/>
            <a:ext cx="6639088" cy="4979315"/>
          </a:xfrm>
        </p:spPr>
      </p:pic>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25</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pic>
        <p:nvPicPr>
          <p:cNvPr id="7" name="6 Imagen" descr="COLON.jpg"/>
          <p:cNvPicPr>
            <a:picLocks noChangeAspect="1"/>
          </p:cNvPicPr>
          <p:nvPr/>
        </p:nvPicPr>
        <p:blipFill>
          <a:blip r:embed="rId4" cstate="print"/>
          <a:stretch>
            <a:fillRect/>
          </a:stretch>
        </p:blipFill>
        <p:spPr>
          <a:xfrm>
            <a:off x="4876800" y="2496670"/>
            <a:ext cx="3048000" cy="3810000"/>
          </a:xfrm>
          <a:prstGeom prst="rect">
            <a:avLst/>
          </a:prstGeom>
          <a:effectLst>
            <a:outerShdw blurRad="50800" dist="50800" dir="5400000" algn="ctr" rotWithShape="0">
              <a:srgbClr val="000000">
                <a:alpha val="48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Título"/>
          <p:cNvSpPr>
            <a:spLocks noGrp="1"/>
          </p:cNvSpPr>
          <p:nvPr>
            <p:ph type="title"/>
          </p:nvPr>
        </p:nvSpPr>
        <p:spPr/>
        <p:txBody>
          <a:bodyPr/>
          <a:lstStyle/>
          <a:p>
            <a:r>
              <a:rPr lang="es-ES" dirty="0"/>
              <a:t>Anteproyecto</a:t>
            </a:r>
          </a:p>
        </p:txBody>
      </p:sp>
      <p:pic>
        <p:nvPicPr>
          <p:cNvPr id="6" name="5 Marcador de contenido" descr="Molde balaustre y pieza.jpg"/>
          <p:cNvPicPr>
            <a:picLocks noGrp="1" noChangeAspect="1"/>
          </p:cNvPicPr>
          <p:nvPr>
            <p:ph idx="1"/>
          </p:nvPr>
        </p:nvPicPr>
        <p:blipFill>
          <a:blip r:embed="rId3" cstate="print"/>
          <a:stretch>
            <a:fillRect/>
          </a:stretch>
        </p:blipFill>
        <p:spPr>
          <a:xfrm>
            <a:off x="1767840" y="1727890"/>
            <a:ext cx="5608320" cy="4206240"/>
          </a:xfrm>
        </p:spPr>
      </p:pic>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26</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p:txBody>
          <a:bodyPr/>
          <a:lstStyle/>
          <a:p>
            <a:r>
              <a:rPr lang="es-ES_tradnl" dirty="0" smtClean="0"/>
              <a:t>Metodolog</a:t>
            </a:r>
            <a:r>
              <a:rPr lang="es-ES_tradnl" altLang="ja-JP" dirty="0" smtClean="0"/>
              <a:t>ía del Curso</a:t>
            </a:r>
            <a:endParaRPr lang="es-ES_tradnl" altLang="ja-JP" dirty="0"/>
          </a:p>
        </p:txBody>
      </p:sp>
      <p:sp>
        <p:nvSpPr>
          <p:cNvPr id="24579" name="Rectangle 3"/>
          <p:cNvSpPr>
            <a:spLocks noGrp="1"/>
          </p:cNvSpPr>
          <p:nvPr>
            <p:ph idx="1"/>
          </p:nvPr>
        </p:nvSpPr>
        <p:spPr/>
        <p:txBody>
          <a:bodyPr>
            <a:normAutofit fontScale="77500" lnSpcReduction="20000"/>
          </a:bodyPr>
          <a:lstStyle/>
          <a:p>
            <a:pPr lvl="1"/>
            <a:r>
              <a:rPr lang="es-ES_tradnl" altLang="ja-JP" sz="2800" baseline="0" dirty="0" smtClean="0"/>
              <a:t>Aplicación en un proyecto de investigación personal</a:t>
            </a:r>
          </a:p>
          <a:p>
            <a:pPr lvl="1"/>
            <a:r>
              <a:rPr lang="es-ES_tradnl" sz="2800" dirty="0" smtClean="0"/>
              <a:t>Clases expositivas profesor</a:t>
            </a:r>
            <a:endParaRPr lang="es-ES_tradnl" altLang="ja-JP" sz="2800" dirty="0" smtClean="0"/>
          </a:p>
          <a:p>
            <a:pPr lvl="2"/>
            <a:r>
              <a:rPr lang="es-ES_tradnl" altLang="ja-JP" sz="2600" dirty="0" smtClean="0"/>
              <a:t>Orientaciones conceptuales</a:t>
            </a:r>
            <a:endParaRPr lang="es-ES_tradnl" altLang="ja-JP" sz="2600" baseline="0" dirty="0" smtClean="0"/>
          </a:p>
          <a:p>
            <a:pPr lvl="2"/>
            <a:r>
              <a:rPr lang="es-ES_tradnl" altLang="ja-JP" sz="2600" baseline="0" dirty="0" smtClean="0"/>
              <a:t>Orientaciones metodológicas</a:t>
            </a:r>
          </a:p>
          <a:p>
            <a:pPr lvl="1">
              <a:defRPr/>
            </a:pPr>
            <a:r>
              <a:rPr lang="es-ES_tradnl" sz="2800" dirty="0" smtClean="0"/>
              <a:t>Presentaciones estudiantes</a:t>
            </a:r>
          </a:p>
          <a:p>
            <a:pPr lvl="1"/>
            <a:r>
              <a:rPr lang="es-ES_tradnl" altLang="ja-JP" sz="2800" baseline="0" dirty="0" smtClean="0"/>
              <a:t>Retroalimentación del grupo y profesor</a:t>
            </a:r>
          </a:p>
          <a:p>
            <a:pPr lvl="2">
              <a:defRPr/>
            </a:pPr>
            <a:r>
              <a:rPr lang="es-ES_tradnl" sz="2600" dirty="0" smtClean="0"/>
              <a:t>Discusión y talleres grupales</a:t>
            </a:r>
          </a:p>
          <a:p>
            <a:pPr lvl="2">
              <a:defRPr/>
            </a:pPr>
            <a:r>
              <a:rPr lang="es-ES_tradnl" sz="2600" dirty="0" smtClean="0"/>
              <a:t>Correcciones individuales programadas</a:t>
            </a:r>
          </a:p>
          <a:p>
            <a:pPr lvl="1">
              <a:defRPr/>
            </a:pPr>
            <a:r>
              <a:rPr lang="es-ES_tradnl" altLang="ja-JP" sz="2800" dirty="0" smtClean="0"/>
              <a:t>Construcción progresiva del Anteproyecto en 4 etapas</a:t>
            </a:r>
          </a:p>
          <a:p>
            <a:pPr lvl="1">
              <a:defRPr/>
            </a:pPr>
            <a:r>
              <a:rPr lang="es-ES_tradnl" altLang="ja-JP" sz="2800" dirty="0" smtClean="0"/>
              <a:t>Trabajo en clase es parte de Evaluaciones</a:t>
            </a:r>
          </a:p>
        </p:txBody>
      </p:sp>
      <p:sp>
        <p:nvSpPr>
          <p:cNvPr id="5" name="Marcador de pie de página 4"/>
          <p:cNvSpPr>
            <a:spLocks noGrp="1"/>
          </p:cNvSpPr>
          <p:nvPr>
            <p:ph type="ftr" sz="quarter" idx="11"/>
          </p:nvPr>
        </p:nvSpPr>
        <p:spPr/>
        <p:txBody>
          <a:bodyPr/>
          <a:lstStyle/>
          <a:p>
            <a:r>
              <a:rPr lang="es-ES_tradnl" smtClean="0"/>
              <a:t>Seminario de Diseño Computacional – Universidad de Chile</a:t>
            </a:r>
            <a:endParaRPr lang="es-ES" dirty="0"/>
          </a:p>
        </p:txBody>
      </p:sp>
      <p:sp>
        <p:nvSpPr>
          <p:cNvPr id="4" name="Marcador de número de diapositiva 3"/>
          <p:cNvSpPr>
            <a:spLocks noGrp="1"/>
          </p:cNvSpPr>
          <p:nvPr>
            <p:ph type="sldNum" sz="quarter" idx="12"/>
          </p:nvPr>
        </p:nvSpPr>
        <p:spPr/>
        <p:txBody>
          <a:bodyPr/>
          <a:lstStyle/>
          <a:p>
            <a:r>
              <a:rPr lang="es-ES" dirty="0" smtClean="0"/>
              <a:t> Seminario </a:t>
            </a:r>
            <a:fld id="{74F0CC69-0711-B14C-8A56-27B612BF2563}" type="slidenum">
              <a:rPr lang="es-ES" smtClean="0"/>
              <a:pPr/>
              <a:t>27</a:t>
            </a:fld>
            <a:endParaRPr lang="es-E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5 Imagen" descr="evaluar.jpg"/>
          <p:cNvPicPr>
            <a:picLocks noChangeAspect="1"/>
          </p:cNvPicPr>
          <p:nvPr/>
        </p:nvPicPr>
        <p:blipFill>
          <a:blip r:embed="rId3" cstate="print"/>
          <a:stretch>
            <a:fillRect/>
          </a:stretch>
        </p:blipFill>
        <p:spPr>
          <a:xfrm>
            <a:off x="-1219199" y="12247"/>
            <a:ext cx="10363200" cy="6845753"/>
          </a:xfrm>
          <a:prstGeom prst="rect">
            <a:avLst/>
          </a:prstGeom>
        </p:spPr>
      </p:pic>
      <p:sp>
        <p:nvSpPr>
          <p:cNvPr id="2" name="1 Título"/>
          <p:cNvSpPr>
            <a:spLocks noGrp="1"/>
          </p:cNvSpPr>
          <p:nvPr>
            <p:ph type="title"/>
          </p:nvPr>
        </p:nvSpPr>
        <p:spPr/>
        <p:txBody>
          <a:bodyPr/>
          <a:lstStyle/>
          <a:p>
            <a:pPr rtl="0" eaLnBrk="0" fontAlgn="base" hangingPunct="0"/>
            <a:r>
              <a:rPr lang="es-ES_tradnl" sz="4600" kern="1200" dirty="0" smtClean="0">
                <a:solidFill>
                  <a:schemeClr val="tx1"/>
                </a:solidFill>
                <a:latin typeface="+mj-lt"/>
                <a:ea typeface="+mj-ea"/>
                <a:cs typeface="+mj-cs"/>
              </a:rPr>
              <a:t>Evaluación</a:t>
            </a:r>
            <a:endParaRPr lang="es-ES" dirty="0"/>
          </a:p>
        </p:txBody>
      </p:sp>
      <p:sp>
        <p:nvSpPr>
          <p:cNvPr id="3" name="2 Marcador de contenido"/>
          <p:cNvSpPr>
            <a:spLocks noGrp="1"/>
          </p:cNvSpPr>
          <p:nvPr>
            <p:ph idx="1"/>
          </p:nvPr>
        </p:nvSpPr>
        <p:spPr/>
        <p:txBody>
          <a:bodyPr>
            <a:normAutofit fontScale="92500" lnSpcReduction="10000"/>
          </a:bodyPr>
          <a:lstStyle/>
          <a:p>
            <a:pPr marL="176213" lvl="0" indent="-107950"/>
            <a:r>
              <a:rPr lang="es-ES_tradnl" sz="2000" kern="1200" dirty="0" smtClean="0">
                <a:solidFill>
                  <a:schemeClr val="tx1"/>
                </a:solidFill>
                <a:latin typeface="+mj-lt"/>
                <a:ea typeface="+mj-ea"/>
                <a:cs typeface="+mj-cs"/>
              </a:rPr>
              <a:t>Presentación Antecedentes </a:t>
            </a:r>
            <a:r>
              <a:rPr lang="es-ES_tradnl" sz="5400" kern="1200" dirty="0" smtClean="0">
                <a:solidFill>
                  <a:schemeClr val="tx1"/>
                </a:solidFill>
                <a:latin typeface="Bodoni MT Black" pitchFamily="18" charset="0"/>
                <a:ea typeface="+mj-ea"/>
                <a:cs typeface="+mj-cs"/>
              </a:rPr>
              <a:t>15%</a:t>
            </a:r>
            <a:endParaRPr lang="es-ES" sz="5400" dirty="0" smtClean="0">
              <a:latin typeface="Bodoni MT Black" pitchFamily="18" charset="0"/>
            </a:endParaRPr>
          </a:p>
          <a:p>
            <a:pPr marL="176213" lvl="0" indent="-107950"/>
            <a:r>
              <a:rPr lang="es-ES_tradnl" sz="2000" kern="1200" dirty="0" smtClean="0">
                <a:solidFill>
                  <a:schemeClr val="tx1"/>
                </a:solidFill>
                <a:latin typeface="+mj-lt"/>
                <a:ea typeface="+mj-ea"/>
                <a:cs typeface="+mj-cs"/>
              </a:rPr>
              <a:t>Presentación de Formulación del Problema y Objetivos </a:t>
            </a:r>
            <a:r>
              <a:rPr lang="es-ES_tradnl" sz="5400" dirty="0" smtClean="0">
                <a:latin typeface="Bodoni MT Black" pitchFamily="18" charset="0"/>
                <a:ea typeface="+mj-ea"/>
                <a:cs typeface="+mj-cs"/>
              </a:rPr>
              <a:t>15%</a:t>
            </a:r>
            <a:r>
              <a:rPr lang="es-ES_tradnl" sz="5400" kern="1200" dirty="0" smtClean="0">
                <a:solidFill>
                  <a:schemeClr val="tx1"/>
                </a:solidFill>
                <a:latin typeface="+mj-lt"/>
                <a:ea typeface="+mj-ea"/>
                <a:cs typeface="+mj-cs"/>
              </a:rPr>
              <a:t>	</a:t>
            </a:r>
            <a:endParaRPr lang="es-ES" sz="5400" dirty="0" smtClean="0"/>
          </a:p>
          <a:p>
            <a:pPr marL="176213" lvl="0" indent="-107950"/>
            <a:r>
              <a:rPr lang="es-ES_tradnl" sz="2000" kern="1200" dirty="0" smtClean="0">
                <a:solidFill>
                  <a:schemeClr val="tx1"/>
                </a:solidFill>
                <a:latin typeface="+mj-lt"/>
                <a:ea typeface="+mj-ea"/>
                <a:cs typeface="+mj-cs"/>
              </a:rPr>
              <a:t>Presentación del Marco Teórico </a:t>
            </a:r>
            <a:r>
              <a:rPr lang="es-ES_tradnl" sz="5400" dirty="0" smtClean="0">
                <a:latin typeface="Bodoni MT Black" pitchFamily="18" charset="0"/>
                <a:ea typeface="+mj-ea"/>
                <a:cs typeface="+mj-cs"/>
              </a:rPr>
              <a:t>30%</a:t>
            </a:r>
            <a:endParaRPr lang="es-ES" sz="5400" dirty="0" smtClean="0">
              <a:latin typeface="Bodoni MT Black" pitchFamily="18" charset="0"/>
              <a:ea typeface="+mj-ea"/>
              <a:cs typeface="+mj-cs"/>
            </a:endParaRPr>
          </a:p>
          <a:p>
            <a:pPr marL="176213" lvl="0" indent="-107950"/>
            <a:r>
              <a:rPr lang="es-ES_tradnl" sz="2000" kern="1200" dirty="0" smtClean="0">
                <a:solidFill>
                  <a:schemeClr val="tx1"/>
                </a:solidFill>
                <a:latin typeface="+mj-lt"/>
                <a:ea typeface="+mj-ea"/>
                <a:cs typeface="+mj-cs"/>
              </a:rPr>
              <a:t>Evaluación Final </a:t>
            </a:r>
            <a:r>
              <a:rPr lang="es-ES_tradnl" sz="5400" dirty="0" smtClean="0">
                <a:latin typeface="Bodoni MT Black" pitchFamily="18" charset="0"/>
                <a:ea typeface="+mj-ea"/>
                <a:cs typeface="+mj-cs"/>
              </a:rPr>
              <a:t>40%</a:t>
            </a:r>
            <a:endParaRPr lang="es-ES" sz="5400" dirty="0" smtClean="0">
              <a:latin typeface="Bodoni MT Black" pitchFamily="18" charset="0"/>
              <a:ea typeface="+mj-ea"/>
              <a:cs typeface="+mj-cs"/>
            </a:endParaRPr>
          </a:p>
        </p:txBody>
      </p:sp>
      <p:sp>
        <p:nvSpPr>
          <p:cNvPr id="4" name="3 Marcador de pie de página"/>
          <p:cNvSpPr>
            <a:spLocks noGrp="1"/>
          </p:cNvSpPr>
          <p:nvPr>
            <p:ph type="ftr" sz="quarter" idx="11"/>
          </p:nvPr>
        </p:nvSpPr>
        <p:spPr/>
        <p:txBody>
          <a:bodyPr/>
          <a:lstStyle/>
          <a:p>
            <a:pPr>
              <a:defRPr/>
            </a:pPr>
            <a:r>
              <a:rPr lang="es-ES_tradnl" smtClean="0"/>
              <a:t>Seminario de Diseño Gráfico – Universidad de Chile</a:t>
            </a:r>
            <a:endParaRPr lang="es-ES"/>
          </a:p>
        </p:txBody>
      </p:sp>
      <p:sp>
        <p:nvSpPr>
          <p:cNvPr id="5" name="4 Marcador de número de diapositiva"/>
          <p:cNvSpPr>
            <a:spLocks noGrp="1"/>
          </p:cNvSpPr>
          <p:nvPr>
            <p:ph type="sldNum" sz="quarter" idx="12"/>
          </p:nvPr>
        </p:nvSpPr>
        <p:spPr/>
        <p:txBody>
          <a:bodyPr/>
          <a:lstStyle/>
          <a:p>
            <a:r>
              <a:rPr lang="es-ES" dirty="0" smtClean="0"/>
              <a:t> Seminario </a:t>
            </a:r>
            <a:fld id="{74F0CC69-0711-B14C-8A56-27B612BF2563}" type="slidenum">
              <a:rPr lang="es-ES" smtClean="0"/>
              <a:pPr/>
              <a:t>28</a:t>
            </a:fld>
            <a:endParaRPr lang="es-E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Marcador de contenido 6"/>
          <p:cNvGraphicFramePr>
            <a:graphicFrameLocks noGrp="1"/>
          </p:cNvGraphicFramePr>
          <p:nvPr>
            <p:ph idx="1"/>
          </p:nvPr>
        </p:nvGraphicFramePr>
        <p:xfrm>
          <a:off x="774078" y="516137"/>
          <a:ext cx="7313613" cy="5524974"/>
        </p:xfrm>
        <a:graphic>
          <a:graphicData uri="http://schemas.openxmlformats.org/drawingml/2006/table">
            <a:tbl>
              <a:tblPr firstRow="1" bandRow="1">
                <a:tableStyleId>{5C22544A-7EE6-4342-B048-85BDC9FD1C3A}</a:tableStyleId>
              </a:tblPr>
              <a:tblGrid>
                <a:gridCol w="713060"/>
                <a:gridCol w="705577"/>
                <a:gridCol w="5894976"/>
              </a:tblGrid>
              <a:tr h="502126">
                <a:tc>
                  <a:txBody>
                    <a:bodyPr/>
                    <a:lstStyle/>
                    <a:p>
                      <a:pPr marL="71755" marR="71755">
                        <a:spcAft>
                          <a:spcPts val="0"/>
                        </a:spcAft>
                      </a:pPr>
                      <a:r>
                        <a:rPr lang="es-ES" sz="1000" b="1" dirty="0">
                          <a:latin typeface="Arial"/>
                          <a:ea typeface="Times New Roman"/>
                          <a:cs typeface="Arial"/>
                        </a:rPr>
                        <a:t>Fecha</a:t>
                      </a:r>
                      <a:endParaRPr lang="es-ES_tradnl" sz="1000" dirty="0">
                        <a:latin typeface="Times New Roman"/>
                        <a:ea typeface="Times New Roman"/>
                        <a:cs typeface="Times New Roman"/>
                      </a:endParaRPr>
                    </a:p>
                  </a:txBody>
                  <a:tcPr marL="44450" marR="44450" marT="0" marB="0" anchor="ctr"/>
                </a:tc>
                <a:tc>
                  <a:txBody>
                    <a:bodyPr/>
                    <a:lstStyle/>
                    <a:p>
                      <a:pPr marL="71755" marR="71755" algn="ctr">
                        <a:spcAft>
                          <a:spcPts val="0"/>
                        </a:spcAft>
                      </a:pPr>
                      <a:r>
                        <a:rPr lang="es-ES" sz="1000" b="1" dirty="0">
                          <a:latin typeface="Arial"/>
                          <a:ea typeface="Times New Roman"/>
                          <a:cs typeface="Arial"/>
                        </a:rPr>
                        <a:t>CLASE</a:t>
                      </a:r>
                      <a:endParaRPr lang="es-ES_tradnl" sz="1000" dirty="0">
                        <a:latin typeface="Times New Roman"/>
                        <a:ea typeface="Times New Roman"/>
                        <a:cs typeface="Times New Roman"/>
                      </a:endParaRPr>
                    </a:p>
                  </a:txBody>
                  <a:tcPr marL="44450" marR="44450" marT="0" marB="0" anchor="ctr"/>
                </a:tc>
                <a:tc>
                  <a:txBody>
                    <a:bodyPr/>
                    <a:lstStyle/>
                    <a:p>
                      <a:pPr algn="ctr">
                        <a:spcAft>
                          <a:spcPts val="0"/>
                        </a:spcAft>
                      </a:pPr>
                      <a:r>
                        <a:rPr lang="es-ES" sz="1000" b="1" dirty="0">
                          <a:latin typeface="Arial"/>
                          <a:ea typeface="Times New Roman"/>
                          <a:cs typeface="Arial"/>
                        </a:rPr>
                        <a:t>ACTIVIDADES</a:t>
                      </a:r>
                      <a:endParaRPr lang="es-ES_tradnl" sz="1000" dirty="0">
                        <a:latin typeface="Times New Roman"/>
                        <a:ea typeface="Times New Roman"/>
                        <a:cs typeface="Times New Roman"/>
                      </a:endParaRPr>
                    </a:p>
                  </a:txBody>
                  <a:tcPr marL="44450" marR="44450" marT="0" marB="0" anchor="ctr"/>
                </a:tc>
              </a:tr>
              <a:tr h="251063">
                <a:tc>
                  <a:txBody>
                    <a:bodyPr/>
                    <a:lstStyle/>
                    <a:p>
                      <a:pPr algn="r">
                        <a:spcAft>
                          <a:spcPts val="0"/>
                        </a:spcAft>
                      </a:pPr>
                      <a:r>
                        <a:rPr lang="es-ES" sz="900" dirty="0" smtClean="0">
                          <a:latin typeface="Arial"/>
                          <a:ea typeface="Times New Roman"/>
                          <a:cs typeface="Times New Roman"/>
                        </a:rPr>
                        <a:t>28-marz</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Clase expositiva y discusión. Áreas de Investigación</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4-abri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2</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a:latin typeface="Times New Roman"/>
                          <a:ea typeface="Times New Roman"/>
                          <a:cs typeface="Times New Roman"/>
                        </a:rPr>
                        <a:t>Marco Conceptual. Disertaciones y discusión. Adscripción a Área Temática. Antecedentes e Investigación Preliminar del Estado del Arte.</a:t>
                      </a: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11-abri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3</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a:latin typeface="Times New Roman"/>
                          <a:ea typeface="Times New Roman"/>
                          <a:cs typeface="Times New Roman"/>
                        </a:rPr>
                        <a:t>Ontología y Epistemología del Diseño, visiones comparadas</a:t>
                      </a: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18-abri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4</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Corrección de Avances. Selección de Antecedentes relevantes.</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kern="1200" dirty="0" smtClean="0">
                          <a:solidFill>
                            <a:schemeClr val="dk1"/>
                          </a:solidFill>
                          <a:latin typeface="Arial"/>
                          <a:ea typeface="Times New Roman"/>
                          <a:cs typeface="Times New Roman"/>
                        </a:rPr>
                        <a:t>25-abri</a:t>
                      </a:r>
                      <a:endParaRPr lang="es-ES_tradnl" sz="900" kern="1200" dirty="0">
                        <a:solidFill>
                          <a:schemeClr val="dk1"/>
                        </a:solidFill>
                        <a:latin typeface="Arial"/>
                        <a:ea typeface="Times New Roman"/>
                        <a:cs typeface="Times New Roman"/>
                      </a:endParaRPr>
                    </a:p>
                  </a:txBody>
                  <a:tcPr marL="44450" marR="44450" marT="0" marB="0"/>
                </a:tc>
                <a:tc>
                  <a:txBody>
                    <a:bodyPr/>
                    <a:lstStyle/>
                    <a:p>
                      <a:pPr algn="ctr">
                        <a:spcAft>
                          <a:spcPts val="0"/>
                        </a:spcAft>
                      </a:pPr>
                      <a:r>
                        <a:rPr lang="es-ES" sz="1000" b="1" dirty="0">
                          <a:latin typeface="Arial"/>
                          <a:ea typeface="Times New Roman"/>
                          <a:cs typeface="Arial"/>
                        </a:rPr>
                        <a:t>5</a:t>
                      </a:r>
                      <a:endParaRPr lang="es-ES_tradnl" sz="1000" dirty="0">
                        <a:latin typeface="Times New Roman"/>
                        <a:ea typeface="Times New Roman"/>
                        <a:cs typeface="Times New Roman"/>
                      </a:endParaRPr>
                    </a:p>
                  </a:txBody>
                  <a:tcPr marL="44450" marR="44450" marT="0" marB="0" anchor="ctr"/>
                </a:tc>
                <a:tc>
                  <a:txBody>
                    <a:bodyPr/>
                    <a:lstStyle/>
                    <a:p>
                      <a:pPr>
                        <a:spcAft>
                          <a:spcPts val="0"/>
                        </a:spcAft>
                      </a:pP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kern="1200" dirty="0" smtClean="0">
                          <a:solidFill>
                            <a:schemeClr val="dk1"/>
                          </a:solidFill>
                          <a:latin typeface="Arial"/>
                          <a:ea typeface="Times New Roman"/>
                          <a:cs typeface="Times New Roman"/>
                        </a:rPr>
                        <a:t>2-mayo</a:t>
                      </a:r>
                      <a:endParaRPr lang="es-ES_tradnl" sz="900" kern="1200" dirty="0">
                        <a:solidFill>
                          <a:schemeClr val="dk1"/>
                        </a:solidFill>
                        <a:latin typeface="Arial"/>
                        <a:ea typeface="Times New Roman"/>
                        <a:cs typeface="Times New Roman"/>
                      </a:endParaRPr>
                    </a:p>
                  </a:txBody>
                  <a:tcPr marL="44450" marR="44450" marT="0" marB="0"/>
                </a:tc>
                <a:tc>
                  <a:txBody>
                    <a:bodyPr/>
                    <a:lstStyle/>
                    <a:p>
                      <a:pPr algn="ctr">
                        <a:spcAft>
                          <a:spcPts val="0"/>
                        </a:spcAft>
                      </a:pPr>
                      <a:r>
                        <a:rPr lang="es-ES" sz="1000" b="1" dirty="0">
                          <a:latin typeface="Arial"/>
                          <a:ea typeface="Times New Roman"/>
                          <a:cs typeface="Arial"/>
                        </a:rPr>
                        <a:t>6</a:t>
                      </a:r>
                      <a:endParaRPr lang="es-ES_tradnl" sz="1000" dirty="0">
                        <a:latin typeface="Times New Roman"/>
                        <a:ea typeface="Times New Roman"/>
                        <a:cs typeface="Times New Roman"/>
                      </a:endParaRPr>
                    </a:p>
                  </a:txBody>
                  <a:tcPr marL="44450" marR="44450" marT="0" marB="0" anchor="ctr"/>
                </a:tc>
                <a:tc>
                  <a:txBody>
                    <a:bodyPr/>
                    <a:lstStyle/>
                    <a:p>
                      <a:pPr>
                        <a:spcAft>
                          <a:spcPts val="0"/>
                        </a:spcAft>
                      </a:pPr>
                      <a:r>
                        <a:rPr lang="es-ES" sz="1200" b="1" dirty="0">
                          <a:solidFill>
                            <a:srgbClr val="0000FF"/>
                          </a:solidFill>
                          <a:latin typeface="Times New Roman"/>
                          <a:ea typeface="Times New Roman"/>
                          <a:cs typeface="Times New Roman"/>
                        </a:rPr>
                        <a:t>Presentación Antecedentes 15%</a:t>
                      </a:r>
                      <a:r>
                        <a:rPr lang="es-ES" sz="1200" b="1" dirty="0">
                          <a:solidFill>
                            <a:srgbClr val="000000"/>
                          </a:solidFill>
                          <a:latin typeface="Times New Roman"/>
                          <a:ea typeface="Times New Roman"/>
                          <a:cs typeface="Times New Roman"/>
                        </a:rPr>
                        <a:t> </a:t>
                      </a:r>
                      <a:r>
                        <a:rPr lang="es-ES" sz="1200" dirty="0">
                          <a:solidFill>
                            <a:srgbClr val="000000"/>
                          </a:solidFill>
                          <a:latin typeface="Times New Roman"/>
                          <a:ea typeface="Times New Roman"/>
                          <a:cs typeface="Times New Roman"/>
                        </a:rPr>
                        <a:t>(se evalúa la participación encargos anteriores 25%)</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9-mayo</a:t>
                      </a:r>
                      <a:endParaRPr lang="es-ES_tradnl" sz="1000" dirty="0">
                        <a:latin typeface="Times New Roman"/>
                        <a:ea typeface="Times New Roman"/>
                        <a:cs typeface="Times New Roman"/>
                      </a:endParaRPr>
                    </a:p>
                  </a:txBody>
                  <a:tcPr marL="44450" marR="44450" marT="0" marB="0"/>
                </a:tc>
                <a:tc>
                  <a:txBody>
                    <a:bodyPr/>
                    <a:lstStyle/>
                    <a:p>
                      <a:endParaRPr lang="es-CL"/>
                    </a:p>
                  </a:txBody>
                  <a:tcPr marL="44450" marR="44450" marT="0" marB="0" anchor="ctr"/>
                </a:tc>
                <a:tc>
                  <a:txBody>
                    <a:bodyPr/>
                    <a:lstStyle/>
                    <a:p>
                      <a:endParaRPr lang="es-CL" dirty="0"/>
                    </a:p>
                  </a:txBody>
                  <a:tcPr marL="44450" marR="44450" marT="0" marB="0"/>
                </a:tc>
              </a:tr>
              <a:tr h="251063">
                <a:tc>
                  <a:txBody>
                    <a:bodyPr/>
                    <a:lstStyle/>
                    <a:p>
                      <a:pPr algn="r">
                        <a:spcAft>
                          <a:spcPts val="0"/>
                        </a:spcAft>
                      </a:pPr>
                      <a:r>
                        <a:rPr lang="es-ES" sz="900" dirty="0" smtClean="0">
                          <a:latin typeface="Arial"/>
                          <a:ea typeface="Times New Roman"/>
                          <a:cs typeface="Times New Roman"/>
                        </a:rPr>
                        <a:t>16-mayo</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dirty="0">
                          <a:latin typeface="Arial"/>
                          <a:ea typeface="Times New Roman"/>
                          <a:cs typeface="Arial"/>
                        </a:rPr>
                        <a:t>7</a:t>
                      </a:r>
                      <a:endParaRPr lang="es-ES_tradnl" sz="1000" dirty="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Formulación del Problema y Objetivos</a:t>
                      </a:r>
                      <a:r>
                        <a:rPr lang="es-ES_tradnl" sz="1200" b="1" dirty="0">
                          <a:solidFill>
                            <a:srgbClr val="0000FF"/>
                          </a:solidFill>
                          <a:latin typeface="Times New Roman"/>
                          <a:ea typeface="Times New Roman"/>
                          <a:cs typeface="Times New Roman"/>
                        </a:rPr>
                        <a:t> </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23-mayo</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8</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Control de avance y correcciones a Antecedentes y Problema</a:t>
                      </a:r>
                      <a:r>
                        <a:rPr lang="es-ES_tradnl" sz="1200" b="1" dirty="0">
                          <a:solidFill>
                            <a:srgbClr val="0000FF"/>
                          </a:solidFill>
                          <a:latin typeface="Times New Roman"/>
                          <a:ea typeface="Times New Roman"/>
                          <a:cs typeface="Times New Roman"/>
                        </a:rPr>
                        <a:t> </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30-mayo</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9</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b="1">
                          <a:solidFill>
                            <a:srgbClr val="0000FF"/>
                          </a:solidFill>
                          <a:latin typeface="Times New Roman"/>
                          <a:ea typeface="Times New Roman"/>
                          <a:cs typeface="Times New Roman"/>
                        </a:rPr>
                        <a:t>Presentación de Formulación del Problema y Objetivos 15%</a:t>
                      </a: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dirty="0">
                          <a:latin typeface="Arial"/>
                          <a:ea typeface="Times New Roman"/>
                          <a:cs typeface="Times New Roman"/>
                        </a:rPr>
                        <a:t>6</a:t>
                      </a:r>
                      <a:r>
                        <a:rPr lang="es-ES" sz="900" dirty="0" smtClean="0">
                          <a:latin typeface="Arial"/>
                          <a:ea typeface="Times New Roman"/>
                          <a:cs typeface="Times New Roman"/>
                        </a:rPr>
                        <a:t>-juni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10</a:t>
                      </a:r>
                      <a:endParaRPr lang="es-ES_tradnl" sz="1000">
                        <a:latin typeface="Times New Roman"/>
                        <a:ea typeface="Times New Roman"/>
                        <a:cs typeface="Times New Roman"/>
                      </a:endParaRPr>
                    </a:p>
                  </a:txBody>
                  <a:tcPr marL="44450" marR="44450" marT="0" marB="0" anchor="ctr"/>
                </a:tc>
                <a:tc>
                  <a:txBody>
                    <a:bodyPr/>
                    <a:lstStyle/>
                    <a:p>
                      <a:pPr>
                        <a:spcAft>
                          <a:spcPts val="0"/>
                        </a:spcAft>
                      </a:pPr>
                      <a:endParaRPr lang="es-ES_tradnl" sz="120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13-juni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11</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a:latin typeface="Times New Roman"/>
                          <a:ea typeface="Times New Roman"/>
                          <a:cs typeface="Times New Roman"/>
                        </a:rPr>
                        <a:t>El Marco Teórico. Conceptos y discusión Bibliográfica.</a:t>
                      </a: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20-juni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12</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Corrección de Marco Teórico.</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27-juni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13</a:t>
                      </a:r>
                      <a:endParaRPr lang="es-ES_tradnl" sz="1000">
                        <a:latin typeface="Times New Roman"/>
                        <a:ea typeface="Times New Roman"/>
                        <a:cs typeface="Times New Roman"/>
                      </a:endParaRPr>
                    </a:p>
                  </a:txBody>
                  <a:tcPr marL="44450" marR="44450" marT="0" marB="0" anchor="ctr"/>
                </a:tc>
                <a:tc>
                  <a:txBody>
                    <a:bodyPr/>
                    <a:lstStyle/>
                    <a:p>
                      <a:pPr>
                        <a:spcAft>
                          <a:spcPts val="0"/>
                        </a:spcAft>
                      </a:pP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dirty="0">
                          <a:latin typeface="Arial"/>
                          <a:ea typeface="Times New Roman"/>
                          <a:cs typeface="Times New Roman"/>
                        </a:rPr>
                        <a:t>4</a:t>
                      </a:r>
                      <a:r>
                        <a:rPr lang="es-ES" sz="900" dirty="0" smtClean="0">
                          <a:latin typeface="Arial"/>
                          <a:ea typeface="Times New Roman"/>
                          <a:cs typeface="Times New Roman"/>
                        </a:rPr>
                        <a:t>-juli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14</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Corrección de Diseño Metodológico. Plan de Trabajo.</a:t>
                      </a:r>
                      <a:r>
                        <a:rPr lang="es-ES_tradnl" sz="1200" b="1" dirty="0">
                          <a:solidFill>
                            <a:srgbClr val="0000FF"/>
                          </a:solidFill>
                          <a:latin typeface="Times New Roman"/>
                          <a:ea typeface="Times New Roman"/>
                          <a:cs typeface="Times New Roman"/>
                        </a:rPr>
                        <a:t> </a:t>
                      </a:r>
                      <a:endParaRPr lang="es-ES_tradnl" sz="1400" dirty="0">
                        <a:latin typeface="Times New Roman"/>
                        <a:ea typeface="Times New Roman"/>
                        <a:cs typeface="Times New Roman"/>
                      </a:endParaRPr>
                    </a:p>
                    <a:p>
                      <a:pPr>
                        <a:spcAft>
                          <a:spcPts val="0"/>
                        </a:spcAft>
                      </a:pPr>
                      <a:r>
                        <a:rPr lang="es-ES_tradnl" sz="1200" b="1" dirty="0">
                          <a:solidFill>
                            <a:srgbClr val="0000FF"/>
                          </a:solidFill>
                          <a:latin typeface="Times New Roman"/>
                          <a:ea typeface="Times New Roman"/>
                          <a:cs typeface="Times New Roman"/>
                        </a:rPr>
                        <a:t>Presentación del Marco Teórico 30%</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11-juli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15</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a:latin typeface="Times New Roman"/>
                          <a:ea typeface="Times New Roman"/>
                          <a:cs typeface="Times New Roman"/>
                        </a:rPr>
                        <a:t>Análisis de sentido y procedimiento de llenado de Formulario Concurso Investigación FAU.</a:t>
                      </a: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dirty="0" smtClean="0">
                          <a:latin typeface="Arial"/>
                          <a:ea typeface="Times New Roman"/>
                          <a:cs typeface="Times New Roman"/>
                        </a:rPr>
                        <a:t>18-juli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16</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a:latin typeface="Times New Roman"/>
                          <a:ea typeface="Times New Roman"/>
                          <a:cs typeface="Times New Roman"/>
                        </a:rPr>
                        <a:t>Correcciones al Formulario. Defensa de Resultados..</a:t>
                      </a:r>
                      <a:endParaRPr lang="es-ES_tradnl" sz="1400">
                        <a:latin typeface="Times New Roman"/>
                        <a:ea typeface="Times New Roman"/>
                        <a:cs typeface="Times New Roman"/>
                      </a:endParaRPr>
                    </a:p>
                  </a:txBody>
                  <a:tcPr marL="44450" marR="44450" marT="0" marB="0"/>
                </a:tc>
              </a:tr>
              <a:tr h="251063">
                <a:tc>
                  <a:txBody>
                    <a:bodyPr/>
                    <a:lstStyle/>
                    <a:p>
                      <a:pPr algn="r">
                        <a:spcAft>
                          <a:spcPts val="0"/>
                        </a:spcAft>
                      </a:pPr>
                      <a:r>
                        <a:rPr lang="es-ES" sz="900" smtClean="0">
                          <a:latin typeface="Arial"/>
                          <a:ea typeface="Times New Roman"/>
                          <a:cs typeface="Times New Roman"/>
                        </a:rPr>
                        <a:t>25-juli</a:t>
                      </a:r>
                      <a:endParaRPr lang="es-ES_tradnl" sz="1000" dirty="0">
                        <a:latin typeface="Times New Roman"/>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17</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Entrega de Formularios</a:t>
                      </a:r>
                      <a:r>
                        <a:rPr lang="es-ES_tradnl" sz="1200" b="1" dirty="0">
                          <a:solidFill>
                            <a:srgbClr val="0000FF"/>
                          </a:solidFill>
                          <a:latin typeface="Times New Roman"/>
                          <a:ea typeface="Times New Roman"/>
                          <a:cs typeface="Times New Roman"/>
                        </a:rPr>
                        <a:t> Evaluación final 40</a:t>
                      </a:r>
                      <a:r>
                        <a:rPr lang="es-ES_tradnl" sz="1200" b="1" dirty="0" smtClean="0">
                          <a:solidFill>
                            <a:srgbClr val="0000FF"/>
                          </a:solidFill>
                          <a:latin typeface="Times New Roman"/>
                          <a:ea typeface="Times New Roman"/>
                          <a:cs typeface="Times New Roman"/>
                        </a:rPr>
                        <a:t>%</a:t>
                      </a:r>
                      <a:endParaRPr lang="es-ES_tradnl" sz="1400" dirty="0">
                        <a:latin typeface="Times New Roman"/>
                        <a:ea typeface="Times New Roman"/>
                        <a:cs typeface="Times New Roman"/>
                      </a:endParaRPr>
                    </a:p>
                  </a:txBody>
                  <a:tcPr marL="44450" marR="44450" marT="0" marB="0"/>
                </a:tc>
              </a:tr>
              <a:tr h="251063">
                <a:tc>
                  <a:txBody>
                    <a:bodyPr/>
                    <a:lstStyle/>
                    <a:p>
                      <a:pPr algn="r">
                        <a:spcAft>
                          <a:spcPts val="0"/>
                        </a:spcAft>
                      </a:pPr>
                      <a:endParaRPr lang="es-ES" sz="900">
                        <a:latin typeface="Arial"/>
                        <a:ea typeface="Times New Roman"/>
                        <a:cs typeface="Times New Roman"/>
                      </a:endParaRPr>
                    </a:p>
                  </a:txBody>
                  <a:tcPr marL="44450" marR="44450" marT="0" marB="0"/>
                </a:tc>
                <a:tc>
                  <a:txBody>
                    <a:bodyPr/>
                    <a:lstStyle/>
                    <a:p>
                      <a:pPr algn="ctr">
                        <a:spcAft>
                          <a:spcPts val="0"/>
                        </a:spcAft>
                      </a:pPr>
                      <a:r>
                        <a:rPr lang="es-ES" sz="1000" b="1">
                          <a:latin typeface="Arial"/>
                          <a:ea typeface="Times New Roman"/>
                          <a:cs typeface="Arial"/>
                        </a:rPr>
                        <a:t>18</a:t>
                      </a:r>
                      <a:endParaRPr lang="es-ES_tradnl" sz="1000">
                        <a:latin typeface="Times New Roman"/>
                        <a:ea typeface="Times New Roman"/>
                        <a:cs typeface="Times New Roman"/>
                      </a:endParaRPr>
                    </a:p>
                  </a:txBody>
                  <a:tcPr marL="44450" marR="44450" marT="0" marB="0" anchor="ctr"/>
                </a:tc>
                <a:tc>
                  <a:txBody>
                    <a:bodyPr/>
                    <a:lstStyle/>
                    <a:p>
                      <a:pPr>
                        <a:spcAft>
                          <a:spcPts val="0"/>
                        </a:spcAft>
                      </a:pPr>
                      <a:r>
                        <a:rPr lang="es-ES_tradnl" sz="1200" dirty="0">
                          <a:latin typeface="Times New Roman"/>
                          <a:ea typeface="Times New Roman"/>
                          <a:cs typeface="Times New Roman"/>
                        </a:rPr>
                        <a:t>Entrega Evaluaciones</a:t>
                      </a:r>
                      <a:endParaRPr lang="es-ES_tradnl" sz="1400" dirty="0">
                        <a:latin typeface="Times New Roman"/>
                        <a:ea typeface="Times New Roman"/>
                        <a:cs typeface="Times New Roman"/>
                      </a:endParaRPr>
                    </a:p>
                  </a:txBody>
                  <a:tcPr marL="44450" marR="44450" marT="0" marB="0"/>
                </a:tc>
              </a:tr>
            </a:tbl>
          </a:graphicData>
        </a:graphic>
      </p:graphicFrame>
      <p:sp>
        <p:nvSpPr>
          <p:cNvPr id="4" name="Marcador de pie de página 3"/>
          <p:cNvSpPr>
            <a:spLocks noGrp="1"/>
          </p:cNvSpPr>
          <p:nvPr>
            <p:ph type="ftr" sz="quarter" idx="11"/>
          </p:nvPr>
        </p:nvSpPr>
        <p:spPr/>
        <p:txBody>
          <a:bodyPr/>
          <a:lstStyle/>
          <a:p>
            <a:pPr>
              <a:defRPr/>
            </a:pPr>
            <a:r>
              <a:rPr lang="es-ES_tradnl" smtClean="0"/>
              <a:t>Seminario de Diseño Gráfico – Universidad de Chile</a:t>
            </a:r>
            <a:endParaRPr lang="es-ES"/>
          </a:p>
        </p:txBody>
      </p:sp>
      <p:sp>
        <p:nvSpPr>
          <p:cNvPr id="5" name="Marcador de número de diapositiva 4"/>
          <p:cNvSpPr>
            <a:spLocks noGrp="1"/>
          </p:cNvSpPr>
          <p:nvPr>
            <p:ph type="sldNum" sz="quarter" idx="12"/>
          </p:nvPr>
        </p:nvSpPr>
        <p:spPr/>
        <p:txBody>
          <a:bodyPr/>
          <a:lstStyle/>
          <a:p>
            <a:r>
              <a:rPr lang="es-ES" smtClean="0"/>
              <a:t> Seminario </a:t>
            </a:r>
            <a:fld id="{74F0CC69-0711-B14C-8A56-27B612BF2563}" type="slidenum">
              <a:rPr lang="es-ES" smtClean="0"/>
              <a:pPr/>
              <a:t>29</a:t>
            </a:fld>
            <a:endParaRPr lang="es-E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p:cNvSpPr>
            <a:spLocks noGrp="1"/>
          </p:cNvSpPr>
          <p:nvPr>
            <p:ph type="title"/>
          </p:nvPr>
        </p:nvSpPr>
        <p:spPr/>
        <p:txBody>
          <a:bodyPr/>
          <a:lstStyle/>
          <a:p>
            <a:r>
              <a:rPr lang="es-ES_tradnl" sz="2800" dirty="0" smtClean="0"/>
              <a:t>Investigación, publicaciones y proyectos</a:t>
            </a:r>
            <a:r>
              <a:rPr lang="es-ES_tradnl" sz="2800" baseline="0" dirty="0" smtClean="0"/>
              <a:t> recientes</a:t>
            </a:r>
            <a:endParaRPr lang="es-ES_tradnl" sz="2800" dirty="0"/>
          </a:p>
        </p:txBody>
      </p:sp>
      <p:sp>
        <p:nvSpPr>
          <p:cNvPr id="9" name="Marcador de contenido 8"/>
          <p:cNvSpPr>
            <a:spLocks noGrp="1"/>
          </p:cNvSpPr>
          <p:nvPr>
            <p:ph idx="1"/>
          </p:nvPr>
        </p:nvSpPr>
        <p:spPr/>
        <p:txBody>
          <a:bodyPr>
            <a:noAutofit/>
          </a:bodyPr>
          <a:lstStyle/>
          <a:p>
            <a:pPr>
              <a:spcBef>
                <a:spcPts val="0"/>
              </a:spcBef>
            </a:pPr>
            <a:r>
              <a:rPr lang="es-ES_tradnl" sz="900" dirty="0" smtClean="0"/>
              <a:t>2012	Encargado de Tecnologías Proyecto: Programa de prospección y difusión tecnológica para la incubación y asesoría de medianas, pequeñas y micro empresas culturales y creativas de la Región Metropolitana de Santiago</a:t>
            </a:r>
          </a:p>
          <a:p>
            <a:pPr>
              <a:spcBef>
                <a:spcPts val="0"/>
              </a:spcBef>
            </a:pPr>
            <a:r>
              <a:rPr lang="es-ES_tradnl" sz="900" dirty="0" smtClean="0"/>
              <a:t>2011	“Preguntas aumentadas: medios enriquecidos y el acto de preguntar”, SIGRADI, Universidad Nacional del Litoral, Santa Fe, Argentina.</a:t>
            </a:r>
          </a:p>
          <a:p>
            <a:pPr>
              <a:spcBef>
                <a:spcPts val="0"/>
              </a:spcBef>
            </a:pPr>
            <a:r>
              <a:rPr lang="es-ES_tradnl" sz="900" dirty="0" smtClean="0"/>
              <a:t>2010-2011 	Adjudicación de la Licitación Pública ID 587-92-L110 "Enfoque de Género modalidad e-</a:t>
            </a:r>
            <a:r>
              <a:rPr lang="es-ES_tradnl" sz="900" dirty="0" err="1" smtClean="0"/>
              <a:t>learning</a:t>
            </a:r>
            <a:r>
              <a:rPr lang="es-ES_tradnl" sz="900" dirty="0" smtClean="0"/>
              <a:t>" para funcionarios del Ministerio de la  Vivienda y Urbanismo. Viviana Fernández </a:t>
            </a:r>
            <a:r>
              <a:rPr lang="es-ES_tradnl" sz="900" dirty="0" err="1" smtClean="0"/>
              <a:t>Prajoux</a:t>
            </a:r>
            <a:r>
              <a:rPr lang="es-ES_tradnl" sz="900" dirty="0" smtClean="0"/>
              <a:t>, Elaboración contenidos del Curso y responsable del proyecto; Eduardo Hamuy Pinto, Desarrollo del Curso modalidad e-</a:t>
            </a:r>
            <a:r>
              <a:rPr lang="es-ES_tradnl" sz="900" dirty="0" err="1" smtClean="0"/>
              <a:t>learning</a:t>
            </a:r>
            <a:r>
              <a:rPr lang="es-ES_tradnl" sz="900" dirty="0" smtClean="0"/>
              <a:t>; Cristian Lizama Carreño, Diseñador Digital. Centro de Proyectos Externos, FAU.</a:t>
            </a:r>
          </a:p>
          <a:p>
            <a:pPr>
              <a:spcBef>
                <a:spcPts val="0"/>
              </a:spcBef>
            </a:pPr>
            <a:r>
              <a:rPr lang="es-ES_tradnl" sz="900" dirty="0" smtClean="0"/>
              <a:t>2009 -2011	Proyecto: Protocolo de interacción para consultas y respuestas en entornos virtuales de aprendizaje por medio de captura de pantallas. Investigador Responsable. Concurso Proyectos Investigación FAU 2009.</a:t>
            </a:r>
          </a:p>
          <a:p>
            <a:pPr>
              <a:spcBef>
                <a:spcPts val="0"/>
              </a:spcBef>
            </a:pPr>
            <a:r>
              <a:rPr lang="es-ES_tradnl" sz="900" dirty="0" smtClean="0"/>
              <a:t>2009	</a:t>
            </a:r>
            <a:r>
              <a:rPr lang="es-ES_tradnl" sz="900" dirty="0" err="1" smtClean="0"/>
              <a:t>Information</a:t>
            </a:r>
            <a:r>
              <a:rPr lang="es-ES_tradnl" sz="900" dirty="0" smtClean="0"/>
              <a:t> versus </a:t>
            </a:r>
            <a:r>
              <a:rPr lang="es-ES_tradnl" sz="900" dirty="0" err="1" smtClean="0"/>
              <a:t>communication</a:t>
            </a:r>
            <a:r>
              <a:rPr lang="es-ES_tradnl" sz="900" dirty="0" smtClean="0"/>
              <a:t> in </a:t>
            </a:r>
            <a:r>
              <a:rPr lang="es-ES_tradnl" sz="900" dirty="0" err="1" smtClean="0"/>
              <a:t>course</a:t>
            </a:r>
            <a:r>
              <a:rPr lang="es-ES_tradnl" sz="900" dirty="0" smtClean="0"/>
              <a:t> </a:t>
            </a:r>
            <a:r>
              <a:rPr lang="es-ES_tradnl" sz="900" dirty="0" err="1" smtClean="0"/>
              <a:t>management</a:t>
            </a:r>
            <a:r>
              <a:rPr lang="es-ES_tradnl" sz="900" dirty="0" smtClean="0"/>
              <a:t> </a:t>
            </a:r>
            <a:r>
              <a:rPr lang="es-ES_tradnl" sz="900" dirty="0" err="1" smtClean="0"/>
              <a:t>system</a:t>
            </a:r>
            <a:r>
              <a:rPr lang="es-ES_tradnl" sz="900" dirty="0" smtClean="0"/>
              <a:t> </a:t>
            </a:r>
            <a:r>
              <a:rPr lang="es-ES_tradnl" sz="900" dirty="0" err="1" smtClean="0"/>
              <a:t>participation</a:t>
            </a:r>
            <a:r>
              <a:rPr lang="es-ES_tradnl" sz="900" dirty="0" smtClean="0"/>
              <a:t>, Computers &amp; </a:t>
            </a:r>
            <a:r>
              <a:rPr lang="es-ES_tradnl" sz="900" dirty="0" err="1" smtClean="0"/>
              <a:t>Education</a:t>
            </a:r>
            <a:r>
              <a:rPr lang="es-ES_tradnl" sz="900" dirty="0" smtClean="0"/>
              <a:t>, Elsevier, 541, </a:t>
            </a:r>
            <a:r>
              <a:rPr lang="es-ES_tradnl" sz="900" dirty="0" err="1" smtClean="0"/>
              <a:t>January</a:t>
            </a:r>
            <a:r>
              <a:rPr lang="es-ES_tradnl" sz="900" dirty="0" smtClean="0"/>
              <a:t> 2010.</a:t>
            </a:r>
            <a:br>
              <a:rPr lang="es-ES_tradnl" sz="900" dirty="0" smtClean="0"/>
            </a:br>
            <a:r>
              <a:rPr lang="es-ES_tradnl" sz="900" dirty="0" err="1" smtClean="0"/>
              <a:t>Interaction</a:t>
            </a:r>
            <a:r>
              <a:rPr lang="es-ES_tradnl" sz="900" dirty="0" smtClean="0"/>
              <a:t> </a:t>
            </a:r>
            <a:r>
              <a:rPr lang="es-ES_tradnl" sz="900" dirty="0" err="1" smtClean="0"/>
              <a:t>protocol</a:t>
            </a:r>
            <a:r>
              <a:rPr lang="es-ES_tradnl" sz="900" dirty="0" smtClean="0"/>
              <a:t> </a:t>
            </a:r>
            <a:r>
              <a:rPr lang="es-ES_tradnl" sz="900" dirty="0" err="1" smtClean="0"/>
              <a:t>for</a:t>
            </a:r>
            <a:r>
              <a:rPr lang="es-ES_tradnl" sz="900" dirty="0" smtClean="0"/>
              <a:t> </a:t>
            </a:r>
            <a:r>
              <a:rPr lang="es-ES_tradnl" sz="900" dirty="0" err="1" smtClean="0"/>
              <a:t>questions</a:t>
            </a:r>
            <a:r>
              <a:rPr lang="es-ES_tradnl" sz="900" dirty="0" smtClean="0"/>
              <a:t> &amp; </a:t>
            </a:r>
            <a:r>
              <a:rPr lang="es-ES_tradnl" sz="900" dirty="0" err="1" smtClean="0"/>
              <a:t>answers</a:t>
            </a:r>
            <a:r>
              <a:rPr lang="es-ES_tradnl" sz="900" dirty="0" smtClean="0"/>
              <a:t> </a:t>
            </a:r>
            <a:r>
              <a:rPr lang="es-ES_tradnl" sz="900" dirty="0" err="1" smtClean="0"/>
              <a:t>through</a:t>
            </a:r>
            <a:r>
              <a:rPr lang="es-ES_tradnl" sz="900" dirty="0" smtClean="0"/>
              <a:t> </a:t>
            </a:r>
            <a:r>
              <a:rPr lang="es-ES_tradnl" sz="900" dirty="0" err="1" smtClean="0"/>
              <a:t>screen</a:t>
            </a:r>
            <a:r>
              <a:rPr lang="es-ES_tradnl" sz="900" dirty="0" smtClean="0"/>
              <a:t> capture, in virtual </a:t>
            </a:r>
            <a:r>
              <a:rPr lang="es-ES_tradnl" sz="900" dirty="0" err="1" smtClean="0"/>
              <a:t>learning</a:t>
            </a:r>
            <a:r>
              <a:rPr lang="es-ES_tradnl" sz="900" dirty="0" smtClean="0"/>
              <a:t> </a:t>
            </a:r>
            <a:r>
              <a:rPr lang="es-ES_tradnl" sz="900" dirty="0" err="1" smtClean="0"/>
              <a:t>environments</a:t>
            </a:r>
            <a:r>
              <a:rPr lang="es-ES_tradnl" sz="900" dirty="0" smtClean="0"/>
              <a:t>, SIGRADI, Sao Paulo, </a:t>
            </a:r>
            <a:r>
              <a:rPr lang="es-ES_tradnl" sz="900" dirty="0" err="1" smtClean="0"/>
              <a:t>Brazil</a:t>
            </a:r>
            <a:r>
              <a:rPr lang="es-ES_tradnl" sz="900" dirty="0" smtClean="0"/>
              <a:t>.</a:t>
            </a:r>
          </a:p>
          <a:p>
            <a:pPr>
              <a:spcBef>
                <a:spcPts val="0"/>
              </a:spcBef>
            </a:pPr>
            <a:r>
              <a:rPr lang="es-ES_tradnl" sz="900" dirty="0" smtClean="0"/>
              <a:t>2008 	Publicado en Ponencias del XII Congreso Iberoamericano de Gráfica Digital SIGRADI, CUJAE, La Habana, Cuba: </a:t>
            </a:r>
            <a:br>
              <a:rPr lang="es-ES_tradnl" sz="900" dirty="0" smtClean="0"/>
            </a:br>
            <a:r>
              <a:rPr lang="es-ES_tradnl" sz="900" dirty="0" smtClean="0"/>
              <a:t>  -	Evaluación de participación e interacción en LMS Moodle, coautora Mirtha Galaz; </a:t>
            </a:r>
            <a:br>
              <a:rPr lang="es-ES_tradnl" sz="900" dirty="0" smtClean="0"/>
            </a:br>
            <a:r>
              <a:rPr lang="es-ES_tradnl" sz="900" dirty="0" smtClean="0"/>
              <a:t>  -	Un modelo de taller de diseño en modalidad </a:t>
            </a:r>
            <a:r>
              <a:rPr lang="es-ES_tradnl" sz="900" dirty="0" err="1" smtClean="0"/>
              <a:t>blended</a:t>
            </a:r>
            <a:r>
              <a:rPr lang="es-ES_tradnl" sz="900" dirty="0" smtClean="0"/>
              <a:t>, coautores Osvaldo </a:t>
            </a:r>
            <a:r>
              <a:rPr lang="es-ES_tradnl" sz="900" dirty="0" err="1" smtClean="0"/>
              <a:t>Zorzano</a:t>
            </a:r>
            <a:r>
              <a:rPr lang="es-ES_tradnl" sz="900" dirty="0" smtClean="0"/>
              <a:t> y Bruno </a:t>
            </a:r>
            <a:r>
              <a:rPr lang="es-ES_tradnl" sz="900" dirty="0" err="1" smtClean="0"/>
              <a:t>Perelli</a:t>
            </a:r>
            <a:r>
              <a:rPr lang="es-ES_tradnl" sz="900" dirty="0" smtClean="0"/>
              <a:t>. </a:t>
            </a:r>
            <a:br>
              <a:rPr lang="es-ES_tradnl" sz="900" dirty="0" smtClean="0"/>
            </a:br>
            <a:r>
              <a:rPr lang="es-ES_tradnl" sz="900" dirty="0" smtClean="0"/>
              <a:t>  - 	Sistema de gestión de contenido en taller de arquitectura, basado en herramientas web 2.0 de libre acceso, autores Marcelo </a:t>
            </a:r>
            <a:r>
              <a:rPr lang="es-ES_tradnl" sz="900" dirty="0" err="1" smtClean="0"/>
              <a:t>Serres</a:t>
            </a:r>
            <a:r>
              <a:rPr lang="es-ES_tradnl" sz="900" dirty="0" smtClean="0"/>
              <a:t> G. y Pedro Soza, coautor Eduardo Hamuy.</a:t>
            </a:r>
          </a:p>
          <a:p>
            <a:pPr>
              <a:spcBef>
                <a:spcPts val="0"/>
              </a:spcBef>
            </a:pPr>
            <a:r>
              <a:rPr lang="es-ES_tradnl" sz="900" dirty="0" smtClean="0"/>
              <a:t>	El taller de diseño. </a:t>
            </a:r>
            <a:r>
              <a:rPr lang="es-ES_tradnl" sz="900" dirty="0" err="1" smtClean="0"/>
              <a:t>blended</a:t>
            </a:r>
            <a:r>
              <a:rPr lang="es-ES_tradnl" sz="900" dirty="0" smtClean="0"/>
              <a:t>-</a:t>
            </a:r>
            <a:r>
              <a:rPr lang="es-ES_tradnl" sz="900" dirty="0" err="1" smtClean="0"/>
              <a:t>learning</a:t>
            </a:r>
            <a:r>
              <a:rPr lang="es-ES_tradnl" sz="900" dirty="0" smtClean="0"/>
              <a:t>, coautor Osvaldo </a:t>
            </a:r>
            <a:r>
              <a:rPr lang="es-ES_tradnl" sz="900" dirty="0" err="1" smtClean="0"/>
              <a:t>Zorzano</a:t>
            </a:r>
            <a:r>
              <a:rPr lang="es-ES_tradnl" sz="900" dirty="0" smtClean="0"/>
              <a:t>; Actas de Diseño Nº 6, </a:t>
            </a:r>
            <a:r>
              <a:rPr lang="es-ES_tradnl" sz="900" dirty="0" err="1" smtClean="0"/>
              <a:t>Fac</a:t>
            </a:r>
            <a:r>
              <a:rPr lang="es-ES_tradnl" sz="900" dirty="0" smtClean="0"/>
              <a:t>. de Diseño y Comunicación, U. de Palermo, B. Aires.</a:t>
            </a:r>
          </a:p>
          <a:p>
            <a:pPr>
              <a:spcBef>
                <a:spcPts val="0"/>
              </a:spcBef>
            </a:pPr>
            <a:r>
              <a:rPr lang="es-ES_tradnl" sz="900" dirty="0" smtClean="0"/>
              <a:t>2007 - 2008	Proyecto: Evaluación y análisis del uso de la plataforma LMS Moodle, FAU. 2005-2006. Investigador Responsable, fondos ganados en Concurso Proyectos Investigación FAU 2007, U. Chile.</a:t>
            </a:r>
          </a:p>
          <a:p>
            <a:pPr>
              <a:spcBef>
                <a:spcPts val="0"/>
              </a:spcBef>
            </a:pPr>
            <a:r>
              <a:rPr lang="es-ES_tradnl" sz="900" dirty="0" smtClean="0"/>
              <a:t>2007	“Introducción a la cultura digital en la enseñanza de diseño”, </a:t>
            </a:r>
            <a:r>
              <a:rPr lang="es-ES_tradnl" sz="900" dirty="0" err="1" smtClean="0"/>
              <a:t>SIGraDi</a:t>
            </a:r>
            <a:r>
              <a:rPr lang="es-ES_tradnl" sz="900" dirty="0" smtClean="0"/>
              <a:t>, Universidad La Salle Ciudad de México, México. Autor principal, Osvaldo </a:t>
            </a:r>
            <a:r>
              <a:rPr lang="es-ES_tradnl" sz="900" dirty="0" err="1" smtClean="0"/>
              <a:t>Zorzano</a:t>
            </a:r>
            <a:r>
              <a:rPr lang="es-ES_tradnl" sz="900" dirty="0" smtClean="0"/>
              <a:t>; Coautores, Eduardo Hamuy, Marcelo Quezada, Bruno </a:t>
            </a:r>
            <a:r>
              <a:rPr lang="es-ES_tradnl" sz="900" dirty="0" err="1" smtClean="0"/>
              <a:t>Perelli</a:t>
            </a:r>
            <a:r>
              <a:rPr lang="es-ES_tradnl" sz="900" dirty="0" smtClean="0"/>
              <a:t>.</a:t>
            </a:r>
          </a:p>
          <a:p>
            <a:pPr>
              <a:spcBef>
                <a:spcPts val="0"/>
              </a:spcBef>
            </a:pPr>
            <a:r>
              <a:rPr lang="es-ES_tradnl" sz="900" dirty="0" smtClean="0"/>
              <a:t>2006	“La cultura digital en la formación de diseñadores”, #1 Revista Chilena del Diseño de la FAU, </a:t>
            </a:r>
            <a:r>
              <a:rPr lang="es-ES_tradnl" sz="900" dirty="0" err="1" smtClean="0"/>
              <a:t>Págs</a:t>
            </a:r>
            <a:r>
              <a:rPr lang="es-ES_tradnl" sz="900" dirty="0" smtClean="0"/>
              <a:t> 53 </a:t>
            </a:r>
            <a:r>
              <a:rPr lang="es-ES_tradnl" sz="900" dirty="0" err="1" smtClean="0"/>
              <a:t>–</a:t>
            </a:r>
            <a:r>
              <a:rPr lang="es-ES_tradnl" sz="900" dirty="0" smtClean="0"/>
              <a:t> 65, Santiago.</a:t>
            </a:r>
          </a:p>
          <a:p>
            <a:pPr>
              <a:spcBef>
                <a:spcPts val="0"/>
              </a:spcBef>
            </a:pPr>
            <a:r>
              <a:rPr lang="es-ES_tradnl" sz="900" dirty="0" smtClean="0"/>
              <a:t>“Estrategias didácticas para la implementación de recursos de comunicación y colaboración con el sistema Moodle, en el acompañamiento de los procesos de aprendizaje de talleres de diseño”, </a:t>
            </a:r>
            <a:r>
              <a:rPr lang="es-ES_tradnl" sz="900" dirty="0" err="1" smtClean="0"/>
              <a:t>SIGraDi</a:t>
            </a:r>
            <a:r>
              <a:rPr lang="es-ES_tradnl" sz="900" dirty="0" smtClean="0"/>
              <a:t>, FAU,  Santiago.</a:t>
            </a:r>
          </a:p>
          <a:p>
            <a:pPr>
              <a:spcBef>
                <a:spcPts val="0"/>
              </a:spcBef>
            </a:pPr>
            <a:r>
              <a:rPr lang="es-ES_tradnl" sz="900" dirty="0" smtClean="0"/>
              <a:t>2005 - 2006	Proyecto: Estrategias didácticas para la implementación de recursos de comunicación y colaboración con el sistema Moodle en el acompañamiento de los procesos de aprendizaje de talleres de diseño. Concurso de Proyectos de Experiencias Docentes 2005, MECESUP UCH-0217. Investigador Responsable.</a:t>
            </a:r>
          </a:p>
          <a:p>
            <a:pPr>
              <a:spcBef>
                <a:spcPts val="0"/>
              </a:spcBef>
            </a:pPr>
            <a:r>
              <a:rPr lang="es-ES_tradnl" sz="900" dirty="0" smtClean="0"/>
              <a:t>2005	“Integración Curricular de TIC en la Enseñanza del Oficio”, </a:t>
            </a:r>
            <a:r>
              <a:rPr lang="es-ES_tradnl" sz="900" dirty="0" err="1" smtClean="0"/>
              <a:t>SIGraDi</a:t>
            </a:r>
            <a:r>
              <a:rPr lang="es-ES_tradnl" sz="900" dirty="0" smtClean="0"/>
              <a:t>, Universidad de Ciencias Aplicadas, Lima, Perú. </a:t>
            </a:r>
          </a:p>
          <a:p>
            <a:pPr>
              <a:spcBef>
                <a:spcPts val="0"/>
              </a:spcBef>
            </a:pPr>
            <a:r>
              <a:rPr lang="es-ES_tradnl" sz="900" dirty="0" smtClean="0"/>
              <a:t>2004	Proyecto: </a:t>
            </a:r>
            <a:r>
              <a:rPr lang="es-ES" sz="900" dirty="0" smtClean="0"/>
              <a:t>Impacto de las TICs en los Talleres para la Enseñanza del Oficio, en un Nuevo Contexto de Medios Digitales; Fondo </a:t>
            </a:r>
            <a:r>
              <a:rPr lang="es-ES_tradnl" sz="900" dirty="0" smtClean="0"/>
              <a:t>Concurso de Proyectos de Investigación y Experiencias Docentes 2004, FAU, MECESUP UCH-0217. Investigador Responsable. </a:t>
            </a:r>
            <a:endParaRPr lang="es-ES_tradnl" sz="900" dirty="0"/>
          </a:p>
        </p:txBody>
      </p:sp>
      <p:sp>
        <p:nvSpPr>
          <p:cNvPr id="3" name="Marcador de pie de página 2"/>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4" name="Marcador de número de diapositiva 3"/>
          <p:cNvSpPr>
            <a:spLocks noGrp="1"/>
          </p:cNvSpPr>
          <p:nvPr>
            <p:ph type="sldNum" sz="quarter" idx="12"/>
          </p:nvPr>
        </p:nvSpPr>
        <p:spPr/>
        <p:txBody>
          <a:bodyPr/>
          <a:lstStyle/>
          <a:p>
            <a:r>
              <a:rPr lang="es-ES" dirty="0" smtClean="0"/>
              <a:t> Seminario </a:t>
            </a:r>
            <a:fld id="{D4086C56-474C-484A-9893-3D07E8375336}" type="slidenum">
              <a:rPr lang="es-ES" smtClean="0"/>
              <a:pPr/>
              <a:t>3</a:t>
            </a:fld>
            <a:endParaRPr lang="es-E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p:cNvSpPr>
          <p:nvPr>
            <p:ph type="title"/>
          </p:nvPr>
        </p:nvSpPr>
        <p:spPr>
          <a:noFill/>
        </p:spPr>
        <p:txBody>
          <a:bodyPr/>
          <a:lstStyle/>
          <a:p>
            <a:r>
              <a:rPr lang="es-ES_tradnl" sz="3200" dirty="0"/>
              <a:t>¿Qu</a:t>
            </a:r>
            <a:r>
              <a:rPr lang="es-ES_tradnl" altLang="ja-JP" sz="3200" dirty="0"/>
              <a:t>é puede aportar el </a:t>
            </a:r>
            <a:r>
              <a:rPr lang="es-ES_tradnl" altLang="ja-JP" sz="3200" dirty="0" smtClean="0"/>
              <a:t>Conocimiento del Diseño Computacional? algunos tópicos</a:t>
            </a:r>
            <a:endParaRPr lang="es-ES_tradnl" sz="3600" dirty="0"/>
          </a:p>
        </p:txBody>
      </p:sp>
      <p:sp>
        <p:nvSpPr>
          <p:cNvPr id="424963" name="Rectangle 3"/>
          <p:cNvSpPr>
            <a:spLocks noGrp="1"/>
          </p:cNvSpPr>
          <p:nvPr>
            <p:ph sz="half" idx="1"/>
          </p:nvPr>
        </p:nvSpPr>
        <p:spPr/>
        <p:txBody>
          <a:bodyPr>
            <a:normAutofit/>
          </a:bodyPr>
          <a:lstStyle/>
          <a:p>
            <a:pPr lvl="0"/>
            <a:r>
              <a:rPr lang="es-ES_tradnl" sz="2400" dirty="0" smtClean="0">
                <a:latin typeface="Franklin Gothic Medium" charset="0"/>
              </a:rPr>
              <a:t>Diseño colaborativo</a:t>
            </a:r>
          </a:p>
          <a:p>
            <a:r>
              <a:rPr lang="es-ES_tradnl" sz="2400" dirty="0" smtClean="0">
                <a:latin typeface="Franklin Gothic Medium" charset="0"/>
              </a:rPr>
              <a:t>Metodología de diseño</a:t>
            </a:r>
          </a:p>
          <a:p>
            <a:r>
              <a:rPr lang="es-ES_tradnl" sz="2400" dirty="0" err="1" smtClean="0">
                <a:latin typeface="Franklin Gothic Medium" charset="0"/>
              </a:rPr>
              <a:t>Physical</a:t>
            </a:r>
            <a:r>
              <a:rPr lang="es-ES_tradnl" sz="2400" dirty="0" smtClean="0">
                <a:latin typeface="Franklin Gothic Medium" charset="0"/>
              </a:rPr>
              <a:t> </a:t>
            </a:r>
            <a:r>
              <a:rPr lang="es-ES_tradnl" sz="2400" dirty="0" err="1" smtClean="0">
                <a:latin typeface="Franklin Gothic Medium" charset="0"/>
              </a:rPr>
              <a:t>computing</a:t>
            </a:r>
            <a:endParaRPr lang="es-ES_tradnl" sz="2400" dirty="0" smtClean="0">
              <a:latin typeface="Franklin Gothic Medium" charset="0"/>
            </a:endParaRPr>
          </a:p>
          <a:p>
            <a:r>
              <a:rPr lang="es-ES_tradnl" sz="2400" dirty="0" smtClean="0">
                <a:latin typeface="Franklin Gothic Medium" charset="0"/>
              </a:rPr>
              <a:t>Diseño interfaces</a:t>
            </a:r>
          </a:p>
          <a:p>
            <a:pPr lvl="0"/>
            <a:r>
              <a:rPr lang="es-ES_tradnl" sz="2400" dirty="0" smtClean="0">
                <a:latin typeface="Franklin Gothic Medium" charset="0"/>
              </a:rPr>
              <a:t>Automatización</a:t>
            </a:r>
          </a:p>
          <a:p>
            <a:pPr lvl="0"/>
            <a:r>
              <a:rPr lang="es-ES_tradnl" sz="2400" dirty="0" smtClean="0">
                <a:latin typeface="Franklin Gothic Medium" charset="0"/>
              </a:rPr>
              <a:t>Diseño y discapacidad</a:t>
            </a:r>
          </a:p>
        </p:txBody>
      </p:sp>
      <p:sp>
        <p:nvSpPr>
          <p:cNvPr id="7" name="Marcador de contenido 6"/>
          <p:cNvSpPr>
            <a:spLocks noGrp="1"/>
          </p:cNvSpPr>
          <p:nvPr>
            <p:ph sz="half" idx="2"/>
          </p:nvPr>
        </p:nvSpPr>
        <p:spPr/>
        <p:txBody>
          <a:bodyPr>
            <a:normAutofit/>
          </a:bodyPr>
          <a:lstStyle/>
          <a:p>
            <a:r>
              <a:rPr lang="es-ES_tradnl" sz="2400" dirty="0" smtClean="0">
                <a:latin typeface="Franklin Gothic Medium" charset="0"/>
              </a:rPr>
              <a:t>Fabricación digital</a:t>
            </a:r>
          </a:p>
          <a:p>
            <a:pPr lvl="0"/>
            <a:r>
              <a:rPr lang="es-ES_tradnl" sz="2400" dirty="0" smtClean="0">
                <a:latin typeface="Franklin Gothic Medium" charset="0"/>
              </a:rPr>
              <a:t>Diseño generativo</a:t>
            </a:r>
          </a:p>
          <a:p>
            <a:pPr lvl="0"/>
            <a:r>
              <a:rPr lang="es-ES_tradnl" sz="2400" dirty="0" err="1" smtClean="0">
                <a:latin typeface="Franklin Gothic Medium" charset="0"/>
              </a:rPr>
              <a:t>Shape</a:t>
            </a:r>
            <a:r>
              <a:rPr lang="es-ES_tradnl" sz="2400" dirty="0" smtClean="0">
                <a:latin typeface="Franklin Gothic Medium" charset="0"/>
              </a:rPr>
              <a:t> </a:t>
            </a:r>
            <a:r>
              <a:rPr lang="es-ES_tradnl" sz="2400" dirty="0" err="1" smtClean="0">
                <a:latin typeface="Franklin Gothic Medium" charset="0"/>
              </a:rPr>
              <a:t>grammar</a:t>
            </a:r>
            <a:endParaRPr lang="es-ES_tradnl" sz="2400" dirty="0" smtClean="0">
              <a:latin typeface="Franklin Gothic Medium" charset="0"/>
            </a:endParaRPr>
          </a:p>
          <a:p>
            <a:pPr lvl="0"/>
            <a:r>
              <a:rPr lang="es-ES_tradnl" sz="2400" dirty="0" smtClean="0">
                <a:latin typeface="Franklin Gothic Medium" charset="0"/>
              </a:rPr>
              <a:t>Modelamiento </a:t>
            </a:r>
            <a:r>
              <a:rPr lang="es-ES_tradnl" sz="2400" dirty="0" err="1" smtClean="0">
                <a:latin typeface="Franklin Gothic Medium" charset="0"/>
              </a:rPr>
              <a:t>paramétrico</a:t>
            </a:r>
            <a:endParaRPr lang="es-ES_tradnl" sz="2400" dirty="0" smtClean="0">
              <a:latin typeface="Franklin Gothic Medium" charset="0"/>
            </a:endParaRPr>
          </a:p>
          <a:p>
            <a:r>
              <a:rPr lang="es-ES_tradnl" sz="2400" dirty="0" smtClean="0">
                <a:latin typeface="Franklin Gothic Medium" charset="0"/>
              </a:rPr>
              <a:t>Etc.</a:t>
            </a:r>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
        <p:nvSpPr>
          <p:cNvPr id="4" name="Marcador de número de diapositiva 3"/>
          <p:cNvSpPr>
            <a:spLocks noGrp="1"/>
          </p:cNvSpPr>
          <p:nvPr>
            <p:ph type="sldNum" sz="quarter" idx="12"/>
          </p:nvPr>
        </p:nvSpPr>
        <p:spPr/>
        <p:txBody>
          <a:bodyPr/>
          <a:lstStyle/>
          <a:p>
            <a:r>
              <a:rPr lang="es-ES" dirty="0" smtClean="0"/>
              <a:t> Semi</a:t>
            </a:r>
          </a:p>
          <a:p>
            <a:r>
              <a:rPr lang="es-ES" dirty="0" smtClean="0"/>
              <a:t>ario </a:t>
            </a:r>
            <a:fld id="{74F0CC69-0711-B14C-8A56-27B612BF2563}" type="slidenum">
              <a:rPr lang="es-ES" smtClean="0"/>
              <a:pPr/>
              <a:t>30</a:t>
            </a:fld>
            <a:endParaRPr lang="es-E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Título"/>
          <p:cNvSpPr>
            <a:spLocks noGrp="1"/>
          </p:cNvSpPr>
          <p:nvPr>
            <p:ph type="title"/>
          </p:nvPr>
        </p:nvSpPr>
        <p:spPr/>
        <p:txBody>
          <a:bodyPr/>
          <a:lstStyle/>
          <a:p>
            <a:r>
              <a:rPr lang="es-ES" dirty="0"/>
              <a:t>Actividades</a:t>
            </a:r>
          </a:p>
        </p:txBody>
      </p:sp>
      <p:sp>
        <p:nvSpPr>
          <p:cNvPr id="29699" name="2 Marcador de contenido"/>
          <p:cNvSpPr>
            <a:spLocks noGrp="1"/>
          </p:cNvSpPr>
          <p:nvPr>
            <p:ph idx="1"/>
          </p:nvPr>
        </p:nvSpPr>
        <p:spPr/>
        <p:txBody>
          <a:bodyPr/>
          <a:lstStyle/>
          <a:p>
            <a:pPr lvl="0"/>
            <a:r>
              <a:rPr lang="es-ES" dirty="0" smtClean="0"/>
              <a:t>Acceso a U-Cursos</a:t>
            </a:r>
          </a:p>
          <a:p>
            <a:r>
              <a:rPr lang="es-ES" dirty="0" smtClean="0"/>
              <a:t>Leer a lo menos 1 artículo completo de Sigradi (2009 o 2011) y exponerlo en clase&gt; miércoles 4/abril</a:t>
            </a:r>
          </a:p>
          <a:p>
            <a:r>
              <a:rPr lang="es-ES" smtClean="0"/>
              <a:t>Prospección de </a:t>
            </a:r>
            <a:r>
              <a:rPr lang="es-ES" dirty="0" smtClean="0"/>
              <a:t>área temática</a:t>
            </a:r>
            <a:endParaRPr lang="es-ES" dirty="0">
              <a:hlinkClick r:id="rId2"/>
            </a:endParaRP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31</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p:cNvSpPr>
          <p:nvPr>
            <p:ph type="title"/>
          </p:nvPr>
        </p:nvSpPr>
        <p:spPr>
          <a:noFill/>
        </p:spPr>
        <p:txBody>
          <a:bodyPr/>
          <a:lstStyle/>
          <a:p>
            <a:r>
              <a:rPr lang="es-ES_tradnl" altLang="ja-JP" sz="3600" dirty="0"/>
              <a:t>Investigación en </a:t>
            </a:r>
            <a:r>
              <a:rPr lang="es-ES_tradnl" altLang="ja-JP" sz="3600" dirty="0" smtClean="0"/>
              <a:t>Diseño Computacional</a:t>
            </a:r>
            <a:endParaRPr lang="es-ES_tradnl" altLang="ja-JP" dirty="0"/>
          </a:p>
        </p:txBody>
      </p:sp>
      <p:sp>
        <p:nvSpPr>
          <p:cNvPr id="129029" name="Rectangle 5"/>
          <p:cNvSpPr>
            <a:spLocks noGrp="1"/>
          </p:cNvSpPr>
          <p:nvPr>
            <p:ph idx="1"/>
          </p:nvPr>
        </p:nvSpPr>
        <p:spPr>
          <a:xfrm>
            <a:off x="685800" y="1676400"/>
            <a:ext cx="7772400" cy="4419600"/>
          </a:xfrm>
        </p:spPr>
        <p:txBody>
          <a:bodyPr/>
          <a:lstStyle/>
          <a:p>
            <a:r>
              <a:rPr lang="es-ES_tradnl" sz="3000" dirty="0" smtClean="0">
                <a:latin typeface="Franklin Gothic Medium" charset="0"/>
              </a:rPr>
              <a:t>¿</a:t>
            </a:r>
            <a:r>
              <a:rPr lang="es-ES_tradnl" altLang="ja-JP" sz="3000" b="1" dirty="0" smtClean="0">
                <a:solidFill>
                  <a:srgbClr val="AF0C0C"/>
                </a:solidFill>
                <a:latin typeface="Franklin Gothic Demi"/>
                <a:cs typeface="Franklin Gothic Demi"/>
              </a:rPr>
              <a:t>Qué</a:t>
            </a:r>
            <a:r>
              <a:rPr lang="es-ES_tradnl" sz="3000" b="1" dirty="0" smtClean="0">
                <a:latin typeface="Franklin Gothic Medium" charset="0"/>
              </a:rPr>
              <a:t> </a:t>
            </a:r>
            <a:r>
              <a:rPr lang="es-ES_tradnl" sz="3000" dirty="0" smtClean="0">
                <a:latin typeface="Franklin Gothic Medium" charset="0"/>
              </a:rPr>
              <a:t>sabemos y </a:t>
            </a:r>
            <a:r>
              <a:rPr lang="es-ES_tradnl" altLang="ja-JP" sz="3000" b="1" dirty="0" smtClean="0">
                <a:solidFill>
                  <a:srgbClr val="AF0C0C"/>
                </a:solidFill>
                <a:latin typeface="Franklin Gothic Demi"/>
                <a:cs typeface="Franklin Gothic Demi"/>
              </a:rPr>
              <a:t>Cómo</a:t>
            </a:r>
            <a:r>
              <a:rPr lang="es-ES_tradnl" sz="3000" b="1" dirty="0" smtClean="0">
                <a:latin typeface="Franklin Gothic Demi"/>
                <a:cs typeface="Franklin Gothic Demi"/>
              </a:rPr>
              <a:t> </a:t>
            </a:r>
            <a:r>
              <a:rPr lang="es-ES_tradnl" sz="3000" dirty="0" smtClean="0">
                <a:latin typeface="Franklin Gothic Medium" charset="0"/>
              </a:rPr>
              <a:t>sabemos de Diseño Digital?</a:t>
            </a:r>
            <a:endParaRPr lang="es-ES_tradnl" altLang="ja-JP" sz="3000" dirty="0" smtClean="0">
              <a:latin typeface="Franklin Gothic Medium" charset="0"/>
            </a:endParaRPr>
          </a:p>
          <a:p>
            <a:r>
              <a:rPr lang="es-ES_tradnl" altLang="ja-JP" sz="3000" dirty="0" smtClean="0">
                <a:latin typeface="Franklin Gothic Medium" charset="0"/>
              </a:rPr>
              <a:t>¿Desde </a:t>
            </a:r>
            <a:r>
              <a:rPr lang="es-ES_tradnl" altLang="ja-JP" sz="3000" b="1" dirty="0" smtClean="0">
                <a:solidFill>
                  <a:srgbClr val="AF0C0C"/>
                </a:solidFill>
                <a:latin typeface="Franklin Gothic Demi"/>
                <a:cs typeface="Franklin Gothic Demi"/>
              </a:rPr>
              <a:t>Cuándo</a:t>
            </a:r>
            <a:r>
              <a:rPr lang="es-ES_tradnl" altLang="ja-JP" sz="3000" dirty="0" smtClean="0">
                <a:latin typeface="Franklin Gothic Medium" charset="0"/>
              </a:rPr>
              <a:t> sabemos?</a:t>
            </a:r>
            <a:endParaRPr lang="es-ES_tradnl" sz="3000" dirty="0" smtClean="0">
              <a:latin typeface="Franklin Gothic Medium" charset="0"/>
            </a:endParaRPr>
          </a:p>
          <a:p>
            <a:r>
              <a:rPr lang="es-ES_tradnl" sz="3000" dirty="0" smtClean="0">
                <a:latin typeface="Franklin Gothic Medium" charset="0"/>
              </a:rPr>
              <a:t>¿</a:t>
            </a:r>
            <a:r>
              <a:rPr lang="es-ES_tradnl" altLang="ja-JP" sz="3000" b="1" dirty="0" smtClean="0">
                <a:solidFill>
                  <a:srgbClr val="AF0C0C"/>
                </a:solidFill>
                <a:latin typeface="Franklin Gothic Demi"/>
                <a:cs typeface="Franklin Gothic Demi"/>
              </a:rPr>
              <a:t>Cuáles</a:t>
            </a:r>
            <a:r>
              <a:rPr lang="es-ES_tradnl" sz="3000" dirty="0" smtClean="0">
                <a:latin typeface="Franklin Gothic Medium" charset="0"/>
              </a:rPr>
              <a:t> son las </a:t>
            </a:r>
            <a:r>
              <a:rPr lang="es-ES_tradnl" altLang="ja-JP" sz="3000" b="1" dirty="0" smtClean="0">
                <a:solidFill>
                  <a:srgbClr val="AF0C0C"/>
                </a:solidFill>
                <a:latin typeface="Franklin Gothic Demi"/>
                <a:cs typeface="Franklin Gothic Demi"/>
              </a:rPr>
              <a:t>bases</a:t>
            </a:r>
            <a:r>
              <a:rPr lang="es-ES_tradnl" sz="3000" dirty="0" smtClean="0">
                <a:latin typeface="Franklin Gothic Medium" charset="0"/>
              </a:rPr>
              <a:t> del Diseño?</a:t>
            </a:r>
            <a:endParaRPr lang="es-ES_tradnl" altLang="ja-JP" sz="3000" dirty="0" smtClean="0">
              <a:latin typeface="Franklin Gothic Medium" charset="0"/>
            </a:endParaRPr>
          </a:p>
          <a:p>
            <a:r>
              <a:rPr lang="es-ES_tradnl" altLang="ja-JP" sz="3000" dirty="0" smtClean="0">
                <a:latin typeface="Franklin Gothic Medium" charset="0"/>
              </a:rPr>
              <a:t>¿</a:t>
            </a:r>
            <a:r>
              <a:rPr lang="es-ES_tradnl" altLang="ja-JP" sz="3000" b="1" dirty="0" smtClean="0">
                <a:solidFill>
                  <a:srgbClr val="AF0C0C"/>
                </a:solidFill>
                <a:latin typeface="Franklin Gothic Demi"/>
                <a:cs typeface="Franklin Gothic Demi"/>
              </a:rPr>
              <a:t>Para Qué </a:t>
            </a:r>
            <a:r>
              <a:rPr lang="es-ES_tradnl" altLang="ja-JP" sz="3000" dirty="0" smtClean="0">
                <a:latin typeface="Franklin Gothic Medium" charset="0"/>
              </a:rPr>
              <a:t>queremos saber?</a:t>
            </a:r>
            <a:endParaRPr lang="es-ES_tradnl" altLang="ja-JP" sz="3000" dirty="0">
              <a:latin typeface="Franklin Gothic Medium" charset="0"/>
            </a:endParaRP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4</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Gráfico – Universidad de Chile</a:t>
            </a: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p:cNvSpPr>
          <p:nvPr>
            <p:ph type="title"/>
          </p:nvPr>
        </p:nvSpPr>
        <p:spPr>
          <a:noFill/>
        </p:spPr>
        <p:txBody>
          <a:bodyPr/>
          <a:lstStyle/>
          <a:p>
            <a:r>
              <a:rPr lang="es-ES_tradnl" sz="5400" b="1" dirty="0" smtClean="0">
                <a:solidFill>
                  <a:schemeClr val="accent2">
                    <a:lumMod val="75000"/>
                    <a:lumOff val="25000"/>
                  </a:schemeClr>
                </a:solidFill>
              </a:rPr>
              <a:t>Proyectos </a:t>
            </a:r>
            <a:r>
              <a:rPr lang="es-ES_tradnl" sz="5400" b="1" dirty="0">
                <a:solidFill>
                  <a:schemeClr val="accent2">
                    <a:lumMod val="75000"/>
                    <a:lumOff val="25000"/>
                  </a:schemeClr>
                </a:solidFill>
              </a:rPr>
              <a:t>&amp; Productos </a:t>
            </a:r>
            <a:r>
              <a:rPr lang="es-ES_tradnl" sz="5400" b="1" dirty="0" smtClean="0">
                <a:solidFill>
                  <a:srgbClr val="AF0C0C"/>
                </a:solidFill>
              </a:rPr>
              <a:t>Visuales</a:t>
            </a:r>
            <a:endParaRPr lang="es-ES_tradnl" sz="5400" b="1" dirty="0">
              <a:solidFill>
                <a:srgbClr val="AF0C0C"/>
              </a:solidFill>
            </a:endParaRPr>
          </a:p>
        </p:txBody>
      </p:sp>
      <p:sp>
        <p:nvSpPr>
          <p:cNvPr id="382981" name="Rectangle 5"/>
          <p:cNvSpPr>
            <a:spLocks noGrp="1"/>
          </p:cNvSpPr>
          <p:nvPr>
            <p:ph idx="1"/>
          </p:nvPr>
        </p:nvSpPr>
        <p:spPr/>
        <p:txBody>
          <a:bodyPr>
            <a:normAutofit/>
          </a:bodyPr>
          <a:lstStyle/>
          <a:p>
            <a:pPr rtl="0" eaLnBrk="1" latinLnBrk="0" hangingPunct="1"/>
            <a:r>
              <a:rPr lang="es-ES_tradnl" dirty="0" smtClean="0">
                <a:latin typeface="Franklin Gothic Medium" charset="0"/>
              </a:rPr>
              <a:t>¿Qué es el Diseño Industrial?</a:t>
            </a:r>
          </a:p>
          <a:p>
            <a:pPr rtl="0" eaLnBrk="1" latinLnBrk="0" hangingPunct="1"/>
            <a:r>
              <a:rPr lang="es-ES_tradnl" dirty="0" smtClean="0">
                <a:latin typeface="Franklin Gothic Medium" charset="0"/>
              </a:rPr>
              <a:t>¿Comunicación Visual?</a:t>
            </a:r>
          </a:p>
          <a:p>
            <a:pPr rtl="0" eaLnBrk="1" latinLnBrk="0" hangingPunct="1"/>
            <a:r>
              <a:rPr lang="es-ES_tradnl" dirty="0" smtClean="0">
                <a:latin typeface="Franklin Gothic Medium" charset="0"/>
              </a:rPr>
              <a:t>¿Diseño de Información?</a:t>
            </a:r>
          </a:p>
          <a:p>
            <a:pPr rtl="0" eaLnBrk="1" latinLnBrk="0" hangingPunct="1"/>
            <a:r>
              <a:rPr lang="es-ES_tradnl" dirty="0" smtClean="0">
                <a:latin typeface="Franklin Gothic Medium" charset="0"/>
              </a:rPr>
              <a:t>¿Recurso de la Cognición?</a:t>
            </a:r>
          </a:p>
          <a:p>
            <a:pPr lvl="1" rtl="0" eaLnBrk="1" latinLnBrk="0" hangingPunct="1"/>
            <a:r>
              <a:rPr lang="es-ES_tradnl" dirty="0" smtClean="0">
                <a:latin typeface="Franklin Gothic Medium" charset="0"/>
              </a:rPr>
              <a:t>¿Arte, Ciencia o Técnica?</a:t>
            </a:r>
          </a:p>
          <a:p>
            <a:pPr algn="ctr">
              <a:lnSpc>
                <a:spcPct val="90000"/>
              </a:lnSpc>
            </a:pPr>
            <a:r>
              <a:rPr lang="es-ES_tradnl" dirty="0" smtClean="0">
                <a:latin typeface="Franklin Gothic Medium" charset="0"/>
              </a:rPr>
              <a:t>¿</a:t>
            </a:r>
            <a:r>
              <a:rPr lang="es-ES_tradnl" dirty="0">
                <a:latin typeface="Franklin Gothic Medium" charset="0"/>
              </a:rPr>
              <a:t>Qu</a:t>
            </a:r>
            <a:r>
              <a:rPr lang="es-ES_tradnl" altLang="ja-JP" dirty="0">
                <a:latin typeface="Franklin Gothic Medium" charset="0"/>
              </a:rPr>
              <a:t>é puede aportar el </a:t>
            </a:r>
            <a:r>
              <a:rPr lang="es-ES_tradnl" altLang="ja-JP" dirty="0" smtClean="0">
                <a:latin typeface="Franklin Gothic Medium" charset="0"/>
              </a:rPr>
              <a:t>Diseño Computacional </a:t>
            </a:r>
            <a:r>
              <a:rPr lang="es-ES_tradnl" altLang="ja-JP" dirty="0">
                <a:latin typeface="Franklin Gothic Medium" charset="0"/>
              </a:rPr>
              <a:t>Hoy a Chile?</a:t>
            </a:r>
          </a:p>
          <a:p>
            <a:pPr lvl="1">
              <a:lnSpc>
                <a:spcPct val="90000"/>
              </a:lnSpc>
            </a:pPr>
            <a:r>
              <a:rPr lang="es-ES_tradnl" dirty="0">
                <a:latin typeface="Franklin Gothic Medium" charset="0"/>
              </a:rPr>
              <a:t>¿Hacer, Saber o </a:t>
            </a:r>
            <a:r>
              <a:rPr lang="es-ES_tradnl" dirty="0" err="1">
                <a:latin typeface="Franklin Gothic Medium" charset="0"/>
              </a:rPr>
              <a:t>SaberHacer</a:t>
            </a:r>
            <a:r>
              <a:rPr lang="es-ES_tradnl" dirty="0" smtClean="0">
                <a:latin typeface="Franklin Gothic Medium" charset="0"/>
              </a:rPr>
              <a:t>?</a:t>
            </a:r>
          </a:p>
          <a:p>
            <a:pPr lvl="1">
              <a:lnSpc>
                <a:spcPct val="90000"/>
              </a:lnSpc>
            </a:pPr>
            <a:endParaRPr lang="es-ES_tradnl" dirty="0">
              <a:latin typeface="Franklin Gothic Medium" charset="0"/>
            </a:endParaRPr>
          </a:p>
        </p:txBody>
      </p:sp>
      <p:sp>
        <p:nvSpPr>
          <p:cNvPr id="4" name="Marcador de número de diapositiva 3"/>
          <p:cNvSpPr>
            <a:spLocks noGrp="1"/>
          </p:cNvSpPr>
          <p:nvPr>
            <p:ph type="sldNum" sz="quarter" idx="12"/>
          </p:nvPr>
        </p:nvSpPr>
        <p:spPr/>
        <p:txBody>
          <a:bodyPr/>
          <a:lstStyle/>
          <a:p>
            <a:r>
              <a:rPr lang="es-ES" dirty="0" smtClean="0"/>
              <a:t> Seminario </a:t>
            </a:r>
            <a:fld id="{74F0CC69-0711-B14C-8A56-27B612BF2563}" type="slidenum">
              <a:rPr lang="es-ES" smtClean="0"/>
              <a:pPr/>
              <a:t>5</a:t>
            </a:fld>
            <a:endParaRPr lang="es-ES" dirty="0"/>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pic>
        <p:nvPicPr>
          <p:cNvPr id="1026" name="Picture 2"/>
          <p:cNvPicPr>
            <a:picLocks noChangeAspect="1" noChangeArrowheads="1"/>
          </p:cNvPicPr>
          <p:nvPr/>
        </p:nvPicPr>
        <p:blipFill>
          <a:blip r:embed="rId3"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35934" y="228600"/>
            <a:ext cx="9081786" cy="5652000"/>
          </a:xfrm>
          <a:prstGeom prst="rect">
            <a:avLst/>
          </a:prstGeom>
          <a:noFill/>
          <a:ln>
            <a:noFill/>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Historia</a:t>
            </a:r>
            <a:endParaRPr lang="es-CL" dirty="0"/>
          </a:p>
        </p:txBody>
      </p:sp>
      <p:sp>
        <p:nvSpPr>
          <p:cNvPr id="6" name="5 Marcador de texto"/>
          <p:cNvSpPr>
            <a:spLocks noGrp="1"/>
          </p:cNvSpPr>
          <p:nvPr>
            <p:ph type="body" sz="half" idx="2"/>
          </p:nvPr>
        </p:nvSpPr>
        <p:spPr/>
        <p:txBody>
          <a:bodyPr/>
          <a:lstStyle/>
          <a:p>
            <a:endParaRPr lang="es-CL"/>
          </a:p>
        </p:txBody>
      </p:sp>
      <p:sp>
        <p:nvSpPr>
          <p:cNvPr id="4" name="3 Marcador de pie de página"/>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5" name="4 Marcador de número de diapositiva"/>
          <p:cNvSpPr>
            <a:spLocks noGrp="1"/>
          </p:cNvSpPr>
          <p:nvPr>
            <p:ph type="sldNum" sz="quarter" idx="12"/>
          </p:nvPr>
        </p:nvSpPr>
        <p:spPr/>
        <p:txBody>
          <a:bodyPr/>
          <a:lstStyle/>
          <a:p>
            <a:r>
              <a:rPr lang="es-ES" dirty="0" smtClean="0"/>
              <a:t> Seminario </a:t>
            </a:r>
            <a:fld id="{74F0CC69-0711-B14C-8A56-27B612BF2563}" type="slidenum">
              <a:rPr lang="es-ES" smtClean="0"/>
              <a:pPr/>
              <a:t>6</a:t>
            </a:fld>
            <a:endParaRPr lang="es-ES" dirty="0"/>
          </a:p>
        </p:txBody>
      </p:sp>
      <p:sp>
        <p:nvSpPr>
          <p:cNvPr id="9" name="8 Marcador de posición de imagen"/>
          <p:cNvSpPr>
            <a:spLocks noGrp="1"/>
          </p:cNvSpPr>
          <p:nvPr>
            <p:ph type="pic" sz="quarter" idx="15"/>
          </p:nvPr>
        </p:nvSpPr>
        <p:spPr>
          <a:xfrm rot="21240000">
            <a:off x="797667" y="969974"/>
            <a:ext cx="5099023" cy="2414471"/>
          </a:xfrm>
        </p:spPr>
      </p:sp>
      <p:pic>
        <p:nvPicPr>
          <p:cNvPr id="2053" name="Picture 5"/>
          <p:cNvPicPr>
            <a:picLocks noChangeAspect="1" noChangeArrowheads="1"/>
          </p:cNvPicPr>
          <p:nvPr/>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rot="21243340">
            <a:off x="792418" y="1001606"/>
            <a:ext cx="5123947" cy="2369825"/>
          </a:xfrm>
          <a:prstGeom prst="rect">
            <a:avLst/>
          </a:prstGeom>
          <a:noFill/>
          <a:ln>
            <a:noFill/>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xmlns:mv="urn:schemas-microsoft-com:mac:vml" xmlns:mc="http://schemas.openxmlformats.org/markup-compatibility/2006" val="11222697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p:txBody>
          <a:bodyPr/>
          <a:lstStyle/>
          <a:p>
            <a:r>
              <a:rPr lang="en-US" dirty="0" err="1" smtClean="0"/>
              <a:t>Diseño</a:t>
            </a:r>
            <a:r>
              <a:rPr lang="en-US" dirty="0" smtClean="0"/>
              <a:t>, </a:t>
            </a:r>
            <a:r>
              <a:rPr lang="en-US" dirty="0" err="1" smtClean="0"/>
              <a:t>Belleza</a:t>
            </a:r>
            <a:r>
              <a:rPr lang="en-US" dirty="0" smtClean="0"/>
              <a:t> &amp; </a:t>
            </a:r>
            <a:r>
              <a:rPr lang="en-US" dirty="0" err="1" smtClean="0"/>
              <a:t>Guata</a:t>
            </a:r>
            <a:endParaRPr lang="en-US" dirty="0"/>
          </a:p>
        </p:txBody>
      </p:sp>
      <p:sp>
        <p:nvSpPr>
          <p:cNvPr id="8" name="Marcador de texto 7"/>
          <p:cNvSpPr>
            <a:spLocks noGrp="1"/>
          </p:cNvSpPr>
          <p:nvPr>
            <p:ph type="body" sz="half" idx="2"/>
          </p:nvPr>
        </p:nvSpPr>
        <p:spPr/>
        <p:txBody>
          <a:bodyPr/>
          <a:lstStyle/>
          <a:p>
            <a:r>
              <a:rPr lang="es-ES_tradnl" dirty="0" smtClean="0">
                <a:hlinkClick r:id="rId2"/>
              </a:rPr>
              <a:t>http://www.ted.com/talks/lang/es/richard_seymour_how_beauty_feels.html</a:t>
            </a:r>
            <a:r>
              <a:rPr lang="es-ES_tradnl" dirty="0" smtClean="0"/>
              <a:t> </a:t>
            </a:r>
            <a:endParaRPr lang="en-US" dirty="0"/>
          </a:p>
        </p:txBody>
      </p:sp>
      <p:sp>
        <p:nvSpPr>
          <p:cNvPr id="5" name="Marcador de pie de página 4"/>
          <p:cNvSpPr>
            <a:spLocks noGrp="1"/>
          </p:cNvSpPr>
          <p:nvPr>
            <p:ph type="ftr" sz="quarter" idx="11"/>
          </p:nvPr>
        </p:nvSpPr>
        <p:spPr/>
        <p:txBody>
          <a:bodyPr/>
          <a:lstStyle/>
          <a:p>
            <a:pPr>
              <a:defRPr/>
            </a:pPr>
            <a:r>
              <a:rPr lang="es-ES_tradnl" smtClean="0"/>
              <a:t>Seminario de Diseño Gráfico – Universidad de Chile</a:t>
            </a:r>
            <a:endParaRPr lang="es-ES"/>
          </a:p>
        </p:txBody>
      </p:sp>
      <p:sp>
        <p:nvSpPr>
          <p:cNvPr id="6" name="Marcador de número de diapositiva 5"/>
          <p:cNvSpPr>
            <a:spLocks noGrp="1"/>
          </p:cNvSpPr>
          <p:nvPr>
            <p:ph type="sldNum" sz="quarter" idx="12"/>
          </p:nvPr>
        </p:nvSpPr>
        <p:spPr/>
        <p:txBody>
          <a:bodyPr/>
          <a:lstStyle/>
          <a:p>
            <a:r>
              <a:rPr lang="es-ES" smtClean="0"/>
              <a:t> Seminario </a:t>
            </a:r>
            <a:fld id="{AE29F9ED-BBCA-A046-8E6D-98613DAFDA5C}" type="slidenum">
              <a:rPr lang="es-ES" smtClean="0"/>
              <a:pPr/>
              <a:t>7</a:t>
            </a:fld>
            <a:endParaRPr lang="es-ES"/>
          </a:p>
        </p:txBody>
      </p:sp>
      <p:pic>
        <p:nvPicPr>
          <p:cNvPr id="10" name="Marcador de posición de imagen 9" descr="Seymour.jpg">
            <a:hlinkClick r:id="rId2"/>
          </p:cNvPr>
          <p:cNvPicPr>
            <a:picLocks noGrp="1" noChangeAspect="1"/>
          </p:cNvPicPr>
          <p:nvPr>
            <p:ph type="pic" sz="quarter" idx="15"/>
          </p:nvPr>
        </p:nvPicPr>
        <p:blipFill>
          <a:blip r:embed="rId3" cstate="print"/>
          <a:srcRect t="-2797" b="-2797"/>
          <a:stretch>
            <a:fillRect/>
          </a:stretch>
        </p:blip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arcador de texto"/>
          <p:cNvSpPr>
            <a:spLocks noGrp="1"/>
          </p:cNvSpPr>
          <p:nvPr>
            <p:ph type="body" sz="quarter" idx="13"/>
          </p:nvPr>
        </p:nvSpPr>
        <p:spPr/>
        <p:txBody>
          <a:bodyPr/>
          <a:lstStyle/>
          <a:p>
            <a:endParaRPr lang="es-CL"/>
          </a:p>
        </p:txBody>
      </p:sp>
      <p:sp>
        <p:nvSpPr>
          <p:cNvPr id="7" name="6 Título"/>
          <p:cNvSpPr>
            <a:spLocks noGrp="1"/>
          </p:cNvSpPr>
          <p:nvPr>
            <p:ph type="ctrTitle"/>
          </p:nvPr>
        </p:nvSpPr>
        <p:spPr/>
        <p:txBody>
          <a:bodyPr/>
          <a:lstStyle/>
          <a:p>
            <a:r>
              <a:rPr lang="es-CL" dirty="0" err="1" smtClean="0"/>
              <a:t>Design</a:t>
            </a:r>
            <a:r>
              <a:rPr lang="es-CL" dirty="0" smtClean="0"/>
              <a:t> </a:t>
            </a:r>
            <a:r>
              <a:rPr lang="es-CL" dirty="0" err="1" smtClean="0"/>
              <a:t>research</a:t>
            </a:r>
            <a:endParaRPr lang="es-CL" dirty="0"/>
          </a:p>
        </p:txBody>
      </p:sp>
      <p:sp>
        <p:nvSpPr>
          <p:cNvPr id="8" name="7 Subtítulo"/>
          <p:cNvSpPr>
            <a:spLocks noGrp="1"/>
          </p:cNvSpPr>
          <p:nvPr>
            <p:ph type="subTitle" idx="1"/>
          </p:nvPr>
        </p:nvSpPr>
        <p:spPr/>
        <p:txBody>
          <a:bodyPr/>
          <a:lstStyle/>
          <a:p>
            <a:r>
              <a:rPr lang="es-CL" dirty="0">
                <a:hlinkClick r:id="rId2"/>
              </a:rPr>
              <a:t>http://</a:t>
            </a:r>
            <a:r>
              <a:rPr lang="es-CL" dirty="0" smtClean="0">
                <a:hlinkClick r:id="rId2"/>
              </a:rPr>
              <a:t>vimeo.com/12370459</a:t>
            </a:r>
            <a:endParaRPr lang="es-CL" dirty="0" smtClean="0"/>
          </a:p>
          <a:p>
            <a:r>
              <a:rPr lang="es-CL" dirty="0" smtClean="0">
                <a:hlinkClick r:id="rId3"/>
              </a:rPr>
              <a:t>http</a:t>
            </a:r>
            <a:r>
              <a:rPr lang="es-CL" dirty="0">
                <a:hlinkClick r:id="rId3"/>
              </a:rPr>
              <a:t>://</a:t>
            </a:r>
            <a:r>
              <a:rPr lang="es-CL" dirty="0" smtClean="0">
                <a:hlinkClick r:id="rId3"/>
              </a:rPr>
              <a:t>vimeo.com/5750600</a:t>
            </a:r>
            <a:r>
              <a:rPr lang="es-CL" dirty="0" smtClean="0"/>
              <a:t> </a:t>
            </a:r>
            <a:endParaRPr lang="es-CL" dirty="0"/>
          </a:p>
        </p:txBody>
      </p:sp>
      <p:sp>
        <p:nvSpPr>
          <p:cNvPr id="5" name="4 Marcador de pie de página"/>
          <p:cNvSpPr>
            <a:spLocks noGrp="1"/>
          </p:cNvSpPr>
          <p:nvPr>
            <p:ph type="ftr" sz="quarter" idx="11"/>
          </p:nvPr>
        </p:nvSpPr>
        <p:spPr/>
        <p:txBody>
          <a:bodyPr/>
          <a:lstStyle/>
          <a:p>
            <a:pPr>
              <a:defRPr/>
            </a:pPr>
            <a:r>
              <a:rPr lang="es-ES_tradnl" smtClean="0"/>
              <a:t>Seminario de Diseño Computacional – Universidad de Chile</a:t>
            </a:r>
            <a:endParaRPr lang="es-ES" dirty="0"/>
          </a:p>
        </p:txBody>
      </p:sp>
      <p:sp>
        <p:nvSpPr>
          <p:cNvPr id="6" name="5 Marcador de número de diapositiva"/>
          <p:cNvSpPr>
            <a:spLocks noGrp="1"/>
          </p:cNvSpPr>
          <p:nvPr>
            <p:ph type="sldNum" sz="quarter" idx="12"/>
          </p:nvPr>
        </p:nvSpPr>
        <p:spPr/>
        <p:txBody>
          <a:bodyPr/>
          <a:lstStyle/>
          <a:p>
            <a:r>
              <a:rPr lang="es-ES" smtClean="0"/>
              <a:t> Seminario </a:t>
            </a:r>
            <a:fld id="{D4086C56-474C-484A-9893-3D07E8375336}" type="slidenum">
              <a:rPr lang="es-ES" smtClean="0"/>
              <a:pPr/>
              <a:t>8</a:t>
            </a:fld>
            <a:endParaRPr lang="es-ES"/>
          </a:p>
        </p:txBody>
      </p:sp>
    </p:spTree>
    <p:extLst>
      <p:ext uri="{BB962C8B-B14F-4D97-AF65-F5344CB8AC3E}">
        <p14:creationId xmlns="" xmlns:p14="http://schemas.microsoft.com/office/powerpoint/2010/main" xmlns:mv="urn:schemas-microsoft-com:mac:vml" xmlns:mc="http://schemas.openxmlformats.org/markup-compatibility/2006" val="4226094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052"/>
          <p:cNvSpPr>
            <a:spLocks noGrp="1"/>
          </p:cNvSpPr>
          <p:nvPr>
            <p:ph type="title"/>
          </p:nvPr>
        </p:nvSpPr>
        <p:spPr>
          <a:noFill/>
        </p:spPr>
        <p:txBody>
          <a:bodyPr/>
          <a:lstStyle/>
          <a:p>
            <a:r>
              <a:rPr lang="es-ES_tradnl" dirty="0"/>
              <a:t>Epistemolog</a:t>
            </a:r>
            <a:r>
              <a:rPr lang="es-ES_tradnl" altLang="ja-JP" dirty="0"/>
              <a:t>ía del Diseño </a:t>
            </a:r>
            <a:r>
              <a:rPr lang="es-ES_tradnl" altLang="ja-JP" dirty="0" smtClean="0"/>
              <a:t>Digital</a:t>
            </a:r>
            <a:endParaRPr lang="es-ES_tradnl" dirty="0"/>
          </a:p>
        </p:txBody>
      </p:sp>
      <p:sp>
        <p:nvSpPr>
          <p:cNvPr id="381957" name="Rectangle 2053"/>
          <p:cNvSpPr>
            <a:spLocks noGrp="1"/>
          </p:cNvSpPr>
          <p:nvPr>
            <p:ph idx="1"/>
          </p:nvPr>
        </p:nvSpPr>
        <p:spPr/>
        <p:txBody>
          <a:bodyPr/>
          <a:lstStyle/>
          <a:p>
            <a:r>
              <a:rPr lang="es-ES_tradnl" altLang="ja-JP" dirty="0">
                <a:latin typeface="Franklin Gothic Medium" charset="0"/>
              </a:rPr>
              <a:t>¿Qué Sabemos?</a:t>
            </a:r>
            <a:endParaRPr lang="es-ES_tradnl" dirty="0">
              <a:latin typeface="Franklin Gothic Medium" charset="0"/>
            </a:endParaRPr>
          </a:p>
          <a:p>
            <a:r>
              <a:rPr lang="es-ES_tradnl" altLang="ja-JP" dirty="0">
                <a:latin typeface="Franklin Gothic Medium" charset="0"/>
              </a:rPr>
              <a:t>¿De Verdad Sabemos Verdades del Diseño?</a:t>
            </a:r>
          </a:p>
          <a:p>
            <a:r>
              <a:rPr lang="es-ES_tradnl" dirty="0">
                <a:latin typeface="Franklin Gothic Medium" charset="0"/>
              </a:rPr>
              <a:t>¿C</a:t>
            </a:r>
            <a:r>
              <a:rPr lang="es-ES_tradnl" altLang="ja-JP" dirty="0">
                <a:latin typeface="Franklin Gothic Medium" charset="0"/>
              </a:rPr>
              <a:t>ómo Sabemos?</a:t>
            </a:r>
          </a:p>
        </p:txBody>
      </p:sp>
      <p:sp>
        <p:nvSpPr>
          <p:cNvPr id="4" name="Marcador de número de diapositiva 3"/>
          <p:cNvSpPr>
            <a:spLocks noGrp="1"/>
          </p:cNvSpPr>
          <p:nvPr>
            <p:ph type="sldNum" sz="quarter" idx="12"/>
          </p:nvPr>
        </p:nvSpPr>
        <p:spPr/>
        <p:txBody>
          <a:bodyPr/>
          <a:lstStyle/>
          <a:p>
            <a:r>
              <a:rPr lang="es-ES" smtClean="0"/>
              <a:t> Seminario </a:t>
            </a:r>
            <a:fld id="{74F0CC69-0711-B14C-8A56-27B612BF2563}" type="slidenum">
              <a:rPr lang="es-ES" smtClean="0"/>
              <a:pPr/>
              <a:t>9</a:t>
            </a:fld>
            <a:endParaRPr lang="es-ES"/>
          </a:p>
        </p:txBody>
      </p:sp>
      <p:sp>
        <p:nvSpPr>
          <p:cNvPr id="5" name="Marcador de pie de página 4"/>
          <p:cNvSpPr>
            <a:spLocks noGrp="1"/>
          </p:cNvSpPr>
          <p:nvPr>
            <p:ph type="ftr" sz="quarter" idx="11"/>
          </p:nvPr>
        </p:nvSpPr>
        <p:spPr/>
        <p:txBody>
          <a:bodyPr/>
          <a:lstStyle/>
          <a:p>
            <a:pPr>
              <a:defRPr/>
            </a:pPr>
            <a:r>
              <a:rPr lang="es-ES_tradnl" dirty="0" smtClean="0"/>
              <a:t>Seminario de Diseño Computacional – Universidad de Chile</a:t>
            </a:r>
            <a:endParaRPr lang="es-E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5" Type="http://schemas.openxmlformats.org/officeDocument/2006/relationships/image" Target="../media/image5.jpeg"/><Relationship Id="rId4" Type="http://schemas.openxmlformats.org/officeDocument/2006/relationships/image" Target="../media/image4.jpeg"/></Relationships>
</file>

<file path=ppt/theme/theme1.xml><?xml version="1.0" encoding="utf-8"?>
<a:theme xmlns:a="http://schemas.openxmlformats.org/drawingml/2006/main" name="Mancha">
  <a:themeElements>
    <a:clrScheme name="Tintero">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Tintero">
      <a:majorFont>
        <a:latin typeface="Goudy Old Style"/>
        <a:ea typeface=""/>
        <a:cs typeface=""/>
        <a:font script="Jpan" typeface="ＭＳ Ｐ明朝"/>
      </a:majorFont>
      <a:minorFont>
        <a:latin typeface="Goudy Old Style"/>
        <a:ea typeface=""/>
        <a:cs typeface=""/>
        <a:font script="Jpan" typeface="ＭＳ Ｐ明朝"/>
      </a:minorFont>
    </a:fontScheme>
    <a:fmtScheme name="Tintero">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Mancha.thmx</Template>
  <TotalTime>4086</TotalTime>
  <Words>2931</Words>
  <Application>Microsoft Office PowerPoint</Application>
  <PresentationFormat>Presentación en pantalla (4:3)</PresentationFormat>
  <Paragraphs>381</Paragraphs>
  <Slides>31</Slides>
  <Notes>23</Notes>
  <HiddenSlides>0</HiddenSlides>
  <MMClips>0</MMClips>
  <ScaleCrop>false</ScaleCrop>
  <HeadingPairs>
    <vt:vector size="4" baseType="variant">
      <vt:variant>
        <vt:lpstr>Tema</vt:lpstr>
      </vt:variant>
      <vt:variant>
        <vt:i4>1</vt:i4>
      </vt:variant>
      <vt:variant>
        <vt:lpstr>Títulos de diapositiva</vt:lpstr>
      </vt:variant>
      <vt:variant>
        <vt:i4>31</vt:i4>
      </vt:variant>
    </vt:vector>
  </HeadingPairs>
  <TitlesOfParts>
    <vt:vector size="32" baseType="lpstr">
      <vt:lpstr>Mancha</vt:lpstr>
      <vt:lpstr>Seminario Computacional I </vt:lpstr>
      <vt:lpstr>Acerca del profesor</vt:lpstr>
      <vt:lpstr>Investigación, publicaciones y proyectos recientes</vt:lpstr>
      <vt:lpstr>Investigación en Diseño Computacional</vt:lpstr>
      <vt:lpstr>Proyectos &amp; Productos Visuales</vt:lpstr>
      <vt:lpstr>Historia</vt:lpstr>
      <vt:lpstr>Diseño, Belleza &amp; Guata</vt:lpstr>
      <vt:lpstr>Design research</vt:lpstr>
      <vt:lpstr>Epistemología del Diseño Digital</vt:lpstr>
      <vt:lpstr>L. Carvalho &amp; A. Dong, (2009), Legitimating design: a sociology of knowledge account of the field, Design Studies Vol 30 Nº 5 Sept, Elsevier</vt:lpstr>
      <vt:lpstr>¿Hacer, Saber o SaberHacer?</vt:lpstr>
      <vt:lpstr>Diapositiva 12</vt:lpstr>
      <vt:lpstr>Diapositiva 13</vt:lpstr>
      <vt:lpstr>Diapositiva 14</vt:lpstr>
      <vt:lpstr>Diapositiva 15</vt:lpstr>
      <vt:lpstr>Indicadores de Investigación en Diseño</vt:lpstr>
      <vt:lpstr>Publicaciones ISI</vt:lpstr>
      <vt:lpstr>Comparación</vt:lpstr>
      <vt:lpstr>Proyectos FONDECYT 1982-2009</vt:lpstr>
      <vt:lpstr>Ejemplo de Saberes y Supuestos</vt:lpstr>
      <vt:lpstr>Programa</vt:lpstr>
      <vt:lpstr>Antecedentes</vt:lpstr>
      <vt:lpstr>Formulación del Problema y Objetivos  </vt:lpstr>
      <vt:lpstr>El Marco Teórico</vt:lpstr>
      <vt:lpstr>Diseño Metodológico</vt:lpstr>
      <vt:lpstr>Anteproyecto</vt:lpstr>
      <vt:lpstr>Metodología del Curso</vt:lpstr>
      <vt:lpstr>Evaluación</vt:lpstr>
      <vt:lpstr>Diapositiva 29</vt:lpstr>
      <vt:lpstr>¿Qué puede aportar el Conocimiento del Diseño Computacional? algunos tópicos</vt:lpstr>
      <vt:lpstr>Actividades</vt:lpstr>
    </vt:vector>
  </TitlesOfParts>
  <Company>Universidad de Chile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Gráfica Computacional I</dc:title>
  <dc:creator>Eduardo Hamuy Pinto</dc:creator>
  <cp:lastModifiedBy>ehamuy</cp:lastModifiedBy>
  <cp:revision>115</cp:revision>
  <dcterms:created xsi:type="dcterms:W3CDTF">2012-03-28T09:20:19Z</dcterms:created>
  <dcterms:modified xsi:type="dcterms:W3CDTF">2012-04-04T15:36:07Z</dcterms:modified>
</cp:coreProperties>
</file>