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24" r:id="rId3"/>
    <p:sldId id="325" r:id="rId4"/>
    <p:sldId id="328" r:id="rId5"/>
    <p:sldId id="326" r:id="rId6"/>
    <p:sldId id="327" r:id="rId7"/>
    <p:sldId id="314" r:id="rId8"/>
    <p:sldId id="322" r:id="rId9"/>
    <p:sldId id="323" r:id="rId10"/>
    <p:sldId id="310" r:id="rId11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D58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9" autoAdjust="0"/>
    <p:restoredTop sz="86451" autoAdjust="0"/>
  </p:normalViewPr>
  <p:slideViewPr>
    <p:cSldViewPr snapToGrid="0">
      <p:cViewPr>
        <p:scale>
          <a:sx n="70" d="100"/>
          <a:sy n="70" d="100"/>
        </p:scale>
        <p:origin x="1128" y="62"/>
      </p:cViewPr>
      <p:guideLst>
        <p:guide orient="horz" pos="2160"/>
        <p:guide pos="2880"/>
      </p:guideLst>
    </p:cSldViewPr>
  </p:slideViewPr>
  <p:outlineViewPr>
    <p:cViewPr>
      <p:scale>
        <a:sx n="40" d="100"/>
        <a:sy n="40" d="100"/>
      </p:scale>
      <p:origin x="0" y="512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204"/>
    </p:cViewPr>
  </p:sorterViewPr>
  <p:notesViewPr>
    <p:cSldViewPr snapToGrid="0">
      <p:cViewPr varScale="1">
        <p:scale>
          <a:sx n="36" d="100"/>
          <a:sy n="36" d="100"/>
        </p:scale>
        <p:origin x="-22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A5199A-809E-6843-98EC-76C9046D8510}" type="datetimeFigureOut">
              <a:rPr lang="es-ES_tradnl"/>
              <a:pPr/>
              <a:t>18/04/2012</a:t>
            </a:fld>
            <a:endParaRPr lang="es-ES_tradnl"/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97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9E5B4F-454D-5841-B1DA-CD086C8DB05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B7A4E3-FADA-F04D-B99B-59F32EB88B37}" type="datetimeFigureOut">
              <a:rPr lang="es-ES_tradnl"/>
              <a:pPr/>
              <a:t>18/04/2012</a:t>
            </a:fld>
            <a:endParaRPr lang="es-ES_tradnl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5ADE08-792F-9041-8250-26DF2FEB69F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s-ES" sz="24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>
              <a:latin typeface="Arial" pitchFamily="-72" charset="0"/>
              <a:ea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>
              <a:latin typeface="Arial" pitchFamily="-72" charset="0"/>
              <a:ea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Mente.png"/>
          <p:cNvPicPr>
            <a:picLocks noChangeAspect="1"/>
          </p:cNvPicPr>
          <p:nvPr/>
        </p:nvPicPr>
        <p:blipFill>
          <a:blip r:embed="rId2" cstate="print">
            <a:alphaModFix amt="61000"/>
          </a:blip>
          <a:stretch>
            <a:fillRect/>
          </a:stretch>
        </p:blipFill>
        <p:spPr>
          <a:xfrm>
            <a:off x="-685800" y="748146"/>
            <a:ext cx="4114800" cy="60336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32AED6BB-B156-3747-B740-3EE994C53DA5}" type="datetime1">
              <a:rPr lang="es-ES_tradnl" smtClean="0"/>
              <a:pPr/>
              <a:t>18/04/2012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C94399B-4E00-9D45-8A43-58976BAE90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D64C1-02D6-C847-85C8-10AA8B6E67D4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3DD3-A3EE-8548-9F38-FD977D6210CA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B41BF-7E43-4B4B-B38C-C3BD22D2A3A2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32A9F8-BB41-4D42-B283-789498C95F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5A47-D40F-1749-8E64-851411BDDD0A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9C1EA4CE-295C-784B-B4D4-66E682A5CBD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083EB-B655-FC46-9648-C0E3B9D7D15A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FBB7B217-577E-204D-AC02-68EF63B7E96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0A90-7588-5648-9FF6-6901A85C1944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6AD2C259-9F7A-0F44-AC02-36E1D73D5B40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A3B6-5F25-324F-BB4F-303C94EB661C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1A85-029A-C74B-86BA-AC555B8DEE17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7F6B-1E6C-794E-92D9-C359AD5F5EDC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2517-058E-874C-9D0E-7155542C33EB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86F1841C-A623-D944-A337-AC2CA55F6B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016D-7336-1544-8156-265DC1F6BDA2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21388" y="1373482"/>
            <a:ext cx="1483056" cy="4954464"/>
          </a:xfrm>
        </p:spPr>
        <p:txBody>
          <a:bodyPr/>
          <a:lstStyle>
            <a:lvl1pPr>
              <a:defRPr sz="6600"/>
            </a:lvl1pPr>
          </a:lstStyle>
          <a:p>
            <a:r>
              <a:rPr lang="es-ES" dirty="0" smtClean="0"/>
              <a:t> Seminario </a:t>
            </a:r>
            <a:fld id="{74F0CC69-0711-B14C-8A56-27B612BF256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8EB2-140E-234C-B401-3E6A869C2D62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28307670-A3A2-5149-95E7-B28D36C1DF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marca de agu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9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BFB7E6BC-B684-764E-A03E-95565A6E9FFE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9" name="Imagen 8" descr="Mente.png"/>
          <p:cNvPicPr>
            <a:picLocks noChangeAspect="1"/>
          </p:cNvPicPr>
          <p:nvPr/>
        </p:nvPicPr>
        <p:blipFill>
          <a:blip r:embed="rId2" cstate="print">
            <a:alphaModFix amt="61000"/>
          </a:blip>
          <a:stretch>
            <a:fillRect/>
          </a:stretch>
        </p:blipFill>
        <p:spPr>
          <a:xfrm>
            <a:off x="-685800" y="748146"/>
            <a:ext cx="4114800" cy="603365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1A36-2179-F94F-A988-E3F32368D192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31BCB944-913E-BD4D-B84D-0E47D2D438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marca de agu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88DFE-806B-364B-88E0-6C0636A59D7C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CFF0-84AC-1644-B741-E28856F61141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0268-2900-9D4B-9803-4A200E48BC46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A0C92939-7A6D-C84E-8484-53DB8A99A8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A4C9-9564-EB4D-98C1-425E52A00D05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8DC988BB-06C7-FD43-B455-AA11B9AEB2B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AEC6-D31B-0A4A-9B10-B288C125DEC7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73C95C6-0CE2-8B49-B7D9-7776E31DE391}" type="datetime1">
              <a:rPr lang="es-ES_tradnl" smtClean="0"/>
              <a:pPr/>
              <a:t>18/04/2012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s-ES_tradnl" dirty="0" smtClean="0"/>
              <a:t>Seminario de Diseño Computacional – Universidad de Chile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1392296"/>
            <a:ext cx="1483056" cy="4935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>
              <a:spcAft>
                <a:spcPts val="0"/>
              </a:spcAft>
              <a:defRPr sz="6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r>
              <a:rPr lang="es-ES" dirty="0" smtClean="0"/>
              <a:t> Seminario </a:t>
            </a:r>
            <a:fld id="{D4086C56-474C-484A-9893-3D07E837533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uchile.cl/biblioteca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download-mendeley-desktop/" TargetMode="External"/><Relationship Id="rId2" Type="http://schemas.openxmlformats.org/officeDocument/2006/relationships/hyperlink" Target="http://www.apastyle.org/index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es-ES_tradnl" sz="8000" dirty="0" smtClean="0">
                <a:solidFill>
                  <a:srgbClr val="000000"/>
                </a:solidFill>
              </a:rPr>
              <a:t>Antecedentes</a:t>
            </a:r>
            <a:endParaRPr lang="es-ES_tradnl" sz="8000" dirty="0"/>
          </a:p>
        </p:txBody>
      </p:sp>
      <p:sp>
        <p:nvSpPr>
          <p:cNvPr id="3075" name="Rectang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800" dirty="0" smtClean="0"/>
              <a:t>Seminario de Diseño </a:t>
            </a:r>
            <a:r>
              <a:rPr lang="es-ES_tradnl" sz="2800" dirty="0" smtClean="0"/>
              <a:t>Computacional </a:t>
            </a:r>
            <a:r>
              <a:rPr lang="es-ES_tradnl" sz="2800" b="1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I</a:t>
            </a:r>
            <a:endParaRPr lang="es-ES_tradnl" sz="2800" b="1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399B-4E00-9D45-8A43-58976BAE9055}" type="slidenum">
              <a:rPr lang="es-ES" smtClean="0"/>
              <a:pPr/>
              <a:t>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620"/>
              </a:lnSpc>
            </a:pPr>
            <a:r>
              <a:rPr lang="es-ES_tradnl" sz="4800" dirty="0" smtClean="0"/>
              <a:t>Pauta 1º Informe </a:t>
            </a:r>
            <a:r>
              <a:rPr lang="es-ES_tradnl" sz="3600" dirty="0" smtClean="0"/>
              <a:t>(15%)</a:t>
            </a:r>
            <a:r>
              <a:rPr lang="es-ES_tradnl" sz="4800" dirty="0" smtClean="0"/>
              <a:t/>
            </a:r>
            <a:br>
              <a:rPr lang="es-ES_tradnl" sz="4800" dirty="0" smtClean="0"/>
            </a:br>
            <a:r>
              <a:rPr lang="es-ES_tradnl" sz="48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Antecedentes </a:t>
            </a:r>
            <a:r>
              <a:rPr lang="es-ES_tradnl" sz="48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9 </a:t>
            </a:r>
            <a:r>
              <a:rPr lang="es-ES_tradnl" sz="4800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mayo</a:t>
            </a:r>
            <a:endParaRPr lang="es-ES_tradnl" sz="48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_tradnl" b="1" dirty="0" smtClean="0"/>
              <a:t>Criterios Evaluación</a:t>
            </a:r>
            <a:endParaRPr lang="es-ES_tradnl" dirty="0" smtClean="0"/>
          </a:p>
          <a:p>
            <a:r>
              <a:rPr lang="es-ES_tradnl" b="1" dirty="0" smtClean="0"/>
              <a:t>25% </a:t>
            </a:r>
            <a:r>
              <a:rPr lang="es-ES_tradnl" dirty="0" smtClean="0"/>
              <a:t>Participación en  clases.</a:t>
            </a:r>
          </a:p>
          <a:p>
            <a:r>
              <a:rPr lang="es-ES_tradnl" b="1" dirty="0" smtClean="0"/>
              <a:t>50% </a:t>
            </a:r>
            <a:r>
              <a:rPr lang="es-ES_tradnl" dirty="0" smtClean="0"/>
              <a:t>Calidad Antecedentes: calidad fuentes, extensión, procesamiento y pertinencia (foco).</a:t>
            </a:r>
          </a:p>
          <a:p>
            <a:r>
              <a:rPr lang="es-ES_tradnl" b="1" dirty="0" smtClean="0"/>
              <a:t>10% </a:t>
            </a:r>
            <a:r>
              <a:rPr lang="es-ES_tradnl" dirty="0" smtClean="0"/>
              <a:t>Calidad Formulación.</a:t>
            </a:r>
          </a:p>
          <a:p>
            <a:r>
              <a:rPr lang="es-ES_tradnl" b="1" dirty="0" smtClean="0"/>
              <a:t>15% </a:t>
            </a:r>
            <a:r>
              <a:rPr lang="es-ES_tradnl" dirty="0" smtClean="0"/>
              <a:t>Formalidades: escritura, referencias, presentación.</a:t>
            </a:r>
          </a:p>
          <a:p>
            <a:pPr rtl="0" eaLnBrk="1" latinLnBrk="0" hangingPunct="1">
              <a:buNone/>
            </a:pPr>
            <a:r>
              <a:rPr lang="es-ES_tradnl" sz="2353" b="1" dirty="0" smtClean="0"/>
              <a:t>Formalidades:</a:t>
            </a:r>
          </a:p>
          <a:p>
            <a:pPr rtl="0" eaLnBrk="1" latinLnBrk="0" hangingPunct="1"/>
            <a:r>
              <a:rPr lang="es-ES_tradnl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Formato carta; Cuerpo de texto en Arial 10 o Times 12; Títulos y subtítulos 14 </a:t>
            </a:r>
            <a:r>
              <a:rPr lang="es-ES_tradnl" sz="2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es-ES_tradnl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12; interlineado 1 ½ línea; Nombres alumnos y profesor; Páginas numeradas.</a:t>
            </a:r>
            <a:endParaRPr lang="es-ES_tradnl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 Seminario </a:t>
            </a:r>
            <a:fld id="{74F0CC69-0711-B14C-8A56-27B612BF2563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Preliminares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Subir Informe Antecedentes a U-Cursos </a:t>
            </a:r>
            <a:r>
              <a:rPr lang="es-ES" dirty="0" smtClean="0"/>
              <a:t>9 </a:t>
            </a:r>
            <a:r>
              <a:rPr lang="es-ES" dirty="0" smtClean="0"/>
              <a:t>de mayo</a:t>
            </a:r>
          </a:p>
          <a:p>
            <a:r>
              <a:rPr lang="es-ES" dirty="0" smtClean="0"/>
              <a:t>Entregar en formato .DOC o .DOCX</a:t>
            </a:r>
          </a:p>
          <a:p>
            <a:r>
              <a:rPr lang="es-ES" dirty="0" smtClean="0"/>
              <a:t>Correcciones se harán en el documento con </a:t>
            </a:r>
            <a:r>
              <a:rPr lang="es-ES" i="1" dirty="0" smtClean="0"/>
              <a:t>Control de Cambios</a:t>
            </a:r>
          </a:p>
          <a:p>
            <a:r>
              <a:rPr lang="es-ES" dirty="0" smtClean="0"/>
              <a:t>Calificación se colocará en U-Cursos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74F0CC69-0711-B14C-8A56-27B612BF2563}" type="slidenum">
              <a:rPr lang="es-ES" smtClean="0"/>
              <a:pPr/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</a:t>
            </a:r>
            <a:r>
              <a:rPr lang="es-ES" baseline="0" dirty="0" smtClean="0"/>
              <a:t> …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None/>
            </a:pPr>
            <a:r>
              <a:rPr lang="es-ES" dirty="0" smtClean="0"/>
              <a:t>Seguir recopilando antecedentes, la base es que los informes requieren muchos antecedentes.</a:t>
            </a:r>
          </a:p>
          <a:p>
            <a:r>
              <a:rPr lang="es-ES" dirty="0" smtClean="0"/>
              <a:t>Se solicita usar el documento “Plantilla Lecturas” para fichar fuentes</a:t>
            </a:r>
            <a:r>
              <a:rPr lang="es-ES" baseline="0" dirty="0" smtClean="0"/>
              <a:t> revisadas. Material docente en aula virtual.</a:t>
            </a:r>
          </a:p>
          <a:p>
            <a:r>
              <a:rPr lang="es-ES" dirty="0" smtClean="0"/>
              <a:t>Es una plantilla (hacer doble clic al archivo, no abrir desde adentro de Word) que genera  copias. Ayuda</a:t>
            </a:r>
            <a:r>
              <a:rPr lang="es-ES" baseline="0" dirty="0" smtClean="0"/>
              <a:t> a</a:t>
            </a:r>
            <a:r>
              <a:rPr lang="es-ES" dirty="0" smtClean="0"/>
              <a:t> hacer ficha de datos, resumen de lectura, comentario y conclusiones. Sirve para procesar la información y luego referenciarla.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 Seminario </a:t>
            </a:r>
            <a:fld id="{74F0CC69-0711-B14C-8A56-27B612BF2563}" type="slidenum">
              <a:rPr lang="es-ES" smtClean="0"/>
              <a:pPr/>
              <a:t>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Fuentes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Bases de Datos académicas</a:t>
            </a:r>
          </a:p>
          <a:p>
            <a:r>
              <a:rPr lang="es-CL" dirty="0" smtClean="0"/>
              <a:t>Servicios SISIB </a:t>
            </a:r>
            <a:r>
              <a:rPr lang="es-CL" sz="1800" dirty="0" smtClean="0">
                <a:hlinkClick r:id="rId2"/>
              </a:rPr>
              <a:t>http://</a:t>
            </a:r>
            <a:r>
              <a:rPr lang="es-CL" sz="1800" dirty="0" smtClean="0">
                <a:hlinkClick r:id="rId2"/>
              </a:rPr>
              <a:t>www.uchile.cl/bibliotecas</a:t>
            </a:r>
            <a:r>
              <a:rPr lang="es-CL" sz="1800" dirty="0" smtClean="0"/>
              <a:t> </a:t>
            </a:r>
            <a:endParaRPr lang="es-CL" dirty="0" smtClean="0"/>
          </a:p>
          <a:p>
            <a:pPr lvl="1"/>
            <a:r>
              <a:rPr lang="es-CL" dirty="0" smtClean="0"/>
              <a:t>VPN</a:t>
            </a:r>
          </a:p>
          <a:p>
            <a:pPr lvl="1"/>
            <a:r>
              <a:rPr lang="es-CL" dirty="0" smtClean="0"/>
              <a:t>Integrador de bases de datos</a:t>
            </a:r>
          </a:p>
          <a:p>
            <a:pPr lvl="1"/>
            <a:r>
              <a:rPr lang="es-CL" dirty="0" smtClean="0"/>
              <a:t>Revistas de la A – Z</a:t>
            </a:r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 Seminario </a:t>
            </a:r>
            <a:fld id="{74F0CC69-0711-B14C-8A56-27B612BF2563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6325" y="4435929"/>
            <a:ext cx="699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Ficha Lectura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74F0CC69-0711-B14C-8A56-27B612BF2563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666" t="15432" r="3460" b="15927"/>
          <a:stretch>
            <a:fillRect/>
          </a:stretch>
        </p:blipFill>
        <p:spPr bwMode="auto">
          <a:xfrm>
            <a:off x="934204" y="2142700"/>
            <a:ext cx="7357480" cy="322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Referencias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Estilo APA (</a:t>
            </a:r>
            <a:r>
              <a:rPr lang="es-CL" sz="1800" dirty="0" smtClean="0"/>
              <a:t>American </a:t>
            </a:r>
            <a:r>
              <a:rPr lang="es-CL" sz="1800" dirty="0" err="1" smtClean="0"/>
              <a:t>Psychologist</a:t>
            </a:r>
            <a:r>
              <a:rPr lang="es-CL" sz="1800" dirty="0" smtClean="0"/>
              <a:t> </a:t>
            </a:r>
            <a:r>
              <a:rPr lang="es-CL" sz="1800" dirty="0" err="1" smtClean="0"/>
              <a:t>Association</a:t>
            </a:r>
            <a:r>
              <a:rPr lang="es-CL" dirty="0" smtClean="0"/>
              <a:t>)</a:t>
            </a:r>
          </a:p>
          <a:p>
            <a:pPr lvl="1"/>
            <a:r>
              <a:rPr lang="es-CL" sz="1600" dirty="0" smtClean="0">
                <a:hlinkClick r:id="rId2"/>
              </a:rPr>
              <a:t>http://</a:t>
            </a:r>
            <a:r>
              <a:rPr lang="es-CL" sz="1600" dirty="0" smtClean="0">
                <a:hlinkClick r:id="rId2"/>
              </a:rPr>
              <a:t>www.apastyle.org/index.aspx</a:t>
            </a:r>
            <a:r>
              <a:rPr lang="es-CL" sz="1600" dirty="0" smtClean="0"/>
              <a:t> </a:t>
            </a:r>
            <a:endParaRPr lang="es-CL" dirty="0" smtClean="0"/>
          </a:p>
          <a:p>
            <a:pPr lvl="1"/>
            <a:r>
              <a:rPr lang="es-CL" dirty="0" smtClean="0"/>
              <a:t>Herramienta:</a:t>
            </a:r>
            <a:r>
              <a:rPr lang="es-CL" sz="1800" dirty="0" smtClean="0"/>
              <a:t> </a:t>
            </a:r>
            <a:r>
              <a:rPr lang="es-CL" sz="1800" dirty="0" smtClean="0"/>
              <a:t>MENDELEY</a:t>
            </a:r>
          </a:p>
          <a:p>
            <a:pPr lvl="2"/>
            <a:r>
              <a:rPr lang="es-CL" sz="1800" dirty="0" smtClean="0">
                <a:hlinkClick r:id="rId3"/>
              </a:rPr>
              <a:t>http://</a:t>
            </a:r>
            <a:r>
              <a:rPr lang="es-CL" sz="1800" smtClean="0">
                <a:hlinkClick r:id="rId3"/>
              </a:rPr>
              <a:t>www.mendeley.com/download-mendeley-desktop</a:t>
            </a:r>
            <a:r>
              <a:rPr lang="es-CL" sz="1800" smtClean="0">
                <a:hlinkClick r:id="rId3"/>
              </a:rPr>
              <a:t>/</a:t>
            </a:r>
            <a:r>
              <a:rPr lang="es-CL" sz="1800" smtClean="0"/>
              <a:t> </a:t>
            </a:r>
            <a:endParaRPr lang="es-CL" sz="1800" dirty="0" smtClean="0"/>
          </a:p>
          <a:p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 Seminario </a:t>
            </a:r>
            <a:fld id="{74F0CC69-0711-B14C-8A56-27B612BF2563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8543" y="3267089"/>
            <a:ext cx="2524122" cy="252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_tradnl" b="1" dirty="0" smtClean="0"/>
              <a:t>2. </a:t>
            </a:r>
            <a:r>
              <a:rPr lang="es-ES_tradnl" b="1" u="sng" dirty="0" smtClean="0"/>
              <a:t>Revisión</a:t>
            </a:r>
            <a:r>
              <a:rPr lang="es-ES_tradnl" b="1" dirty="0" smtClean="0"/>
              <a:t> </a:t>
            </a:r>
            <a:r>
              <a:rPr lang="es-ES_tradnl" b="1" u="sng" dirty="0" smtClean="0"/>
              <a:t>Bibliográfica</a:t>
            </a:r>
            <a:r>
              <a:rPr lang="es-ES_tradnl" b="1" dirty="0" smtClean="0"/>
              <a:t> y otras fuentes: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-¿Ha consultado fuentes relevantes y de calidad</a:t>
            </a:r>
            <a:r>
              <a:rPr lang="es-ES_tradnl" baseline="0" dirty="0" smtClean="0"/>
              <a:t> sobre e</a:t>
            </a:r>
            <a:r>
              <a:rPr lang="es-ES_tradnl" dirty="0" smtClean="0"/>
              <a:t>l tema? </a:t>
            </a:r>
          </a:p>
          <a:p>
            <a:r>
              <a:rPr lang="es-ES_tradnl" dirty="0" smtClean="0"/>
              <a:t>¿Ha elaborado un inventario de hechos y datos sobre el tema</a:t>
            </a:r>
            <a:r>
              <a:rPr lang="es-ES_tradnl" baseline="0" dirty="0" smtClean="0"/>
              <a:t> </a:t>
            </a:r>
            <a:r>
              <a:rPr lang="es-ES_tradnl" dirty="0" smtClean="0"/>
              <a:t>a investigar? </a:t>
            </a:r>
          </a:p>
          <a:p>
            <a:r>
              <a:rPr lang="es-ES_tradnl" dirty="0" smtClean="0"/>
              <a:t>¿Conoce el </a:t>
            </a:r>
            <a:r>
              <a:rPr lang="es-ES_tradnl" u="sng" dirty="0" smtClean="0"/>
              <a:t>Estado del Arte</a:t>
            </a:r>
            <a:r>
              <a:rPr lang="es-ES_tradnl" dirty="0" smtClean="0"/>
              <a:t> en el problema que pretende investigar? </a:t>
            </a:r>
          </a:p>
          <a:p>
            <a:r>
              <a:rPr lang="es-ES_tradnl" dirty="0" smtClean="0"/>
              <a:t>¿Ha efectuado una discusión e integración del inventario analizado?</a:t>
            </a:r>
          </a:p>
          <a:p>
            <a:r>
              <a:rPr lang="es-ES_tradnl" dirty="0" smtClean="0"/>
              <a:t>-¿Qué conceptos considera básicos para enfocar su problema?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Seminario de Diseño </a:t>
            </a:r>
            <a:r>
              <a:rPr lang="es-ES_tradnl" dirty="0" smtClean="0"/>
              <a:t>Computacional </a:t>
            </a:r>
            <a:r>
              <a:rPr lang="es-ES_tradnl" dirty="0" smtClean="0"/>
              <a:t>– Universidad de Chile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Seminario </a:t>
            </a:r>
            <a:fld id="{74F0CC69-0711-B14C-8A56-27B612BF2563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Tener en cuenta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80000"/>
              </a:lnSpc>
            </a:pPr>
            <a:r>
              <a:rPr lang="es-ES" sz="2600" dirty="0" smtClean="0"/>
              <a:t>Focalizar </a:t>
            </a:r>
            <a:r>
              <a:rPr lang="es-ES" sz="2600" dirty="0"/>
              <a:t>en un eje central</a:t>
            </a:r>
          </a:p>
          <a:p>
            <a:pPr lvl="1">
              <a:lnSpc>
                <a:spcPct val="80000"/>
              </a:lnSpc>
            </a:pPr>
            <a:r>
              <a:rPr lang="es-ES" sz="2200" dirty="0"/>
              <a:t>Resumen </a:t>
            </a:r>
            <a:r>
              <a:rPr lang="es-ES" sz="2200" dirty="0" err="1" smtClean="0"/>
              <a:t>biblioComputacional</a:t>
            </a:r>
            <a:r>
              <a:rPr lang="es-ES" sz="2200" dirty="0" smtClean="0"/>
              <a:t> </a:t>
            </a:r>
            <a:r>
              <a:rPr lang="es-ES" sz="2200" dirty="0"/>
              <a:t>de antecedentes relevantes al problema y coherentes con la </a:t>
            </a:r>
            <a:r>
              <a:rPr lang="es-ES" sz="2200" dirty="0" smtClean="0"/>
              <a:t>argumentación</a:t>
            </a:r>
          </a:p>
          <a:p>
            <a:pPr lvl="0">
              <a:lnSpc>
                <a:spcPct val="80000"/>
              </a:lnSpc>
            </a:pPr>
            <a:r>
              <a:rPr lang="es-ES" sz="2600" dirty="0"/>
              <a:t>Referencias en estilo y sentido correcto</a:t>
            </a:r>
          </a:p>
          <a:p>
            <a:pPr lvl="1">
              <a:lnSpc>
                <a:spcPct val="80000"/>
              </a:lnSpc>
            </a:pPr>
            <a:r>
              <a:rPr lang="es-ES" sz="2200" dirty="0"/>
              <a:t>Texto y listado </a:t>
            </a:r>
            <a:r>
              <a:rPr lang="es-ES" sz="2200" dirty="0" err="1" smtClean="0"/>
              <a:t>biblio</a:t>
            </a:r>
            <a:r>
              <a:rPr lang="es-ES" sz="2200" dirty="0" smtClean="0"/>
              <a:t>-Computacional</a:t>
            </a:r>
            <a:endParaRPr lang="es-ES" sz="2200" dirty="0"/>
          </a:p>
          <a:p>
            <a:pPr lvl="1">
              <a:lnSpc>
                <a:spcPct val="80000"/>
              </a:lnSpc>
            </a:pPr>
            <a:r>
              <a:rPr lang="es-ES" sz="2200" dirty="0"/>
              <a:t>No plagio sino cita</a:t>
            </a:r>
          </a:p>
          <a:p>
            <a:pPr lvl="0">
              <a:lnSpc>
                <a:spcPct val="80000"/>
              </a:lnSpc>
            </a:pPr>
            <a:r>
              <a:rPr lang="es-ES" sz="2600" dirty="0"/>
              <a:t>Ampliar </a:t>
            </a:r>
            <a:r>
              <a:rPr lang="es-ES" sz="2600" dirty="0" smtClean="0"/>
              <a:t>búsqueda (no quedarse con Google y las primeras menciones)</a:t>
            </a:r>
          </a:p>
          <a:p>
            <a:pPr lvl="1">
              <a:lnSpc>
                <a:spcPct val="80000"/>
              </a:lnSpc>
            </a:pPr>
            <a:r>
              <a:rPr lang="es-ES" sz="2200" dirty="0" smtClean="0"/>
              <a:t>Buscar datos</a:t>
            </a:r>
          </a:p>
          <a:p>
            <a:pPr lvl="1">
              <a:lnSpc>
                <a:spcPct val="80000"/>
              </a:lnSpc>
            </a:pPr>
            <a:r>
              <a:rPr lang="es-ES" sz="2200" dirty="0" smtClean="0"/>
              <a:t>Realizar lecturas y síntesis: fichas</a:t>
            </a:r>
          </a:p>
          <a:p>
            <a:pPr lvl="0">
              <a:lnSpc>
                <a:spcPct val="80000"/>
              </a:lnSpc>
            </a:pPr>
            <a:r>
              <a:rPr lang="es-ES" sz="2600" dirty="0" smtClean="0"/>
              <a:t>Comenzar a problematizar </a:t>
            </a:r>
            <a:r>
              <a:rPr lang="es-ES" sz="2600" dirty="0"/>
              <a:t>la </a:t>
            </a:r>
            <a:r>
              <a:rPr lang="es-ES" sz="2600" dirty="0" smtClean="0"/>
              <a:t>necesidad</a:t>
            </a:r>
          </a:p>
          <a:p>
            <a:pPr lvl="1">
              <a:lnSpc>
                <a:spcPct val="80000"/>
              </a:lnSpc>
            </a:pPr>
            <a:r>
              <a:rPr lang="es-ES" sz="2200" dirty="0" smtClean="0"/>
              <a:t>Detectar vacíos y carencias</a:t>
            </a:r>
            <a:endParaRPr lang="es-E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>
                <a:ea typeface="+mj-ea"/>
                <a:cs typeface="+mj-cs"/>
              </a:rPr>
              <a:t>Estructura Informe</a:t>
            </a:r>
            <a:endParaRPr lang="es-ES_tradnl" dirty="0">
              <a:ea typeface="+mj-ea"/>
              <a:cs typeface="+mj-cs"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b="1" dirty="0" smtClean="0"/>
              <a:t>Antecedentes: 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Recopilar /revisión bibliográfica</a:t>
            </a:r>
          </a:p>
          <a:p>
            <a:pPr lvl="2">
              <a:lnSpc>
                <a:spcPct val="90000"/>
              </a:lnSpc>
            </a:pPr>
            <a:r>
              <a:rPr lang="es-ES_tradnl" sz="1800" u="sng" dirty="0" smtClean="0"/>
              <a:t>Fuentes Consultadas</a:t>
            </a:r>
            <a:r>
              <a:rPr lang="es-ES_tradnl" sz="1800" dirty="0" smtClean="0"/>
              <a:t> o por consultar, las más relevantes</a:t>
            </a:r>
          </a:p>
          <a:p>
            <a:pPr lvl="2">
              <a:lnSpc>
                <a:spcPct val="90000"/>
              </a:lnSpc>
            </a:pPr>
            <a:r>
              <a:rPr lang="es-ES_tradnl" sz="1800" dirty="0" smtClean="0"/>
              <a:t>Muestras gráficas precisas y pertinentes</a:t>
            </a:r>
          </a:p>
          <a:p>
            <a:pPr lvl="1">
              <a:lnSpc>
                <a:spcPct val="90000"/>
              </a:lnSpc>
            </a:pPr>
            <a:r>
              <a:rPr lang="es-ES_tradnl" dirty="0" smtClean="0"/>
              <a:t>Procesar la información recopilada.</a:t>
            </a:r>
            <a:endParaRPr lang="es-ES_tradnl" u="sng" dirty="0" smtClean="0"/>
          </a:p>
          <a:p>
            <a:r>
              <a:rPr lang="es-ES_tradnl" b="1" dirty="0" smtClean="0"/>
              <a:t>Conclusiones</a:t>
            </a:r>
          </a:p>
          <a:p>
            <a:pPr lvl="1">
              <a:lnSpc>
                <a:spcPct val="90000"/>
              </a:lnSpc>
            </a:pPr>
            <a:r>
              <a:rPr lang="es-ES_tradnl" sz="2000" u="sng" dirty="0" smtClean="0"/>
              <a:t>Problema</a:t>
            </a:r>
            <a:r>
              <a:rPr lang="es-ES_tradnl" sz="2000" dirty="0"/>
              <a:t>: Enunciar interés investigativo: la pregunta, la necesidad, la carencia etc.</a:t>
            </a:r>
            <a:endParaRPr lang="es-ES_tradnl" sz="2000" dirty="0" smtClean="0"/>
          </a:p>
          <a:p>
            <a:pPr lvl="1">
              <a:lnSpc>
                <a:spcPct val="90000"/>
              </a:lnSpc>
            </a:pPr>
            <a:r>
              <a:rPr lang="es-ES_tradnl" sz="2000" u="sng" dirty="0" smtClean="0"/>
              <a:t>Justificación</a:t>
            </a:r>
            <a:r>
              <a:rPr lang="es-ES_tradnl" sz="2000" dirty="0"/>
              <a:t>: La situación beneficiosa de realizarse el proyecto, comparado a no hacerse</a:t>
            </a:r>
            <a:r>
              <a:rPr lang="es-ES_tradnl" sz="2000" dirty="0" smtClean="0"/>
              <a:t>.</a:t>
            </a:r>
            <a:endParaRPr lang="es-ES_tradn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ancha">
  <a:themeElements>
    <a:clrScheme name="Tintero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Tintero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Tinter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Mancha.thmx</Template>
  <TotalTime>3447</TotalTime>
  <Words>518</Words>
  <Application>Microsoft Office PowerPoint</Application>
  <PresentationFormat>Presentación en pantalla (4:3)</PresentationFormat>
  <Paragraphs>73</Paragraphs>
  <Slides>10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Mancha</vt:lpstr>
      <vt:lpstr>Antecedentes</vt:lpstr>
      <vt:lpstr>Preliminares</vt:lpstr>
      <vt:lpstr>Antecedentes … </vt:lpstr>
      <vt:lpstr>Fuentes</vt:lpstr>
      <vt:lpstr>Ficha Lectura</vt:lpstr>
      <vt:lpstr>Referencias</vt:lpstr>
      <vt:lpstr>2. Revisión Bibliográfica y otras fuentes:</vt:lpstr>
      <vt:lpstr>Tener en cuenta</vt:lpstr>
      <vt:lpstr>Estructura Informe</vt:lpstr>
      <vt:lpstr>Pauta 1º Informe (15%) Antecedentes 9 mayo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Gráfica Computacional I</dc:title>
  <dc:creator>Eduardo Hamuy Pinto</dc:creator>
  <cp:lastModifiedBy>ehamuy</cp:lastModifiedBy>
  <cp:revision>117</cp:revision>
  <dcterms:created xsi:type="dcterms:W3CDTF">2012-04-18T10:33:36Z</dcterms:created>
  <dcterms:modified xsi:type="dcterms:W3CDTF">2012-04-18T14:55:55Z</dcterms:modified>
</cp:coreProperties>
</file>