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1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19FFF"/>
    <a:srgbClr val="251AFE"/>
    <a:srgbClr val="003399"/>
    <a:srgbClr val="002060"/>
    <a:srgbClr val="C4E59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9" d="100"/>
          <a:sy n="49" d="100"/>
        </p:scale>
        <p:origin x="-111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Forma libre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7 Forma libre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8 Título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7" name="16 Subtítulo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30" name="2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7BB6B-EE1B-48FB-8575-0D55C373DE88}" type="datetimeFigureOut">
              <a:rPr lang="en-US" smtClean="0"/>
              <a:pPr/>
              <a:t>6/8/2011</a:t>
            </a:fld>
            <a:endParaRPr lang="en-US"/>
          </a:p>
        </p:txBody>
      </p:sp>
      <p:sp>
        <p:nvSpPr>
          <p:cNvPr id="19" name="18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27" name="2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957AF-53C0-420B-9C2D-77DB1416566C}" type="slidenum">
              <a:rPr kumimoji="0" lang="en-US" smtClean="0"/>
              <a:pPr/>
              <a:t>‹Nº›</a:t>
            </a:fld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7BB6B-EE1B-48FB-8575-0D55C373DE88}" type="datetimeFigureOut">
              <a:rPr lang="en-US" smtClean="0"/>
              <a:pPr/>
              <a:t>6/8/2011</a:t>
            </a:fld>
            <a:endParaRPr lang="en-U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957AF-53C0-420B-9C2D-77DB1416566C}" type="slidenum">
              <a:rPr kumimoji="0" lang="en-US" smtClean="0"/>
              <a:pPr/>
              <a:t>‹Nº›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7BB6B-EE1B-48FB-8575-0D55C373DE88}" type="datetimeFigureOut">
              <a:rPr lang="en-US" smtClean="0"/>
              <a:pPr/>
              <a:t>6/8/2011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957AF-53C0-420B-9C2D-77DB1416566C}" type="slidenum">
              <a:rPr kumimoji="0" lang="en-US" smtClean="0"/>
              <a:pPr/>
              <a:t>‹Nº›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7BB6B-EE1B-48FB-8575-0D55C373DE88}" type="datetimeFigureOut">
              <a:rPr lang="en-US" smtClean="0"/>
              <a:pPr/>
              <a:t>6/8/2011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957AF-53C0-420B-9C2D-77DB1416566C}" type="slidenum">
              <a:rPr kumimoji="0" lang="en-US" smtClean="0"/>
              <a:pPr/>
              <a:t>‹Nº›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Forma libre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8 Forma libre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7BB6B-EE1B-48FB-8575-0D55C373DE88}" type="datetimeFigureOut">
              <a:rPr lang="en-US" smtClean="0"/>
              <a:pPr/>
              <a:t>6/8/2011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957AF-53C0-420B-9C2D-77DB1416566C}" type="slidenum">
              <a:rPr kumimoji="0" lang="en-US" smtClean="0"/>
              <a:pPr/>
              <a:t>‹Nº›</a:t>
            </a:fld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7BB6B-EE1B-48FB-8575-0D55C373DE88}" type="datetimeFigureOut">
              <a:rPr lang="en-US" smtClean="0"/>
              <a:pPr/>
              <a:t>6/8/2011</a:t>
            </a:fld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957AF-53C0-420B-9C2D-77DB1416566C}" type="slidenum">
              <a:rPr kumimoji="0" lang="en-US" smtClean="0"/>
              <a:pPr/>
              <a:t>‹Nº›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7BB6B-EE1B-48FB-8575-0D55C373DE88}" type="datetimeFigureOut">
              <a:rPr lang="en-US" smtClean="0"/>
              <a:pPr/>
              <a:t>6/8/2011</a:t>
            </a:fld>
            <a:endParaRPr lang="en-U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957AF-53C0-420B-9C2D-77DB1416566C}" type="slidenum">
              <a:rPr kumimoji="0" lang="en-US" smtClean="0"/>
              <a:pPr/>
              <a:t>‹Nº›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7BB6B-EE1B-48FB-8575-0D55C373DE88}" type="datetimeFigureOut">
              <a:rPr lang="en-US" smtClean="0"/>
              <a:pPr/>
              <a:t>6/8/2011</a:t>
            </a:fld>
            <a:endParaRPr lang="en-US"/>
          </a:p>
        </p:txBody>
      </p:sp>
      <p:sp>
        <p:nvSpPr>
          <p:cNvPr id="8" name="7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AA957AF-53C0-420B-9C2D-77DB1416566C}" type="slidenum">
              <a:rPr kumimoji="0" lang="en-US" smtClean="0"/>
              <a:pPr/>
              <a:t>‹Nº›</a:t>
            </a:fld>
            <a:endParaRPr kumimoji="0" lang="en-US"/>
          </a:p>
        </p:txBody>
      </p:sp>
      <p:sp>
        <p:nvSpPr>
          <p:cNvPr id="9" name="8 Marcador de pie de página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7BB6B-EE1B-48FB-8575-0D55C373DE88}" type="datetimeFigureOut">
              <a:rPr lang="en-US" smtClean="0"/>
              <a:pPr/>
              <a:t>6/8/2011</a:t>
            </a:fld>
            <a:endParaRPr lang="en-U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957AF-53C0-420B-9C2D-77DB1416566C}" type="slidenum">
              <a:rPr kumimoji="0" lang="en-US" smtClean="0"/>
              <a:pPr/>
              <a:t>‹Nº›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7BB6B-EE1B-48FB-8575-0D55C373DE88}" type="datetimeFigureOut">
              <a:rPr lang="en-US" smtClean="0"/>
              <a:pPr/>
              <a:t>6/8/2011</a:t>
            </a:fld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2AA957AF-53C0-420B-9C2D-77DB1416566C}" type="slidenum">
              <a:rPr kumimoji="0" lang="en-US" smtClean="0"/>
              <a:pPr/>
              <a:t>‹Nº›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E637BB6B-EE1B-48FB-8575-0D55C373DE88}" type="datetimeFigureOut">
              <a:rPr lang="en-US" smtClean="0"/>
              <a:pPr/>
              <a:t>6/8/2011</a:t>
            </a:fld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957AF-53C0-420B-9C2D-77DB1416566C}" type="slidenum">
              <a:rPr kumimoji="0" lang="en-US" smtClean="0"/>
              <a:pPr/>
              <a:t>‹Nº›</a:t>
            </a:fld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11 Forma libre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15 Forma libre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8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0" name="29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0" name="9 Marcador de fecha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E637BB6B-EE1B-48FB-8575-0D55C373DE88}" type="datetimeFigureOut">
              <a:rPr lang="en-US" smtClean="0"/>
              <a:pPr/>
              <a:t>6/8/2011</a:t>
            </a:fld>
            <a:endParaRPr lang="en-US" sz="1000">
              <a:solidFill>
                <a:schemeClr val="tx2">
                  <a:shade val="50000"/>
                </a:schemeClr>
              </a:solidFill>
            </a:endParaRPr>
          </a:p>
        </p:txBody>
      </p:sp>
      <p:sp>
        <p:nvSpPr>
          <p:cNvPr id="22" name="21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pPr algn="ctr" eaLnBrk="1" latinLnBrk="0" hangingPunct="1"/>
            <a:endParaRPr kumimoji="0" lang="en-US" sz="1000" dirty="0">
              <a:solidFill>
                <a:schemeClr val="tx2">
                  <a:shade val="50000"/>
                </a:schemeClr>
              </a:solidFill>
            </a:endParaRPr>
          </a:p>
        </p:txBody>
      </p:sp>
      <p:sp>
        <p:nvSpPr>
          <p:cNvPr id="18" name="17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2AA957AF-53C0-420B-9C2D-77DB1416566C}" type="slidenum">
              <a:rPr kumimoji="0" lang="en-US" smtClean="0"/>
              <a:pPr/>
              <a:t>‹Nº›</a:t>
            </a:fld>
            <a:endParaRPr kumimoji="0" lang="en-US" sz="1000" dirty="0">
              <a:solidFill>
                <a:schemeClr val="tx2">
                  <a:shade val="50000"/>
                </a:schemeClr>
              </a:solidFill>
            </a:endParaRPr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MX" dirty="0" smtClean="0"/>
              <a:t>Drivers de valor</a:t>
            </a:r>
            <a:endParaRPr lang="es-ES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s-MX" dirty="0" smtClean="0"/>
              <a:t>Juan Carlos </a:t>
            </a:r>
            <a:r>
              <a:rPr lang="es-MX" dirty="0" err="1" smtClean="0"/>
              <a:t>Lepe</a:t>
            </a:r>
            <a:r>
              <a:rPr lang="es-MX" dirty="0" smtClean="0"/>
              <a:t> 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AutoShape 3"/>
          <p:cNvSpPr>
            <a:spLocks noChangeArrowheads="1"/>
          </p:cNvSpPr>
          <p:nvPr/>
        </p:nvSpPr>
        <p:spPr bwMode="auto">
          <a:xfrm>
            <a:off x="5913438" y="4337050"/>
            <a:ext cx="1882775" cy="914400"/>
          </a:xfrm>
          <a:prstGeom prst="leftArrowCallout">
            <a:avLst>
              <a:gd name="adj1" fmla="val 24722"/>
              <a:gd name="adj2" fmla="val 21528"/>
              <a:gd name="adj3" fmla="val 23517"/>
              <a:gd name="adj4" fmla="val 82398"/>
            </a:avLst>
          </a:prstGeom>
          <a:solidFill>
            <a:srgbClr val="92D050"/>
          </a:solidFill>
          <a:ln w="9525">
            <a:solidFill>
              <a:schemeClr val="accent1"/>
            </a:solidFill>
            <a:miter lim="800000"/>
            <a:headEnd/>
            <a:tailEnd/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txBody>
          <a:bodyPr wrap="none" anchor="ctr"/>
          <a:lstStyle/>
          <a:p>
            <a:endParaRPr lang="es-ES"/>
          </a:p>
        </p:txBody>
      </p:sp>
      <p:sp>
        <p:nvSpPr>
          <p:cNvPr id="6" name="AutoShape 4"/>
          <p:cNvSpPr>
            <a:spLocks noChangeArrowheads="1"/>
          </p:cNvSpPr>
          <p:nvPr/>
        </p:nvSpPr>
        <p:spPr bwMode="auto">
          <a:xfrm>
            <a:off x="382588" y="2851150"/>
            <a:ext cx="2401887" cy="1447800"/>
          </a:xfrm>
          <a:prstGeom prst="rightArrowCallout">
            <a:avLst>
              <a:gd name="adj1" fmla="val 6944"/>
              <a:gd name="adj2" fmla="val 6944"/>
              <a:gd name="adj3" fmla="val 7657"/>
              <a:gd name="adj4" fmla="val 92231"/>
            </a:avLst>
          </a:prstGeom>
          <a:solidFill>
            <a:srgbClr val="FFC000"/>
          </a:solidFill>
          <a:ln w="9525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2862263" y="5480050"/>
            <a:ext cx="2532062" cy="685800"/>
          </a:xfrm>
          <a:prstGeom prst="rect">
            <a:avLst/>
          </a:prstGeom>
          <a:solidFill>
            <a:srgbClr val="119FFF"/>
          </a:solidFill>
          <a:ln w="9525">
            <a:solidFill>
              <a:srgbClr val="00206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8" name="AutoShape 6"/>
          <p:cNvSpPr>
            <a:spLocks noChangeArrowheads="1"/>
          </p:cNvSpPr>
          <p:nvPr/>
        </p:nvSpPr>
        <p:spPr bwMode="auto">
          <a:xfrm>
            <a:off x="2862263" y="3194050"/>
            <a:ext cx="2532062" cy="990600"/>
          </a:xfrm>
          <a:prstGeom prst="downArrowCallout">
            <a:avLst>
              <a:gd name="adj1" fmla="val 9822"/>
              <a:gd name="adj2" fmla="val 11775"/>
              <a:gd name="adj3" fmla="val 17769"/>
              <a:gd name="adj4" fmla="val 73282"/>
            </a:avLst>
          </a:prstGeom>
          <a:solidFill>
            <a:srgbClr val="003399"/>
          </a:solidFill>
          <a:ln w="9525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endParaRPr lang="es-ES" sz="2400" u="sng">
              <a:solidFill>
                <a:srgbClr val="0000FF"/>
              </a:solidFill>
              <a:latin typeface="Times New Roman" pitchFamily="18" charset="0"/>
            </a:endParaRPr>
          </a:p>
        </p:txBody>
      </p:sp>
      <p:sp>
        <p:nvSpPr>
          <p:cNvPr id="9" name="AutoShape 7"/>
          <p:cNvSpPr>
            <a:spLocks noChangeArrowheads="1"/>
          </p:cNvSpPr>
          <p:nvPr/>
        </p:nvSpPr>
        <p:spPr bwMode="auto">
          <a:xfrm>
            <a:off x="2862263" y="2051050"/>
            <a:ext cx="2532062" cy="1066800"/>
          </a:xfrm>
          <a:prstGeom prst="downArrowCallout">
            <a:avLst>
              <a:gd name="adj1" fmla="val 9120"/>
              <a:gd name="adj2" fmla="val 10934"/>
              <a:gd name="adj3" fmla="val 17769"/>
              <a:gd name="adj4" fmla="val 73282"/>
            </a:avLst>
          </a:prstGeom>
          <a:solidFill>
            <a:srgbClr val="002060"/>
          </a:solidFill>
          <a:ln w="9525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endParaRPr lang="es-ES" sz="2400" u="sng">
              <a:latin typeface="Times New Roman" pitchFamily="18" charset="0"/>
            </a:endParaRPr>
          </a:p>
        </p:txBody>
      </p:sp>
      <p:sp>
        <p:nvSpPr>
          <p:cNvPr id="10" name="Rectangle 8"/>
          <p:cNvSpPr>
            <a:spLocks noChangeArrowheads="1"/>
          </p:cNvSpPr>
          <p:nvPr/>
        </p:nvSpPr>
        <p:spPr bwMode="auto">
          <a:xfrm>
            <a:off x="382588" y="2927350"/>
            <a:ext cx="2466975" cy="1314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>
            <a:spAutoFit/>
          </a:bodyPr>
          <a:lstStyle/>
          <a:p>
            <a:pPr marL="381000" indent="-381000" eaLnBrk="0" hangingPunct="0">
              <a:buSzPct val="75000"/>
              <a:buFont typeface="Monotype Sorts" pitchFamily="2" charset="2"/>
              <a:buNone/>
            </a:pPr>
            <a:r>
              <a:rPr lang="es-ES_tradnl" sz="1600" b="1"/>
              <a:t>- Entorno macro</a:t>
            </a:r>
          </a:p>
          <a:p>
            <a:pPr marL="381000" indent="-381000" eaLnBrk="0" hangingPunct="0">
              <a:buSzPct val="75000"/>
              <a:buFont typeface="Monotype Sorts" pitchFamily="2" charset="2"/>
              <a:buNone/>
            </a:pPr>
            <a:r>
              <a:rPr lang="es-ES_tradnl" sz="1600" b="1"/>
              <a:t>- Situación sector</a:t>
            </a:r>
          </a:p>
          <a:p>
            <a:pPr marL="381000" indent="-381000" eaLnBrk="0" hangingPunct="0">
              <a:buSzPct val="75000"/>
              <a:buFont typeface="Monotype Sorts" pitchFamily="2" charset="2"/>
              <a:buNone/>
            </a:pPr>
            <a:r>
              <a:rPr lang="es-ES_tradnl" sz="1600" b="1"/>
              <a:t>- Posición competitiva</a:t>
            </a:r>
          </a:p>
          <a:p>
            <a:pPr marL="381000" indent="-381000" eaLnBrk="0" hangingPunct="0">
              <a:buSzPct val="75000"/>
              <a:buFont typeface="Monotype Sorts" pitchFamily="2" charset="2"/>
              <a:buNone/>
            </a:pPr>
            <a:r>
              <a:rPr lang="es-ES_tradnl" sz="1600" b="1"/>
              <a:t>- Plan Estratégico	</a:t>
            </a:r>
          </a:p>
          <a:p>
            <a:pPr marL="381000" indent="-381000" eaLnBrk="0" hangingPunct="0">
              <a:buSzPct val="75000"/>
              <a:buFont typeface="Monotype Sorts" pitchFamily="2" charset="2"/>
              <a:buNone/>
            </a:pPr>
            <a:r>
              <a:rPr lang="es-ES_tradnl" sz="1600" b="1"/>
              <a:t>- Posición Financiera</a:t>
            </a:r>
            <a:endParaRPr lang="es-ES_tradnl" sz="1400"/>
          </a:p>
        </p:txBody>
      </p:sp>
      <p:sp>
        <p:nvSpPr>
          <p:cNvPr id="11" name="Rectangle 9"/>
          <p:cNvSpPr>
            <a:spLocks noChangeArrowheads="1"/>
          </p:cNvSpPr>
          <p:nvPr/>
        </p:nvSpPr>
        <p:spPr bwMode="auto">
          <a:xfrm>
            <a:off x="3186113" y="3270250"/>
            <a:ext cx="1752600" cy="793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>
            <a:spAutoFit/>
          </a:bodyPr>
          <a:lstStyle/>
          <a:p>
            <a:pPr algn="ctr" eaLnBrk="0" hangingPunct="0">
              <a:buSzPct val="75000"/>
              <a:buFont typeface="Monotype Sorts" pitchFamily="2" charset="2"/>
              <a:buNone/>
            </a:pPr>
            <a:r>
              <a:rPr lang="es-ES_tradnl" sz="1600" b="1"/>
              <a:t>Perspectivas de la Compañía</a:t>
            </a:r>
          </a:p>
          <a:p>
            <a:pPr algn="ctr" eaLnBrk="0" hangingPunct="0">
              <a:buSzPct val="75000"/>
              <a:buFont typeface="Monotype Sorts" pitchFamily="2" charset="2"/>
              <a:buNone/>
            </a:pPr>
            <a:endParaRPr lang="es-ES_tradnl" sz="1400"/>
          </a:p>
        </p:txBody>
      </p:sp>
      <p:sp>
        <p:nvSpPr>
          <p:cNvPr id="12" name="Rectangle 10"/>
          <p:cNvSpPr>
            <a:spLocks noChangeArrowheads="1"/>
          </p:cNvSpPr>
          <p:nvPr/>
        </p:nvSpPr>
        <p:spPr bwMode="auto">
          <a:xfrm>
            <a:off x="3249613" y="5708650"/>
            <a:ext cx="175418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>
            <a:spAutoFit/>
          </a:bodyPr>
          <a:lstStyle/>
          <a:p>
            <a:pPr algn="ctr" eaLnBrk="0" hangingPunct="0">
              <a:buSzPct val="75000"/>
              <a:buFont typeface="Monotype Sorts" pitchFamily="2" charset="2"/>
              <a:buNone/>
            </a:pPr>
            <a:r>
              <a:rPr lang="es-ES_tradnl" sz="1600" b="1"/>
              <a:t>VALOR</a:t>
            </a:r>
            <a:endParaRPr lang="es-ES_tradnl" sz="1400" b="1"/>
          </a:p>
        </p:txBody>
      </p:sp>
      <p:sp>
        <p:nvSpPr>
          <p:cNvPr id="13" name="Rectangle 11"/>
          <p:cNvSpPr>
            <a:spLocks noChangeArrowheads="1"/>
          </p:cNvSpPr>
          <p:nvPr/>
        </p:nvSpPr>
        <p:spPr bwMode="auto">
          <a:xfrm>
            <a:off x="3249613" y="2165350"/>
            <a:ext cx="1754187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>
            <a:spAutoFit/>
          </a:bodyPr>
          <a:lstStyle/>
          <a:p>
            <a:pPr algn="ctr" eaLnBrk="0" hangingPunct="0">
              <a:buSzPct val="75000"/>
              <a:buFont typeface="Monotype Sorts" pitchFamily="2" charset="2"/>
              <a:buNone/>
            </a:pPr>
            <a:r>
              <a:rPr lang="es-ES_tradnl" sz="1600" b="1"/>
              <a:t>Modelo de negocio</a:t>
            </a:r>
            <a:endParaRPr lang="es-ES_tradnl" sz="1400"/>
          </a:p>
        </p:txBody>
      </p:sp>
      <p:grpSp>
        <p:nvGrpSpPr>
          <p:cNvPr id="14" name="Group 12"/>
          <p:cNvGrpSpPr>
            <a:grpSpLocks/>
          </p:cNvGrpSpPr>
          <p:nvPr/>
        </p:nvGrpSpPr>
        <p:grpSpPr bwMode="auto">
          <a:xfrm>
            <a:off x="2862263" y="4260850"/>
            <a:ext cx="2532062" cy="1066800"/>
            <a:chOff x="1968" y="2832"/>
            <a:chExt cx="1872" cy="672"/>
          </a:xfrm>
          <a:solidFill>
            <a:srgbClr val="251AFE"/>
          </a:solidFill>
        </p:grpSpPr>
        <p:sp>
          <p:nvSpPr>
            <p:cNvPr id="15" name="AutoShape 13"/>
            <p:cNvSpPr>
              <a:spLocks noChangeArrowheads="1"/>
            </p:cNvSpPr>
            <p:nvPr/>
          </p:nvSpPr>
          <p:spPr bwMode="auto">
            <a:xfrm>
              <a:off x="1968" y="2832"/>
              <a:ext cx="1872" cy="672"/>
            </a:xfrm>
            <a:prstGeom prst="downArrowCallout">
              <a:avLst>
                <a:gd name="adj1" fmla="val 10704"/>
                <a:gd name="adj2" fmla="val 12832"/>
                <a:gd name="adj3" fmla="val 17769"/>
                <a:gd name="adj4" fmla="val 73282"/>
              </a:avLst>
            </a:prstGeom>
            <a:grpFill/>
            <a:ln w="9525">
              <a:solidFill>
                <a:srgbClr val="0000FF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6" name="Rectangle 14"/>
            <p:cNvSpPr>
              <a:spLocks noChangeArrowheads="1"/>
            </p:cNvSpPr>
            <p:nvPr/>
          </p:nvSpPr>
          <p:spPr bwMode="auto">
            <a:xfrm>
              <a:off x="2208" y="2880"/>
              <a:ext cx="1296" cy="366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/>
          </p:spPr>
          <p:txBody>
            <a:bodyPr lIns="92075" tIns="46038" rIns="92075" bIns="46038">
              <a:spAutoFit/>
            </a:bodyPr>
            <a:lstStyle/>
            <a:p>
              <a:pPr algn="ctr" eaLnBrk="0" hangingPunct="0">
                <a:buSzPct val="75000"/>
                <a:buFont typeface="Monotype Sorts" pitchFamily="2" charset="2"/>
                <a:buNone/>
              </a:pPr>
              <a:r>
                <a:rPr lang="es-ES_tradnl" sz="1600" b="1"/>
                <a:t>Proyecciones Financieras</a:t>
              </a:r>
              <a:endParaRPr lang="es-ES_tradnl" sz="1400"/>
            </a:p>
          </p:txBody>
        </p:sp>
      </p:grpSp>
      <p:sp>
        <p:nvSpPr>
          <p:cNvPr id="17" name="AutoShape 15"/>
          <p:cNvSpPr>
            <a:spLocks noChangeArrowheads="1"/>
          </p:cNvSpPr>
          <p:nvPr/>
        </p:nvSpPr>
        <p:spPr bwMode="auto">
          <a:xfrm>
            <a:off x="5868144" y="2996952"/>
            <a:ext cx="1882775" cy="1143000"/>
          </a:xfrm>
          <a:prstGeom prst="leftArrowCallout">
            <a:avLst>
              <a:gd name="adj1" fmla="val 12500"/>
              <a:gd name="adj2" fmla="val 12361"/>
              <a:gd name="adj3" fmla="val 17753"/>
              <a:gd name="adj4" fmla="val 82398"/>
            </a:avLst>
          </a:prstGeom>
          <a:solidFill>
            <a:srgbClr val="00B050"/>
          </a:solidFill>
          <a:ln w="9525">
            <a:solidFill>
              <a:schemeClr val="accent1"/>
            </a:solidFill>
            <a:miter lim="800000"/>
            <a:headEnd/>
            <a:tailEnd/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txBody>
          <a:bodyPr wrap="none" anchor="ctr"/>
          <a:lstStyle/>
          <a:p>
            <a:endParaRPr lang="es-ES"/>
          </a:p>
        </p:txBody>
      </p:sp>
      <p:sp>
        <p:nvSpPr>
          <p:cNvPr id="18" name="Rectangle 16"/>
          <p:cNvSpPr>
            <a:spLocks noChangeArrowheads="1"/>
          </p:cNvSpPr>
          <p:nvPr/>
        </p:nvSpPr>
        <p:spPr bwMode="auto">
          <a:xfrm>
            <a:off x="6302375" y="3117850"/>
            <a:ext cx="2158057" cy="10163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92075" tIns="46038" rIns="92075" bIns="46038">
            <a:spAutoFit/>
          </a:bodyPr>
          <a:lstStyle/>
          <a:p>
            <a:pPr marL="381000" indent="-381000" eaLnBrk="0" hangingPunct="0">
              <a:buSzPct val="75000"/>
              <a:buFont typeface="Monotype Sorts" pitchFamily="2" charset="2"/>
              <a:buNone/>
            </a:pPr>
            <a:r>
              <a:rPr lang="es-ES_tradnl" sz="1500" b="1" dirty="0"/>
              <a:t>- Crecimiento</a:t>
            </a:r>
          </a:p>
          <a:p>
            <a:pPr marL="381000" indent="-381000" eaLnBrk="0" hangingPunct="0">
              <a:buSzPct val="75000"/>
              <a:buFont typeface="Monotype Sorts" pitchFamily="2" charset="2"/>
              <a:buNone/>
            </a:pPr>
            <a:r>
              <a:rPr lang="es-ES_tradnl" sz="1500" b="1" dirty="0"/>
              <a:t>- Riesgo</a:t>
            </a:r>
          </a:p>
          <a:p>
            <a:pPr marL="381000" indent="-381000" eaLnBrk="0" hangingPunct="0">
              <a:buSzPct val="75000"/>
              <a:buFont typeface="Monotype Sorts" pitchFamily="2" charset="2"/>
              <a:buNone/>
            </a:pPr>
            <a:r>
              <a:rPr lang="es-ES_tradnl" sz="1500" b="1" dirty="0"/>
              <a:t>- </a:t>
            </a:r>
            <a:r>
              <a:rPr lang="es-ES_tradnl" sz="1500" b="1" dirty="0" smtClean="0"/>
              <a:t>Rentabilidad</a:t>
            </a:r>
            <a:endParaRPr lang="es-ES_tradnl" sz="1500" b="1" dirty="0"/>
          </a:p>
          <a:p>
            <a:pPr marL="381000" indent="-381000" eaLnBrk="0" hangingPunct="0">
              <a:buSzPct val="75000"/>
              <a:buFont typeface="Monotype Sorts" pitchFamily="2" charset="2"/>
              <a:buNone/>
            </a:pPr>
            <a:endParaRPr lang="es-ES_tradnl" sz="1500" b="1" dirty="0"/>
          </a:p>
        </p:txBody>
      </p:sp>
      <p:sp>
        <p:nvSpPr>
          <p:cNvPr id="19" name="Rectangle 17"/>
          <p:cNvSpPr>
            <a:spLocks noChangeArrowheads="1"/>
          </p:cNvSpPr>
          <p:nvPr/>
        </p:nvSpPr>
        <p:spPr bwMode="auto">
          <a:xfrm>
            <a:off x="6300192" y="4437112"/>
            <a:ext cx="2525017" cy="785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txBody>
          <a:bodyPr wrap="square" lIns="92075" tIns="46038" rIns="92075" bIns="46038">
            <a:spAutoFit/>
          </a:bodyPr>
          <a:lstStyle/>
          <a:p>
            <a:pPr marL="381000" indent="-381000" eaLnBrk="0" hangingPunct="0">
              <a:buSzPct val="75000"/>
              <a:buFont typeface="Monotype Sorts" pitchFamily="2" charset="2"/>
              <a:buNone/>
            </a:pPr>
            <a:r>
              <a:rPr lang="es-ES_tradnl" sz="1500" b="1" dirty="0"/>
              <a:t>- Balance</a:t>
            </a:r>
          </a:p>
          <a:p>
            <a:pPr marL="381000" indent="-381000" eaLnBrk="0" hangingPunct="0">
              <a:buSzPct val="75000"/>
              <a:buFont typeface="Monotype Sorts" pitchFamily="2" charset="2"/>
              <a:buNone/>
            </a:pPr>
            <a:r>
              <a:rPr lang="es-ES_tradnl" sz="1500" b="1" dirty="0"/>
              <a:t>- Resultados</a:t>
            </a:r>
          </a:p>
          <a:p>
            <a:pPr marL="381000" indent="-381000" eaLnBrk="0" hangingPunct="0">
              <a:buSzPct val="75000"/>
              <a:buFont typeface="Monotype Sorts" pitchFamily="2" charset="2"/>
              <a:buNone/>
            </a:pPr>
            <a:r>
              <a:rPr lang="es-ES_tradnl" sz="1500" b="1" dirty="0"/>
              <a:t>- Ratios</a:t>
            </a:r>
          </a:p>
        </p:txBody>
      </p:sp>
      <p:sp>
        <p:nvSpPr>
          <p:cNvPr id="20" name="AutoShape 18"/>
          <p:cNvSpPr>
            <a:spLocks noChangeArrowheads="1"/>
          </p:cNvSpPr>
          <p:nvPr/>
        </p:nvSpPr>
        <p:spPr bwMode="auto">
          <a:xfrm>
            <a:off x="5976938" y="5480050"/>
            <a:ext cx="1882775" cy="685800"/>
          </a:xfrm>
          <a:prstGeom prst="leftArrowCallout">
            <a:avLst>
              <a:gd name="adj1" fmla="val 24722"/>
              <a:gd name="adj2" fmla="val 25926"/>
              <a:gd name="adj3" fmla="val 31356"/>
              <a:gd name="adj4" fmla="val 82398"/>
            </a:avLst>
          </a:prstGeom>
          <a:solidFill>
            <a:srgbClr val="00B050"/>
          </a:solidFill>
          <a:ln w="9525">
            <a:solidFill>
              <a:schemeClr val="accent1"/>
            </a:solidFill>
            <a:miter lim="800000"/>
            <a:headEnd/>
            <a:tailEnd/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txBody>
          <a:bodyPr wrap="none" anchor="ctr"/>
          <a:lstStyle/>
          <a:p>
            <a:endParaRPr lang="es-ES"/>
          </a:p>
        </p:txBody>
      </p:sp>
      <p:sp>
        <p:nvSpPr>
          <p:cNvPr id="21" name="Rectangle 19"/>
          <p:cNvSpPr>
            <a:spLocks noChangeArrowheads="1"/>
          </p:cNvSpPr>
          <p:nvPr/>
        </p:nvSpPr>
        <p:spPr bwMode="auto">
          <a:xfrm>
            <a:off x="6432550" y="5556250"/>
            <a:ext cx="1363663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>
            <a:spAutoFit/>
          </a:bodyPr>
          <a:lstStyle/>
          <a:p>
            <a:pPr marL="381000" indent="-381000" algn="ctr" eaLnBrk="0" hangingPunct="0">
              <a:buSzPct val="75000"/>
              <a:buFont typeface="Monotype Sorts" pitchFamily="2" charset="2"/>
              <a:buNone/>
            </a:pPr>
            <a:r>
              <a:rPr lang="es-ES_tradnl" sz="1500" b="1" dirty="0"/>
              <a:t>Métodos</a:t>
            </a:r>
          </a:p>
          <a:p>
            <a:pPr marL="381000" indent="-381000" algn="ctr" eaLnBrk="0" hangingPunct="0">
              <a:buSzPct val="75000"/>
              <a:buFont typeface="Monotype Sorts" pitchFamily="2" charset="2"/>
              <a:buNone/>
            </a:pPr>
            <a:r>
              <a:rPr lang="es-ES_tradnl" sz="1500" b="1" dirty="0"/>
              <a:t>valoración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Oval 7"/>
          <p:cNvSpPr>
            <a:spLocks noChangeArrowheads="1"/>
          </p:cNvSpPr>
          <p:nvPr/>
        </p:nvSpPr>
        <p:spPr bwMode="auto">
          <a:xfrm>
            <a:off x="2957513" y="1124744"/>
            <a:ext cx="2338387" cy="1039813"/>
          </a:xfrm>
          <a:prstGeom prst="ellipse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8100000" scaled="1"/>
            <a:tileRect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21" name="Oval 10"/>
          <p:cNvSpPr>
            <a:spLocks noChangeArrowheads="1"/>
          </p:cNvSpPr>
          <p:nvPr/>
        </p:nvSpPr>
        <p:spPr bwMode="auto">
          <a:xfrm>
            <a:off x="7034213" y="1558925"/>
            <a:ext cx="1803400" cy="2806179"/>
          </a:xfrm>
          <a:prstGeom prst="ellipse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8100000" scaled="1"/>
            <a:tileRect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4" name="Oval 2"/>
          <p:cNvSpPr>
            <a:spLocks noChangeArrowheads="1"/>
          </p:cNvSpPr>
          <p:nvPr/>
        </p:nvSpPr>
        <p:spPr bwMode="auto">
          <a:xfrm>
            <a:off x="3024188" y="3683744"/>
            <a:ext cx="2338387" cy="1041400"/>
          </a:xfrm>
          <a:prstGeom prst="ellipse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8100000" scaled="1"/>
            <a:tileRect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5" name="Oval 3"/>
          <p:cNvSpPr>
            <a:spLocks noChangeArrowheads="1"/>
          </p:cNvSpPr>
          <p:nvPr/>
        </p:nvSpPr>
        <p:spPr bwMode="auto">
          <a:xfrm>
            <a:off x="2957513" y="2324100"/>
            <a:ext cx="2338387" cy="1039813"/>
          </a:xfrm>
          <a:prstGeom prst="ellipse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8100000" scaled="1"/>
            <a:tileRect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 rot="5400000">
            <a:off x="688182" y="2229643"/>
            <a:ext cx="857250" cy="1535113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8100000" scaled="1"/>
            <a:tileRect/>
          </a:gradFill>
          <a:ln w="9525">
            <a:noFill/>
            <a:miter lim="800000"/>
            <a:headEnd/>
            <a:tailEnd/>
          </a:ln>
          <a:effectLst/>
        </p:spPr>
        <p:txBody>
          <a:bodyPr rot="10800000" vert="eaVert" wrap="none" anchor="ctr"/>
          <a:lstStyle/>
          <a:p>
            <a:pPr algn="ctr" eaLnBrk="0" hangingPunct="0"/>
            <a:endParaRPr lang="es-ES" sz="2300">
              <a:solidFill>
                <a:schemeClr val="hlink"/>
              </a:solidFill>
              <a:latin typeface="Times New Roman" pitchFamily="18" charset="0"/>
            </a:endParaRPr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316632" y="2630488"/>
            <a:ext cx="1671637" cy="6267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72000" tIns="36000" rIns="72000" bIns="36000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s-ES_tradnl" b="1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Drivers de negocio </a:t>
            </a:r>
          </a:p>
        </p:txBody>
      </p:sp>
      <p:sp>
        <p:nvSpPr>
          <p:cNvPr id="8" name="AutoShape 6"/>
          <p:cNvSpPr>
            <a:spLocks noChangeArrowheads="1"/>
          </p:cNvSpPr>
          <p:nvPr/>
        </p:nvSpPr>
        <p:spPr bwMode="auto">
          <a:xfrm>
            <a:off x="2089150" y="2752725"/>
            <a:ext cx="735013" cy="244475"/>
          </a:xfrm>
          <a:prstGeom prst="rightArrow">
            <a:avLst>
              <a:gd name="adj1" fmla="val 50000"/>
              <a:gd name="adj2" fmla="val 75162"/>
            </a:avLst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8100000" scaled="1"/>
            <a:tileRect/>
          </a:gradFill>
          <a:ln w="9525">
            <a:solidFill>
              <a:srgbClr val="00206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endParaRPr lang="es-ES" sz="2300">
              <a:solidFill>
                <a:schemeClr val="hlink"/>
              </a:solidFill>
              <a:latin typeface="Times New Roman" pitchFamily="18" charset="0"/>
            </a:endParaRPr>
          </a:p>
        </p:txBody>
      </p:sp>
      <p:sp>
        <p:nvSpPr>
          <p:cNvPr id="9" name="Text Box 8"/>
          <p:cNvSpPr txBox="1">
            <a:spLocks noChangeArrowheads="1"/>
          </p:cNvSpPr>
          <p:nvPr/>
        </p:nvSpPr>
        <p:spPr bwMode="auto">
          <a:xfrm>
            <a:off x="3059832" y="1353344"/>
            <a:ext cx="225901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s-ES_tradnl" b="1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Crecimiento (  ) </a:t>
            </a:r>
          </a:p>
        </p:txBody>
      </p:sp>
      <p:sp>
        <p:nvSpPr>
          <p:cNvPr id="10" name="AutoShape 9"/>
          <p:cNvSpPr>
            <a:spLocks noChangeArrowheads="1"/>
          </p:cNvSpPr>
          <p:nvPr/>
        </p:nvSpPr>
        <p:spPr bwMode="auto">
          <a:xfrm>
            <a:off x="6048375" y="2752725"/>
            <a:ext cx="735013" cy="244475"/>
          </a:xfrm>
          <a:prstGeom prst="rightArrow">
            <a:avLst>
              <a:gd name="adj1" fmla="val 50000"/>
              <a:gd name="adj2" fmla="val 75162"/>
            </a:avLst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8100000" scaled="1"/>
            <a:tileRect/>
          </a:gradFill>
          <a:ln w="9525">
            <a:solidFill>
              <a:srgbClr val="00206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endParaRPr lang="es-ES" sz="2300">
              <a:solidFill>
                <a:schemeClr val="hlink"/>
              </a:solidFill>
              <a:latin typeface="Times New Roman" pitchFamily="18" charset="0"/>
            </a:endParaRPr>
          </a:p>
        </p:txBody>
      </p:sp>
      <p:sp>
        <p:nvSpPr>
          <p:cNvPr id="11" name="Text Box 11"/>
          <p:cNvSpPr txBox="1">
            <a:spLocks noChangeArrowheads="1"/>
          </p:cNvSpPr>
          <p:nvPr/>
        </p:nvSpPr>
        <p:spPr bwMode="auto">
          <a:xfrm>
            <a:off x="7092280" y="2708920"/>
            <a:ext cx="1670050" cy="349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72000" tIns="36000" rIns="72000" bIns="36000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s-ES_tradnl" b="1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Valoración</a:t>
            </a:r>
          </a:p>
        </p:txBody>
      </p:sp>
      <p:sp>
        <p:nvSpPr>
          <p:cNvPr id="12" name="Line 13"/>
          <p:cNvSpPr>
            <a:spLocks noChangeShapeType="1"/>
          </p:cNvSpPr>
          <p:nvPr/>
        </p:nvSpPr>
        <p:spPr bwMode="auto">
          <a:xfrm flipV="1">
            <a:off x="4905375" y="1773238"/>
            <a:ext cx="0" cy="246062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13" name="Line 14"/>
          <p:cNvSpPr>
            <a:spLocks noChangeShapeType="1"/>
          </p:cNvSpPr>
          <p:nvPr/>
        </p:nvSpPr>
        <p:spPr bwMode="auto">
          <a:xfrm>
            <a:off x="4705350" y="2781300"/>
            <a:ext cx="0" cy="244475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14" name="Text Box 15"/>
          <p:cNvSpPr txBox="1">
            <a:spLocks noChangeArrowheads="1"/>
          </p:cNvSpPr>
          <p:nvPr/>
        </p:nvSpPr>
        <p:spPr bwMode="auto">
          <a:xfrm>
            <a:off x="3235325" y="2625725"/>
            <a:ext cx="200501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s-ES_tradnl" b="1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Riesgo  (  ) </a:t>
            </a:r>
          </a:p>
        </p:txBody>
      </p:sp>
      <p:sp>
        <p:nvSpPr>
          <p:cNvPr id="15" name="Text Box 16"/>
          <p:cNvSpPr txBox="1">
            <a:spLocks noChangeArrowheads="1"/>
          </p:cNvSpPr>
          <p:nvPr/>
        </p:nvSpPr>
        <p:spPr bwMode="auto">
          <a:xfrm>
            <a:off x="2976563" y="3990132"/>
            <a:ext cx="225266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s-ES_tradnl" b="1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Rentabilidad </a:t>
            </a:r>
            <a:r>
              <a:rPr lang="es-ES_tradnl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?</a:t>
            </a:r>
            <a:endParaRPr lang="es-ES_tradnl" b="1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AutoShape 17"/>
          <p:cNvSpPr>
            <a:spLocks noChangeArrowheads="1"/>
          </p:cNvSpPr>
          <p:nvPr/>
        </p:nvSpPr>
        <p:spPr bwMode="auto">
          <a:xfrm rot="2399529">
            <a:off x="2089150" y="3119438"/>
            <a:ext cx="735013" cy="244475"/>
          </a:xfrm>
          <a:prstGeom prst="rightArrow">
            <a:avLst>
              <a:gd name="adj1" fmla="val 50000"/>
              <a:gd name="adj2" fmla="val 75162"/>
            </a:avLst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8100000" scaled="1"/>
            <a:tileRect/>
          </a:gradFill>
          <a:ln w="9525">
            <a:solidFill>
              <a:srgbClr val="00206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endParaRPr lang="es-ES" sz="2300">
              <a:solidFill>
                <a:schemeClr val="hlink"/>
              </a:solidFill>
              <a:latin typeface="Times New Roman" pitchFamily="18" charset="0"/>
            </a:endParaRPr>
          </a:p>
        </p:txBody>
      </p:sp>
      <p:sp>
        <p:nvSpPr>
          <p:cNvPr id="17" name="AutoShape 18"/>
          <p:cNvSpPr>
            <a:spLocks noChangeArrowheads="1"/>
          </p:cNvSpPr>
          <p:nvPr/>
        </p:nvSpPr>
        <p:spPr bwMode="auto">
          <a:xfrm rot="19190993">
            <a:off x="2089150" y="2386013"/>
            <a:ext cx="735013" cy="244475"/>
          </a:xfrm>
          <a:prstGeom prst="rightArrow">
            <a:avLst>
              <a:gd name="adj1" fmla="val 50000"/>
              <a:gd name="adj2" fmla="val 75162"/>
            </a:avLst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8100000" scaled="1"/>
            <a:tileRect/>
          </a:gradFill>
          <a:ln w="9525">
            <a:solidFill>
              <a:srgbClr val="00206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endParaRPr lang="es-ES" sz="2300">
              <a:solidFill>
                <a:schemeClr val="hlink"/>
              </a:solidFill>
              <a:latin typeface="Times New Roman" pitchFamily="18" charset="0"/>
            </a:endParaRPr>
          </a:p>
        </p:txBody>
      </p:sp>
      <p:sp>
        <p:nvSpPr>
          <p:cNvPr id="19" name="AutoShape 20"/>
          <p:cNvSpPr>
            <a:spLocks noChangeArrowheads="1"/>
          </p:cNvSpPr>
          <p:nvPr/>
        </p:nvSpPr>
        <p:spPr bwMode="auto">
          <a:xfrm>
            <a:off x="6048375" y="1773238"/>
            <a:ext cx="735013" cy="244475"/>
          </a:xfrm>
          <a:prstGeom prst="rightArrow">
            <a:avLst>
              <a:gd name="adj1" fmla="val 50000"/>
              <a:gd name="adj2" fmla="val 75162"/>
            </a:avLst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8100000" scaled="1"/>
            <a:tileRect/>
          </a:gradFill>
          <a:ln w="9525">
            <a:solidFill>
              <a:srgbClr val="00206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endParaRPr lang="es-ES" sz="2300">
              <a:solidFill>
                <a:schemeClr val="hlink"/>
              </a:solidFill>
              <a:latin typeface="Times New Roman" pitchFamily="18" charset="0"/>
            </a:endParaRPr>
          </a:p>
        </p:txBody>
      </p:sp>
      <p:sp>
        <p:nvSpPr>
          <p:cNvPr id="20" name="AutoShape 21"/>
          <p:cNvSpPr>
            <a:spLocks noChangeArrowheads="1"/>
          </p:cNvSpPr>
          <p:nvPr/>
        </p:nvSpPr>
        <p:spPr bwMode="auto">
          <a:xfrm>
            <a:off x="6115050" y="3670300"/>
            <a:ext cx="735013" cy="244475"/>
          </a:xfrm>
          <a:prstGeom prst="rightArrow">
            <a:avLst>
              <a:gd name="adj1" fmla="val 50000"/>
              <a:gd name="adj2" fmla="val 75162"/>
            </a:avLst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8100000" scaled="1"/>
            <a:tileRect/>
          </a:gradFill>
          <a:ln w="9525">
            <a:solidFill>
              <a:srgbClr val="00206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endParaRPr lang="es-ES" sz="2300">
              <a:solidFill>
                <a:schemeClr val="hlink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fontAlgn="base"/>
            <a:r>
              <a:rPr lang="es-ES" dirty="0" smtClean="0"/>
              <a:t>LAS 9 CATEGORIAS Y LOS 36 DRIVERS DE VALOR </a:t>
            </a:r>
            <a:br>
              <a:rPr lang="es-ES" dirty="0" smtClean="0"/>
            </a:br>
            <a:r>
              <a:rPr lang="es-ES" dirty="0" smtClean="0"/>
              <a:t/>
            </a:r>
            <a:br>
              <a:rPr lang="es-ES" dirty="0" smtClean="0"/>
            </a:br>
            <a:r>
              <a:rPr lang="es-ES" dirty="0" smtClean="0"/>
              <a:t>I. Los que provienen de la necesidad de ideas (2 drivers) </a:t>
            </a:r>
            <a:br>
              <a:rPr lang="es-ES" dirty="0" smtClean="0"/>
            </a:br>
            <a:r>
              <a:rPr lang="es-ES" dirty="0" smtClean="0"/>
              <a:t/>
            </a:r>
            <a:br>
              <a:rPr lang="es-ES" dirty="0" smtClean="0"/>
            </a:br>
            <a:r>
              <a:rPr lang="es-ES" dirty="0" smtClean="0"/>
              <a:t>1. Creatividad sistemática. </a:t>
            </a:r>
            <a:br>
              <a:rPr lang="es-ES" dirty="0" smtClean="0"/>
            </a:br>
            <a:r>
              <a:rPr lang="es-ES" dirty="0" smtClean="0"/>
              <a:t/>
            </a:r>
            <a:br>
              <a:rPr lang="es-ES" dirty="0" smtClean="0"/>
            </a:br>
            <a:r>
              <a:rPr lang="es-ES" dirty="0" smtClean="0"/>
              <a:t>2. Investigación (R&amp;D). </a:t>
            </a:r>
            <a:br>
              <a:rPr lang="es-ES" dirty="0" smtClean="0"/>
            </a:br>
            <a:r>
              <a:rPr lang="es-ES" dirty="0" smtClean="0"/>
              <a:t/>
            </a:r>
            <a:br>
              <a:rPr lang="es-ES" dirty="0" smtClean="0"/>
            </a:br>
            <a:r>
              <a:rPr lang="es-ES" dirty="0" smtClean="0"/>
              <a:t>II. Relacionados a la necesidad de diferenciación (1 driver) </a:t>
            </a:r>
            <a:br>
              <a:rPr lang="es-ES" dirty="0" smtClean="0"/>
            </a:br>
            <a:r>
              <a:rPr lang="es-ES" dirty="0" smtClean="0"/>
              <a:t/>
            </a:r>
            <a:br>
              <a:rPr lang="es-ES" dirty="0" smtClean="0"/>
            </a:br>
            <a:r>
              <a:rPr lang="es-ES" dirty="0" smtClean="0"/>
              <a:t>3. Modelos propios de estrategia. </a:t>
            </a:r>
            <a:br>
              <a:rPr lang="es-ES" dirty="0" smtClean="0"/>
            </a:br>
            <a:r>
              <a:rPr lang="es-ES" dirty="0" smtClean="0"/>
              <a:t/>
            </a:r>
            <a:br>
              <a:rPr lang="es-ES" dirty="0" smtClean="0"/>
            </a:br>
            <a:r>
              <a:rPr lang="es-ES" dirty="0" smtClean="0"/>
              <a:t>III. Respecto a la previsión o relación sistemática con el futuro (1 driver) </a:t>
            </a:r>
            <a:br>
              <a:rPr lang="es-ES" dirty="0" smtClean="0"/>
            </a:br>
            <a:r>
              <a:rPr lang="es-ES" dirty="0" smtClean="0"/>
              <a:t/>
            </a:r>
            <a:br>
              <a:rPr lang="es-ES" dirty="0" smtClean="0"/>
            </a:br>
            <a:r>
              <a:rPr lang="es-ES" dirty="0" smtClean="0"/>
              <a:t>4. Capacidad de anticipación o “descubrimiento” del futuro </a:t>
            </a:r>
            <a:br>
              <a:rPr lang="es-ES" dirty="0" smtClean="0"/>
            </a:br>
            <a:r>
              <a:rPr lang="es-ES" dirty="0" smtClean="0"/>
              <a:t/>
            </a:r>
            <a:br>
              <a:rPr lang="es-ES" dirty="0" smtClean="0"/>
            </a:br>
            <a:endParaRPr lang="es-E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fontAlgn="base"/>
            <a:r>
              <a:rPr lang="es-ES" dirty="0" smtClean="0"/>
              <a:t>IV. Herramientas de inteligencia corporativa (4 drivers) </a:t>
            </a:r>
            <a:br>
              <a:rPr lang="es-ES" dirty="0" smtClean="0"/>
            </a:br>
            <a:r>
              <a:rPr lang="es-ES" dirty="0" smtClean="0"/>
              <a:t/>
            </a:r>
            <a:br>
              <a:rPr lang="es-ES" dirty="0" smtClean="0"/>
            </a:br>
            <a:r>
              <a:rPr lang="es-ES" dirty="0" smtClean="0"/>
              <a:t>5. Gestión de la información </a:t>
            </a:r>
            <a:br>
              <a:rPr lang="es-ES" dirty="0" smtClean="0"/>
            </a:br>
            <a:r>
              <a:rPr lang="es-ES" dirty="0" smtClean="0"/>
              <a:t/>
            </a:r>
            <a:br>
              <a:rPr lang="es-ES" dirty="0" smtClean="0"/>
            </a:br>
            <a:r>
              <a:rPr lang="es-ES" dirty="0" smtClean="0"/>
              <a:t>6. Integración interna y externa </a:t>
            </a:r>
            <a:br>
              <a:rPr lang="es-ES" dirty="0" smtClean="0"/>
            </a:br>
            <a:r>
              <a:rPr lang="es-ES" dirty="0" smtClean="0"/>
              <a:t/>
            </a:r>
            <a:br>
              <a:rPr lang="es-ES" dirty="0" smtClean="0"/>
            </a:br>
            <a:r>
              <a:rPr lang="es-ES" dirty="0" smtClean="0"/>
              <a:t>7. Gestión del conocimiento </a:t>
            </a:r>
            <a:br>
              <a:rPr lang="es-ES" dirty="0" smtClean="0"/>
            </a:br>
            <a:r>
              <a:rPr lang="es-ES" dirty="0" smtClean="0"/>
              <a:t/>
            </a:r>
            <a:br>
              <a:rPr lang="es-ES" dirty="0" smtClean="0"/>
            </a:br>
            <a:r>
              <a:rPr lang="es-ES" dirty="0" smtClean="0"/>
              <a:t>8. Manejo de la complejidad </a:t>
            </a:r>
            <a:br>
              <a:rPr lang="es-ES" dirty="0" smtClean="0"/>
            </a:br>
            <a:r>
              <a:rPr lang="es-ES" dirty="0" smtClean="0"/>
              <a:t/>
            </a:r>
            <a:br>
              <a:rPr lang="es-ES" dirty="0" smtClean="0"/>
            </a:br>
            <a:r>
              <a:rPr lang="es-ES" dirty="0" smtClean="0"/>
              <a:t/>
            </a:r>
            <a:br>
              <a:rPr lang="es-ES" dirty="0" smtClean="0"/>
            </a:br>
            <a:endParaRPr lang="es-E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611560" y="332656"/>
            <a:ext cx="7467600" cy="6525344"/>
          </a:xfrm>
        </p:spPr>
        <p:txBody>
          <a:bodyPr>
            <a:noAutofit/>
          </a:bodyPr>
          <a:lstStyle/>
          <a:p>
            <a:r>
              <a:rPr lang="es-ES" sz="1600" dirty="0" smtClean="0"/>
              <a:t>V. Condiciones de la producción de la “fábrica” (productos, servicios u otros) (11 drivers) </a:t>
            </a:r>
            <a:br>
              <a:rPr lang="es-ES" sz="1600" dirty="0" smtClean="0"/>
            </a:br>
            <a:r>
              <a:rPr lang="es-ES" sz="1600" dirty="0" smtClean="0"/>
              <a:t/>
            </a:r>
            <a:br>
              <a:rPr lang="es-ES" sz="1600" dirty="0" smtClean="0"/>
            </a:br>
            <a:r>
              <a:rPr lang="es-ES" sz="1600" dirty="0" smtClean="0"/>
              <a:t>9. Robustez en la Adaptabilidad. </a:t>
            </a:r>
            <a:br>
              <a:rPr lang="es-ES" sz="1600" dirty="0" smtClean="0"/>
            </a:br>
            <a:r>
              <a:rPr lang="es-ES" sz="1600" dirty="0" smtClean="0"/>
              <a:t/>
            </a:r>
            <a:br>
              <a:rPr lang="es-ES" sz="1600" dirty="0" smtClean="0"/>
            </a:br>
            <a:r>
              <a:rPr lang="es-ES" sz="1600" dirty="0" smtClean="0"/>
              <a:t>10. Fábrica con capacidad de producción masiva y personalizada a la vez (</a:t>
            </a:r>
            <a:r>
              <a:rPr lang="es-ES" sz="1600" dirty="0" err="1" smtClean="0"/>
              <a:t>mass</a:t>
            </a:r>
            <a:r>
              <a:rPr lang="es-ES" sz="1600" dirty="0" smtClean="0"/>
              <a:t> </a:t>
            </a:r>
            <a:r>
              <a:rPr lang="es-ES" sz="1600" dirty="0" err="1" smtClean="0"/>
              <a:t>customization</a:t>
            </a:r>
            <a:r>
              <a:rPr lang="es-ES" sz="1600" dirty="0" smtClean="0"/>
              <a:t>) </a:t>
            </a:r>
            <a:br>
              <a:rPr lang="es-ES" sz="1600" dirty="0" smtClean="0"/>
            </a:br>
            <a:r>
              <a:rPr lang="es-ES" sz="1600" dirty="0" smtClean="0"/>
              <a:t/>
            </a:r>
            <a:br>
              <a:rPr lang="es-ES" sz="1600" dirty="0" smtClean="0"/>
            </a:br>
            <a:r>
              <a:rPr lang="es-ES" sz="1600" dirty="0" smtClean="0"/>
              <a:t>11. Aumento de velocidad </a:t>
            </a:r>
            <a:br>
              <a:rPr lang="es-ES" sz="1600" dirty="0" smtClean="0"/>
            </a:br>
            <a:r>
              <a:rPr lang="es-ES" sz="1600" dirty="0" smtClean="0"/>
              <a:t/>
            </a:r>
            <a:br>
              <a:rPr lang="es-ES" sz="1600" dirty="0" smtClean="0"/>
            </a:br>
            <a:r>
              <a:rPr lang="es-ES" sz="1600" dirty="0" smtClean="0"/>
              <a:t>12. Producción de Intangibles </a:t>
            </a:r>
            <a:br>
              <a:rPr lang="es-ES" sz="1600" dirty="0" smtClean="0"/>
            </a:br>
            <a:r>
              <a:rPr lang="es-ES" sz="1600" dirty="0" smtClean="0"/>
              <a:t/>
            </a:r>
            <a:br>
              <a:rPr lang="es-ES" sz="1600" dirty="0" smtClean="0"/>
            </a:br>
            <a:r>
              <a:rPr lang="es-ES" sz="1600" dirty="0" smtClean="0"/>
              <a:t>13. Tejido y gestión de redes. </a:t>
            </a:r>
            <a:br>
              <a:rPr lang="es-ES" sz="1600" dirty="0" smtClean="0"/>
            </a:br>
            <a:r>
              <a:rPr lang="es-ES" sz="1600" dirty="0" smtClean="0"/>
              <a:t/>
            </a:r>
            <a:br>
              <a:rPr lang="es-ES" sz="1600" dirty="0" smtClean="0"/>
            </a:br>
            <a:r>
              <a:rPr lang="es-ES" sz="1600" dirty="0" smtClean="0"/>
              <a:t>14. Capacidad de dar soporte financiero a clientes. </a:t>
            </a:r>
            <a:br>
              <a:rPr lang="es-ES" sz="1600" dirty="0" smtClean="0"/>
            </a:br>
            <a:r>
              <a:rPr lang="es-ES" sz="1600" dirty="0" smtClean="0"/>
              <a:t/>
            </a:r>
            <a:br>
              <a:rPr lang="es-ES" sz="1600" dirty="0" smtClean="0"/>
            </a:br>
            <a:r>
              <a:rPr lang="es-ES" sz="1600" dirty="0" smtClean="0"/>
              <a:t>15. Operación 7x24x52. </a:t>
            </a:r>
            <a:br>
              <a:rPr lang="es-ES" sz="1600" dirty="0" smtClean="0"/>
            </a:br>
            <a:r>
              <a:rPr lang="es-ES" sz="1600" dirty="0" smtClean="0"/>
              <a:t/>
            </a:r>
            <a:br>
              <a:rPr lang="es-ES" sz="1600" dirty="0" smtClean="0"/>
            </a:br>
            <a:r>
              <a:rPr lang="es-ES" sz="1600" dirty="0" smtClean="0"/>
              <a:t>16. Manejo de riesgos de producción y entrega. </a:t>
            </a:r>
            <a:br>
              <a:rPr lang="es-ES" sz="1600" dirty="0" smtClean="0"/>
            </a:br>
            <a:r>
              <a:rPr lang="es-ES" sz="1600" dirty="0" smtClean="0"/>
              <a:t/>
            </a:r>
            <a:br>
              <a:rPr lang="es-ES" sz="1600" dirty="0" smtClean="0"/>
            </a:br>
            <a:r>
              <a:rPr lang="es-ES" sz="1600" dirty="0" smtClean="0"/>
              <a:t>17. Automatización. </a:t>
            </a:r>
            <a:br>
              <a:rPr lang="es-ES" sz="1600" dirty="0" smtClean="0"/>
            </a:br>
            <a:r>
              <a:rPr lang="es-ES" sz="1600" dirty="0" smtClean="0"/>
              <a:t/>
            </a:r>
            <a:br>
              <a:rPr lang="es-ES" sz="1600" dirty="0" smtClean="0"/>
            </a:br>
            <a:r>
              <a:rPr lang="es-ES" sz="1600" dirty="0" smtClean="0"/>
              <a:t>18. Disponibilidad de una tecnología única en el mercado. </a:t>
            </a:r>
            <a:br>
              <a:rPr lang="es-ES" sz="1600" dirty="0" smtClean="0"/>
            </a:br>
            <a:r>
              <a:rPr lang="es-ES" sz="1600" dirty="0" smtClean="0"/>
              <a:t/>
            </a:r>
            <a:br>
              <a:rPr lang="es-ES" sz="1600" dirty="0" smtClean="0"/>
            </a:br>
            <a:r>
              <a:rPr lang="es-ES" sz="1600" dirty="0" smtClean="0"/>
              <a:t>19. Principios especiales de una cultura corporativa. </a:t>
            </a:r>
            <a:br>
              <a:rPr lang="es-ES" sz="1600" dirty="0" smtClean="0"/>
            </a:br>
            <a:endParaRPr lang="es-ES" sz="16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476672"/>
            <a:ext cx="7467600" cy="5649491"/>
          </a:xfrm>
        </p:spPr>
        <p:txBody>
          <a:bodyPr>
            <a:normAutofit fontScale="55000" lnSpcReduction="20000"/>
          </a:bodyPr>
          <a:lstStyle/>
          <a:p>
            <a:pPr fontAlgn="base"/>
            <a:r>
              <a:rPr lang="es-ES" dirty="0" smtClean="0"/>
              <a:t>VI. La eficiencia como tema específico (1 driver) </a:t>
            </a:r>
            <a:br>
              <a:rPr lang="es-ES" dirty="0" smtClean="0"/>
            </a:br>
            <a:r>
              <a:rPr lang="es-ES" dirty="0" smtClean="0"/>
              <a:t/>
            </a:r>
            <a:br>
              <a:rPr lang="es-ES" dirty="0" smtClean="0"/>
            </a:br>
            <a:r>
              <a:rPr lang="es-ES" dirty="0" smtClean="0"/>
              <a:t>20. Foco en el incremento de productividad. </a:t>
            </a:r>
            <a:br>
              <a:rPr lang="es-ES" dirty="0" smtClean="0"/>
            </a:br>
            <a:r>
              <a:rPr lang="es-ES" dirty="0" smtClean="0"/>
              <a:t/>
            </a:r>
            <a:br>
              <a:rPr lang="es-ES" dirty="0" smtClean="0"/>
            </a:br>
            <a:r>
              <a:rPr lang="es-ES" dirty="0" smtClean="0"/>
              <a:t>VII. Modelo de atención y relación con clientes (8 drivers) </a:t>
            </a:r>
            <a:br>
              <a:rPr lang="es-ES" dirty="0" smtClean="0"/>
            </a:br>
            <a:r>
              <a:rPr lang="es-ES" dirty="0" smtClean="0"/>
              <a:t/>
            </a:r>
            <a:br>
              <a:rPr lang="es-ES" dirty="0" smtClean="0"/>
            </a:br>
            <a:r>
              <a:rPr lang="es-ES" dirty="0" smtClean="0"/>
              <a:t>21. Calidad y fuerza de la distribución. </a:t>
            </a:r>
            <a:br>
              <a:rPr lang="es-ES" dirty="0" smtClean="0"/>
            </a:br>
            <a:r>
              <a:rPr lang="es-ES" dirty="0" smtClean="0"/>
              <a:t/>
            </a:r>
            <a:br>
              <a:rPr lang="es-ES" dirty="0" smtClean="0"/>
            </a:br>
            <a:r>
              <a:rPr lang="es-ES" dirty="0" smtClean="0"/>
              <a:t>22. Necesidad de interactividad con el cliente. </a:t>
            </a:r>
            <a:br>
              <a:rPr lang="es-ES" dirty="0" smtClean="0"/>
            </a:br>
            <a:r>
              <a:rPr lang="es-ES" dirty="0" smtClean="0"/>
              <a:t/>
            </a:r>
            <a:br>
              <a:rPr lang="es-ES" dirty="0" smtClean="0"/>
            </a:br>
            <a:r>
              <a:rPr lang="es-ES" dirty="0" smtClean="0"/>
              <a:t>23. Integración de los canales de relación con el cliente. </a:t>
            </a:r>
            <a:br>
              <a:rPr lang="es-ES" dirty="0" smtClean="0"/>
            </a:br>
            <a:r>
              <a:rPr lang="es-ES" dirty="0" smtClean="0"/>
              <a:t/>
            </a:r>
            <a:br>
              <a:rPr lang="es-ES" dirty="0" smtClean="0"/>
            </a:br>
            <a:r>
              <a:rPr lang="es-ES" dirty="0" smtClean="0"/>
              <a:t>24. Penetración vía Internet. </a:t>
            </a:r>
            <a:br>
              <a:rPr lang="es-ES" dirty="0" smtClean="0"/>
            </a:br>
            <a:r>
              <a:rPr lang="es-ES" dirty="0" smtClean="0"/>
              <a:t/>
            </a:r>
            <a:br>
              <a:rPr lang="es-ES" dirty="0" smtClean="0"/>
            </a:br>
            <a:r>
              <a:rPr lang="es-ES" dirty="0" smtClean="0"/>
              <a:t>25. La capacidad logística. </a:t>
            </a:r>
            <a:br>
              <a:rPr lang="es-ES" dirty="0" smtClean="0"/>
            </a:br>
            <a:r>
              <a:rPr lang="es-ES" dirty="0" smtClean="0"/>
              <a:t/>
            </a:r>
            <a:br>
              <a:rPr lang="es-ES" dirty="0" smtClean="0"/>
            </a:br>
            <a:r>
              <a:rPr lang="es-ES" dirty="0" smtClean="0"/>
              <a:t>26. Calidad de su CRM (</a:t>
            </a:r>
            <a:r>
              <a:rPr lang="es-ES" dirty="0" err="1" smtClean="0"/>
              <a:t>customer</a:t>
            </a:r>
            <a:r>
              <a:rPr lang="es-ES" dirty="0" smtClean="0"/>
              <a:t> </a:t>
            </a:r>
            <a:r>
              <a:rPr lang="es-ES" dirty="0" err="1" smtClean="0"/>
              <a:t>relationship</a:t>
            </a:r>
            <a:r>
              <a:rPr lang="es-ES" dirty="0" smtClean="0"/>
              <a:t> </a:t>
            </a:r>
            <a:r>
              <a:rPr lang="es-ES" dirty="0" err="1" smtClean="0"/>
              <a:t>management</a:t>
            </a:r>
            <a:r>
              <a:rPr lang="es-ES" dirty="0" smtClean="0"/>
              <a:t>) y montaje de los mercado granja. </a:t>
            </a:r>
            <a:br>
              <a:rPr lang="es-ES" dirty="0" smtClean="0"/>
            </a:br>
            <a:r>
              <a:rPr lang="es-ES" dirty="0" smtClean="0"/>
              <a:t/>
            </a:r>
            <a:br>
              <a:rPr lang="es-ES" dirty="0" smtClean="0"/>
            </a:br>
            <a:r>
              <a:rPr lang="es-ES" dirty="0" smtClean="0"/>
              <a:t>27. Capacidad de lobby / acceso a decisiones de diverso orden. </a:t>
            </a:r>
            <a:br>
              <a:rPr lang="es-ES" dirty="0" smtClean="0"/>
            </a:br>
            <a:r>
              <a:rPr lang="es-ES" dirty="0" smtClean="0"/>
              <a:t/>
            </a:r>
            <a:br>
              <a:rPr lang="es-ES" dirty="0" smtClean="0"/>
            </a:br>
            <a:r>
              <a:rPr lang="es-ES" dirty="0" smtClean="0"/>
              <a:t>28. Fuerza de la marca y su marketing </a:t>
            </a:r>
            <a:br>
              <a:rPr lang="es-ES" dirty="0" smtClean="0"/>
            </a:br>
            <a:r>
              <a:rPr lang="es-ES" dirty="0" smtClean="0"/>
              <a:t/>
            </a:r>
            <a:br>
              <a:rPr lang="es-ES" dirty="0" smtClean="0"/>
            </a:br>
            <a:endParaRPr lang="es-ES" dirty="0" smtClean="0"/>
          </a:p>
          <a:p>
            <a:endParaRPr lang="es-E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404664"/>
            <a:ext cx="7467600" cy="5721499"/>
          </a:xfrm>
        </p:spPr>
        <p:txBody>
          <a:bodyPr>
            <a:normAutofit fontScale="55000" lnSpcReduction="20000"/>
          </a:bodyPr>
          <a:lstStyle/>
          <a:p>
            <a:pPr fontAlgn="base"/>
            <a:r>
              <a:rPr lang="es-ES" dirty="0" smtClean="0"/>
              <a:t>VIII. Algunas estrategias específicas que son muy recurrentes (7 drivers) </a:t>
            </a:r>
            <a:br>
              <a:rPr lang="es-ES" dirty="0" smtClean="0"/>
            </a:br>
            <a:r>
              <a:rPr lang="es-ES" dirty="0" smtClean="0"/>
              <a:t/>
            </a:r>
            <a:br>
              <a:rPr lang="es-ES" dirty="0" smtClean="0"/>
            </a:br>
            <a:r>
              <a:rPr lang="es-ES" dirty="0" smtClean="0"/>
              <a:t>29. Estrategia de vender o fusionar la empresa </a:t>
            </a:r>
            <a:br>
              <a:rPr lang="es-ES" dirty="0" smtClean="0"/>
            </a:br>
            <a:r>
              <a:rPr lang="es-ES" dirty="0" smtClean="0"/>
              <a:t/>
            </a:r>
            <a:br>
              <a:rPr lang="es-ES" dirty="0" smtClean="0"/>
            </a:br>
            <a:r>
              <a:rPr lang="es-ES" dirty="0" smtClean="0"/>
              <a:t>30. Visión estratégica de las cadenas Inter-industriales de valor. </a:t>
            </a:r>
            <a:br>
              <a:rPr lang="es-ES" dirty="0" smtClean="0"/>
            </a:br>
            <a:r>
              <a:rPr lang="es-ES" dirty="0" smtClean="0"/>
              <a:t/>
            </a:r>
            <a:br>
              <a:rPr lang="es-ES" dirty="0" smtClean="0"/>
            </a:br>
            <a:r>
              <a:rPr lang="es-ES" dirty="0" smtClean="0"/>
              <a:t>31. Estrategia de expansión de mercados de exportación </a:t>
            </a:r>
            <a:br>
              <a:rPr lang="es-ES" dirty="0" smtClean="0"/>
            </a:br>
            <a:r>
              <a:rPr lang="es-ES" dirty="0" smtClean="0"/>
              <a:t/>
            </a:r>
            <a:br>
              <a:rPr lang="es-ES" dirty="0" smtClean="0"/>
            </a:br>
            <a:r>
              <a:rPr lang="es-ES" dirty="0" smtClean="0"/>
              <a:t>32. Estrategia de navegar río arriba, en entrelazamiento creciente con la cadena de valor de los clientes </a:t>
            </a:r>
            <a:br>
              <a:rPr lang="es-ES" dirty="0" smtClean="0"/>
            </a:br>
            <a:r>
              <a:rPr lang="es-ES" dirty="0" smtClean="0"/>
              <a:t/>
            </a:r>
            <a:br>
              <a:rPr lang="es-ES" dirty="0" smtClean="0"/>
            </a:br>
            <a:r>
              <a:rPr lang="es-ES" dirty="0" smtClean="0"/>
              <a:t>33. Estrategia de transformar proyectos en productos. </a:t>
            </a:r>
            <a:br>
              <a:rPr lang="es-ES" dirty="0" smtClean="0"/>
            </a:br>
            <a:r>
              <a:rPr lang="es-ES" dirty="0" smtClean="0"/>
              <a:t/>
            </a:r>
            <a:br>
              <a:rPr lang="es-ES" dirty="0" smtClean="0"/>
            </a:br>
            <a:r>
              <a:rPr lang="es-ES" dirty="0" smtClean="0"/>
              <a:t>34. La nueva gran tendencia a la movilidad. </a:t>
            </a:r>
            <a:br>
              <a:rPr lang="es-ES" dirty="0" smtClean="0"/>
            </a:br>
            <a:r>
              <a:rPr lang="es-ES" dirty="0" smtClean="0"/>
              <a:t/>
            </a:r>
            <a:br>
              <a:rPr lang="es-ES" dirty="0" smtClean="0"/>
            </a:br>
            <a:r>
              <a:rPr lang="es-ES" dirty="0" smtClean="0"/>
              <a:t>35. La calidad y adecuación del gobierno corporativo (</a:t>
            </a:r>
            <a:r>
              <a:rPr lang="es-ES" dirty="0" err="1" smtClean="0"/>
              <a:t>Governance</a:t>
            </a:r>
            <a:r>
              <a:rPr lang="es-ES" dirty="0" smtClean="0"/>
              <a:t>) </a:t>
            </a:r>
            <a:br>
              <a:rPr lang="es-ES" dirty="0" smtClean="0"/>
            </a:br>
            <a:r>
              <a:rPr lang="es-ES" dirty="0" smtClean="0"/>
              <a:t/>
            </a:r>
            <a:br>
              <a:rPr lang="es-ES" dirty="0" smtClean="0"/>
            </a:br>
            <a:endParaRPr lang="es-ES" dirty="0" smtClean="0"/>
          </a:p>
          <a:p>
            <a:pPr fontAlgn="base"/>
            <a:r>
              <a:rPr lang="es-ES" dirty="0" smtClean="0"/>
              <a:t>IX</a:t>
            </a:r>
            <a:r>
              <a:rPr lang="es-ES" dirty="0" smtClean="0"/>
              <a:t>. El factor humano (1 driver) </a:t>
            </a:r>
            <a:br>
              <a:rPr lang="es-ES" dirty="0" smtClean="0"/>
            </a:br>
            <a:r>
              <a:rPr lang="es-ES" dirty="0" smtClean="0"/>
              <a:t/>
            </a:r>
            <a:br>
              <a:rPr lang="es-ES" dirty="0" smtClean="0"/>
            </a:br>
            <a:r>
              <a:rPr lang="es-ES" dirty="0" smtClean="0"/>
              <a:t>36. La gestión de la estructura organizacional</a:t>
            </a:r>
          </a:p>
          <a:p>
            <a:pPr>
              <a:buNone/>
            </a:pPr>
            <a:r>
              <a:rPr lang="es-ES" dirty="0" smtClean="0"/>
              <a:t/>
            </a:r>
            <a:br>
              <a:rPr lang="es-ES" dirty="0" smtClean="0"/>
            </a:br>
            <a:endParaRPr lang="es-ES" dirty="0" smtClean="0"/>
          </a:p>
          <a:p>
            <a:endParaRPr lang="es-E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chnic">
  <a:themeElements>
    <a:clrScheme name="Technic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Technic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141</TotalTime>
  <Words>119</Words>
  <Application>Microsoft Office PowerPoint</Application>
  <PresentationFormat>Presentación en pantalla (4:3)</PresentationFormat>
  <Paragraphs>31</Paragraphs>
  <Slides>8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8</vt:i4>
      </vt:variant>
    </vt:vector>
  </HeadingPairs>
  <TitlesOfParts>
    <vt:vector size="9" baseType="lpstr">
      <vt:lpstr>Technic</vt:lpstr>
      <vt:lpstr>Drivers de valor</vt:lpstr>
      <vt:lpstr>Diapositiva 2</vt:lpstr>
      <vt:lpstr>Diapositiva 3</vt:lpstr>
      <vt:lpstr>Diapositiva 4</vt:lpstr>
      <vt:lpstr>Diapositiva 5</vt:lpstr>
      <vt:lpstr>Diapositiva 6</vt:lpstr>
      <vt:lpstr>Diapositiva 7</vt:lpstr>
      <vt:lpstr>Diapositiva 8</vt:lpstr>
    </vt:vector>
  </TitlesOfParts>
  <Company>CONSULTORIA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Drivers de valor</dc:title>
  <dc:creator>JUAN CARLOS LEPE</dc:creator>
  <cp:lastModifiedBy>JUAN CARLOS</cp:lastModifiedBy>
  <cp:revision>15</cp:revision>
  <dcterms:created xsi:type="dcterms:W3CDTF">2011-06-08T12:38:46Z</dcterms:created>
  <dcterms:modified xsi:type="dcterms:W3CDTF">2011-06-08T15:00:17Z</dcterms:modified>
</cp:coreProperties>
</file>