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8" r:id="rId11"/>
    <p:sldId id="270" r:id="rId12"/>
    <p:sldId id="266" r:id="rId13"/>
    <p:sldId id="267" r:id="rId14"/>
    <p:sldId id="271" r:id="rId1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718" autoAdjust="0"/>
  </p:normalViewPr>
  <p:slideViewPr>
    <p:cSldViewPr>
      <p:cViewPr>
        <p:scale>
          <a:sx n="70" d="100"/>
          <a:sy n="70" d="100"/>
        </p:scale>
        <p:origin x="-1302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E8637-5C62-4587-B04C-7A89B25563D1}" type="datetimeFigureOut">
              <a:rPr lang="es-CL" smtClean="0"/>
              <a:t>06-05-2012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26FB-C35D-4A82-A52A-215D15B32F3A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legraph.co.uk/technology/apple/8555503/Dieter-Rams-Apple-has-achieved-something-I-never-did.html" TargetMode="External"/><Relationship Id="rId2" Type="http://schemas.openxmlformats.org/officeDocument/2006/relationships/hyperlink" Target="http://www.guillermoleone.com.ar/leye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yownart-unknown.blogspot.com/2012/02/10-ejemplos-de-las-leyes-de-la.html" TargetMode="External"/><Relationship Id="rId5" Type="http://schemas.openxmlformats.org/officeDocument/2006/relationships/hyperlink" Target="http://www.forocreativo.net/topic/18144-psicologia-de-la-gestalt/" TargetMode="External"/><Relationship Id="rId4" Type="http://schemas.openxmlformats.org/officeDocument/2006/relationships/hyperlink" Target="http://www.hogardecorado.com/no-me-llames-dise-ador-ll-mame-inceniero-de-la-gestal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4 CuadroTexto"/>
          <p:cNvSpPr txBox="1"/>
          <p:nvPr/>
        </p:nvSpPr>
        <p:spPr>
          <a:xfrm>
            <a:off x="1285884" y="-357214"/>
            <a:ext cx="664370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 smtClean="0">
                <a:solidFill>
                  <a:schemeClr val="bg1"/>
                </a:solidFill>
                <a:latin typeface="Helvetica" pitchFamily="34" charset="0"/>
              </a:rPr>
              <a:t>GES</a:t>
            </a:r>
            <a:endParaRPr lang="es-CL" sz="19900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28728" y="2203116"/>
            <a:ext cx="678661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dirty="0" smtClean="0">
                <a:solidFill>
                  <a:schemeClr val="bg1"/>
                </a:solidFill>
                <a:latin typeface="Helvetica" pitchFamily="34" charset="0"/>
              </a:rPr>
              <a:t>TALT</a:t>
            </a:r>
            <a:endParaRPr lang="es-CL" sz="3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214546" y="4714884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PRINCIPIOS FUNDAMENTALES DE LA PERCEPCIÓN</a:t>
            </a:r>
            <a:endParaRPr lang="es-CL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071670" y="6488692"/>
            <a:ext cx="5429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Helvetica" pitchFamily="34" charset="0"/>
              </a:rPr>
              <a:t>Universidad de Chile / FAU / DDD / Taller </a:t>
            </a:r>
            <a:r>
              <a:rPr lang="en-US" sz="1600" dirty="0" err="1" smtClean="0">
                <a:solidFill>
                  <a:schemeClr val="bg1"/>
                </a:solidFill>
                <a:latin typeface="Helvetica" pitchFamily="34" charset="0"/>
              </a:rPr>
              <a:t>Mediaciones</a:t>
            </a:r>
            <a:r>
              <a:rPr lang="en-US" sz="1600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endParaRPr lang="es-CL" sz="1600" dirty="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285720" y="428604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Ley de movimiento aparente: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 Es cuando se aparenta movimiento, pero este no existe.</a:t>
            </a:r>
          </a:p>
        </p:txBody>
      </p:sp>
      <p:pic>
        <p:nvPicPr>
          <p:cNvPr id="4" name="Picture 3" descr="C:\Toninho\Ayudantia U Chile\2012 1er año Christián Oyarzún\Gestalt\ilusion-movimien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1395" y="2036796"/>
            <a:ext cx="3729695" cy="3714776"/>
          </a:xfrm>
          <a:prstGeom prst="rect">
            <a:avLst/>
          </a:prstGeom>
          <a:noFill/>
        </p:spPr>
      </p:pic>
      <p:pic>
        <p:nvPicPr>
          <p:cNvPr id="8195" name="Picture 3" descr="C:\Toninho\Ayudantia U Chile\2012 1er año Christián Oyarzún\Gestalt\sehun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070467"/>
            <a:ext cx="3571900" cy="3644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5 CuadroTexto"/>
          <p:cNvSpPr txBox="1"/>
          <p:nvPr/>
        </p:nvSpPr>
        <p:spPr>
          <a:xfrm>
            <a:off x="2571736" y="2500306"/>
            <a:ext cx="371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Las</a:t>
            </a:r>
            <a:r>
              <a:rPr lang="es-CL" dirty="0" smtClean="0">
                <a:solidFill>
                  <a:schemeClr val="bg1"/>
                </a:solidFill>
              </a:rPr>
              <a:t> </a:t>
            </a:r>
            <a:r>
              <a:rPr lang="es-CL" dirty="0">
                <a:solidFill>
                  <a:schemeClr val="bg1"/>
                </a:solidFill>
              </a:rPr>
              <a:t>leyes de la </a:t>
            </a:r>
            <a:r>
              <a:rPr lang="es-CL" dirty="0" err="1">
                <a:solidFill>
                  <a:schemeClr val="bg1"/>
                </a:solidFill>
              </a:rPr>
              <a:t>gestalt</a:t>
            </a:r>
            <a:r>
              <a:rPr lang="es-CL" dirty="0">
                <a:solidFill>
                  <a:schemeClr val="bg1"/>
                </a:solidFill>
              </a:rPr>
              <a:t> no actúan de modo independiente, aunque se las enuncie por separado; actúan simultáneamente y se influencian mutuamente creando resultados, en ocasiones difíciles de </a:t>
            </a:r>
            <a:r>
              <a:rPr lang="es-CL" dirty="0" smtClean="0">
                <a:solidFill>
                  <a:schemeClr val="bg1"/>
                </a:solidFill>
              </a:rPr>
              <a:t>prever. </a:t>
            </a:r>
            <a:r>
              <a:rPr lang="es-CL" dirty="0">
                <a:solidFill>
                  <a:schemeClr val="bg1"/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26" name="Picture 2" descr="C:\Users\Toshiba\Desktop\no-me-llames-disenador-llamame-ingeniero-de-la-gestalt.jpg"/>
          <p:cNvPicPr>
            <a:picLocks noChangeAspect="1" noChangeArrowheads="1"/>
          </p:cNvPicPr>
          <p:nvPr/>
        </p:nvPicPr>
        <p:blipFill>
          <a:blip r:embed="rId2"/>
          <a:srcRect b="5652"/>
          <a:stretch>
            <a:fillRect/>
          </a:stretch>
        </p:blipFill>
        <p:spPr bwMode="auto">
          <a:xfrm>
            <a:off x="0" y="2000240"/>
            <a:ext cx="9144000" cy="485776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85720" y="442721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Estoy preocupado por la devaluación de la palabra “diseño”. Ahora me siento de alguna manera avergonzado de que me llamen diseñador. De hecho, prefiero el termino alemán, </a:t>
            </a:r>
            <a:r>
              <a:rPr lang="es-CL" b="1" dirty="0" err="1">
                <a:solidFill>
                  <a:schemeClr val="bg1"/>
                </a:solidFill>
                <a:latin typeface="Helvetica" pitchFamily="34" charset="0"/>
              </a:rPr>
              <a:t>Gestalt-Ingenieur</a:t>
            </a:r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 (Ingeniero de la </a:t>
            </a:r>
            <a:r>
              <a:rPr lang="es-CL" b="1" dirty="0" err="1">
                <a:solidFill>
                  <a:schemeClr val="bg1"/>
                </a:solidFill>
                <a:latin typeface="Helvetica" pitchFamily="34" charset="0"/>
              </a:rPr>
              <a:t>Gestalt</a:t>
            </a:r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3 Rectángulo"/>
          <p:cNvSpPr/>
          <p:nvPr/>
        </p:nvSpPr>
        <p:spPr>
          <a:xfrm>
            <a:off x="928662" y="1214422"/>
            <a:ext cx="72866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 smtClean="0">
                <a:solidFill>
                  <a:schemeClr val="bg1"/>
                </a:solidFill>
                <a:latin typeface="Helvetica" pitchFamily="34" charset="0"/>
              </a:rPr>
              <a:t>El </a:t>
            </a:r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diseño no es solo algo bonito, es algo que abarca infinidad de disciplinas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 que el </a:t>
            </a:r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diseñador debe 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conocer y utilizar para que el producto final no sólo sea aparentemente bello, sino que respire belleza en cada detalle técnico, en su geometría, en su fabricación y en su funcionamiento.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928662" y="3643314"/>
            <a:ext cx="714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El diseño no son solo líneas, colores y superficies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. Incluso podría decir que no es nada de eso. El diseño es la respuesta a al menos tres </a:t>
            </a:r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necesidades: </a:t>
            </a:r>
          </a:p>
          <a:p>
            <a:pPr algn="just"/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	</a:t>
            </a:r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	</a:t>
            </a:r>
          </a:p>
          <a:p>
            <a:pPr algn="just"/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	</a:t>
            </a:r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	Significado, Forma y Función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 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071670" y="6488692"/>
            <a:ext cx="5429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Helvetica" pitchFamily="34" charset="0"/>
              </a:rPr>
              <a:t>Universidad de Chile / FAU / DDD / Taller </a:t>
            </a:r>
            <a:r>
              <a:rPr lang="en-US" sz="1600" dirty="0" err="1" smtClean="0">
                <a:solidFill>
                  <a:schemeClr val="bg1"/>
                </a:solidFill>
                <a:latin typeface="Helvetica" pitchFamily="34" charset="0"/>
              </a:rPr>
              <a:t>Mediaciones</a:t>
            </a:r>
            <a:r>
              <a:rPr lang="en-US" sz="1600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endParaRPr lang="es-CL" sz="1600" dirty="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3 Rectángulo"/>
          <p:cNvSpPr/>
          <p:nvPr/>
        </p:nvSpPr>
        <p:spPr>
          <a:xfrm>
            <a:off x="928662" y="1214422"/>
            <a:ext cx="72866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 smtClean="0">
                <a:solidFill>
                  <a:schemeClr val="bg1"/>
                </a:solidFill>
                <a:latin typeface="Helvetica" pitchFamily="34" charset="0"/>
              </a:rPr>
              <a:t>Referencias:</a:t>
            </a:r>
          </a:p>
          <a:p>
            <a:pPr algn="just"/>
            <a:endParaRPr lang="en-US" b="1" dirty="0">
              <a:solidFill>
                <a:schemeClr val="bg1"/>
              </a:solidFill>
              <a:latin typeface="Helvetica" pitchFamily="34" charset="0"/>
            </a:endParaRPr>
          </a:p>
          <a:p>
            <a:pPr algn="just"/>
            <a:r>
              <a:rPr lang="es-CL" dirty="0" smtClean="0">
                <a:solidFill>
                  <a:schemeClr val="bg1"/>
                </a:solidFill>
                <a:hlinkClick r:id="rId2"/>
              </a:rPr>
              <a:t>http://www.guillermoleone.com.ar/leyes.htm</a:t>
            </a:r>
            <a:endParaRPr lang="es-CL" b="1" dirty="0" smtClean="0">
              <a:solidFill>
                <a:schemeClr val="bg1"/>
              </a:solidFill>
              <a:latin typeface="Helvetica" pitchFamily="34" charset="0"/>
            </a:endParaRPr>
          </a:p>
          <a:p>
            <a:pPr algn="just"/>
            <a:endParaRPr lang="en-US" b="1" dirty="0">
              <a:solidFill>
                <a:schemeClr val="bg1"/>
              </a:solidFill>
              <a:latin typeface="Helvetica" pitchFamily="34" charset="0"/>
            </a:endParaRPr>
          </a:p>
          <a:p>
            <a:pPr algn="just"/>
            <a:r>
              <a:rPr lang="es-CL" dirty="0" smtClean="0">
                <a:solidFill>
                  <a:schemeClr val="bg1"/>
                </a:solidFill>
                <a:hlinkClick r:id="rId3"/>
              </a:rPr>
              <a:t>http://www.telegraph.co.uk/technology/apple/8555503/Dieter-Rams-Apple-has-achieved-something-I-never-did.html</a:t>
            </a:r>
            <a:endParaRPr lang="es-CL" dirty="0" smtClean="0">
              <a:solidFill>
                <a:schemeClr val="bg1"/>
              </a:solidFill>
            </a:endParaRPr>
          </a:p>
          <a:p>
            <a:pPr algn="just"/>
            <a:endParaRPr lang="en-US" dirty="0">
              <a:solidFill>
                <a:schemeClr val="bg1"/>
              </a:solidFill>
              <a:latin typeface="Helvetica" pitchFamily="34" charset="0"/>
            </a:endParaRPr>
          </a:p>
          <a:p>
            <a:pPr algn="just"/>
            <a:r>
              <a:rPr lang="es-CL" dirty="0" smtClean="0">
                <a:solidFill>
                  <a:schemeClr val="bg1"/>
                </a:solidFill>
                <a:hlinkClick r:id="rId4"/>
              </a:rPr>
              <a:t>http://www.hogardecorado.com/no-me-llames-dise-ador-ll-mame-inceniero-de-la-gestalt/</a:t>
            </a:r>
            <a:endParaRPr lang="es-CL" dirty="0" smtClean="0">
              <a:solidFill>
                <a:schemeClr val="bg1"/>
              </a:solidFill>
            </a:endParaRPr>
          </a:p>
          <a:p>
            <a:pPr algn="just"/>
            <a:endParaRPr lang="en-US" dirty="0">
              <a:solidFill>
                <a:schemeClr val="bg1"/>
              </a:solidFill>
              <a:latin typeface="Helvetica" pitchFamily="34" charset="0"/>
            </a:endParaRPr>
          </a:p>
          <a:p>
            <a:pPr algn="just"/>
            <a:r>
              <a:rPr lang="es-CL" dirty="0" smtClean="0">
                <a:solidFill>
                  <a:schemeClr val="bg1"/>
                </a:solidFill>
                <a:hlinkClick r:id="rId5"/>
              </a:rPr>
              <a:t>http://www.forocreativo.net/topic/18144-psicologia-de-la-gestalt/</a:t>
            </a:r>
            <a:endParaRPr lang="es-CL" dirty="0" smtClean="0">
              <a:solidFill>
                <a:schemeClr val="bg1"/>
              </a:solidFill>
            </a:endParaRPr>
          </a:p>
          <a:p>
            <a:pPr algn="just"/>
            <a:endParaRPr lang="en-US" dirty="0">
              <a:solidFill>
                <a:schemeClr val="bg1"/>
              </a:solidFill>
              <a:latin typeface="Helvetica" pitchFamily="34" charset="0"/>
            </a:endParaRPr>
          </a:p>
          <a:p>
            <a:pPr algn="just"/>
            <a:r>
              <a:rPr lang="es-CL" dirty="0" smtClean="0">
                <a:solidFill>
                  <a:schemeClr val="bg1"/>
                </a:solidFill>
                <a:hlinkClick r:id="rId6"/>
              </a:rPr>
              <a:t>http://myownart-unknown.blogspot.com/2012/02/10-ejemplos-de-las-leyes-de-la.html</a:t>
            </a:r>
            <a:endParaRPr lang="es-CL" dirty="0" smtClean="0">
              <a:solidFill>
                <a:schemeClr val="bg1"/>
              </a:solidFill>
            </a:endParaRPr>
          </a:p>
          <a:p>
            <a:pPr algn="just"/>
            <a:endParaRPr lang="en-US" dirty="0">
              <a:solidFill>
                <a:schemeClr val="bg1"/>
              </a:solidFill>
              <a:latin typeface="Helvetica" pitchFamily="34" charset="0"/>
            </a:endParaRPr>
          </a:p>
          <a:p>
            <a:pPr algn="just"/>
            <a:endParaRPr lang="es-CL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071670" y="6488692"/>
            <a:ext cx="5429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Helvetica" pitchFamily="34" charset="0"/>
              </a:rPr>
              <a:t>Universidad de Chile / FAU / DDD / Taller </a:t>
            </a:r>
            <a:r>
              <a:rPr lang="en-US" sz="1600" dirty="0" err="1" smtClean="0">
                <a:solidFill>
                  <a:schemeClr val="bg1"/>
                </a:solidFill>
                <a:latin typeface="Helvetica" pitchFamily="34" charset="0"/>
              </a:rPr>
              <a:t>Mediaciones</a:t>
            </a:r>
            <a:r>
              <a:rPr lang="en-US" sz="1600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endParaRPr lang="es-CL" sz="1600" dirty="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3 CuadroTexto"/>
          <p:cNvSpPr txBox="1"/>
          <p:nvPr/>
        </p:nvSpPr>
        <p:spPr>
          <a:xfrm>
            <a:off x="500034" y="5429264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i="1" dirty="0">
                <a:solidFill>
                  <a:schemeClr val="bg1"/>
                </a:solidFill>
                <a:latin typeface="Helvetica" pitchFamily="34" charset="0"/>
              </a:rPr>
              <a:t>Las leyes de la percepción fueron enunciadas por los psicólogos de la </a:t>
            </a:r>
            <a:r>
              <a:rPr lang="es-CL" i="1" dirty="0" err="1">
                <a:solidFill>
                  <a:schemeClr val="bg1"/>
                </a:solidFill>
                <a:latin typeface="Helvetica" pitchFamily="34" charset="0"/>
              </a:rPr>
              <a:t>gestalt</a:t>
            </a:r>
            <a:r>
              <a:rPr lang="es-CL" i="1" dirty="0">
                <a:solidFill>
                  <a:schemeClr val="bg1"/>
                </a:solidFill>
                <a:latin typeface="Helvetica" pitchFamily="34" charset="0"/>
              </a:rPr>
              <a:t>, (Max </a:t>
            </a:r>
            <a:r>
              <a:rPr lang="es-CL" i="1" dirty="0" err="1" smtClean="0">
                <a:solidFill>
                  <a:schemeClr val="bg1"/>
                </a:solidFill>
                <a:latin typeface="Helvetica" pitchFamily="34" charset="0"/>
              </a:rPr>
              <a:t>Wertheimer</a:t>
            </a:r>
            <a:r>
              <a:rPr lang="es-CL" i="1" dirty="0" smtClean="0">
                <a:solidFill>
                  <a:schemeClr val="bg1"/>
                </a:solidFill>
                <a:latin typeface="Helvetica" pitchFamily="34" charset="0"/>
              </a:rPr>
              <a:t>, </a:t>
            </a:r>
            <a:r>
              <a:rPr lang="es-CL" i="1" dirty="0" err="1" smtClean="0">
                <a:solidFill>
                  <a:schemeClr val="bg1"/>
                </a:solidFill>
                <a:latin typeface="Helvetica" pitchFamily="34" charset="0"/>
              </a:rPr>
              <a:t>Wolfgang</a:t>
            </a:r>
            <a:r>
              <a:rPr lang="es-CL" i="1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es-CL" i="1" dirty="0" err="1" smtClean="0">
                <a:solidFill>
                  <a:schemeClr val="bg1"/>
                </a:solidFill>
                <a:latin typeface="Helvetica" pitchFamily="34" charset="0"/>
              </a:rPr>
              <a:t>Köhler</a:t>
            </a:r>
            <a:r>
              <a:rPr lang="es-CL" i="1" dirty="0" smtClean="0">
                <a:solidFill>
                  <a:schemeClr val="bg1"/>
                </a:solidFill>
                <a:latin typeface="Helvetica" pitchFamily="34" charset="0"/>
              </a:rPr>
              <a:t> y </a:t>
            </a:r>
            <a:r>
              <a:rPr lang="es-CL" i="1" dirty="0" err="1" smtClean="0">
                <a:solidFill>
                  <a:schemeClr val="bg1"/>
                </a:solidFill>
                <a:latin typeface="Helvetica" pitchFamily="34" charset="0"/>
              </a:rPr>
              <a:t>Kurt</a:t>
            </a:r>
            <a:r>
              <a:rPr lang="es-CL" i="1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es-CL" i="1" dirty="0" err="1" smtClean="0">
                <a:solidFill>
                  <a:schemeClr val="bg1"/>
                </a:solidFill>
                <a:latin typeface="Helvetica" pitchFamily="34" charset="0"/>
              </a:rPr>
              <a:t>Koffka</a:t>
            </a:r>
            <a:r>
              <a:rPr lang="es-CL" i="1" dirty="0" smtClean="0">
                <a:solidFill>
                  <a:schemeClr val="bg1"/>
                </a:solidFill>
                <a:latin typeface="Helvetica" pitchFamily="34" charset="0"/>
              </a:rPr>
              <a:t>)</a:t>
            </a:r>
            <a:endParaRPr lang="es-CL" i="1" dirty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42910" y="1785926"/>
            <a:ext cx="7786742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5100" b="1" dirty="0" smtClean="0">
                <a:solidFill>
                  <a:schemeClr val="bg1"/>
                </a:solidFill>
                <a:latin typeface="Helvetica" pitchFamily="34" charset="0"/>
              </a:rPr>
              <a:t>“leyes </a:t>
            </a:r>
            <a:r>
              <a:rPr lang="es-CL" sz="5100" b="1" dirty="0">
                <a:solidFill>
                  <a:schemeClr val="bg1"/>
                </a:solidFill>
                <a:latin typeface="Helvetica" pitchFamily="34" charset="0"/>
              </a:rPr>
              <a:t>de la </a:t>
            </a:r>
            <a:r>
              <a:rPr lang="es-CL" sz="5100" b="1" dirty="0" smtClean="0">
                <a:solidFill>
                  <a:schemeClr val="bg1"/>
                </a:solidFill>
                <a:latin typeface="Helvetica" pitchFamily="34" charset="0"/>
              </a:rPr>
              <a:t>percepción”</a:t>
            </a:r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</a:p>
          <a:p>
            <a:pPr algn="just"/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Estas 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leyes enuncian principios generales, presentes en cada acto perceptivo demostrando que el cerebro hace </a:t>
            </a:r>
            <a:r>
              <a:rPr lang="es-CL" i="1" dirty="0">
                <a:solidFill>
                  <a:schemeClr val="bg1"/>
                </a:solidFill>
                <a:latin typeface="Helvetica" pitchFamily="34" charset="0"/>
              </a:rPr>
              <a:t>la mejor organización posible 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de los elementos que percibe, y asimismo, explican cómo se configura esa "</a:t>
            </a:r>
            <a:r>
              <a:rPr lang="es-CL" i="1" dirty="0">
                <a:solidFill>
                  <a:schemeClr val="bg1"/>
                </a:solidFill>
                <a:latin typeface="Helvetica" pitchFamily="34" charset="0"/>
              </a:rPr>
              <a:t>mejor organización posible" </a:t>
            </a:r>
            <a:r>
              <a:rPr lang="es-CL" i="1" dirty="0" smtClean="0">
                <a:solidFill>
                  <a:schemeClr val="bg1"/>
                </a:solidFill>
                <a:latin typeface="Helvetica" pitchFamily="34" charset="0"/>
              </a:rPr>
              <a:t>.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4 CuadroTexto"/>
          <p:cNvSpPr txBox="1"/>
          <p:nvPr/>
        </p:nvSpPr>
        <p:spPr>
          <a:xfrm>
            <a:off x="785786" y="5072074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1600" dirty="0">
                <a:solidFill>
                  <a:schemeClr val="bg1"/>
                </a:solidFill>
                <a:latin typeface="Helvetica" pitchFamily="34" charset="0"/>
              </a:rPr>
              <a:t>El modo único en que cada niño organiza sus percepciones determinará cómo organizará el adulto sus pensamientos y, por lo tanto, su experiencia de la realidad</a:t>
            </a:r>
            <a:r>
              <a:rPr lang="es-CL" sz="1600" dirty="0" smtClean="0">
                <a:solidFill>
                  <a:schemeClr val="bg1"/>
                </a:solidFill>
                <a:latin typeface="Helvetica" pitchFamily="34" charset="0"/>
              </a:rPr>
              <a:t>.</a:t>
            </a:r>
          </a:p>
          <a:p>
            <a:pPr algn="just"/>
            <a:r>
              <a:rPr lang="es-CL" sz="1600" dirty="0">
                <a:solidFill>
                  <a:schemeClr val="bg1"/>
                </a:solidFill>
                <a:latin typeface="Helvetica" pitchFamily="34" charset="0"/>
              </a:rPr>
              <a:t>Por eso este es el punto de partida, porque una percepción caótica implicará caos en las representaciones de lo percibido y en los procesos de pensamiento, por lo tanto, un mundo interno caótico. </a:t>
            </a:r>
          </a:p>
        </p:txBody>
      </p:sp>
      <p:pic>
        <p:nvPicPr>
          <p:cNvPr id="10242" name="Picture 2" descr="C:\Toninho\Ayudantia U Chile\2012 1er año Christián Oyarzún\Gestalt\caos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6035" y="357166"/>
            <a:ext cx="7450741" cy="45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3 CuadroTexto"/>
          <p:cNvSpPr txBox="1"/>
          <p:nvPr/>
        </p:nvSpPr>
        <p:spPr>
          <a:xfrm>
            <a:off x="571472" y="57148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Ley de Figura-Fondo: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 Es cuando la figura y el fondo se integran en la composición de manera que no se reconoce fácilmente quién es quién.</a:t>
            </a:r>
          </a:p>
        </p:txBody>
      </p:sp>
      <p:pic>
        <p:nvPicPr>
          <p:cNvPr id="2050" name="Picture 2" descr="C:\Toninho\Ayudantia U Chile\2012 1er año Christián Oyarzún\Gestalt\mariposa-a-la-f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87526"/>
            <a:ext cx="3072653" cy="4670432"/>
          </a:xfrm>
          <a:prstGeom prst="rect">
            <a:avLst/>
          </a:prstGeom>
          <a:noFill/>
        </p:spPr>
      </p:pic>
      <p:pic>
        <p:nvPicPr>
          <p:cNvPr id="2052" name="Picture 4" descr="C:\Toninho\Ayudantia U Chile\2012 1er año Christián Oyarzún\Gestalt\9-figuren.gif"/>
          <p:cNvPicPr>
            <a:picLocks noChangeAspect="1" noChangeArrowheads="1"/>
          </p:cNvPicPr>
          <p:nvPr/>
        </p:nvPicPr>
        <p:blipFill>
          <a:blip r:embed="rId3"/>
          <a:srcRect b="3030"/>
          <a:stretch>
            <a:fillRect/>
          </a:stretch>
        </p:blipFill>
        <p:spPr bwMode="auto">
          <a:xfrm>
            <a:off x="4500562" y="1693562"/>
            <a:ext cx="4000528" cy="4664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4 CuadroTexto"/>
          <p:cNvSpPr txBox="1"/>
          <p:nvPr/>
        </p:nvSpPr>
        <p:spPr>
          <a:xfrm>
            <a:off x="500034" y="500042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Ley de cierre: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 El ojo tiende a completar las </a:t>
            </a:r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imágenes 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incompletas.</a:t>
            </a:r>
            <a:endParaRPr lang="es-CL" dirty="0" smtClean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3074" name="Picture 2" descr="C:\Toninho\Ayudantia U Chile\2012 1er año Christián Oyarzún\Gestalt\buenacontinuid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71744"/>
            <a:ext cx="4128888" cy="3786214"/>
          </a:xfrm>
          <a:prstGeom prst="rect">
            <a:avLst/>
          </a:prstGeom>
          <a:noFill/>
        </p:spPr>
      </p:pic>
      <p:pic>
        <p:nvPicPr>
          <p:cNvPr id="3075" name="Picture 3" descr="C:\Toninho\Ayudantia U Chile\2012 1er año Christián Oyarzún\Gestalt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571612"/>
            <a:ext cx="268362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5 CuadroTexto"/>
          <p:cNvSpPr txBox="1"/>
          <p:nvPr/>
        </p:nvSpPr>
        <p:spPr>
          <a:xfrm>
            <a:off x="500034" y="428605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Ley del contraste: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 </a:t>
            </a:r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Un 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elemento se distingue del resto por su singularidad o especificidad, por la forma, tamaño, color u otras cualidades propias del </a:t>
            </a:r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objeto. </a:t>
            </a:r>
          </a:p>
          <a:p>
            <a:pPr algn="just"/>
            <a:r>
              <a:rPr lang="es-CL" dirty="0" smtClean="0">
                <a:solidFill>
                  <a:schemeClr val="bg1"/>
                </a:solidFill>
                <a:latin typeface="Helvetica" pitchFamily="34" charset="0"/>
              </a:rPr>
              <a:t>El tamaño se percibe según los elementos a su alrededor.</a:t>
            </a:r>
            <a:endParaRPr lang="es-CL" dirty="0" smtClean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5122" name="Picture 2" descr="C:\Toninho\Ayudantia U Chile\2012 1er año Christián Oyarzún\Gestalt\Perro+grande+y+pequeñ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3329010" cy="4572032"/>
          </a:xfrm>
          <a:prstGeom prst="rect">
            <a:avLst/>
          </a:prstGeom>
          <a:noFill/>
        </p:spPr>
      </p:pic>
      <p:pic>
        <p:nvPicPr>
          <p:cNvPr id="5123" name="Picture 3" descr="C:\Toninho\Ayudantia U Chile\2012 1er año Christián Oyarzún\Gestalt\wpe1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785927"/>
            <a:ext cx="3054081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6 CuadroTexto"/>
          <p:cNvSpPr txBox="1"/>
          <p:nvPr/>
        </p:nvSpPr>
        <p:spPr>
          <a:xfrm>
            <a:off x="500034" y="428604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Ley de la proximidad: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 Se agrupan los elementos mas cercanos entre sí.</a:t>
            </a:r>
            <a:endParaRPr lang="es-CL" dirty="0" smtClean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4098" name="Picture 2" descr="C:\Toninho\Ayudantia U Chile\2012 1er año Christián Oyarzún\Gestalt\proximid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4541385" cy="4500594"/>
          </a:xfrm>
          <a:prstGeom prst="rect">
            <a:avLst/>
          </a:prstGeom>
          <a:noFill/>
        </p:spPr>
      </p:pic>
      <p:pic>
        <p:nvPicPr>
          <p:cNvPr id="4099" name="Picture 3" descr="C:\Toninho\Ayudantia U Chile\2012 1er año Christián Oyarzún\Gestalt\coe-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6218" y="1521853"/>
            <a:ext cx="3359187" cy="4478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CuadroTexto"/>
          <p:cNvSpPr txBox="1"/>
          <p:nvPr/>
        </p:nvSpPr>
        <p:spPr>
          <a:xfrm>
            <a:off x="428596" y="428604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Ley de la semejanza: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 Se agrupan los elementos semejantes entre sí.</a:t>
            </a:r>
            <a:endParaRPr lang="es-CL" dirty="0" smtClean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6147" name="Picture 3" descr="C:\Toninho\Ayudantia U Chile\2012 1er año Christián Oyarzún\Gestalt\decalogo_frutas_vegeta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643182"/>
            <a:ext cx="4762501" cy="3695700"/>
          </a:xfrm>
          <a:prstGeom prst="rect">
            <a:avLst/>
          </a:prstGeom>
          <a:noFill/>
        </p:spPr>
      </p:pic>
      <p:pic>
        <p:nvPicPr>
          <p:cNvPr id="6148" name="Picture 4" descr="C:\Toninho\Ayudantia U Chile\2012 1er año Christián Oyarzún\Gestalt\burberry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57364"/>
            <a:ext cx="3586411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357158" y="357166"/>
            <a:ext cx="8786874" cy="6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>
                <a:solidFill>
                  <a:schemeClr val="bg1"/>
                </a:solidFill>
                <a:latin typeface="Helvetica" pitchFamily="34" charset="0"/>
              </a:rPr>
              <a:t>Ley de movimiento común:</a:t>
            </a:r>
            <a:r>
              <a:rPr lang="es-CL" dirty="0">
                <a:solidFill>
                  <a:schemeClr val="bg1"/>
                </a:solidFill>
                <a:latin typeface="Helvetica" pitchFamily="34" charset="0"/>
              </a:rPr>
              <a:t> Se agrupan los elementos que van en una misma dirección.</a:t>
            </a:r>
          </a:p>
        </p:txBody>
      </p:sp>
      <p:pic>
        <p:nvPicPr>
          <p:cNvPr id="9" name="Picture 2" descr="C:\Toninho\Ayudantia U Chile\2012 1er año Christián Oyarzún\Gestalt\004%20Desnudo%20bajan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191" y="1428736"/>
            <a:ext cx="3023376" cy="4786346"/>
          </a:xfrm>
          <a:prstGeom prst="rect">
            <a:avLst/>
          </a:prstGeom>
          <a:noFill/>
        </p:spPr>
      </p:pic>
      <p:pic>
        <p:nvPicPr>
          <p:cNvPr id="7172" name="Picture 4" descr="C:\Toninho\Ayudantia U Chile\2012 1er año Christián Oyarzún\Gestalt\10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6007" y="1428736"/>
            <a:ext cx="470429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268</Words>
  <Application>Microsoft Office PowerPoint</Application>
  <PresentationFormat>Presentación en pantalla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Toshiba</dc:creator>
  <cp:lastModifiedBy>Toshiba</cp:lastModifiedBy>
  <cp:revision>9</cp:revision>
  <dcterms:created xsi:type="dcterms:W3CDTF">2012-05-06T23:06:40Z</dcterms:created>
  <dcterms:modified xsi:type="dcterms:W3CDTF">2012-05-07T02:18:22Z</dcterms:modified>
</cp:coreProperties>
</file>