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28"/>
  </p:notesMasterIdLst>
  <p:sldIdLst>
    <p:sldId id="256" r:id="rId2"/>
    <p:sldId id="257" r:id="rId3"/>
    <p:sldId id="265" r:id="rId4"/>
    <p:sldId id="281" r:id="rId5"/>
    <p:sldId id="282" r:id="rId6"/>
    <p:sldId id="283" r:id="rId7"/>
    <p:sldId id="258" r:id="rId8"/>
    <p:sldId id="260" r:id="rId9"/>
    <p:sldId id="261" r:id="rId10"/>
    <p:sldId id="262" r:id="rId11"/>
    <p:sldId id="263" r:id="rId12"/>
    <p:sldId id="266" r:id="rId13"/>
    <p:sldId id="267" r:id="rId14"/>
    <p:sldId id="286" r:id="rId15"/>
    <p:sldId id="272" r:id="rId16"/>
    <p:sldId id="287" r:id="rId17"/>
    <p:sldId id="289" r:id="rId18"/>
    <p:sldId id="270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5" r:id="rId27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928D30-1CAF-46A1-A594-681D1418E8AD}" type="datetimeFigureOut">
              <a:rPr lang="es-CL" smtClean="0"/>
              <a:pPr/>
              <a:t>16-05-2012</a:t>
            </a:fld>
            <a:endParaRPr lang="es-CL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0E599A-B91C-4896-BEB1-10A8B7D5C4EA}" type="slidenum">
              <a:rPr lang="es-CL" smtClean="0"/>
              <a:pPr/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0E599A-B91C-4896-BEB1-10A8B7D5C4EA}" type="slidenum">
              <a:rPr lang="es-CL" smtClean="0"/>
              <a:pPr/>
              <a:t>15</a:t>
            </a:fld>
            <a:endParaRPr lang="es-C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4D2BD-60EE-4465-9C50-2F325C79C5C3}" type="datetimeFigureOut">
              <a:rPr lang="es-CL" smtClean="0"/>
              <a:pPr/>
              <a:t>16-05-2012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D627A-5F1F-463D-BEF4-B64C04530024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10" name="9 Rectángulo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4D2BD-60EE-4465-9C50-2F325C79C5C3}" type="datetimeFigureOut">
              <a:rPr lang="es-CL" smtClean="0"/>
              <a:pPr/>
              <a:t>16-05-2012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D627A-5F1F-463D-BEF4-B64C04530024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4D2BD-60EE-4465-9C50-2F325C79C5C3}" type="datetimeFigureOut">
              <a:rPr lang="es-CL" smtClean="0"/>
              <a:pPr/>
              <a:t>16-05-2012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D627A-5F1F-463D-BEF4-B64C04530024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4D2BD-60EE-4465-9C50-2F325C79C5C3}" type="datetimeFigureOut">
              <a:rPr lang="es-CL" smtClean="0"/>
              <a:pPr/>
              <a:t>16-05-2012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D627A-5F1F-463D-BEF4-B64C04530024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4D2BD-60EE-4465-9C50-2F325C79C5C3}" type="datetimeFigureOut">
              <a:rPr lang="es-CL" smtClean="0"/>
              <a:pPr/>
              <a:t>16-05-2012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D627A-5F1F-463D-BEF4-B64C04530024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4D2BD-60EE-4465-9C50-2F325C79C5C3}" type="datetimeFigureOut">
              <a:rPr lang="es-CL" smtClean="0"/>
              <a:pPr/>
              <a:t>16-05-2012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D627A-5F1F-463D-BEF4-B64C04530024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4D2BD-60EE-4465-9C50-2F325C79C5C3}" type="datetimeFigureOut">
              <a:rPr lang="es-CL" smtClean="0"/>
              <a:pPr/>
              <a:t>16-05-2012</a:t>
            </a:fld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D627A-5F1F-463D-BEF4-B64C04530024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4D2BD-60EE-4465-9C50-2F325C79C5C3}" type="datetimeFigureOut">
              <a:rPr lang="es-CL" smtClean="0"/>
              <a:pPr/>
              <a:t>16-05-2012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D627A-5F1F-463D-BEF4-B64C04530024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4D2BD-60EE-4465-9C50-2F325C79C5C3}" type="datetimeFigureOut">
              <a:rPr lang="es-CL" smtClean="0"/>
              <a:pPr/>
              <a:t>16-05-2012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D627A-5F1F-463D-BEF4-B64C04530024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4D2BD-60EE-4465-9C50-2F325C79C5C3}" type="datetimeFigureOut">
              <a:rPr lang="es-CL" smtClean="0"/>
              <a:pPr/>
              <a:t>16-05-2012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D627A-5F1F-463D-BEF4-B64C04530024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12" name="11 Rectángulo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B434D2BD-60EE-4465-9C50-2F325C79C5C3}" type="datetimeFigureOut">
              <a:rPr lang="es-CL" smtClean="0"/>
              <a:pPr/>
              <a:t>16-05-2012</a:t>
            </a:fld>
            <a:endParaRPr lang="es-CL"/>
          </a:p>
        </p:txBody>
      </p:sp>
      <p:sp>
        <p:nvSpPr>
          <p:cNvPr id="11" name="10 Rectángulo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808D627A-5F1F-463D-BEF4-B64C04530024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6 Rectángulo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434D2BD-60EE-4465-9C50-2F325C79C5C3}" type="datetimeFigureOut">
              <a:rPr lang="es-CL" smtClean="0"/>
              <a:pPr/>
              <a:t>16-05-2012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808D627A-5F1F-463D-BEF4-B64C04530024}" type="slidenum">
              <a:rPr lang="es-CL" smtClean="0"/>
              <a:pPr/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 l="36287" b="7699"/>
          <a:stretch>
            <a:fillRect/>
          </a:stretch>
        </p:blipFill>
        <p:spPr bwMode="auto">
          <a:xfrm>
            <a:off x="5796136" y="1484784"/>
            <a:ext cx="3034308" cy="1512168"/>
          </a:xfrm>
          <a:prstGeom prst="rect">
            <a:avLst/>
          </a:prstGeom>
          <a:noFill/>
          <a:ln w="34925">
            <a:noFill/>
            <a:miter lim="800000"/>
            <a:headEnd/>
            <a:tailEnd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155679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s-CL" sz="8000" dirty="0" smtClean="0"/>
              <a:t>SOLDADURA</a:t>
            </a:r>
            <a:r>
              <a:rPr lang="es-CL" dirty="0" smtClean="0"/>
              <a:t> </a:t>
            </a:r>
            <a:br>
              <a:rPr lang="es-CL" dirty="0" smtClean="0"/>
            </a:br>
            <a:endParaRPr lang="es-CL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187624" y="5013176"/>
            <a:ext cx="7772400" cy="1508760"/>
          </a:xfrm>
        </p:spPr>
        <p:txBody>
          <a:bodyPr/>
          <a:lstStyle/>
          <a:p>
            <a:r>
              <a:rPr lang="es-CL" dirty="0" smtClean="0"/>
              <a:t>ARCO MANUAL – PUNTO – MIG MAG</a:t>
            </a:r>
            <a:endParaRPr lang="es-CL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 l="36287"/>
          <a:stretch>
            <a:fillRect/>
          </a:stretch>
        </p:blipFill>
        <p:spPr bwMode="auto">
          <a:xfrm>
            <a:off x="6072198" y="5143512"/>
            <a:ext cx="3034308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84784"/>
            <a:ext cx="8424936" cy="2338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005064"/>
            <a:ext cx="8424936" cy="2490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348880"/>
            <a:ext cx="3552825" cy="186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2348880"/>
            <a:ext cx="3714750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4476750"/>
            <a:ext cx="3619500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7984" y="4509120"/>
            <a:ext cx="3619500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CuadroTexto"/>
          <p:cNvSpPr txBox="1"/>
          <p:nvPr/>
        </p:nvSpPr>
        <p:spPr>
          <a:xfrm>
            <a:off x="179512" y="0"/>
            <a:ext cx="82089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4000" dirty="0" smtClean="0">
                <a:solidFill>
                  <a:srgbClr val="FFFF00"/>
                </a:solidFill>
              </a:rPr>
              <a:t>PROBLEMAS Y DEFECTOS COMUNES EN LA SOLDADURA</a:t>
            </a:r>
            <a:endParaRPr lang="es-CL" sz="4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556792"/>
            <a:ext cx="3543300" cy="273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1556792"/>
            <a:ext cx="3543300" cy="265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4221088"/>
            <a:ext cx="3543300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7984" y="4149080"/>
            <a:ext cx="3543300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CuadroTexto"/>
          <p:cNvSpPr txBox="1"/>
          <p:nvPr/>
        </p:nvSpPr>
        <p:spPr>
          <a:xfrm>
            <a:off x="179512" y="0"/>
            <a:ext cx="82089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4000" dirty="0" smtClean="0">
                <a:solidFill>
                  <a:srgbClr val="FFFF00"/>
                </a:solidFill>
              </a:rPr>
              <a:t>PROBLEMAS Y DEFECTOS COMUNES EN LA SOLDADURA</a:t>
            </a:r>
            <a:endParaRPr lang="es-CL" sz="4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44824"/>
            <a:ext cx="3552825" cy="253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1772816"/>
            <a:ext cx="354330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4077072"/>
            <a:ext cx="3514725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7 CuadroTexto"/>
          <p:cNvSpPr txBox="1"/>
          <p:nvPr/>
        </p:nvSpPr>
        <p:spPr>
          <a:xfrm>
            <a:off x="179512" y="0"/>
            <a:ext cx="82089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4000" dirty="0" smtClean="0">
                <a:solidFill>
                  <a:srgbClr val="FFFF00"/>
                </a:solidFill>
              </a:rPr>
              <a:t>PROBLEMAS Y DEFECTOS COMUNES EN LA SOLDADURA</a:t>
            </a:r>
            <a:endParaRPr lang="es-CL" sz="4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MIG - MAG</a:t>
            </a:r>
            <a:endParaRPr lang="es-CL" dirty="0"/>
          </a:p>
        </p:txBody>
      </p:sp>
      <p:pic>
        <p:nvPicPr>
          <p:cNvPr id="481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contrast="40000"/>
          </a:blip>
          <a:srcRect l="11908" t="9266" r="9849"/>
          <a:stretch>
            <a:fillRect/>
          </a:stretch>
        </p:blipFill>
        <p:spPr bwMode="auto">
          <a:xfrm>
            <a:off x="1857356" y="2143116"/>
            <a:ext cx="5429288" cy="4197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 smtClean="0"/>
              <a:t>SOLDADURA                 MIG - MAG</a:t>
            </a:r>
            <a:endParaRPr lang="es-CL" dirty="0"/>
          </a:p>
        </p:txBody>
      </p:sp>
      <p:sp>
        <p:nvSpPr>
          <p:cNvPr id="6" name="5 CuadroTexto"/>
          <p:cNvSpPr txBox="1"/>
          <p:nvPr/>
        </p:nvSpPr>
        <p:spPr>
          <a:xfrm>
            <a:off x="0" y="1556792"/>
            <a:ext cx="9144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/>
              <a:t>En el sistema MIG, un sistema de alimentación impulsa en forma automática y a velocidad predeterminada el alambre-electrodo hacia el baño de fusión, mientras la pistola de soldadura se posiciona a un ángulo adecuado y se mantiene una distancia tobera-pieza, generalmente de 10 mm.</a:t>
            </a:r>
          </a:p>
          <a:p>
            <a:r>
              <a:rPr lang="es-CL" dirty="0" smtClean="0"/>
              <a:t>El sistema MIG posee cualidades importantes al soldar aceros, entre las que sobresalen:</a:t>
            </a:r>
          </a:p>
          <a:p>
            <a:endParaRPr lang="es-CL" b="1" dirty="0" smtClean="0"/>
          </a:p>
          <a:p>
            <a:r>
              <a:rPr lang="es-CL" b="1" dirty="0" smtClean="0"/>
              <a:t>1. El arco siempre es visible para el operador.</a:t>
            </a:r>
          </a:p>
          <a:p>
            <a:r>
              <a:rPr lang="es-CL" b="1" dirty="0" smtClean="0"/>
              <a:t>2. La pistola y los cables de soldadura son ligeros, haciendo</a:t>
            </a:r>
          </a:p>
          <a:p>
            <a:r>
              <a:rPr lang="es-CL" b="1" dirty="0" smtClean="0"/>
              <a:t>3. Es uno de los más versátiles entre todos los sistemas de soldadura.</a:t>
            </a:r>
          </a:p>
          <a:p>
            <a:r>
              <a:rPr lang="es-CL" b="1" dirty="0" smtClean="0"/>
              <a:t>4. Rapidez de deposición.</a:t>
            </a:r>
          </a:p>
          <a:p>
            <a:r>
              <a:rPr lang="es-CL" b="1" dirty="0" smtClean="0"/>
              <a:t>5. Alto rendimiento.</a:t>
            </a:r>
          </a:p>
          <a:p>
            <a:r>
              <a:rPr lang="es-CL" b="1" dirty="0" smtClean="0"/>
              <a:t>6. Posibilidad de automatización.</a:t>
            </a:r>
            <a:endParaRPr lang="es-CL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9154" name="Picture 2" descr="http://4.bp.blogspot.com/-I5f-l29qV1Q/T1tUvQVkBnI/AAAAAAAAATc/FTsP6o-aSm0/s1600/EsquemaMIGMAG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-20000" contrast="40000"/>
          </a:blip>
          <a:srcRect/>
          <a:stretch>
            <a:fillRect/>
          </a:stretch>
        </p:blipFill>
        <p:spPr bwMode="auto">
          <a:xfrm>
            <a:off x="1071538" y="1785926"/>
            <a:ext cx="6629400" cy="43164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51202" name="Picture 2" descr="http://www.insumosymaquinas.com.ar/359-367-large/torcha-mig-mag-15-im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2071678"/>
            <a:ext cx="2857500" cy="2857500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lum contrast="10000"/>
          </a:blip>
          <a:srcRect/>
          <a:stretch>
            <a:fillRect/>
          </a:stretch>
        </p:blipFill>
        <p:spPr bwMode="auto">
          <a:xfrm>
            <a:off x="4214810" y="1785926"/>
            <a:ext cx="4672014" cy="3114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84784"/>
            <a:ext cx="9144000" cy="5731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60848"/>
            <a:ext cx="2880320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7053" y="2060848"/>
            <a:ext cx="2741091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2060848"/>
            <a:ext cx="2453060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dirty="0" smtClean="0"/>
              <a:t>ARCO MANUAL</a:t>
            </a:r>
            <a:br>
              <a:rPr lang="es-CL" dirty="0" smtClean="0"/>
            </a:b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s-CL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84784"/>
            <a:ext cx="9144000" cy="4451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upload.wikimedia.org/wikipedia/commons/thumb/9/94/SMAW.welding.af.ncs.jpg/200px-SMAW.welding.af.ncs.jpg"/>
          <p:cNvPicPr>
            <a:picLocks noChangeAspect="1" noChangeArrowheads="1"/>
          </p:cNvPicPr>
          <p:nvPr/>
        </p:nvPicPr>
        <p:blipFill>
          <a:blip r:embed="rId3"/>
          <a:srcRect t="23230" b="13716"/>
          <a:stretch>
            <a:fillRect/>
          </a:stretch>
        </p:blipFill>
        <p:spPr bwMode="auto">
          <a:xfrm>
            <a:off x="7215206" y="71414"/>
            <a:ext cx="1905000" cy="13573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512" y="1916832"/>
            <a:ext cx="9008134" cy="3876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3 Rectángulo"/>
          <p:cNvSpPr/>
          <p:nvPr/>
        </p:nvSpPr>
        <p:spPr>
          <a:xfrm>
            <a:off x="1115616" y="2060848"/>
            <a:ext cx="882047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b="1" u="sng" dirty="0" smtClean="0"/>
              <a:t>Gases Protectores</a:t>
            </a:r>
          </a:p>
          <a:p>
            <a:r>
              <a:rPr lang="es-CL" dirty="0" smtClean="0"/>
              <a:t>Gases inertes y activos se emplean en el sistema MIG.</a:t>
            </a:r>
          </a:p>
          <a:p>
            <a:r>
              <a:rPr lang="es-CL" dirty="0" smtClean="0"/>
              <a:t>Cuando se desea soldar metales no ferrosos, se emplea</a:t>
            </a:r>
          </a:p>
          <a:p>
            <a:r>
              <a:rPr lang="es-CL" dirty="0" smtClean="0"/>
              <a:t>gases inertes debido a que ellos no reaccionan</a:t>
            </a:r>
          </a:p>
          <a:p>
            <a:r>
              <a:rPr lang="es-CL" dirty="0" smtClean="0"/>
              <a:t>con los metales. </a:t>
            </a:r>
          </a:p>
          <a:p>
            <a:r>
              <a:rPr lang="es-CL" i="1" u="sng" dirty="0" smtClean="0"/>
              <a:t>Los gases inertes :</a:t>
            </a:r>
          </a:p>
          <a:p>
            <a:endParaRPr lang="es-CL" i="1" u="sng" dirty="0" smtClean="0"/>
          </a:p>
          <a:p>
            <a:r>
              <a:rPr lang="es-CL" dirty="0" smtClean="0"/>
              <a:t> </a:t>
            </a:r>
            <a:r>
              <a:rPr lang="es-CL" b="1" dirty="0" smtClean="0"/>
              <a:t>Argón, Helio y mezclas de Argón-Helio.</a:t>
            </a:r>
          </a:p>
          <a:p>
            <a:r>
              <a:rPr lang="es-CL" dirty="0" smtClean="0"/>
              <a:t>Sin embargo, en la soldadura de metales ferrosos se</a:t>
            </a:r>
          </a:p>
          <a:p>
            <a:r>
              <a:rPr lang="es-CL" dirty="0" smtClean="0"/>
              <a:t>puede emplear gases inertes o activos. </a:t>
            </a:r>
          </a:p>
          <a:p>
            <a:r>
              <a:rPr lang="es-CL" i="1" u="sng" dirty="0" smtClean="0"/>
              <a:t>Gases activos:</a:t>
            </a:r>
          </a:p>
          <a:p>
            <a:endParaRPr lang="es-CL" i="1" u="sng" dirty="0" smtClean="0"/>
          </a:p>
          <a:p>
            <a:r>
              <a:rPr lang="es-CL" dirty="0" smtClean="0"/>
              <a:t> </a:t>
            </a:r>
            <a:r>
              <a:rPr lang="es-CL" b="1" dirty="0" smtClean="0"/>
              <a:t>Dióxido de Carbono, Mezclas de Dióxido de Carbono,</a:t>
            </a:r>
          </a:p>
          <a:p>
            <a:r>
              <a:rPr lang="es-CL" dirty="0" smtClean="0"/>
              <a:t>o gases protectores que contienen algún porcentaje</a:t>
            </a:r>
          </a:p>
          <a:p>
            <a:r>
              <a:rPr lang="es-CL" dirty="0" smtClean="0"/>
              <a:t>de Oxígeno. Estos gases no son químicamente</a:t>
            </a:r>
          </a:p>
          <a:p>
            <a:r>
              <a:rPr lang="es-CL" dirty="0" smtClean="0"/>
              <a:t>inertes y pueden formar compuestos con los metales.</a:t>
            </a:r>
            <a:endParaRPr lang="es-CL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6248" y="1772816"/>
            <a:ext cx="9027752" cy="4396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dirty="0" smtClean="0"/>
              <a:t>TABLA DE REGULACIÓN MIG- MAG</a:t>
            </a:r>
            <a:endParaRPr lang="es-CL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512" y="2264470"/>
            <a:ext cx="9180512" cy="3396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ELECTRODO</a:t>
            </a:r>
            <a:endParaRPr lang="es-CL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628800"/>
            <a:ext cx="4133850" cy="253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5950" y="4365104"/>
            <a:ext cx="9002554" cy="1406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Soldadora de punto</a:t>
            </a:r>
            <a:endParaRPr lang="es-CL" dirty="0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10000" contrast="40000"/>
          </a:blip>
          <a:srcRect l="30439" t="12594" r="9849" b="5559"/>
          <a:stretch>
            <a:fillRect/>
          </a:stretch>
        </p:blipFill>
        <p:spPr bwMode="auto">
          <a:xfrm rot="170434">
            <a:off x="91271" y="2243458"/>
            <a:ext cx="4143404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 descr="http://t2.gstatic.com/images?q=tbn:ANd9GcSqUmJM-YFt_PQJk0j7woaABGQpvPmekSDm59wMP5y6ZXQ21zeLd_zCG4-G0Q"/>
          <p:cNvPicPr>
            <a:picLocks noChangeAspect="1" noChangeArrowheads="1"/>
          </p:cNvPicPr>
          <p:nvPr/>
        </p:nvPicPr>
        <p:blipFill>
          <a:blip r:embed="rId3">
            <a:lum bright="-10000" contrast="30000"/>
          </a:blip>
          <a:srcRect/>
          <a:stretch>
            <a:fillRect/>
          </a:stretch>
        </p:blipFill>
        <p:spPr bwMode="auto">
          <a:xfrm>
            <a:off x="4500562" y="2285992"/>
            <a:ext cx="4271330" cy="29051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La práctica hace al maestro</a:t>
            </a:r>
            <a:endParaRPr lang="es-CL" dirty="0"/>
          </a:p>
        </p:txBody>
      </p:sp>
      <p:pic>
        <p:nvPicPr>
          <p:cNvPr id="46084" name="Picture 4" descr="http://2.bp.blogspot.com/_NUrZh3_zvhQ/TTbw_JVDJ5I/AAAAAAAAAAc/U9WzNm9ZaR0/s1600/20071009024637-soldador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500206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Circuito cerrado</a:t>
            </a:r>
            <a:endParaRPr lang="es-CL" dirty="0"/>
          </a:p>
        </p:txBody>
      </p:sp>
      <p:pic>
        <p:nvPicPr>
          <p:cNvPr id="512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4429132"/>
            <a:ext cx="5040560" cy="2171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 l="36287"/>
          <a:stretch>
            <a:fillRect/>
          </a:stretch>
        </p:blipFill>
        <p:spPr bwMode="auto">
          <a:xfrm>
            <a:off x="5868144" y="3140968"/>
            <a:ext cx="3034308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CuadroTexto"/>
          <p:cNvSpPr txBox="1"/>
          <p:nvPr/>
        </p:nvSpPr>
        <p:spPr>
          <a:xfrm>
            <a:off x="1357290" y="2714620"/>
            <a:ext cx="37862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800" b="1" dirty="0" smtClean="0"/>
              <a:t>Amperaje o Potencia </a:t>
            </a:r>
            <a:endParaRPr lang="es-CL" sz="2800" b="1" dirty="0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 l="36287"/>
          <a:stretch>
            <a:fillRect/>
          </a:stretch>
        </p:blipFill>
        <p:spPr bwMode="auto">
          <a:xfrm>
            <a:off x="6020544" y="3293368"/>
            <a:ext cx="3034308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http://upload.wikimedia.org/wikipedia/commons/thumb/9/94/SMAW.welding.af.ncs.jpg/200px-SMAW.welding.af.ncs.jpg"/>
          <p:cNvPicPr>
            <a:picLocks noChangeAspect="1" noChangeArrowheads="1"/>
          </p:cNvPicPr>
          <p:nvPr/>
        </p:nvPicPr>
        <p:blipFill>
          <a:blip r:embed="rId4"/>
          <a:srcRect t="23230" b="13716"/>
          <a:stretch>
            <a:fillRect/>
          </a:stretch>
        </p:blipFill>
        <p:spPr bwMode="auto">
          <a:xfrm>
            <a:off x="7215206" y="71414"/>
            <a:ext cx="1905000" cy="13573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dirty="0" smtClean="0"/>
              <a:t>Inclinación del arco</a:t>
            </a:r>
            <a:br>
              <a:rPr lang="es-CL" dirty="0" smtClean="0"/>
            </a:br>
            <a:endParaRPr lang="es-CL" dirty="0"/>
          </a:p>
        </p:txBody>
      </p:sp>
      <p:pic>
        <p:nvPicPr>
          <p:cNvPr id="40964" name="Picture 4" descr="Soldeo y sus procedimientos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10000"/>
          </a:blip>
          <a:srcRect/>
          <a:stretch>
            <a:fillRect/>
          </a:stretch>
        </p:blipFill>
        <p:spPr bwMode="auto">
          <a:xfrm>
            <a:off x="1000100" y="1785926"/>
            <a:ext cx="6559901" cy="2357454"/>
          </a:xfrm>
          <a:prstGeom prst="rect">
            <a:avLst/>
          </a:prstGeom>
          <a:noFill/>
        </p:spPr>
      </p:pic>
      <p:sp>
        <p:nvSpPr>
          <p:cNvPr id="7" name="6 CuadroTexto"/>
          <p:cNvSpPr txBox="1"/>
          <p:nvPr/>
        </p:nvSpPr>
        <p:spPr>
          <a:xfrm>
            <a:off x="428596" y="5286388"/>
            <a:ext cx="8143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b="1" dirty="0" smtClean="0"/>
              <a:t>Amperaje – inclinación del arco – longitud del arco – velocidad del recorrido </a:t>
            </a:r>
            <a:endParaRPr lang="es-CL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 smtClean="0"/>
              <a:t>REPRESENTACIÓN TÉCNICA </a:t>
            </a:r>
            <a:endParaRPr lang="es-CL" dirty="0"/>
          </a:p>
        </p:txBody>
      </p:sp>
      <p:pic>
        <p:nvPicPr>
          <p:cNvPr id="41986" name="Picture 2" descr="http://descom.jmc.utfsm.cl/sgeywitz/ESTRUCTURA/aptesSOLDADURA_archivos/image004.jpg"/>
          <p:cNvPicPr>
            <a:picLocks noChangeAspect="1" noChangeArrowheads="1"/>
          </p:cNvPicPr>
          <p:nvPr/>
        </p:nvPicPr>
        <p:blipFill>
          <a:blip r:embed="rId2">
            <a:lum bright="-10000" contrast="40000"/>
          </a:blip>
          <a:srcRect/>
          <a:stretch>
            <a:fillRect/>
          </a:stretch>
        </p:blipFill>
        <p:spPr bwMode="auto">
          <a:xfrm>
            <a:off x="624630" y="1509688"/>
            <a:ext cx="7519270" cy="1990750"/>
          </a:xfrm>
          <a:prstGeom prst="rect">
            <a:avLst/>
          </a:prstGeom>
          <a:noFill/>
        </p:spPr>
      </p:pic>
      <p:pic>
        <p:nvPicPr>
          <p:cNvPr id="41988" name="Picture 4" descr="http://html.rincondelvago.com/000412167.jpg"/>
          <p:cNvPicPr>
            <a:picLocks noChangeAspect="1" noChangeArrowheads="1"/>
          </p:cNvPicPr>
          <p:nvPr/>
        </p:nvPicPr>
        <p:blipFill>
          <a:blip r:embed="rId3">
            <a:lum bright="-10000" contrast="30000"/>
          </a:blip>
          <a:srcRect/>
          <a:stretch>
            <a:fillRect/>
          </a:stretch>
        </p:blipFill>
        <p:spPr bwMode="auto">
          <a:xfrm>
            <a:off x="857224" y="3500438"/>
            <a:ext cx="7215238" cy="32766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b="0" dirty="0" smtClean="0"/>
              <a:t>MOVIMIENTOS DEL ELECTRODO</a:t>
            </a:r>
            <a:endParaRPr lang="es-CL" dirty="0"/>
          </a:p>
        </p:txBody>
      </p:sp>
      <p:pic>
        <p:nvPicPr>
          <p:cNvPr id="44034" name="Picture 2" descr="Posiciones de soldadur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714488"/>
            <a:ext cx="1657350" cy="590551"/>
          </a:xfrm>
          <a:prstGeom prst="rect">
            <a:avLst/>
          </a:prstGeom>
          <a:noFill/>
        </p:spPr>
      </p:pic>
      <p:sp>
        <p:nvSpPr>
          <p:cNvPr id="5" name="4 Rectángulo"/>
          <p:cNvSpPr/>
          <p:nvPr/>
        </p:nvSpPr>
        <p:spPr>
          <a:xfrm>
            <a:off x="3357554" y="1714488"/>
            <a:ext cx="42862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b="1" dirty="0" smtClean="0"/>
              <a:t>MOVIMIENTO DE ZIG - ZAG </a:t>
            </a:r>
          </a:p>
          <a:p>
            <a:pPr algn="ctr"/>
            <a:r>
              <a:rPr lang="es-CL" dirty="0" smtClean="0"/>
              <a:t>Este movimiento se usa en posición plana para mantener el cráter caliente y obtener una buena penetración. </a:t>
            </a:r>
            <a:endParaRPr lang="es-CL" dirty="0"/>
          </a:p>
        </p:txBody>
      </p:sp>
      <p:pic>
        <p:nvPicPr>
          <p:cNvPr id="44036" name="Picture 4" descr="Posiciones de soldadur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3429000"/>
            <a:ext cx="1571625" cy="590551"/>
          </a:xfrm>
          <a:prstGeom prst="rect">
            <a:avLst/>
          </a:prstGeom>
          <a:noFill/>
        </p:spPr>
      </p:pic>
      <p:sp>
        <p:nvSpPr>
          <p:cNvPr id="7" name="6 Rectángulo"/>
          <p:cNvSpPr/>
          <p:nvPr/>
        </p:nvSpPr>
        <p:spPr>
          <a:xfrm>
            <a:off x="3286116" y="307181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CL" b="1" dirty="0" smtClean="0"/>
              <a:t>MOVIMIENTO CIRCULAR:</a:t>
            </a:r>
          </a:p>
          <a:p>
            <a:pPr algn="ctr"/>
            <a:r>
              <a:rPr lang="es-CL" dirty="0" smtClean="0"/>
              <a:t> Se utiliza esencialmente en cordones de penetración donde se requiere poco depósito. </a:t>
            </a:r>
            <a:endParaRPr lang="es-CL" dirty="0"/>
          </a:p>
        </p:txBody>
      </p:sp>
      <p:sp>
        <p:nvSpPr>
          <p:cNvPr id="8" name="7 Rectángulo"/>
          <p:cNvSpPr/>
          <p:nvPr/>
        </p:nvSpPr>
        <p:spPr>
          <a:xfrm>
            <a:off x="3143240" y="414338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CL" b="1" dirty="0" smtClean="0"/>
              <a:t>MOVIENTO SEMICIRCULAR:</a:t>
            </a:r>
          </a:p>
          <a:p>
            <a:pPr algn="ctr"/>
            <a:r>
              <a:rPr lang="es-CL" dirty="0" smtClean="0"/>
              <a:t> Garantiza una fusión total de las juntas a soldar. El electrodo se mueve a través de la junta, describiendo un arco o media luna</a:t>
            </a:r>
            <a:endParaRPr lang="es-CL" dirty="0"/>
          </a:p>
        </p:txBody>
      </p:sp>
      <p:pic>
        <p:nvPicPr>
          <p:cNvPr id="44038" name="Picture 6" descr="Posiciones de soldadur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1538" y="4429132"/>
            <a:ext cx="1752600" cy="704851"/>
          </a:xfrm>
          <a:prstGeom prst="rect">
            <a:avLst/>
          </a:prstGeom>
          <a:noFill/>
        </p:spPr>
      </p:pic>
      <p:pic>
        <p:nvPicPr>
          <p:cNvPr id="44040" name="Picture 8" descr="Posiciones de soldadura"/>
          <p:cNvPicPr>
            <a:picLocks noChangeAspect="1" noChangeArrowheads="1"/>
          </p:cNvPicPr>
          <p:nvPr/>
        </p:nvPicPr>
        <p:blipFill>
          <a:blip r:embed="rId5">
            <a:lum bright="20000" contrast="-20000"/>
          </a:blip>
          <a:srcRect/>
          <a:stretch>
            <a:fillRect/>
          </a:stretch>
        </p:blipFill>
        <p:spPr bwMode="auto">
          <a:xfrm>
            <a:off x="1142976" y="2214554"/>
            <a:ext cx="1714500" cy="923925"/>
          </a:xfrm>
          <a:prstGeom prst="rect">
            <a:avLst/>
          </a:prstGeom>
          <a:noFill/>
        </p:spPr>
      </p:pic>
      <p:pic>
        <p:nvPicPr>
          <p:cNvPr id="44042" name="Picture 10" descr="Posiciones de soldadura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71538" y="5572140"/>
            <a:ext cx="1504950" cy="1047751"/>
          </a:xfrm>
          <a:prstGeom prst="rect">
            <a:avLst/>
          </a:prstGeom>
          <a:noFill/>
        </p:spPr>
      </p:pic>
      <p:sp>
        <p:nvSpPr>
          <p:cNvPr id="12" name="11 Rectángulo"/>
          <p:cNvSpPr/>
          <p:nvPr/>
        </p:nvSpPr>
        <p:spPr>
          <a:xfrm>
            <a:off x="3357554" y="542926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CL" b="1" dirty="0" smtClean="0"/>
              <a:t>MOVIMIENTO ENTRELAZADO:</a:t>
            </a:r>
          </a:p>
          <a:p>
            <a:pPr algn="ctr"/>
            <a:r>
              <a:rPr lang="es-CL" dirty="0" smtClean="0"/>
              <a:t> Este movimiento se usa generalmente en cordones de terminación</a:t>
            </a:r>
            <a:endParaRPr lang="es-CL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dirty="0" smtClean="0"/>
              <a:t>ELECTRODOS</a:t>
            </a:r>
            <a:br>
              <a:rPr lang="es-CL" dirty="0" smtClean="0"/>
            </a:b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s-CL" b="1" dirty="0" smtClean="0"/>
              <a:t>Numeración de electrodos</a:t>
            </a:r>
          </a:p>
          <a:p>
            <a:r>
              <a:rPr lang="es-CL" dirty="0" smtClean="0"/>
              <a:t/>
            </a:r>
            <a:br>
              <a:rPr lang="es-CL" dirty="0" smtClean="0"/>
            </a:br>
            <a:r>
              <a:rPr lang="es-CL" b="1" dirty="0" smtClean="0"/>
              <a:t>Prefijos</a:t>
            </a:r>
            <a:r>
              <a:rPr lang="es-CL" dirty="0" smtClean="0"/>
              <a:t/>
            </a:r>
            <a:br>
              <a:rPr lang="es-CL" dirty="0" smtClean="0"/>
            </a:br>
            <a:r>
              <a:rPr lang="es-CL" dirty="0" smtClean="0"/>
              <a:t>El prefijo “E” significa “electrodo” y se refiere a la soldadura por arco. </a:t>
            </a:r>
            <a:br>
              <a:rPr lang="es-CL" dirty="0" smtClean="0"/>
            </a:br>
            <a:r>
              <a:rPr lang="es-CL" dirty="0" smtClean="0"/>
              <a:t/>
            </a:r>
            <a:br>
              <a:rPr lang="es-CL" dirty="0" smtClean="0"/>
            </a:br>
            <a:r>
              <a:rPr lang="es-CL" dirty="0" smtClean="0"/>
              <a:t/>
            </a:r>
            <a:br>
              <a:rPr lang="es-CL" dirty="0" smtClean="0"/>
            </a:br>
            <a:r>
              <a:rPr lang="es-CL" b="1" dirty="0" smtClean="0"/>
              <a:t>Numeración de electrodos - Resistencia a la tracción</a:t>
            </a:r>
          </a:p>
          <a:p>
            <a:r>
              <a:rPr lang="es-CL" dirty="0" smtClean="0"/>
              <a:t/>
            </a:r>
            <a:br>
              <a:rPr lang="es-CL" dirty="0" smtClean="0"/>
            </a:br>
            <a:r>
              <a:rPr lang="es-CL" dirty="0" smtClean="0"/>
              <a:t>Para los electrodos de acero dulce y los aceros de baja aleación: las dos primeras cifras de un número de cuatro cifras, o las tres primeras cifras de un número de cinco cifras designan resistencia a la tracción:</a:t>
            </a:r>
            <a:br>
              <a:rPr lang="es-CL" dirty="0" smtClean="0"/>
            </a:br>
            <a:r>
              <a:rPr lang="es-CL" dirty="0" smtClean="0"/>
              <a:t/>
            </a:r>
            <a:br>
              <a:rPr lang="es-CL" dirty="0" smtClean="0"/>
            </a:br>
            <a:r>
              <a:rPr lang="es-CL" dirty="0" smtClean="0"/>
              <a:t>E-60xx = 60,000 libras por pulgada cuadrada.</a:t>
            </a:r>
            <a:br>
              <a:rPr lang="es-CL" dirty="0" smtClean="0"/>
            </a:br>
            <a:r>
              <a:rPr lang="es-CL" dirty="0" smtClean="0"/>
              <a:t>(42,2 kg./mm2). </a:t>
            </a:r>
          </a:p>
          <a:p>
            <a:pPr>
              <a:buNone/>
            </a:pPr>
            <a:r>
              <a:rPr lang="es-CL" dirty="0"/>
              <a:t> </a:t>
            </a:r>
            <a:r>
              <a:rPr lang="es-CL" dirty="0" smtClean="0"/>
              <a:t>      E-70xx =70,000 libras por pulgada cuadrada. </a:t>
            </a:r>
            <a:br>
              <a:rPr lang="es-CL" dirty="0" smtClean="0"/>
            </a:br>
            <a:r>
              <a:rPr lang="es-CL" dirty="0" smtClean="0"/>
              <a:t>(49,2kg./mm2). </a:t>
            </a:r>
          </a:p>
          <a:p>
            <a:pPr>
              <a:buNone/>
            </a:pPr>
            <a:r>
              <a:rPr lang="es-CL" dirty="0"/>
              <a:t> </a:t>
            </a:r>
            <a:r>
              <a:rPr lang="es-CL" dirty="0" smtClean="0"/>
              <a:t>      E-100xx = 100,000 libras por pulgada cuadrada. </a:t>
            </a:r>
            <a:br>
              <a:rPr lang="es-CL" dirty="0" smtClean="0"/>
            </a:br>
            <a:r>
              <a:rPr lang="es-CL" dirty="0" smtClean="0"/>
              <a:t>(70,3kg./mm2).</a:t>
            </a:r>
          </a:p>
          <a:p>
            <a:pPr>
              <a:buNone/>
            </a:pPr>
            <a:r>
              <a:rPr lang="es-CL" b="1" dirty="0" smtClean="0"/>
              <a:t>La penúltima cifra indica la posición para soldar. </a:t>
            </a:r>
            <a:r>
              <a:rPr lang="es-CL" dirty="0" smtClean="0"/>
              <a:t/>
            </a:r>
            <a:br>
              <a:rPr lang="es-CL" dirty="0" smtClean="0"/>
            </a:br>
            <a:r>
              <a:rPr lang="es-CL" dirty="0" smtClean="0"/>
              <a:t/>
            </a:r>
            <a:br>
              <a:rPr lang="es-CL" dirty="0" smtClean="0"/>
            </a:br>
            <a:r>
              <a:rPr lang="es-CL" dirty="0" smtClean="0"/>
              <a:t>Exx1x significa para todas las posiciones. Exx2x significa posición horizontal o plana. Exx3x significa posición plana solamente.</a:t>
            </a:r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5" y="1556792"/>
            <a:ext cx="8585059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005064"/>
            <a:ext cx="8568952" cy="2678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CuadroTexto"/>
          <p:cNvSpPr txBox="1"/>
          <p:nvPr/>
        </p:nvSpPr>
        <p:spPr>
          <a:xfrm>
            <a:off x="683568" y="332656"/>
            <a:ext cx="7272808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4400" b="1" dirty="0" smtClean="0">
                <a:solidFill>
                  <a:srgbClr val="FFFF00"/>
                </a:solidFill>
              </a:rPr>
              <a:t>TIPOS DE UNIONES</a:t>
            </a:r>
          </a:p>
          <a:p>
            <a:endParaRPr lang="es-CL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84784"/>
            <a:ext cx="9046273" cy="2619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861048"/>
            <a:ext cx="9144000" cy="2996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Rectángulo"/>
          <p:cNvSpPr/>
          <p:nvPr/>
        </p:nvSpPr>
        <p:spPr>
          <a:xfrm>
            <a:off x="611560" y="476672"/>
            <a:ext cx="532859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4400" b="1" dirty="0" smtClean="0">
                <a:solidFill>
                  <a:srgbClr val="FFFF00"/>
                </a:solidFill>
              </a:rPr>
              <a:t>TIPOS DE UNIONES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ódulo">
  <a:themeElements>
    <a:clrScheme name="Módulo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ódulo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ódul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510</TotalTime>
  <Words>394</Words>
  <Application>Microsoft Office PowerPoint</Application>
  <PresentationFormat>Presentación en pantalla (4:3)</PresentationFormat>
  <Paragraphs>61</Paragraphs>
  <Slides>26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26</vt:i4>
      </vt:variant>
    </vt:vector>
  </HeadingPairs>
  <TitlesOfParts>
    <vt:vector size="27" baseType="lpstr">
      <vt:lpstr>Módulo</vt:lpstr>
      <vt:lpstr>SOLDADURA  </vt:lpstr>
      <vt:lpstr>ARCO MANUAL </vt:lpstr>
      <vt:lpstr>Circuito cerrado</vt:lpstr>
      <vt:lpstr>Inclinación del arco </vt:lpstr>
      <vt:lpstr>REPRESENTACIÓN TÉCNICA </vt:lpstr>
      <vt:lpstr>MOVIMIENTOS DEL ELECTRODO</vt:lpstr>
      <vt:lpstr>ELECTRODOS </vt:lpstr>
      <vt:lpstr>Diapositiva 8</vt:lpstr>
      <vt:lpstr>Diapositiva 9</vt:lpstr>
      <vt:lpstr>Diapositiva 10</vt:lpstr>
      <vt:lpstr>Diapositiva 11</vt:lpstr>
      <vt:lpstr>Diapositiva 12</vt:lpstr>
      <vt:lpstr>Diapositiva 13</vt:lpstr>
      <vt:lpstr>MIG - MAG</vt:lpstr>
      <vt:lpstr>SOLDADURA                 MIG - MAG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TABLA DE REGULACIÓN MIG- MAG</vt:lpstr>
      <vt:lpstr>ELECTRODO</vt:lpstr>
      <vt:lpstr>Soldadora de punto</vt:lpstr>
      <vt:lpstr>La práctica hace al maestro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SOLDADURA</dc:title>
  <dc:creator>seba</dc:creator>
  <cp:lastModifiedBy>cofla</cp:lastModifiedBy>
  <cp:revision>4</cp:revision>
  <dcterms:created xsi:type="dcterms:W3CDTF">2011-10-23T22:31:08Z</dcterms:created>
  <dcterms:modified xsi:type="dcterms:W3CDTF">2012-05-16T13:13:01Z</dcterms:modified>
</cp:coreProperties>
</file>