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1"/>
  </p:sldMasterIdLst>
  <p:notesMasterIdLst>
    <p:notesMasterId r:id="rId17"/>
  </p:notesMasterIdLst>
  <p:sldIdLst>
    <p:sldId id="295" r:id="rId2"/>
    <p:sldId id="256" r:id="rId3"/>
    <p:sldId id="294" r:id="rId4"/>
    <p:sldId id="275" r:id="rId5"/>
    <p:sldId id="269" r:id="rId6"/>
    <p:sldId id="257" r:id="rId7"/>
    <p:sldId id="268" r:id="rId8"/>
    <p:sldId id="270" r:id="rId9"/>
    <p:sldId id="272" r:id="rId10"/>
    <p:sldId id="273" r:id="rId11"/>
    <p:sldId id="274" r:id="rId12"/>
    <p:sldId id="276" r:id="rId13"/>
    <p:sldId id="280" r:id="rId14"/>
    <p:sldId id="281" r:id="rId15"/>
    <p:sldId id="282" r:id="rId16"/>
  </p:sldIdLst>
  <p:sldSz cx="9144000" cy="6858000" type="screen4x3"/>
  <p:notesSz cx="7315200" cy="9601200"/>
  <p:defaultTextStyle>
    <a:defPPr>
      <a:defRPr lang="es-CL"/>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78" autoAdjust="0"/>
    <p:restoredTop sz="86323" autoAdjust="0"/>
  </p:normalViewPr>
  <p:slideViewPr>
    <p:cSldViewPr>
      <p:cViewPr varScale="1">
        <p:scale>
          <a:sx n="70" d="100"/>
          <a:sy n="70" d="100"/>
        </p:scale>
        <p:origin x="-91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s-CL"/>
          </a:p>
        </p:txBody>
      </p:sp>
      <p:sp>
        <p:nvSpPr>
          <p:cNvPr id="3" name="2 Marcador de fecha"/>
          <p:cNvSpPr>
            <a:spLocks noGrp="1"/>
          </p:cNvSpPr>
          <p:nvPr>
            <p:ph type="dt" idx="1"/>
          </p:nvPr>
        </p:nvSpPr>
        <p:spPr>
          <a:xfrm>
            <a:off x="4143375" y="0"/>
            <a:ext cx="3170238" cy="479425"/>
          </a:xfrm>
          <a:prstGeom prst="rect">
            <a:avLst/>
          </a:prstGeom>
        </p:spPr>
        <p:txBody>
          <a:bodyPr vert="horz" lIns="96661" tIns="48331" rIns="96661" bIns="48331" rtlCol="0"/>
          <a:lstStyle>
            <a:lvl1pPr algn="r" fontAlgn="auto">
              <a:spcBef>
                <a:spcPts val="0"/>
              </a:spcBef>
              <a:spcAft>
                <a:spcPts val="0"/>
              </a:spcAft>
              <a:defRPr sz="1300" smtClean="0">
                <a:latin typeface="+mn-lt"/>
                <a:cs typeface="+mn-cs"/>
              </a:defRPr>
            </a:lvl1pPr>
          </a:lstStyle>
          <a:p>
            <a:pPr>
              <a:defRPr/>
            </a:pPr>
            <a:fld id="{37882D94-B641-411B-99D2-7D5119EF6618}" type="datetimeFigureOut">
              <a:rPr lang="es-CL"/>
              <a:pPr>
                <a:defRPr/>
              </a:pPr>
              <a:t>13-12-2011</a:t>
            </a:fld>
            <a:endParaRPr lang="es-CL"/>
          </a:p>
        </p:txBody>
      </p:sp>
      <p:sp>
        <p:nvSpPr>
          <p:cNvPr id="4" name="3 Marcador de imagen de diapositiva"/>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s-CL" noProof="0"/>
          </a:p>
        </p:txBody>
      </p:sp>
      <p:sp>
        <p:nvSpPr>
          <p:cNvPr id="5" name="4 Marcador de notas"/>
          <p:cNvSpPr>
            <a:spLocks noGrp="1"/>
          </p:cNvSpPr>
          <p:nvPr>
            <p:ph type="body" sz="quarter" idx="3"/>
          </p:nvPr>
        </p:nvSpPr>
        <p:spPr>
          <a:xfrm>
            <a:off x="731838" y="4560888"/>
            <a:ext cx="5851525" cy="4319587"/>
          </a:xfrm>
          <a:prstGeom prst="rect">
            <a:avLst/>
          </a:prstGeom>
        </p:spPr>
        <p:txBody>
          <a:bodyPr vert="horz" lIns="96661" tIns="48331" rIns="96661" bIns="48331"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CL" noProof="0"/>
          </a:p>
        </p:txBody>
      </p:sp>
      <p:sp>
        <p:nvSpPr>
          <p:cNvPr id="6" name="5 Marcador de pie de página"/>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s-CL"/>
          </a:p>
        </p:txBody>
      </p:sp>
      <p:sp>
        <p:nvSpPr>
          <p:cNvPr id="7" name="6 Marcador de número de diapositiva"/>
          <p:cNvSpPr>
            <a:spLocks noGrp="1"/>
          </p:cNvSpPr>
          <p:nvPr>
            <p:ph type="sldNum" sz="quarter" idx="5"/>
          </p:nvPr>
        </p:nvSpPr>
        <p:spPr>
          <a:xfrm>
            <a:off x="4143375" y="9120188"/>
            <a:ext cx="3170238" cy="479425"/>
          </a:xfrm>
          <a:prstGeom prst="rect">
            <a:avLst/>
          </a:prstGeom>
        </p:spPr>
        <p:txBody>
          <a:bodyPr vert="horz" lIns="96661" tIns="48331" rIns="96661" bIns="48331" rtlCol="0" anchor="b"/>
          <a:lstStyle>
            <a:lvl1pPr algn="r" fontAlgn="auto">
              <a:spcBef>
                <a:spcPts val="0"/>
              </a:spcBef>
              <a:spcAft>
                <a:spcPts val="0"/>
              </a:spcAft>
              <a:defRPr sz="1300" smtClean="0">
                <a:latin typeface="+mn-lt"/>
                <a:cs typeface="+mn-cs"/>
              </a:defRPr>
            </a:lvl1pPr>
          </a:lstStyle>
          <a:p>
            <a:pPr>
              <a:defRPr/>
            </a:pPr>
            <a:fld id="{E1D2B635-2BA3-4DA6-AAE0-CF4ED1D3B1D3}" type="slidenum">
              <a:rPr lang="es-CL"/>
              <a:pPr>
                <a:defRPr/>
              </a:pPr>
              <a:t>‹Nº›</a:t>
            </a:fld>
            <a:endParaRPr lang="es-CL"/>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4825F12E-0958-4FD4-96B1-3AD24A67BBCE}" type="slidenum">
              <a:rPr lang="es-ES_tradnl" smtClean="0"/>
              <a:pPr/>
              <a:t>1</a:t>
            </a:fld>
            <a:endParaRPr lang="es-ES_tradnl" smtClean="0"/>
          </a:p>
        </p:txBody>
      </p:sp>
      <p:sp>
        <p:nvSpPr>
          <p:cNvPr id="64515" name="Rectangle 2"/>
          <p:cNvSpPr>
            <a:spLocks noGrp="1" noRot="1" noChangeAspect="1" noChangeArrowheads="1" noTextEdit="1"/>
          </p:cNvSpPr>
          <p:nvPr>
            <p:ph type="sldImg"/>
          </p:nvPr>
        </p:nvSpPr>
        <p:spPr>
          <a:solidFill>
            <a:srgbClr val="FFFFFF"/>
          </a:solidFill>
          <a:ln/>
        </p:spPr>
      </p:sp>
      <p:sp>
        <p:nvSpPr>
          <p:cNvPr id="64516" name="Rectangle 3"/>
          <p:cNvSpPr>
            <a:spLocks noGrp="1" noChangeArrowheads="1"/>
          </p:cNvSpPr>
          <p:nvPr>
            <p:ph type="body" idx="1"/>
          </p:nvPr>
        </p:nvSpPr>
        <p:spPr>
          <a:solidFill>
            <a:srgbClr val="FFFFFF"/>
          </a:solidFill>
          <a:ln>
            <a:solidFill>
              <a:srgbClr val="000000"/>
            </a:solidFill>
          </a:ln>
        </p:spPr>
        <p:txBody>
          <a:bodyPr lIns="95134" tIns="47566" rIns="95134" bIns="47566"/>
          <a:lstStyle/>
          <a:p>
            <a:pPr eaLnBrk="1" hangingPunct="1"/>
            <a:endParaRPr lang="es-ES_tradn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pPr>
              <a:defRPr/>
            </a:pPr>
            <a:fld id="{329EAA93-A94A-4721-B7A9-5200695FF2FB}" type="datetimeFigureOut">
              <a:rPr lang="es-CL" smtClean="0"/>
              <a:pPr>
                <a:defRPr/>
              </a:pPr>
              <a:t>13-12-2011</a:t>
            </a:fld>
            <a:endParaRPr lang="es-CL"/>
          </a:p>
        </p:txBody>
      </p:sp>
      <p:sp>
        <p:nvSpPr>
          <p:cNvPr id="5" name="4 Marcador de pie de página"/>
          <p:cNvSpPr>
            <a:spLocks noGrp="1"/>
          </p:cNvSpPr>
          <p:nvPr>
            <p:ph type="ftr" sz="quarter" idx="11"/>
          </p:nvPr>
        </p:nvSpPr>
        <p:spPr/>
        <p:txBody>
          <a:bodyPr/>
          <a:lstStyle/>
          <a:p>
            <a:pPr>
              <a:defRPr/>
            </a:pPr>
            <a:endParaRPr lang="es-CL"/>
          </a:p>
        </p:txBody>
      </p:sp>
      <p:sp>
        <p:nvSpPr>
          <p:cNvPr id="6" name="5 Marcador de número de diapositiva"/>
          <p:cNvSpPr>
            <a:spLocks noGrp="1"/>
          </p:cNvSpPr>
          <p:nvPr>
            <p:ph type="sldNum" sz="quarter" idx="12"/>
          </p:nvPr>
        </p:nvSpPr>
        <p:spPr/>
        <p:txBody>
          <a:bodyPr/>
          <a:lstStyle/>
          <a:p>
            <a:pPr>
              <a:defRPr/>
            </a:pPr>
            <a:fld id="{76C4E2C6-4719-4EF4-A3C0-28EAF03840F2}" type="slidenum">
              <a:rPr lang="es-CL" smtClean="0"/>
              <a:pPr>
                <a:defRPr/>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pPr>
              <a:defRPr/>
            </a:pPr>
            <a:fld id="{0FC6A941-FF3B-4E2B-9134-2EADA43CE161}" type="datetimeFigureOut">
              <a:rPr lang="es-CL" smtClean="0"/>
              <a:pPr>
                <a:defRPr/>
              </a:pPr>
              <a:t>13-12-2011</a:t>
            </a:fld>
            <a:endParaRPr lang="es-CL"/>
          </a:p>
        </p:txBody>
      </p:sp>
      <p:sp>
        <p:nvSpPr>
          <p:cNvPr id="5" name="4 Marcador de pie de página"/>
          <p:cNvSpPr>
            <a:spLocks noGrp="1"/>
          </p:cNvSpPr>
          <p:nvPr>
            <p:ph type="ftr" sz="quarter" idx="11"/>
          </p:nvPr>
        </p:nvSpPr>
        <p:spPr/>
        <p:txBody>
          <a:bodyPr/>
          <a:lstStyle/>
          <a:p>
            <a:pPr>
              <a:defRPr/>
            </a:pPr>
            <a:endParaRPr lang="es-CL"/>
          </a:p>
        </p:txBody>
      </p:sp>
      <p:sp>
        <p:nvSpPr>
          <p:cNvPr id="6" name="5 Marcador de número de diapositiva"/>
          <p:cNvSpPr>
            <a:spLocks noGrp="1"/>
          </p:cNvSpPr>
          <p:nvPr>
            <p:ph type="sldNum" sz="quarter" idx="12"/>
          </p:nvPr>
        </p:nvSpPr>
        <p:spPr/>
        <p:txBody>
          <a:bodyPr/>
          <a:lstStyle/>
          <a:p>
            <a:pPr>
              <a:defRPr/>
            </a:pPr>
            <a:fld id="{5B963A02-D3A2-4B2A-B6CA-9A4B93CF46BA}" type="slidenum">
              <a:rPr lang="es-CL" smtClean="0"/>
              <a:pPr>
                <a:defRPr/>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pPr>
              <a:defRPr/>
            </a:pPr>
            <a:fld id="{1380CF47-20AA-4002-80B3-73CBA18824C5}" type="datetimeFigureOut">
              <a:rPr lang="es-CL" smtClean="0"/>
              <a:pPr>
                <a:defRPr/>
              </a:pPr>
              <a:t>13-12-2011</a:t>
            </a:fld>
            <a:endParaRPr lang="es-CL"/>
          </a:p>
        </p:txBody>
      </p:sp>
      <p:sp>
        <p:nvSpPr>
          <p:cNvPr id="5" name="4 Marcador de pie de página"/>
          <p:cNvSpPr>
            <a:spLocks noGrp="1"/>
          </p:cNvSpPr>
          <p:nvPr>
            <p:ph type="ftr" sz="quarter" idx="11"/>
          </p:nvPr>
        </p:nvSpPr>
        <p:spPr/>
        <p:txBody>
          <a:bodyPr/>
          <a:lstStyle/>
          <a:p>
            <a:pPr>
              <a:defRPr/>
            </a:pPr>
            <a:endParaRPr lang="es-CL"/>
          </a:p>
        </p:txBody>
      </p:sp>
      <p:sp>
        <p:nvSpPr>
          <p:cNvPr id="6" name="5 Marcador de número de diapositiva"/>
          <p:cNvSpPr>
            <a:spLocks noGrp="1"/>
          </p:cNvSpPr>
          <p:nvPr>
            <p:ph type="sldNum" sz="quarter" idx="12"/>
          </p:nvPr>
        </p:nvSpPr>
        <p:spPr/>
        <p:txBody>
          <a:bodyPr/>
          <a:lstStyle/>
          <a:p>
            <a:pPr>
              <a:defRPr/>
            </a:pPr>
            <a:fld id="{3FF6C13B-72FC-4643-8E52-C8CFA7556C95}" type="slidenum">
              <a:rPr lang="es-CL" smtClean="0"/>
              <a:pPr>
                <a:defRPr/>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pPr>
              <a:defRPr/>
            </a:pPr>
            <a:fld id="{A6A2881B-CF53-47C7-BF1C-F0E566BBAE34}" type="datetimeFigureOut">
              <a:rPr lang="es-CL" smtClean="0"/>
              <a:pPr>
                <a:defRPr/>
              </a:pPr>
              <a:t>13-12-2011</a:t>
            </a:fld>
            <a:endParaRPr lang="es-CL"/>
          </a:p>
        </p:txBody>
      </p:sp>
      <p:sp>
        <p:nvSpPr>
          <p:cNvPr id="5" name="4 Marcador de pie de página"/>
          <p:cNvSpPr>
            <a:spLocks noGrp="1"/>
          </p:cNvSpPr>
          <p:nvPr>
            <p:ph type="ftr" sz="quarter" idx="11"/>
          </p:nvPr>
        </p:nvSpPr>
        <p:spPr/>
        <p:txBody>
          <a:bodyPr/>
          <a:lstStyle/>
          <a:p>
            <a:pPr>
              <a:defRPr/>
            </a:pPr>
            <a:endParaRPr lang="es-CL"/>
          </a:p>
        </p:txBody>
      </p:sp>
      <p:sp>
        <p:nvSpPr>
          <p:cNvPr id="6" name="5 Marcador de número de diapositiva"/>
          <p:cNvSpPr>
            <a:spLocks noGrp="1"/>
          </p:cNvSpPr>
          <p:nvPr>
            <p:ph type="sldNum" sz="quarter" idx="12"/>
          </p:nvPr>
        </p:nvSpPr>
        <p:spPr/>
        <p:txBody>
          <a:bodyPr/>
          <a:lstStyle/>
          <a:p>
            <a:pPr>
              <a:defRPr/>
            </a:pPr>
            <a:fld id="{DAE3B3B9-53DD-4891-B007-0F8474589FAB}" type="slidenum">
              <a:rPr lang="es-CL" smtClean="0"/>
              <a:pPr>
                <a:defRPr/>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pPr>
              <a:defRPr/>
            </a:pPr>
            <a:fld id="{36DC840E-D774-4734-AEF3-F3ED4C36B20A}" type="datetimeFigureOut">
              <a:rPr lang="es-CL" smtClean="0"/>
              <a:pPr>
                <a:defRPr/>
              </a:pPr>
              <a:t>13-12-2011</a:t>
            </a:fld>
            <a:endParaRPr lang="es-CL"/>
          </a:p>
        </p:txBody>
      </p:sp>
      <p:sp>
        <p:nvSpPr>
          <p:cNvPr id="5" name="4 Marcador de pie de página"/>
          <p:cNvSpPr>
            <a:spLocks noGrp="1"/>
          </p:cNvSpPr>
          <p:nvPr>
            <p:ph type="ftr" sz="quarter" idx="11"/>
          </p:nvPr>
        </p:nvSpPr>
        <p:spPr/>
        <p:txBody>
          <a:bodyPr/>
          <a:lstStyle/>
          <a:p>
            <a:pPr>
              <a:defRPr/>
            </a:pPr>
            <a:endParaRPr lang="es-CL"/>
          </a:p>
        </p:txBody>
      </p:sp>
      <p:sp>
        <p:nvSpPr>
          <p:cNvPr id="6" name="5 Marcador de número de diapositiva"/>
          <p:cNvSpPr>
            <a:spLocks noGrp="1"/>
          </p:cNvSpPr>
          <p:nvPr>
            <p:ph type="sldNum" sz="quarter" idx="12"/>
          </p:nvPr>
        </p:nvSpPr>
        <p:spPr/>
        <p:txBody>
          <a:bodyPr/>
          <a:lstStyle/>
          <a:p>
            <a:pPr>
              <a:defRPr/>
            </a:pPr>
            <a:fld id="{DACE3F00-BE13-49E4-A9DA-AFF93447723B}" type="slidenum">
              <a:rPr lang="es-CL" smtClean="0"/>
              <a:pPr>
                <a:defRPr/>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pPr>
              <a:defRPr/>
            </a:pPr>
            <a:fld id="{907F94DF-DB8C-41F4-9584-9BAED4DC0715}" type="datetimeFigureOut">
              <a:rPr lang="es-CL" smtClean="0"/>
              <a:pPr>
                <a:defRPr/>
              </a:pPr>
              <a:t>13-12-2011</a:t>
            </a:fld>
            <a:endParaRPr lang="es-CL"/>
          </a:p>
        </p:txBody>
      </p:sp>
      <p:sp>
        <p:nvSpPr>
          <p:cNvPr id="6" name="5 Marcador de pie de página"/>
          <p:cNvSpPr>
            <a:spLocks noGrp="1"/>
          </p:cNvSpPr>
          <p:nvPr>
            <p:ph type="ftr" sz="quarter" idx="11"/>
          </p:nvPr>
        </p:nvSpPr>
        <p:spPr/>
        <p:txBody>
          <a:bodyPr/>
          <a:lstStyle/>
          <a:p>
            <a:pPr>
              <a:defRPr/>
            </a:pPr>
            <a:endParaRPr lang="es-CL"/>
          </a:p>
        </p:txBody>
      </p:sp>
      <p:sp>
        <p:nvSpPr>
          <p:cNvPr id="7" name="6 Marcador de número de diapositiva"/>
          <p:cNvSpPr>
            <a:spLocks noGrp="1"/>
          </p:cNvSpPr>
          <p:nvPr>
            <p:ph type="sldNum" sz="quarter" idx="12"/>
          </p:nvPr>
        </p:nvSpPr>
        <p:spPr/>
        <p:txBody>
          <a:bodyPr/>
          <a:lstStyle/>
          <a:p>
            <a:pPr>
              <a:defRPr/>
            </a:pPr>
            <a:fld id="{F60C46C4-14E3-431F-991B-4971385FD6B3}" type="slidenum">
              <a:rPr lang="es-CL" smtClean="0"/>
              <a:pPr>
                <a:defRPr/>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pPr>
              <a:defRPr/>
            </a:pPr>
            <a:fld id="{C1F5F423-667C-481A-9B05-830831773629}" type="datetimeFigureOut">
              <a:rPr lang="es-CL" smtClean="0"/>
              <a:pPr>
                <a:defRPr/>
              </a:pPr>
              <a:t>13-12-2011</a:t>
            </a:fld>
            <a:endParaRPr lang="es-CL"/>
          </a:p>
        </p:txBody>
      </p:sp>
      <p:sp>
        <p:nvSpPr>
          <p:cNvPr id="8" name="7 Marcador de pie de página"/>
          <p:cNvSpPr>
            <a:spLocks noGrp="1"/>
          </p:cNvSpPr>
          <p:nvPr>
            <p:ph type="ftr" sz="quarter" idx="11"/>
          </p:nvPr>
        </p:nvSpPr>
        <p:spPr/>
        <p:txBody>
          <a:bodyPr/>
          <a:lstStyle/>
          <a:p>
            <a:pPr>
              <a:defRPr/>
            </a:pPr>
            <a:endParaRPr lang="es-CL"/>
          </a:p>
        </p:txBody>
      </p:sp>
      <p:sp>
        <p:nvSpPr>
          <p:cNvPr id="9" name="8 Marcador de número de diapositiva"/>
          <p:cNvSpPr>
            <a:spLocks noGrp="1"/>
          </p:cNvSpPr>
          <p:nvPr>
            <p:ph type="sldNum" sz="quarter" idx="12"/>
          </p:nvPr>
        </p:nvSpPr>
        <p:spPr/>
        <p:txBody>
          <a:bodyPr/>
          <a:lstStyle/>
          <a:p>
            <a:pPr>
              <a:defRPr/>
            </a:pPr>
            <a:fld id="{2B959CBF-7343-4A6D-9F83-FDED1E425FDD}" type="slidenum">
              <a:rPr lang="es-CL" smtClean="0"/>
              <a:pPr>
                <a:defRPr/>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pPr>
              <a:defRPr/>
            </a:pPr>
            <a:fld id="{EB58B206-1400-4091-AB0E-3812EDA7F042}" type="datetimeFigureOut">
              <a:rPr lang="es-CL" smtClean="0"/>
              <a:pPr>
                <a:defRPr/>
              </a:pPr>
              <a:t>13-12-2011</a:t>
            </a:fld>
            <a:endParaRPr lang="es-CL"/>
          </a:p>
        </p:txBody>
      </p:sp>
      <p:sp>
        <p:nvSpPr>
          <p:cNvPr id="4" name="3 Marcador de pie de página"/>
          <p:cNvSpPr>
            <a:spLocks noGrp="1"/>
          </p:cNvSpPr>
          <p:nvPr>
            <p:ph type="ftr" sz="quarter" idx="11"/>
          </p:nvPr>
        </p:nvSpPr>
        <p:spPr/>
        <p:txBody>
          <a:bodyPr/>
          <a:lstStyle/>
          <a:p>
            <a:pPr>
              <a:defRPr/>
            </a:pPr>
            <a:endParaRPr lang="es-CL"/>
          </a:p>
        </p:txBody>
      </p:sp>
      <p:sp>
        <p:nvSpPr>
          <p:cNvPr id="5" name="4 Marcador de número de diapositiva"/>
          <p:cNvSpPr>
            <a:spLocks noGrp="1"/>
          </p:cNvSpPr>
          <p:nvPr>
            <p:ph type="sldNum" sz="quarter" idx="12"/>
          </p:nvPr>
        </p:nvSpPr>
        <p:spPr/>
        <p:txBody>
          <a:bodyPr/>
          <a:lstStyle/>
          <a:p>
            <a:pPr>
              <a:defRPr/>
            </a:pPr>
            <a:fld id="{7A4D369A-B027-4C1B-A905-AEB2947906EB}" type="slidenum">
              <a:rPr lang="es-CL" smtClean="0"/>
              <a:pPr>
                <a:defRPr/>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fld id="{4FEC491A-FE20-4B58-84AB-CBA9D64B733A}" type="datetimeFigureOut">
              <a:rPr lang="es-CL" smtClean="0"/>
              <a:pPr>
                <a:defRPr/>
              </a:pPr>
              <a:t>13-12-2011</a:t>
            </a:fld>
            <a:endParaRPr lang="es-CL"/>
          </a:p>
        </p:txBody>
      </p:sp>
      <p:sp>
        <p:nvSpPr>
          <p:cNvPr id="3" name="2 Marcador de pie de página"/>
          <p:cNvSpPr>
            <a:spLocks noGrp="1"/>
          </p:cNvSpPr>
          <p:nvPr>
            <p:ph type="ftr" sz="quarter" idx="11"/>
          </p:nvPr>
        </p:nvSpPr>
        <p:spPr/>
        <p:txBody>
          <a:bodyPr/>
          <a:lstStyle/>
          <a:p>
            <a:pPr>
              <a:defRPr/>
            </a:pPr>
            <a:endParaRPr lang="es-CL"/>
          </a:p>
        </p:txBody>
      </p:sp>
      <p:sp>
        <p:nvSpPr>
          <p:cNvPr id="4" name="3 Marcador de número de diapositiva"/>
          <p:cNvSpPr>
            <a:spLocks noGrp="1"/>
          </p:cNvSpPr>
          <p:nvPr>
            <p:ph type="sldNum" sz="quarter" idx="12"/>
          </p:nvPr>
        </p:nvSpPr>
        <p:spPr/>
        <p:txBody>
          <a:bodyPr/>
          <a:lstStyle/>
          <a:p>
            <a:pPr>
              <a:defRPr/>
            </a:pPr>
            <a:fld id="{69F806C6-2A39-4EBF-8CFC-B0FE2E56A306}" type="slidenum">
              <a:rPr lang="es-CL" smtClean="0"/>
              <a:pPr>
                <a:defRPr/>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fld id="{07E39549-AFEF-4DCF-9954-5F524CC42E01}" type="datetimeFigureOut">
              <a:rPr lang="es-CL" smtClean="0"/>
              <a:pPr>
                <a:defRPr/>
              </a:pPr>
              <a:t>13-12-2011</a:t>
            </a:fld>
            <a:endParaRPr lang="es-CL"/>
          </a:p>
        </p:txBody>
      </p:sp>
      <p:sp>
        <p:nvSpPr>
          <p:cNvPr id="6" name="5 Marcador de pie de página"/>
          <p:cNvSpPr>
            <a:spLocks noGrp="1"/>
          </p:cNvSpPr>
          <p:nvPr>
            <p:ph type="ftr" sz="quarter" idx="11"/>
          </p:nvPr>
        </p:nvSpPr>
        <p:spPr/>
        <p:txBody>
          <a:bodyPr/>
          <a:lstStyle/>
          <a:p>
            <a:pPr>
              <a:defRPr/>
            </a:pPr>
            <a:endParaRPr lang="es-CL"/>
          </a:p>
        </p:txBody>
      </p:sp>
      <p:sp>
        <p:nvSpPr>
          <p:cNvPr id="7" name="6 Marcador de número de diapositiva"/>
          <p:cNvSpPr>
            <a:spLocks noGrp="1"/>
          </p:cNvSpPr>
          <p:nvPr>
            <p:ph type="sldNum" sz="quarter" idx="12"/>
          </p:nvPr>
        </p:nvSpPr>
        <p:spPr/>
        <p:txBody>
          <a:bodyPr/>
          <a:lstStyle/>
          <a:p>
            <a:pPr>
              <a:defRPr/>
            </a:pPr>
            <a:fld id="{902D38CB-A8AB-4C27-A041-295D29B44023}" type="slidenum">
              <a:rPr lang="es-CL" smtClean="0"/>
              <a:pPr>
                <a:defRPr/>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pPr>
              <a:defRPr/>
            </a:pPr>
            <a:fld id="{5C89CF0A-E5C0-4AB0-9BBA-4EC2A27E4C34}" type="datetimeFigureOut">
              <a:rPr lang="es-CL" smtClean="0"/>
              <a:pPr>
                <a:defRPr/>
              </a:pPr>
              <a:t>13-12-2011</a:t>
            </a:fld>
            <a:endParaRPr lang="es-CL"/>
          </a:p>
        </p:txBody>
      </p:sp>
      <p:sp>
        <p:nvSpPr>
          <p:cNvPr id="6" name="5 Marcador de pie de página"/>
          <p:cNvSpPr>
            <a:spLocks noGrp="1"/>
          </p:cNvSpPr>
          <p:nvPr>
            <p:ph type="ftr" sz="quarter" idx="11"/>
          </p:nvPr>
        </p:nvSpPr>
        <p:spPr/>
        <p:txBody>
          <a:bodyPr/>
          <a:lstStyle/>
          <a:p>
            <a:pPr>
              <a:defRPr/>
            </a:pPr>
            <a:endParaRPr lang="es-CL"/>
          </a:p>
        </p:txBody>
      </p:sp>
      <p:sp>
        <p:nvSpPr>
          <p:cNvPr id="7" name="6 Marcador de número de diapositiva"/>
          <p:cNvSpPr>
            <a:spLocks noGrp="1"/>
          </p:cNvSpPr>
          <p:nvPr>
            <p:ph type="sldNum" sz="quarter" idx="12"/>
          </p:nvPr>
        </p:nvSpPr>
        <p:spPr/>
        <p:txBody>
          <a:bodyPr/>
          <a:lstStyle/>
          <a:p>
            <a:pPr>
              <a:defRPr/>
            </a:pPr>
            <a:fld id="{10DD3974-E61E-4BBF-992B-2FCA77E9232D}" type="slidenum">
              <a:rPr lang="es-CL" smtClean="0"/>
              <a:pPr>
                <a:defRPr/>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71DE9909-88DF-4AA8-8589-BD779001F0BD}" type="datetimeFigureOut">
              <a:rPr lang="es-CL" smtClean="0"/>
              <a:pPr>
                <a:defRPr/>
              </a:pPr>
              <a:t>13-12-2011</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0C665D0-9AC9-422B-84D7-F3047E01FA8E}" type="slidenum">
              <a:rPr lang="es-CL" smtClean="0"/>
              <a:pPr>
                <a:defRPr/>
              </a:pPr>
              <a:t>‹Nº›</a:t>
            </a:fld>
            <a:endParaRPr lang="es-CL"/>
          </a:p>
        </p:txBody>
      </p:sp>
    </p:spTree>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152400" y="3124200"/>
            <a:ext cx="8915400" cy="914400"/>
          </a:xfrm>
          <a:solidFill>
            <a:srgbClr val="00FFFF"/>
          </a:solidFill>
          <a:ln>
            <a:solidFill>
              <a:srgbClr val="FFCC00"/>
            </a:solidFill>
          </a:ln>
        </p:spPr>
        <p:txBody>
          <a:bodyPr/>
          <a:lstStyle/>
          <a:p>
            <a:pPr eaLnBrk="1" hangingPunct="1">
              <a:defRPr/>
            </a:pPr>
            <a:r>
              <a:rPr lang="en-US" sz="2400" b="1" smtClean="0">
                <a:solidFill>
                  <a:srgbClr val="FF0000"/>
                </a:solidFill>
                <a:effectLst>
                  <a:outerShdw blurRad="38100" dist="38100" dir="2700000" algn="tl">
                    <a:srgbClr val="000000"/>
                  </a:outerShdw>
                </a:effectLst>
                <a:latin typeface="Tahoma" pitchFamily="34" charset="0"/>
              </a:rPr>
              <a:t>ANALISIS REGIONAL Y PROCESO DECISORIO: INSUMOS Y PRODUCTOS </a:t>
            </a:r>
            <a:r>
              <a:rPr lang="en-US" sz="2400" b="1" smtClean="0">
                <a:solidFill>
                  <a:srgbClr val="FFCC00"/>
                </a:solidFill>
                <a:effectLst>
                  <a:outerShdw blurRad="38100" dist="38100" dir="2700000" algn="tl">
                    <a:srgbClr val="000000"/>
                  </a:outerShdw>
                </a:effectLst>
                <a:latin typeface="Tahoma" pitchFamily="34" charset="0"/>
              </a:rPr>
              <a:t> </a:t>
            </a:r>
          </a:p>
        </p:txBody>
      </p:sp>
      <p:sp>
        <p:nvSpPr>
          <p:cNvPr id="7" name="4 Marcador de número de diapositiva"/>
          <p:cNvSpPr>
            <a:spLocks noGrp="1"/>
          </p:cNvSpPr>
          <p:nvPr>
            <p:ph type="sldNum" sz="quarter" idx="12"/>
          </p:nvPr>
        </p:nvSpPr>
        <p:spPr/>
        <p:txBody>
          <a:bodyPr/>
          <a:lstStyle/>
          <a:p>
            <a:pPr>
              <a:defRPr/>
            </a:pPr>
            <a:fld id="{D0DFA11D-4470-45EA-9497-9F3ED49F9FD1}" type="slidenum">
              <a:rPr lang="es-ES_tradnl"/>
              <a:pPr>
                <a:defRPr/>
              </a:pPr>
              <a:t>1</a:t>
            </a:fld>
            <a:endParaRPr lang="es-ES_tradnl"/>
          </a:p>
        </p:txBody>
      </p:sp>
      <p:sp>
        <p:nvSpPr>
          <p:cNvPr id="9220" name="Text Box 4"/>
          <p:cNvSpPr txBox="1">
            <a:spLocks noChangeArrowheads="1"/>
          </p:cNvSpPr>
          <p:nvPr/>
        </p:nvSpPr>
        <p:spPr bwMode="auto">
          <a:xfrm>
            <a:off x="6477000" y="5181600"/>
            <a:ext cx="2362200" cy="708025"/>
          </a:xfrm>
          <a:prstGeom prst="rect">
            <a:avLst/>
          </a:prstGeom>
          <a:noFill/>
          <a:ln w="9525">
            <a:noFill/>
            <a:miter lim="800000"/>
            <a:headEnd/>
            <a:tailEnd/>
          </a:ln>
        </p:spPr>
        <p:txBody>
          <a:bodyPr>
            <a:spAutoFit/>
          </a:bodyPr>
          <a:lstStyle/>
          <a:p>
            <a:pPr algn="ctr" eaLnBrk="0" hangingPunct="0">
              <a:spcBef>
                <a:spcPct val="50000"/>
              </a:spcBef>
            </a:pPr>
            <a:r>
              <a:rPr lang="en-US" sz="1600">
                <a:solidFill>
                  <a:srgbClr val="FF0000"/>
                </a:solidFill>
              </a:rPr>
              <a:t>Luis  Lira</a:t>
            </a:r>
          </a:p>
          <a:p>
            <a:pPr algn="ctr" eaLnBrk="0" hangingPunct="0">
              <a:spcBef>
                <a:spcPct val="50000"/>
              </a:spcBef>
            </a:pPr>
            <a:r>
              <a:rPr lang="es-ES_tradnl" sz="1600">
                <a:solidFill>
                  <a:srgbClr val="FF0000"/>
                </a:solidFill>
              </a:rPr>
              <a:t>luislira@uchilefau.cl</a:t>
            </a:r>
          </a:p>
        </p:txBody>
      </p:sp>
      <p:pic>
        <p:nvPicPr>
          <p:cNvPr id="9221" name="Picture 13"/>
          <p:cNvPicPr>
            <a:picLocks noChangeAspect="1" noChangeArrowheads="1"/>
          </p:cNvPicPr>
          <p:nvPr/>
        </p:nvPicPr>
        <p:blipFill>
          <a:blip r:embed="rId3" cstate="print"/>
          <a:srcRect/>
          <a:stretch>
            <a:fillRect/>
          </a:stretch>
        </p:blipFill>
        <p:spPr bwMode="auto">
          <a:xfrm>
            <a:off x="762000" y="381000"/>
            <a:ext cx="1143000" cy="24622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274638"/>
            <a:ext cx="8435280" cy="634082"/>
          </a:xfrm>
        </p:spPr>
        <p:txBody>
          <a:bodyPr>
            <a:normAutofit fontScale="90000"/>
          </a:bodyPr>
          <a:lstStyle/>
          <a:p>
            <a:pPr algn="ctr" fontAlgn="auto">
              <a:spcAft>
                <a:spcPts val="0"/>
              </a:spcAft>
              <a:defRPr/>
            </a:pPr>
            <a:r>
              <a:rPr lang="es-CL" dirty="0" smtClean="0"/>
              <a:t>UN ERROR DE LOGICA PROCESAL</a:t>
            </a:r>
            <a:endParaRPr lang="es-CL" dirty="0"/>
          </a:p>
        </p:txBody>
      </p:sp>
      <p:sp>
        <p:nvSpPr>
          <p:cNvPr id="2" name="1 Marcador de contenido"/>
          <p:cNvSpPr>
            <a:spLocks noGrp="1"/>
          </p:cNvSpPr>
          <p:nvPr>
            <p:ph idx="1"/>
          </p:nvPr>
        </p:nvSpPr>
        <p:spPr/>
        <p:txBody>
          <a:bodyPr>
            <a:normAutofit fontScale="92500" lnSpcReduction="10000"/>
          </a:bodyPr>
          <a:lstStyle/>
          <a:p>
            <a:pPr marL="365760" indent="-256032" algn="just" fontAlgn="auto">
              <a:spcAft>
                <a:spcPts val="0"/>
              </a:spcAft>
              <a:buFont typeface="Wingdings 3"/>
              <a:buChar char=""/>
              <a:defRPr/>
            </a:pPr>
            <a:r>
              <a:rPr lang="es-CL" sz="2800" dirty="0" smtClean="0"/>
              <a:t>Este error consiste en atribuir un carácter lineal y univoco al proceso, atribuyendo su puesta en marcha ya sea al </a:t>
            </a:r>
            <a:r>
              <a:rPr lang="es-CL" sz="3200" dirty="0" smtClean="0"/>
              <a:t>Estado/Gobierno</a:t>
            </a:r>
            <a:r>
              <a:rPr lang="es-CL" sz="2800" dirty="0" smtClean="0"/>
              <a:t> solamente o a la sola fuerza de las luchas sociales. Se desconoce su carácter dialéctico, esencial para entender la práctica de la descentralización.</a:t>
            </a:r>
          </a:p>
          <a:p>
            <a:pPr marL="365760" indent="-256032" algn="just" fontAlgn="auto">
              <a:spcAft>
                <a:spcPts val="0"/>
              </a:spcAft>
              <a:buFont typeface="Wingdings 3"/>
              <a:buChar char=""/>
              <a:defRPr/>
            </a:pPr>
            <a:endParaRPr lang="es-CL" sz="2800" dirty="0" smtClean="0"/>
          </a:p>
          <a:p>
            <a:pPr marL="365760" indent="-256032" algn="just" fontAlgn="auto">
              <a:spcAft>
                <a:spcPts val="0"/>
              </a:spcAft>
              <a:buFont typeface="Wingdings 3"/>
              <a:buChar char=""/>
              <a:defRPr/>
            </a:pPr>
            <a:r>
              <a:rPr lang="es-CL" sz="2800" dirty="0" smtClean="0"/>
              <a:t> Ejemplo: el caso Chileno y el proceso de Regionalización del Gobierno Militar y el Acuerdo Político de 1991 entre todas las fuerzas políticas con representación parlamentaria (</a:t>
            </a:r>
            <a:r>
              <a:rPr lang="es-CL" sz="2800" dirty="0" err="1" smtClean="0"/>
              <a:t>second</a:t>
            </a:r>
            <a:r>
              <a:rPr lang="es-CL" sz="2800" dirty="0" smtClean="0"/>
              <a:t> </a:t>
            </a:r>
            <a:r>
              <a:rPr lang="es-CL" sz="2800" dirty="0" err="1" smtClean="0"/>
              <a:t>best</a:t>
            </a:r>
            <a:r>
              <a:rPr lang="es-CL" sz="2800" dirty="0" smtClean="0"/>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116632"/>
            <a:ext cx="8229600" cy="706090"/>
          </a:xfrm>
        </p:spPr>
        <p:txBody>
          <a:bodyPr>
            <a:normAutofit fontScale="90000"/>
          </a:bodyPr>
          <a:lstStyle/>
          <a:p>
            <a:pPr algn="ctr" fontAlgn="auto">
              <a:spcAft>
                <a:spcPts val="0"/>
              </a:spcAft>
              <a:defRPr/>
            </a:pPr>
            <a:r>
              <a:rPr lang="es-CL" dirty="0" smtClean="0"/>
              <a:t>UN ERROR DE OMISION</a:t>
            </a:r>
            <a:endParaRPr lang="es-CL" dirty="0"/>
          </a:p>
        </p:txBody>
      </p:sp>
      <p:sp>
        <p:nvSpPr>
          <p:cNvPr id="20482" name="1 Marcador de contenido"/>
          <p:cNvSpPr>
            <a:spLocks noGrp="1"/>
          </p:cNvSpPr>
          <p:nvPr>
            <p:ph idx="1"/>
          </p:nvPr>
        </p:nvSpPr>
        <p:spPr>
          <a:xfrm>
            <a:off x="323850" y="1125538"/>
            <a:ext cx="8640763" cy="5472112"/>
          </a:xfrm>
        </p:spPr>
        <p:txBody>
          <a:bodyPr/>
          <a:lstStyle/>
          <a:p>
            <a:pPr algn="just"/>
            <a:r>
              <a:rPr lang="es-CL" sz="2200" dirty="0" smtClean="0"/>
              <a:t>Llama profundamente la atención en la discusión sobre descentralización el hecho que, teniendo la descentralización dos disciplinas matrices- el derecho y la economía- la mayor parte del debate por lo menos en América Latina, se ha basado sólo en la vertiente jurídica.</a:t>
            </a:r>
          </a:p>
          <a:p>
            <a:pPr algn="just"/>
            <a:endParaRPr lang="es-CL" sz="2200" dirty="0" smtClean="0"/>
          </a:p>
          <a:p>
            <a:pPr algn="just"/>
            <a:r>
              <a:rPr lang="es-CL" sz="2200" dirty="0" smtClean="0"/>
              <a:t>Sin embargo, la teoría económica ha dado un fuerte respaldo a la descentralización. A partir de la década de los cincuenta, la economía proporcionó las contribuciones fundamentales de lo que se ha denominado como federalismo fiscal. El caso de la educación municipalizada.</a:t>
            </a:r>
          </a:p>
          <a:p>
            <a:pPr algn="just"/>
            <a:endParaRPr lang="es-CL" sz="2200" dirty="0" smtClean="0"/>
          </a:p>
          <a:p>
            <a:pPr algn="just"/>
            <a:r>
              <a:rPr lang="es-CL" sz="2200" dirty="0" smtClean="0"/>
              <a:t>Lo mismo ocurre con los procesos de participación hoy en día que dominan sin contrapeso la discusión en general sobre el tema. Los presupuestos participativos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611559" y="2492896"/>
            <a:ext cx="7992889" cy="1754326"/>
          </a:xfrm>
          <a:prstGeom prst="rect">
            <a:avLst/>
          </a:prstGeom>
          <a:noFill/>
        </p:spPr>
        <p:txBody>
          <a:bodyPr>
            <a:spAutoFit/>
          </a:bodyPr>
          <a:lstStyle/>
          <a:p>
            <a:pPr algn="ctr" fontAlgn="auto">
              <a:spcBef>
                <a:spcPts val="0"/>
              </a:spcBef>
              <a:spcAft>
                <a:spcPts val="0"/>
              </a:spcAft>
              <a:defRPr/>
            </a:pPr>
            <a:r>
              <a:rPr lang="es-ES"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OBJETIVOS DE LA DESCENTRALIZACION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44624"/>
            <a:ext cx="8229600" cy="576064"/>
          </a:xfrm>
        </p:spPr>
        <p:txBody>
          <a:bodyPr>
            <a:normAutofit fontScale="90000"/>
          </a:bodyPr>
          <a:lstStyle/>
          <a:p>
            <a:pPr fontAlgn="auto">
              <a:spcAft>
                <a:spcPts val="0"/>
              </a:spcAft>
              <a:defRPr/>
            </a:pPr>
            <a:r>
              <a:rPr lang="es-CL" sz="3200" dirty="0" smtClean="0"/>
              <a:t>OBJETIVOS DE LA DESCENTRALIZACION</a:t>
            </a:r>
            <a:endParaRPr lang="es-CL" sz="3200" dirty="0"/>
          </a:p>
        </p:txBody>
      </p:sp>
      <p:sp>
        <p:nvSpPr>
          <p:cNvPr id="34818" name="1 Marcador de contenido"/>
          <p:cNvSpPr>
            <a:spLocks noGrp="1"/>
          </p:cNvSpPr>
          <p:nvPr>
            <p:ph idx="1"/>
          </p:nvPr>
        </p:nvSpPr>
        <p:spPr>
          <a:xfrm>
            <a:off x="72008" y="692696"/>
            <a:ext cx="8964488" cy="6381328"/>
          </a:xfrm>
        </p:spPr>
        <p:txBody>
          <a:bodyPr>
            <a:noAutofit/>
          </a:bodyPr>
          <a:lstStyle/>
          <a:p>
            <a:pPr marL="72000" indent="-72000" algn="just">
              <a:spcBef>
                <a:spcPts val="0"/>
              </a:spcBef>
            </a:pPr>
            <a:r>
              <a:rPr lang="es-CL" sz="1900" dirty="0" smtClean="0"/>
              <a:t>Los principales objetivos de la descentralización son el de mejorar la prestación de servicios por el sector público y de elevar el nivel de vida de los ciudadanos. La descentralización se ha incluido entre los requisitos necesarios para hacer frente a algunos de los desafíos que se presentan, por ejemplo, el volumen creciente de exigencias que se plantean a los servicios públicos y las mayores expectativas del público acerca de la calidad de los servicios. Desde el punto de vista normativo, la descentralización debería mejorar la planificación y prestación de servicios públicos incorporando las necesidades y condiciones locales al mismo tiempo que se cumplen los objetivos regionales y nacionales.</a:t>
            </a:r>
          </a:p>
          <a:p>
            <a:pPr marL="72000" indent="-72000" algn="just">
              <a:spcBef>
                <a:spcPts val="0"/>
              </a:spcBef>
            </a:pPr>
            <a:r>
              <a:rPr lang="es-CL" sz="1900" dirty="0" smtClean="0"/>
              <a:t>En muchos países, la descentralización se ha propuesto por razones económicas. Puede haber deseconomías de escala en la prestación de algunos servicios de alcance nacional o incluso regional, lo que significa que la prestación local de servicios puede resultar menos costosa.</a:t>
            </a:r>
          </a:p>
          <a:p>
            <a:pPr marL="72000" indent="-72000" algn="just">
              <a:spcBef>
                <a:spcPts val="0"/>
              </a:spcBef>
            </a:pPr>
            <a:r>
              <a:rPr lang="es-CL" sz="1900" dirty="0" smtClean="0"/>
              <a:t>La descentralización se propone también con el fin de reforzar la democracia, aproximando el nivel de toma de decisiones a quienes se ven más afectados por las medidas gubernamentales. Se supone que la prestación de servicios debería mejorar si los encargados de atender las demandas y necesidades de la población son funcionarios locales que saben mejor lo que quiere la gente. La descentralización debería caracterizarse por la rendición pública de cuentas, para que los gobiernos locales puedan estar sujetos a control democrático. De esa forma, los ciudadanos deberían influir en las decisiones adoptadas por los consejos locales elegidos</a:t>
            </a:r>
          </a:p>
          <a:p>
            <a:pPr marL="72000" indent="-72000" algn="just">
              <a:spcBef>
                <a:spcPts val="0"/>
              </a:spcBef>
            </a:pPr>
            <a:endParaRPr lang="es-CL" sz="19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0" y="188640"/>
            <a:ext cx="9144000" cy="706090"/>
          </a:xfrm>
        </p:spPr>
        <p:txBody>
          <a:bodyPr>
            <a:noAutofit/>
          </a:bodyPr>
          <a:lstStyle/>
          <a:p>
            <a:pPr fontAlgn="auto">
              <a:spcAft>
                <a:spcPts val="0"/>
              </a:spcAft>
              <a:defRPr/>
            </a:pPr>
            <a:r>
              <a:rPr lang="es-CL" sz="3600" dirty="0" smtClean="0"/>
              <a:t>BENEFICIOS DE LA DESCENTRALIZACION </a:t>
            </a:r>
            <a:endParaRPr lang="es-CL" sz="3600" dirty="0"/>
          </a:p>
        </p:txBody>
      </p:sp>
      <p:sp>
        <p:nvSpPr>
          <p:cNvPr id="2" name="1 Marcador de contenido"/>
          <p:cNvSpPr>
            <a:spLocks noGrp="1"/>
          </p:cNvSpPr>
          <p:nvPr>
            <p:ph idx="1"/>
          </p:nvPr>
        </p:nvSpPr>
        <p:spPr>
          <a:xfrm>
            <a:off x="250825" y="1339999"/>
            <a:ext cx="8435975" cy="5113337"/>
          </a:xfrm>
        </p:spPr>
        <p:txBody>
          <a:bodyPr>
            <a:noAutofit/>
          </a:bodyPr>
          <a:lstStyle/>
          <a:p>
            <a:pPr marL="365760" indent="-256032" algn="just" fontAlgn="auto">
              <a:spcAft>
                <a:spcPts val="0"/>
              </a:spcAft>
              <a:buFont typeface="Wingdings 3"/>
              <a:buNone/>
              <a:defRPr/>
            </a:pPr>
            <a:r>
              <a:rPr lang="es-CL" sz="2000" dirty="0" smtClean="0"/>
              <a:t>	Las razones por las que los gobiernos deciden emprender el camino de la descentralización son, entre otras, las siguientes:</a:t>
            </a:r>
          </a:p>
          <a:p>
            <a:pPr marL="365760" indent="-256032" algn="just" fontAlgn="auto">
              <a:spcAft>
                <a:spcPts val="0"/>
              </a:spcAft>
              <a:buFont typeface="Wingdings 3"/>
              <a:buChar char=""/>
              <a:defRPr/>
            </a:pPr>
            <a:endParaRPr lang="es-CL" sz="2000" dirty="0" smtClean="0"/>
          </a:p>
          <a:p>
            <a:pPr marL="624078" indent="-514350" algn="just" fontAlgn="auto">
              <a:spcAft>
                <a:spcPts val="0"/>
              </a:spcAft>
              <a:buFont typeface="+mj-lt"/>
              <a:buAutoNum type="arabicPeriod"/>
              <a:defRPr/>
            </a:pPr>
            <a:r>
              <a:rPr lang="es-CL" sz="2000" dirty="0" smtClean="0"/>
              <a:t>Eficiencia: Mayor eficiencia administrativa y económica en la asignación de recursos escasos, ya que hay una mejor comprensión de las necesidades locales.</a:t>
            </a:r>
          </a:p>
          <a:p>
            <a:pPr marL="624078" indent="-514350" algn="just" fontAlgn="auto">
              <a:spcAft>
                <a:spcPts val="0"/>
              </a:spcAft>
              <a:buFont typeface="+mj-lt"/>
              <a:buAutoNum type="arabicPeriod"/>
              <a:defRPr/>
            </a:pPr>
            <a:r>
              <a:rPr lang="es-CL" sz="2000" dirty="0" smtClean="0"/>
              <a:t>Transparencia: Hay una clara vinculación entre los pagos realizados por los contribuyentes locales y el nivel de servicios recibidos por ellos.</a:t>
            </a:r>
          </a:p>
          <a:p>
            <a:pPr marL="624078" indent="-514350" algn="just" fontAlgn="auto">
              <a:spcAft>
                <a:spcPts val="0"/>
              </a:spcAft>
              <a:buFont typeface="+mj-lt"/>
              <a:buAutoNum type="arabicPeriod"/>
              <a:defRPr/>
            </a:pPr>
            <a:r>
              <a:rPr lang="es-CL" sz="2000" dirty="0" smtClean="0"/>
              <a:t>Subsidiariedad: Puede conseguirse una mayor eficiencia si se garantiza que los cargos elegidos democráticamente rindan cuentas al electorado.</a:t>
            </a:r>
          </a:p>
          <a:p>
            <a:pPr marL="624078" indent="-514350" algn="just" fontAlgn="auto">
              <a:spcAft>
                <a:spcPts val="0"/>
              </a:spcAft>
              <a:buFont typeface="+mj-lt"/>
              <a:buAutoNum type="arabicPeriod"/>
              <a:defRPr/>
            </a:pPr>
            <a:r>
              <a:rPr lang="es-CL" sz="2000" dirty="0" smtClean="0"/>
              <a:t>Movilización: La mayor participación comunitaria de los ciudadanos locales dentro de las instituciones locales debería mejorar la toma de decisiones y el proceso democrático.</a:t>
            </a:r>
          </a:p>
          <a:p>
            <a:pPr marL="365760" indent="-256032" algn="just" fontAlgn="auto">
              <a:spcAft>
                <a:spcPts val="0"/>
              </a:spcAft>
              <a:buFont typeface="Wingdings 3"/>
              <a:buChar char=""/>
              <a:defRPr/>
            </a:pPr>
            <a:endParaRPr lang="es-CL"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0" y="418654"/>
            <a:ext cx="9144000" cy="778098"/>
          </a:xfrm>
        </p:spPr>
        <p:txBody>
          <a:bodyPr>
            <a:normAutofit fontScale="90000"/>
          </a:bodyPr>
          <a:lstStyle/>
          <a:p>
            <a:pPr algn="ctr" fontAlgn="auto">
              <a:spcAft>
                <a:spcPts val="0"/>
              </a:spcAft>
              <a:defRPr/>
            </a:pPr>
            <a:r>
              <a:rPr lang="es-CL" dirty="0" smtClean="0"/>
              <a:t>¿ COMO DEBE PROCEDERSE ?</a:t>
            </a:r>
            <a:br>
              <a:rPr lang="es-CL" dirty="0" smtClean="0"/>
            </a:br>
            <a:r>
              <a:rPr lang="es-CL" dirty="0" smtClean="0"/>
              <a:t>Recomendaciones de la GTZ</a:t>
            </a:r>
            <a:endParaRPr lang="es-CL" dirty="0"/>
          </a:p>
        </p:txBody>
      </p:sp>
      <p:pic>
        <p:nvPicPr>
          <p:cNvPr id="36867" name="Picture 2"/>
          <p:cNvPicPr>
            <a:picLocks noGrp="1" noChangeAspect="1" noChangeArrowheads="1"/>
          </p:cNvPicPr>
          <p:nvPr>
            <p:ph idx="1"/>
          </p:nvPr>
        </p:nvPicPr>
        <p:blipFill>
          <a:blip r:embed="rId2" cstate="print"/>
          <a:srcRect/>
          <a:stretch>
            <a:fillRect/>
          </a:stretch>
        </p:blipFill>
        <p:spPr>
          <a:xfrm>
            <a:off x="468313" y="1398588"/>
            <a:ext cx="3921125" cy="3975100"/>
          </a:xfrm>
        </p:spPr>
      </p:pic>
      <p:pic>
        <p:nvPicPr>
          <p:cNvPr id="36868" name="Picture 5"/>
          <p:cNvPicPr>
            <a:picLocks noChangeAspect="1" noChangeArrowheads="1"/>
          </p:cNvPicPr>
          <p:nvPr/>
        </p:nvPicPr>
        <p:blipFill>
          <a:blip r:embed="rId3" cstate="print"/>
          <a:srcRect/>
          <a:stretch>
            <a:fillRect/>
          </a:stretch>
        </p:blipFill>
        <p:spPr bwMode="auto">
          <a:xfrm>
            <a:off x="468313" y="5387975"/>
            <a:ext cx="3959225" cy="1123950"/>
          </a:xfrm>
          <a:prstGeom prst="rect">
            <a:avLst/>
          </a:prstGeom>
          <a:noFill/>
          <a:ln w="9525">
            <a:noFill/>
            <a:miter lim="800000"/>
            <a:headEnd/>
            <a:tailEnd/>
          </a:ln>
        </p:spPr>
      </p:pic>
      <p:pic>
        <p:nvPicPr>
          <p:cNvPr id="36869" name="Picture 6"/>
          <p:cNvPicPr>
            <a:picLocks noChangeAspect="1" noChangeArrowheads="1"/>
          </p:cNvPicPr>
          <p:nvPr/>
        </p:nvPicPr>
        <p:blipFill>
          <a:blip r:embed="rId4" cstate="print"/>
          <a:srcRect/>
          <a:stretch>
            <a:fillRect/>
          </a:stretch>
        </p:blipFill>
        <p:spPr bwMode="auto">
          <a:xfrm>
            <a:off x="4764088" y="1444625"/>
            <a:ext cx="3911600" cy="5003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1844824"/>
            <a:ext cx="9144000" cy="2592288"/>
          </a:xfrm>
        </p:spPr>
        <p:txBody>
          <a:bodyPr>
            <a:normAutofit/>
          </a:bodyPr>
          <a:lstStyle/>
          <a:p>
            <a:pPr algn="ctr" fontAlgn="auto">
              <a:spcAft>
                <a:spcPts val="0"/>
              </a:spcAft>
              <a:defRPr/>
            </a:pPr>
            <a:r>
              <a:rPr lang="es-CL" dirty="0" smtClean="0">
                <a:solidFill>
                  <a:srgbClr val="0070C0"/>
                </a:solidFill>
              </a:rPr>
              <a:t>¿QUE ES LA DESCENTRALIZACION?</a:t>
            </a:r>
            <a:br>
              <a:rPr lang="es-CL" dirty="0" smtClean="0">
                <a:solidFill>
                  <a:srgbClr val="0070C0"/>
                </a:solidFill>
              </a:rPr>
            </a:br>
            <a:r>
              <a:rPr lang="es-CL" dirty="0" smtClean="0">
                <a:solidFill>
                  <a:srgbClr val="0070C0"/>
                </a:solidFill>
              </a:rPr>
              <a:t/>
            </a:r>
            <a:br>
              <a:rPr lang="es-CL" dirty="0" smtClean="0">
                <a:solidFill>
                  <a:srgbClr val="0070C0"/>
                </a:solidFill>
              </a:rPr>
            </a:br>
            <a:r>
              <a:rPr lang="es-CL" dirty="0" smtClean="0">
                <a:solidFill>
                  <a:srgbClr val="0070C0"/>
                </a:solidFill>
              </a:rPr>
              <a:t>Sesión 1</a:t>
            </a:r>
            <a:endParaRPr lang="es-CL" dirty="0">
              <a:solidFill>
                <a:srgbClr val="0070C0"/>
              </a:solidFill>
            </a:endParaRPr>
          </a:p>
        </p:txBody>
      </p:sp>
      <p:sp>
        <p:nvSpPr>
          <p:cNvPr id="11267" name="3 CuadroTexto"/>
          <p:cNvSpPr txBox="1">
            <a:spLocks noChangeArrowheads="1"/>
          </p:cNvSpPr>
          <p:nvPr/>
        </p:nvSpPr>
        <p:spPr bwMode="auto">
          <a:xfrm>
            <a:off x="4140200" y="5867400"/>
            <a:ext cx="4464050" cy="369888"/>
          </a:xfrm>
          <a:prstGeom prst="rect">
            <a:avLst/>
          </a:prstGeom>
          <a:noFill/>
          <a:ln w="9525">
            <a:noFill/>
            <a:miter lim="800000"/>
            <a:headEnd/>
            <a:tailEnd/>
          </a:ln>
        </p:spPr>
        <p:txBody>
          <a:bodyPr>
            <a:spAutoFit/>
          </a:bodyPr>
          <a:lstStyle/>
          <a:p>
            <a:r>
              <a:rPr lang="es-CL">
                <a:solidFill>
                  <a:schemeClr val="bg1"/>
                </a:solidFill>
                <a:latin typeface="Lucida Sans Unicode" pitchFamily="34" charset="0"/>
              </a:rPr>
              <a:t>luisabdon.liracossio@gmail.com</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5 CuadroTexto"/>
          <p:cNvSpPr txBox="1">
            <a:spLocks noChangeArrowheads="1"/>
          </p:cNvSpPr>
          <p:nvPr/>
        </p:nvSpPr>
        <p:spPr bwMode="auto">
          <a:xfrm>
            <a:off x="0" y="404813"/>
            <a:ext cx="9144000" cy="584200"/>
          </a:xfrm>
          <a:prstGeom prst="rect">
            <a:avLst/>
          </a:prstGeom>
          <a:noFill/>
          <a:ln w="9525">
            <a:noFill/>
            <a:miter lim="800000"/>
            <a:headEnd/>
            <a:tailEnd/>
          </a:ln>
        </p:spPr>
        <p:txBody>
          <a:bodyPr>
            <a:spAutoFit/>
          </a:bodyPr>
          <a:lstStyle/>
          <a:p>
            <a:pPr algn="ctr"/>
            <a:r>
              <a:rPr lang="es-CL" sz="3200" b="1">
                <a:solidFill>
                  <a:schemeClr val="tx2"/>
                </a:solidFill>
                <a:latin typeface="Lucida Sans Unicode" pitchFamily="34" charset="0"/>
              </a:rPr>
              <a:t>¿Qué es la descentralización?</a:t>
            </a:r>
          </a:p>
        </p:txBody>
      </p:sp>
      <p:sp>
        <p:nvSpPr>
          <p:cNvPr id="7" name="6 CuadroTexto"/>
          <p:cNvSpPr txBox="1"/>
          <p:nvPr/>
        </p:nvSpPr>
        <p:spPr>
          <a:xfrm>
            <a:off x="468313" y="981075"/>
            <a:ext cx="8351837" cy="5410712"/>
          </a:xfrm>
          <a:prstGeom prst="rect">
            <a:avLst/>
          </a:prstGeom>
          <a:noFill/>
        </p:spPr>
        <p:txBody>
          <a:bodyPr>
            <a:spAutoFit/>
          </a:bodyPr>
          <a:lstStyle/>
          <a:p>
            <a:pPr algn="ctr" fontAlgn="auto">
              <a:lnSpc>
                <a:spcPct val="90000"/>
              </a:lnSpc>
              <a:spcBef>
                <a:spcPts val="0"/>
              </a:spcBef>
              <a:spcAft>
                <a:spcPts val="0"/>
              </a:spcAft>
              <a:defRPr/>
            </a:pPr>
            <a:r>
              <a:rPr lang="es-CL" sz="3600" dirty="0">
                <a:solidFill>
                  <a:srgbClr val="333399"/>
                </a:solidFill>
                <a:effectLst>
                  <a:outerShdw blurRad="38100" dist="38100" dir="2700000" algn="tl">
                    <a:srgbClr val="000000"/>
                  </a:outerShdw>
                </a:effectLst>
                <a:latin typeface="+mn-lt"/>
                <a:cs typeface="+mn-cs"/>
              </a:rPr>
              <a:t>INSTRUCCIONES</a:t>
            </a:r>
            <a:endParaRPr lang="es-CL" sz="3600" dirty="0">
              <a:solidFill>
                <a:srgbClr val="333399"/>
              </a:solidFill>
              <a:effectLst>
                <a:outerShdw blurRad="38100" dist="38100" dir="2700000" algn="tl">
                  <a:srgbClr val="000000"/>
                </a:outerShdw>
              </a:effectLst>
              <a:latin typeface="Tahoma" pitchFamily="34" charset="0"/>
              <a:cs typeface="+mn-cs"/>
            </a:endParaRPr>
          </a:p>
          <a:p>
            <a:pPr algn="just" fontAlgn="auto">
              <a:lnSpc>
                <a:spcPct val="90000"/>
              </a:lnSpc>
              <a:spcBef>
                <a:spcPts val="0"/>
              </a:spcBef>
              <a:spcAft>
                <a:spcPts val="0"/>
              </a:spcAft>
              <a:defRPr/>
            </a:pPr>
            <a:endParaRPr lang="es-CL" dirty="0">
              <a:solidFill>
                <a:srgbClr val="333399"/>
              </a:solidFill>
              <a:effectLst>
                <a:outerShdw blurRad="38100" dist="38100" dir="2700000" algn="tl">
                  <a:srgbClr val="000000"/>
                </a:outerShdw>
              </a:effectLst>
              <a:latin typeface="Tahoma" pitchFamily="34" charset="0"/>
              <a:cs typeface="+mn-cs"/>
            </a:endParaRPr>
          </a:p>
          <a:p>
            <a:pPr algn="just" fontAlgn="auto">
              <a:lnSpc>
                <a:spcPct val="90000"/>
              </a:lnSpc>
              <a:spcBef>
                <a:spcPts val="0"/>
              </a:spcBef>
              <a:spcAft>
                <a:spcPts val="0"/>
              </a:spcAft>
              <a:defRPr/>
            </a:pPr>
            <a:endParaRPr lang="es-CL" dirty="0">
              <a:solidFill>
                <a:srgbClr val="333399"/>
              </a:solidFill>
              <a:effectLst>
                <a:outerShdw blurRad="38100" dist="38100" dir="2700000" algn="tl">
                  <a:srgbClr val="000000"/>
                </a:outerShdw>
              </a:effectLst>
              <a:latin typeface="Tahoma" pitchFamily="34" charset="0"/>
              <a:cs typeface="+mn-cs"/>
            </a:endParaRPr>
          </a:p>
          <a:p>
            <a:pPr algn="just" fontAlgn="auto">
              <a:lnSpc>
                <a:spcPct val="90000"/>
              </a:lnSpc>
              <a:spcBef>
                <a:spcPts val="0"/>
              </a:spcBef>
              <a:spcAft>
                <a:spcPts val="0"/>
              </a:spcAft>
              <a:buFont typeface="Arial" pitchFamily="34" charset="0"/>
              <a:buChar char="•"/>
              <a:defRPr/>
            </a:pPr>
            <a:r>
              <a:rPr lang="es-CL" sz="2400" dirty="0">
                <a:solidFill>
                  <a:srgbClr val="333399"/>
                </a:solidFill>
                <a:effectLst>
                  <a:outerShdw blurRad="38100" dist="38100" dir="2700000" algn="tl">
                    <a:srgbClr val="000000"/>
                  </a:outerShdw>
                </a:effectLst>
                <a:latin typeface="+mn-lt"/>
                <a:cs typeface="+mn-cs"/>
              </a:rPr>
              <a:t>El grupo se dividirá en </a:t>
            </a:r>
            <a:r>
              <a:rPr lang="es-CL" sz="2400" dirty="0" smtClean="0">
                <a:solidFill>
                  <a:srgbClr val="333399"/>
                </a:solidFill>
                <a:effectLst>
                  <a:outerShdw blurRad="38100" dist="38100" dir="2700000" algn="tl">
                    <a:srgbClr val="000000"/>
                  </a:outerShdw>
                </a:effectLst>
                <a:latin typeface="+mn-lt"/>
                <a:cs typeface="+mn-cs"/>
              </a:rPr>
              <a:t>4 </a:t>
            </a:r>
            <a:r>
              <a:rPr lang="es-CL" sz="2400" dirty="0">
                <a:solidFill>
                  <a:srgbClr val="333399"/>
                </a:solidFill>
                <a:effectLst>
                  <a:outerShdw blurRad="38100" dist="38100" dir="2700000" algn="tl">
                    <a:srgbClr val="000000"/>
                  </a:outerShdw>
                </a:effectLst>
                <a:latin typeface="+mn-lt"/>
                <a:cs typeface="+mn-cs"/>
              </a:rPr>
              <a:t>sub grupos</a:t>
            </a:r>
          </a:p>
          <a:p>
            <a:pPr algn="just" fontAlgn="auto">
              <a:lnSpc>
                <a:spcPct val="90000"/>
              </a:lnSpc>
              <a:spcBef>
                <a:spcPts val="0"/>
              </a:spcBef>
              <a:spcAft>
                <a:spcPts val="0"/>
              </a:spcAft>
              <a:buFont typeface="Arial" pitchFamily="34" charset="0"/>
              <a:buChar char="•"/>
              <a:defRPr/>
            </a:pPr>
            <a:endParaRPr lang="es-CL" sz="2400" dirty="0">
              <a:solidFill>
                <a:srgbClr val="333399"/>
              </a:solidFill>
              <a:effectLst>
                <a:outerShdw blurRad="38100" dist="38100" dir="2700000" algn="tl">
                  <a:srgbClr val="000000"/>
                </a:outerShdw>
              </a:effectLst>
              <a:latin typeface="+mn-lt"/>
              <a:cs typeface="+mn-cs"/>
            </a:endParaRPr>
          </a:p>
          <a:p>
            <a:pPr algn="just" fontAlgn="auto">
              <a:lnSpc>
                <a:spcPct val="90000"/>
              </a:lnSpc>
              <a:spcBef>
                <a:spcPts val="0"/>
              </a:spcBef>
              <a:spcAft>
                <a:spcPts val="0"/>
              </a:spcAft>
              <a:buFont typeface="Arial" pitchFamily="34" charset="0"/>
              <a:buChar char="•"/>
              <a:defRPr/>
            </a:pPr>
            <a:r>
              <a:rPr lang="es-CL" sz="2400" dirty="0">
                <a:solidFill>
                  <a:srgbClr val="333399"/>
                </a:solidFill>
                <a:effectLst>
                  <a:outerShdw blurRad="38100" dist="38100" dir="2700000" algn="tl">
                    <a:srgbClr val="000000"/>
                  </a:outerShdw>
                </a:effectLst>
                <a:latin typeface="+mn-lt"/>
                <a:cs typeface="+mn-cs"/>
              </a:rPr>
              <a:t>Cada subgrupo grupo debatirá durante 15 minutos sobre la pregunta utilizando la técnica del </a:t>
            </a:r>
            <a:r>
              <a:rPr lang="es-CL" sz="2400" dirty="0" err="1">
                <a:solidFill>
                  <a:srgbClr val="333399"/>
                </a:solidFill>
                <a:effectLst>
                  <a:outerShdw blurRad="38100" dist="38100" dir="2700000" algn="tl">
                    <a:srgbClr val="000000"/>
                  </a:outerShdw>
                </a:effectLst>
                <a:latin typeface="+mn-lt"/>
                <a:cs typeface="+mn-cs"/>
              </a:rPr>
              <a:t>brain</a:t>
            </a:r>
            <a:r>
              <a:rPr lang="es-CL" sz="2400" dirty="0">
                <a:solidFill>
                  <a:srgbClr val="333399"/>
                </a:solidFill>
                <a:effectLst>
                  <a:outerShdw blurRad="38100" dist="38100" dir="2700000" algn="tl">
                    <a:srgbClr val="000000"/>
                  </a:outerShdw>
                </a:effectLst>
                <a:latin typeface="+mn-lt"/>
                <a:cs typeface="+mn-cs"/>
              </a:rPr>
              <a:t> </a:t>
            </a:r>
            <a:r>
              <a:rPr lang="es-CL" sz="2400" dirty="0" err="1">
                <a:solidFill>
                  <a:srgbClr val="333399"/>
                </a:solidFill>
                <a:effectLst>
                  <a:outerShdw blurRad="38100" dist="38100" dir="2700000" algn="tl">
                    <a:srgbClr val="000000"/>
                  </a:outerShdw>
                </a:effectLst>
                <a:latin typeface="+mn-lt"/>
                <a:cs typeface="+mn-cs"/>
              </a:rPr>
              <a:t>storming</a:t>
            </a:r>
            <a:endParaRPr lang="es-CL" sz="2400" dirty="0">
              <a:solidFill>
                <a:srgbClr val="333399"/>
              </a:solidFill>
              <a:effectLst>
                <a:outerShdw blurRad="38100" dist="38100" dir="2700000" algn="tl">
                  <a:srgbClr val="000000"/>
                </a:outerShdw>
              </a:effectLst>
              <a:latin typeface="+mn-lt"/>
              <a:cs typeface="+mn-cs"/>
            </a:endParaRPr>
          </a:p>
          <a:p>
            <a:pPr algn="just" fontAlgn="auto">
              <a:lnSpc>
                <a:spcPct val="90000"/>
              </a:lnSpc>
              <a:spcBef>
                <a:spcPts val="0"/>
              </a:spcBef>
              <a:spcAft>
                <a:spcPts val="0"/>
              </a:spcAft>
              <a:buFont typeface="Arial" pitchFamily="34" charset="0"/>
              <a:buChar char="•"/>
              <a:defRPr/>
            </a:pPr>
            <a:endParaRPr lang="es-CL" sz="2400" dirty="0">
              <a:solidFill>
                <a:srgbClr val="333399"/>
              </a:solidFill>
              <a:effectLst>
                <a:outerShdw blurRad="38100" dist="38100" dir="2700000" algn="tl">
                  <a:srgbClr val="000000"/>
                </a:outerShdw>
              </a:effectLst>
              <a:latin typeface="+mn-lt"/>
              <a:cs typeface="+mn-cs"/>
            </a:endParaRPr>
          </a:p>
          <a:p>
            <a:pPr algn="just" fontAlgn="auto">
              <a:lnSpc>
                <a:spcPct val="90000"/>
              </a:lnSpc>
              <a:spcBef>
                <a:spcPts val="0"/>
              </a:spcBef>
              <a:spcAft>
                <a:spcPts val="0"/>
              </a:spcAft>
              <a:buFont typeface="Arial" pitchFamily="34" charset="0"/>
              <a:buChar char="•"/>
              <a:defRPr/>
            </a:pPr>
            <a:r>
              <a:rPr lang="es-CL" sz="2400" dirty="0">
                <a:solidFill>
                  <a:srgbClr val="333399"/>
                </a:solidFill>
                <a:effectLst>
                  <a:outerShdw blurRad="38100" dist="38100" dir="2700000" algn="tl">
                    <a:srgbClr val="000000"/>
                  </a:outerShdw>
                </a:effectLst>
                <a:latin typeface="+mn-lt"/>
                <a:cs typeface="+mn-cs"/>
              </a:rPr>
              <a:t>Cada grupo escribirá dos definiciones en dos tarjetas. Con letra imprenta y no mas de 4 líneas en cada una. </a:t>
            </a:r>
          </a:p>
          <a:p>
            <a:pPr algn="just" fontAlgn="auto">
              <a:lnSpc>
                <a:spcPct val="90000"/>
              </a:lnSpc>
              <a:spcBef>
                <a:spcPts val="0"/>
              </a:spcBef>
              <a:spcAft>
                <a:spcPts val="0"/>
              </a:spcAft>
              <a:buFont typeface="Arial" pitchFamily="34" charset="0"/>
              <a:buChar char="•"/>
              <a:defRPr/>
            </a:pPr>
            <a:endParaRPr lang="es-CL" sz="2400" dirty="0">
              <a:solidFill>
                <a:srgbClr val="333399"/>
              </a:solidFill>
              <a:effectLst>
                <a:outerShdw blurRad="38100" dist="38100" dir="2700000" algn="tl">
                  <a:srgbClr val="000000"/>
                </a:outerShdw>
              </a:effectLst>
              <a:latin typeface="+mn-lt"/>
              <a:cs typeface="+mn-cs"/>
            </a:endParaRPr>
          </a:p>
          <a:p>
            <a:pPr algn="just" fontAlgn="auto">
              <a:lnSpc>
                <a:spcPct val="90000"/>
              </a:lnSpc>
              <a:spcBef>
                <a:spcPts val="0"/>
              </a:spcBef>
              <a:spcAft>
                <a:spcPts val="0"/>
              </a:spcAft>
              <a:buFont typeface="Arial" pitchFamily="34" charset="0"/>
              <a:buChar char="•"/>
              <a:defRPr/>
            </a:pPr>
            <a:r>
              <a:rPr lang="es-CL" sz="2400" dirty="0">
                <a:solidFill>
                  <a:srgbClr val="333399"/>
                </a:solidFill>
                <a:effectLst>
                  <a:outerShdw blurRad="38100" dist="38100" dir="2700000" algn="tl">
                    <a:srgbClr val="000000"/>
                  </a:outerShdw>
                </a:effectLst>
                <a:latin typeface="+mn-lt"/>
                <a:cs typeface="+mn-cs"/>
              </a:rPr>
              <a:t>El relator de cada grupo comentará el debate del grupo y presentará al curso las definiciones consensuadas</a:t>
            </a:r>
            <a:r>
              <a:rPr lang="es-CL" sz="2400" dirty="0" smtClean="0">
                <a:solidFill>
                  <a:srgbClr val="333399"/>
                </a:solidFill>
                <a:effectLst>
                  <a:outerShdw blurRad="38100" dist="38100" dir="2700000" algn="tl">
                    <a:srgbClr val="000000"/>
                  </a:outerShdw>
                </a:effectLst>
                <a:latin typeface="+mn-lt"/>
                <a:cs typeface="+mn-cs"/>
              </a:rPr>
              <a:t>.</a:t>
            </a:r>
          </a:p>
          <a:p>
            <a:pPr algn="just" fontAlgn="auto">
              <a:lnSpc>
                <a:spcPct val="90000"/>
              </a:lnSpc>
              <a:spcBef>
                <a:spcPts val="0"/>
              </a:spcBef>
              <a:spcAft>
                <a:spcPts val="0"/>
              </a:spcAft>
              <a:buFont typeface="Arial" pitchFamily="34" charset="0"/>
              <a:buChar char="•"/>
              <a:defRPr/>
            </a:pPr>
            <a:endParaRPr lang="es-CL" sz="2400" dirty="0">
              <a:solidFill>
                <a:srgbClr val="333399"/>
              </a:solidFill>
              <a:effectLst>
                <a:outerShdw blurRad="38100" dist="38100" dir="2700000" algn="tl">
                  <a:srgbClr val="000000"/>
                </a:outerShdw>
              </a:effectLst>
              <a:latin typeface="+mn-lt"/>
              <a:cs typeface="+mn-cs"/>
            </a:endParaRPr>
          </a:p>
          <a:p>
            <a:pPr algn="just" fontAlgn="auto">
              <a:lnSpc>
                <a:spcPct val="90000"/>
              </a:lnSpc>
              <a:spcBef>
                <a:spcPts val="0"/>
              </a:spcBef>
              <a:spcAft>
                <a:spcPts val="0"/>
              </a:spcAft>
              <a:buFont typeface="Arial" pitchFamily="34" charset="0"/>
              <a:buChar char="•"/>
              <a:defRPr/>
            </a:pPr>
            <a:r>
              <a:rPr lang="es-CL" sz="2400" dirty="0">
                <a:solidFill>
                  <a:srgbClr val="333399"/>
                </a:solidFill>
                <a:effectLst>
                  <a:outerShdw blurRad="38100" dist="38100" dir="2700000" algn="tl">
                    <a:srgbClr val="000000"/>
                  </a:outerShdw>
                </a:effectLst>
                <a:latin typeface="+mn-lt"/>
                <a:cs typeface="+mn-cs"/>
              </a:rPr>
              <a:t>El profesor agrupará las definiciones y dará los argumentos correspondientes</a:t>
            </a:r>
            <a:endParaRPr lang="es-CL" sz="2400" dirty="0">
              <a:latin typeface="+mn-lt"/>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0" y="188640"/>
            <a:ext cx="9144000" cy="706090"/>
          </a:xfrm>
        </p:spPr>
        <p:txBody>
          <a:bodyPr>
            <a:noAutofit/>
          </a:bodyPr>
          <a:lstStyle/>
          <a:p>
            <a:pPr algn="ctr" fontAlgn="auto">
              <a:spcAft>
                <a:spcPts val="0"/>
              </a:spcAft>
              <a:defRPr/>
            </a:pPr>
            <a:r>
              <a:rPr lang="es-CL" sz="3200" dirty="0" smtClean="0"/>
              <a:t>CENTRALIZACION Y DESCENTRALIZACION</a:t>
            </a:r>
            <a:endParaRPr lang="es-CL" sz="3200" dirty="0"/>
          </a:p>
        </p:txBody>
      </p:sp>
      <p:sp>
        <p:nvSpPr>
          <p:cNvPr id="13315" name="4 Marcador de contenido"/>
          <p:cNvSpPr>
            <a:spLocks noGrp="1"/>
          </p:cNvSpPr>
          <p:nvPr>
            <p:ph idx="1"/>
          </p:nvPr>
        </p:nvSpPr>
        <p:spPr>
          <a:xfrm>
            <a:off x="250825" y="981075"/>
            <a:ext cx="8569325" cy="5472261"/>
          </a:xfrm>
        </p:spPr>
        <p:txBody>
          <a:bodyPr>
            <a:noAutofit/>
          </a:bodyPr>
          <a:lstStyle/>
          <a:p>
            <a:pPr algn="just"/>
            <a:r>
              <a:rPr lang="es-CL" sz="2400" dirty="0" smtClean="0"/>
              <a:t>Centralización y descentralización son dos componentes de un continuum. En realidad se trata de un gradiente mas que de un par de conceptos dicotómicos. No todo puede ser centralizado ni todo puede ser descentralizado.</a:t>
            </a:r>
          </a:p>
          <a:p>
            <a:pPr algn="just"/>
            <a:endParaRPr lang="es-CL" sz="2400" dirty="0" smtClean="0"/>
          </a:p>
          <a:p>
            <a:pPr algn="just"/>
            <a:r>
              <a:rPr lang="es-CL" sz="2400" dirty="0" smtClean="0"/>
              <a:t>La centralización es un aspecto de la administración, definido como la tendencia a restringir la delegación en la toma de decisiones, en la que se mantiene un alto grado de autoridad en los niveles superiores. </a:t>
            </a:r>
          </a:p>
          <a:p>
            <a:pPr algn="just"/>
            <a:endParaRPr lang="es-CL" sz="2400" dirty="0" smtClean="0"/>
          </a:p>
          <a:p>
            <a:pPr algn="just"/>
            <a:r>
              <a:rPr lang="es-CL" sz="2400" dirty="0" smtClean="0"/>
              <a:t>La descentralización es el proceso durante el cual partes del poder estatal y de la responsabilidad de éste se traspasa desde el nivel nacional a los niveles subnacionales. </a:t>
            </a:r>
          </a:p>
          <a:p>
            <a:pPr algn="just"/>
            <a:endParaRPr lang="es-CL" sz="2400" dirty="0" smtClean="0"/>
          </a:p>
          <a:p>
            <a:pPr algn="just"/>
            <a:endParaRPr lang="es-CL" sz="2400" dirty="0" smtClean="0"/>
          </a:p>
          <a:p>
            <a:pPr algn="just"/>
            <a:r>
              <a:rPr lang="es-CL" sz="2400" dirty="0" smtClean="0"/>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274638"/>
            <a:ext cx="8229600" cy="706090"/>
          </a:xfrm>
        </p:spPr>
        <p:txBody>
          <a:bodyPr/>
          <a:lstStyle/>
          <a:p>
            <a:pPr algn="ctr" fontAlgn="auto">
              <a:spcAft>
                <a:spcPts val="0"/>
              </a:spcAft>
              <a:defRPr/>
            </a:pPr>
            <a:r>
              <a:rPr lang="es-CL" sz="3600" dirty="0" smtClean="0"/>
              <a:t>LA DESCENTRALIZACION </a:t>
            </a:r>
            <a:endParaRPr lang="es-CL" sz="3600" dirty="0"/>
          </a:p>
        </p:txBody>
      </p:sp>
      <p:sp>
        <p:nvSpPr>
          <p:cNvPr id="2" name="1 Marcador de contenido"/>
          <p:cNvSpPr>
            <a:spLocks noGrp="1"/>
          </p:cNvSpPr>
          <p:nvPr>
            <p:ph idx="1"/>
          </p:nvPr>
        </p:nvSpPr>
        <p:spPr>
          <a:xfrm>
            <a:off x="457200" y="1196975"/>
            <a:ext cx="8291513" cy="5472385"/>
          </a:xfrm>
        </p:spPr>
        <p:txBody>
          <a:bodyPr>
            <a:noAutofit/>
          </a:bodyPr>
          <a:lstStyle/>
          <a:p>
            <a:pPr marL="365760" indent="-256032" algn="just" fontAlgn="auto">
              <a:spcAft>
                <a:spcPts val="0"/>
              </a:spcAft>
              <a:buFont typeface="Wingdings 3"/>
              <a:buChar char=""/>
              <a:defRPr/>
            </a:pPr>
            <a:r>
              <a:rPr lang="es-CL" sz="2400" dirty="0" smtClean="0"/>
              <a:t>La descentralización significa reconocer determinadas competencias a organismos que “no” dependen jurídicamente del Estado. Para que ello pueda ser así, los organismos descentralizados necesitan tener personalidad jurídica propia; presupuesto propio y normas propias de funcionamiento. </a:t>
            </a:r>
          </a:p>
          <a:p>
            <a:pPr marL="365760" indent="-256032" algn="just" fontAlgn="auto">
              <a:spcAft>
                <a:spcPts val="0"/>
              </a:spcAft>
              <a:buFont typeface="Wingdings 3"/>
              <a:buChar char=""/>
              <a:defRPr/>
            </a:pPr>
            <a:endParaRPr lang="es-CL" sz="2400" dirty="0" smtClean="0"/>
          </a:p>
          <a:p>
            <a:pPr marL="365760" indent="-256032" algn="just" fontAlgn="auto">
              <a:spcAft>
                <a:spcPts val="0"/>
              </a:spcAft>
              <a:buFont typeface="Wingdings 3"/>
              <a:buChar char=""/>
              <a:defRPr/>
            </a:pPr>
            <a:r>
              <a:rPr lang="es-CL" sz="2400" dirty="0" smtClean="0"/>
              <a:t>El rasgo definitorio y exclusivo de la descentralización consiste en que éste es un acto que involucra a sujetos que detentan diferentes personerías jurídicas. </a:t>
            </a:r>
          </a:p>
          <a:p>
            <a:pPr marL="365760" indent="-256032" algn="just" fontAlgn="auto">
              <a:spcAft>
                <a:spcPts val="0"/>
              </a:spcAft>
              <a:buFont typeface="Wingdings 3"/>
              <a:buChar char=""/>
              <a:defRPr/>
            </a:pPr>
            <a:endParaRPr lang="es-CL" sz="2400" dirty="0" smtClean="0"/>
          </a:p>
          <a:p>
            <a:pPr marL="365760" indent="-256032" algn="just" fontAlgn="auto">
              <a:spcAft>
                <a:spcPts val="0"/>
              </a:spcAft>
              <a:buFont typeface="Wingdings 3"/>
              <a:buChar char=""/>
              <a:defRPr/>
            </a:pPr>
            <a:r>
              <a:rPr lang="es-CL" sz="2400" dirty="0" smtClean="0"/>
              <a:t>La dualidad de personas jurídicas es lo fundamental en materia de descentralización y por ello es que la privatización es efectivamente una forma de descentralización.</a:t>
            </a:r>
            <a:endParaRPr lang="es-CL"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332656"/>
            <a:ext cx="8964488" cy="576064"/>
          </a:xfrm>
        </p:spPr>
        <p:txBody>
          <a:bodyPr>
            <a:normAutofit fontScale="90000"/>
          </a:bodyPr>
          <a:lstStyle/>
          <a:p>
            <a:pPr algn="ctr" fontAlgn="auto">
              <a:spcAft>
                <a:spcPts val="0"/>
              </a:spcAft>
              <a:defRPr/>
            </a:pPr>
            <a:r>
              <a:rPr lang="es-CL" dirty="0" smtClean="0"/>
              <a:t>ERRORES DE SINONIMIA</a:t>
            </a:r>
            <a:endParaRPr lang="es-CL" dirty="0"/>
          </a:p>
        </p:txBody>
      </p:sp>
      <p:sp>
        <p:nvSpPr>
          <p:cNvPr id="15362" name="2 Marcador de contenido"/>
          <p:cNvSpPr>
            <a:spLocks noGrp="1"/>
          </p:cNvSpPr>
          <p:nvPr>
            <p:ph idx="1"/>
          </p:nvPr>
        </p:nvSpPr>
        <p:spPr>
          <a:xfrm>
            <a:off x="250825" y="1268413"/>
            <a:ext cx="8642350" cy="5256212"/>
          </a:xfrm>
        </p:spPr>
        <p:txBody>
          <a:bodyPr/>
          <a:lstStyle/>
          <a:p>
            <a:pPr algn="just"/>
            <a:r>
              <a:rPr lang="es-CL" sz="2800" dirty="0" smtClean="0"/>
              <a:t>Una primera fuente de confusión en relación al tema de la descentralización deriva de una cierta liviandad en el uso del lenguaje que lleva a emplear comúnmente como sinónimos conceptos y palabras de un contenido completamente diverso.</a:t>
            </a:r>
          </a:p>
          <a:p>
            <a:pPr algn="just"/>
            <a:endParaRPr lang="es-CL" sz="2800" dirty="0" smtClean="0"/>
          </a:p>
          <a:p>
            <a:pPr algn="just"/>
            <a:r>
              <a:rPr lang="es-CL" sz="2800" dirty="0" smtClean="0"/>
              <a:t>Así por ejemplo, los términos deslocalización, desconcentración y, ciertamente, descentralización, se intercambian como si fuesen distintas etiquetas de un mismo producto.</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0" y="44624"/>
            <a:ext cx="9144000" cy="1143000"/>
          </a:xfrm>
        </p:spPr>
        <p:txBody>
          <a:bodyPr/>
          <a:lstStyle/>
          <a:p>
            <a:pPr algn="ctr" fontAlgn="auto">
              <a:spcAft>
                <a:spcPts val="0"/>
              </a:spcAft>
              <a:defRPr/>
            </a:pPr>
            <a:r>
              <a:rPr lang="es-CL" sz="3000" dirty="0" smtClean="0"/>
              <a:t>LA DESLOCALIZACION, LA DESCONCENTRACION Y LA DELEGACION</a:t>
            </a:r>
            <a:endParaRPr lang="es-CL" sz="3000" dirty="0"/>
          </a:p>
        </p:txBody>
      </p:sp>
      <p:sp>
        <p:nvSpPr>
          <p:cNvPr id="16386" name="1 Marcador de contenido"/>
          <p:cNvSpPr>
            <a:spLocks noGrp="1"/>
          </p:cNvSpPr>
          <p:nvPr>
            <p:ph idx="1"/>
          </p:nvPr>
        </p:nvSpPr>
        <p:spPr>
          <a:xfrm>
            <a:off x="0" y="1052736"/>
            <a:ext cx="9144000" cy="5256584"/>
          </a:xfrm>
        </p:spPr>
        <p:txBody>
          <a:bodyPr>
            <a:noAutofit/>
          </a:bodyPr>
          <a:lstStyle/>
          <a:p>
            <a:pPr marL="180000" algn="just">
              <a:spcBef>
                <a:spcPts val="0"/>
              </a:spcBef>
              <a:buFont typeface="Lucida Sans Unicode" pitchFamily="34" charset="0"/>
              <a:buAutoNum type="arabicPeriod"/>
            </a:pPr>
            <a:r>
              <a:rPr lang="es-CL" sz="1400" b="1" u="sng" dirty="0" smtClean="0"/>
              <a:t>La deslocalización </a:t>
            </a:r>
            <a:r>
              <a:rPr lang="es-CL" sz="1400" dirty="0" smtClean="0"/>
              <a:t>es el acto de trasladar desde un lugar a otro del territorio actividades productivas, de servicios o de administración. Con la pura deslocalización no cambia nada desde el punto de vista decisional, sólo hay un cambio de lugar.  El traslado de la capital del Brasil desde Río de Janeiro a Brasilia constituye el ejemplo clásico en esta materia. O en Chile, el traslado de la sede del congreso a la ciudad de Valparaíso o de la sede del  Instituto Nacional Antártico Chileno (INACH) a la ciudad de Punta Arenas.</a:t>
            </a:r>
          </a:p>
          <a:p>
            <a:pPr marL="180000" algn="just">
              <a:spcBef>
                <a:spcPts val="0"/>
              </a:spcBef>
              <a:buFont typeface="Lucida Sans Unicode" pitchFamily="34" charset="0"/>
              <a:buAutoNum type="arabicPeriod"/>
            </a:pPr>
            <a:endParaRPr lang="es-CL" sz="1400" dirty="0" smtClean="0"/>
          </a:p>
          <a:p>
            <a:pPr marL="180000" algn="just">
              <a:spcBef>
                <a:spcPts val="0"/>
              </a:spcBef>
              <a:buFont typeface="Lucida Sans Unicode" pitchFamily="34" charset="0"/>
              <a:buAutoNum type="arabicPeriod" startAt="2"/>
            </a:pPr>
            <a:r>
              <a:rPr lang="es-CL" sz="1400" b="1" u="sng" dirty="0" smtClean="0"/>
              <a:t>La desconcentración</a:t>
            </a:r>
            <a:r>
              <a:rPr lang="es-CL" sz="1400" dirty="0" smtClean="0"/>
              <a:t>,  es un acto mediante el cual se traspasan capacidades para tomar decisiones desde un nivel determinado de la estructura administrativa a otro nivel de rango inferior dentro de la propia organización en forma exclusiva y  permanente. </a:t>
            </a:r>
          </a:p>
          <a:p>
            <a:pPr marL="180000" algn="just">
              <a:spcBef>
                <a:spcPts val="0"/>
              </a:spcBef>
              <a:buFont typeface="Lucida Sans Unicode" pitchFamily="34" charset="0"/>
              <a:buAutoNum type="arabicPeriod" startAt="2"/>
            </a:pPr>
            <a:endParaRPr lang="es-CL" sz="1400" dirty="0" smtClean="0"/>
          </a:p>
          <a:p>
            <a:pPr marL="180000" algn="just">
              <a:spcBef>
                <a:spcPts val="0"/>
              </a:spcBef>
              <a:buFont typeface="Wingdings 3" pitchFamily="18" charset="2"/>
              <a:buNone/>
            </a:pPr>
            <a:r>
              <a:rPr lang="es-CL" sz="1400" dirty="0" smtClean="0"/>
              <a:t>	Hay que tener presente que para desconcentrar no se necesita crear nuevos organismos: simplemente aquellas partes de la organización que se encuentran en niveles subordinados reciben atribuciones (poder) adicionales. En consecuencia, los organismos desconcentrados no necesitan una personalidad jurídica propia (operan con la personalidad jurídica del ente central) ni tampoco requieren un presupuesto propio (operan con los recursos traspasados por los niveles superiores de la misma organización) y sus normas administrativas y de personal son las mismas reglas que regulan la actividad del organismo al cual pertenecen. </a:t>
            </a:r>
          </a:p>
          <a:p>
            <a:pPr marL="180000" algn="just">
              <a:spcBef>
                <a:spcPts val="0"/>
              </a:spcBef>
              <a:buFont typeface="Lucida Sans Unicode" pitchFamily="34" charset="0"/>
              <a:buAutoNum type="arabicPeriod"/>
            </a:pPr>
            <a:endParaRPr lang="es-CL" sz="1400" dirty="0" smtClean="0"/>
          </a:p>
          <a:p>
            <a:pPr marL="180000" algn="just">
              <a:spcBef>
                <a:spcPts val="0"/>
              </a:spcBef>
              <a:buFont typeface="Wingdings 3" pitchFamily="18" charset="2"/>
              <a:buNone/>
            </a:pPr>
            <a:r>
              <a:rPr lang="es-CL" sz="1400" dirty="0" smtClean="0"/>
              <a:t>	En un Banco estatal, la autorización permanente para que una sucursal regional administre créditos hasta por un monto determinado, constituye un ejemplo de desconcentración.  Este es también el caso de Intendentes y Gobernadores con respecto al Presidente de la República y de los SEREMIS con respecto a sus ministros.</a:t>
            </a:r>
          </a:p>
          <a:p>
            <a:pPr marL="180000" algn="just">
              <a:spcBef>
                <a:spcPts val="0"/>
              </a:spcBef>
              <a:buFont typeface="Lucida Sans Unicode" pitchFamily="34" charset="0"/>
              <a:buAutoNum type="arabicPeriod"/>
            </a:pPr>
            <a:endParaRPr lang="es-CL" sz="1400" dirty="0" smtClean="0"/>
          </a:p>
          <a:p>
            <a:pPr marL="180000" algn="just">
              <a:spcBef>
                <a:spcPts val="0"/>
              </a:spcBef>
              <a:buFont typeface="Lucida Sans Unicode" pitchFamily="34" charset="0"/>
              <a:buAutoNum type="arabicPeriod" startAt="3"/>
            </a:pPr>
            <a:r>
              <a:rPr lang="es-CL" sz="1400" dirty="0" smtClean="0"/>
              <a:t>La</a:t>
            </a:r>
            <a:r>
              <a:rPr lang="es-CL" sz="1400" b="1" u="sng" dirty="0" smtClean="0"/>
              <a:t> delegación, </a:t>
            </a:r>
            <a:r>
              <a:rPr lang="es-CL" sz="1400" dirty="0" smtClean="0"/>
              <a:t>otro concepto conexo, consiste en la transferencia del ejercicio de competencias, funciones  o autoridad, expresamente autorizados y por el tiempo que determine el cuerpo legal.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332656"/>
            <a:ext cx="8964488" cy="576064"/>
          </a:xfrm>
        </p:spPr>
        <p:txBody>
          <a:bodyPr>
            <a:normAutofit fontScale="90000"/>
          </a:bodyPr>
          <a:lstStyle/>
          <a:p>
            <a:pPr algn="ctr" fontAlgn="auto">
              <a:spcAft>
                <a:spcPts val="0"/>
              </a:spcAft>
              <a:defRPr/>
            </a:pPr>
            <a:r>
              <a:rPr lang="es-CL" dirty="0" smtClean="0"/>
              <a:t>UN ERROR TIPOLOGICO</a:t>
            </a:r>
            <a:endParaRPr lang="es-CL" dirty="0"/>
          </a:p>
        </p:txBody>
      </p:sp>
      <p:sp>
        <p:nvSpPr>
          <p:cNvPr id="3" name="2 Marcador de contenido"/>
          <p:cNvSpPr>
            <a:spLocks noGrp="1"/>
          </p:cNvSpPr>
          <p:nvPr>
            <p:ph idx="1"/>
          </p:nvPr>
        </p:nvSpPr>
        <p:spPr>
          <a:xfrm>
            <a:off x="250825" y="1052513"/>
            <a:ext cx="8642350" cy="1584325"/>
          </a:xfrm>
        </p:spPr>
        <p:txBody>
          <a:bodyPr>
            <a:noAutofit/>
          </a:bodyPr>
          <a:lstStyle/>
          <a:p>
            <a:pPr marL="365760" indent="-256032" algn="just" fontAlgn="auto">
              <a:spcAft>
                <a:spcPts val="0"/>
              </a:spcAft>
              <a:buFont typeface="Wingdings 3"/>
              <a:buNone/>
              <a:defRPr/>
            </a:pPr>
            <a:r>
              <a:rPr lang="es-CL" sz="1800" dirty="0" smtClean="0"/>
              <a:t>	</a:t>
            </a:r>
            <a:r>
              <a:rPr lang="es-CL" sz="1800" dirty="0" smtClean="0">
                <a:latin typeface="+mj-lt"/>
              </a:rPr>
              <a:t>Otra fuente de errores deriva de un mal manejo de las diferentes clases  que distinguen las varias modalidades de la descentralización. La descentralización puede ser funcional, territorial o política. Cualquiera de estas formas puras de la descentralización puede combinarse con otras, dando origen a formas mixtas. </a:t>
            </a:r>
          </a:p>
          <a:p>
            <a:pPr marL="365760" indent="-256032" algn="just" fontAlgn="auto">
              <a:spcAft>
                <a:spcPts val="0"/>
              </a:spcAft>
              <a:buFont typeface="Wingdings 3"/>
              <a:buNone/>
              <a:defRPr/>
            </a:pPr>
            <a:endParaRPr lang="es-CL" sz="1800" dirty="0" smtClean="0"/>
          </a:p>
          <a:p>
            <a:pPr marL="365760" indent="-256032" algn="just" fontAlgn="auto">
              <a:spcAft>
                <a:spcPts val="0"/>
              </a:spcAft>
              <a:buFont typeface="Wingdings 3"/>
              <a:buNone/>
              <a:defRPr/>
            </a:pPr>
            <a:endParaRPr lang="es-CL" sz="1800" dirty="0" smtClean="0"/>
          </a:p>
          <a:p>
            <a:pPr marL="365760" indent="-256032" algn="ctr" fontAlgn="auto">
              <a:spcAft>
                <a:spcPts val="0"/>
              </a:spcAft>
              <a:buFont typeface="Wingdings 3"/>
              <a:buNone/>
              <a:defRPr/>
            </a:pPr>
            <a:r>
              <a:rPr lang="es-CL" sz="1800" dirty="0" smtClean="0"/>
              <a:t>TIPOLOGIA DE EJEMPLOS DE DESCENTRALIZACION</a:t>
            </a:r>
          </a:p>
          <a:p>
            <a:pPr marL="365760" indent="-256032" algn="ctr" fontAlgn="auto">
              <a:spcAft>
                <a:spcPts val="0"/>
              </a:spcAft>
              <a:buFont typeface="Wingdings 3"/>
              <a:buNone/>
              <a:defRPr/>
            </a:pPr>
            <a:r>
              <a:rPr lang="es-CL" sz="1800" dirty="0" smtClean="0"/>
              <a:t>(Entre dos personas jurídicas)</a:t>
            </a:r>
          </a:p>
          <a:p>
            <a:pPr marL="365760" indent="-256032" algn="ctr" fontAlgn="auto">
              <a:spcAft>
                <a:spcPts val="0"/>
              </a:spcAft>
              <a:buFont typeface="Wingdings 3"/>
              <a:buNone/>
              <a:defRPr/>
            </a:pPr>
            <a:endParaRPr lang="es-CL" sz="1800" dirty="0" smtClean="0"/>
          </a:p>
          <a:p>
            <a:pPr marL="365760" indent="-256032" algn="ctr" fontAlgn="auto">
              <a:spcAft>
                <a:spcPts val="0"/>
              </a:spcAft>
              <a:buFont typeface="Wingdings 3"/>
              <a:buNone/>
              <a:defRPr/>
            </a:pPr>
            <a:r>
              <a:rPr lang="es-CL" sz="1800" dirty="0" smtClean="0"/>
              <a:t>(entre </a:t>
            </a:r>
            <a:endParaRPr lang="es-CL" sz="1800" dirty="0"/>
          </a:p>
        </p:txBody>
      </p:sp>
      <p:graphicFrame>
        <p:nvGraphicFramePr>
          <p:cNvPr id="5" name="3 Marcador de contenido"/>
          <p:cNvGraphicFramePr>
            <a:graphicFrameLocks/>
          </p:cNvGraphicFramePr>
          <p:nvPr/>
        </p:nvGraphicFramePr>
        <p:xfrm>
          <a:off x="1692275" y="3860800"/>
          <a:ext cx="6347048" cy="2538568"/>
        </p:xfrm>
        <a:graphic>
          <a:graphicData uri="http://schemas.openxmlformats.org/drawingml/2006/table">
            <a:tbl>
              <a:tblPr firstRow="1" bandRow="1">
                <a:tableStyleId>{5C22544A-7EE6-4342-B048-85BDC9FD1C3A}</a:tableStyleId>
              </a:tblPr>
              <a:tblGrid>
                <a:gridCol w="1586762"/>
                <a:gridCol w="1586762"/>
                <a:gridCol w="1586762"/>
                <a:gridCol w="1586762"/>
              </a:tblGrid>
              <a:tr h="309347">
                <a:tc>
                  <a:txBody>
                    <a:bodyPr/>
                    <a:lstStyle/>
                    <a:p>
                      <a:endParaRPr lang="es-CL" sz="1600" dirty="0"/>
                    </a:p>
                  </a:txBody>
                  <a:tcPr/>
                </a:tc>
                <a:tc>
                  <a:txBody>
                    <a:bodyPr/>
                    <a:lstStyle/>
                    <a:p>
                      <a:r>
                        <a:rPr lang="es-CL" sz="1600" dirty="0" smtClean="0"/>
                        <a:t>FUNCIONAL</a:t>
                      </a:r>
                      <a:endParaRPr lang="es-CL" sz="1600" dirty="0"/>
                    </a:p>
                  </a:txBody>
                  <a:tcPr/>
                </a:tc>
                <a:tc>
                  <a:txBody>
                    <a:bodyPr/>
                    <a:lstStyle/>
                    <a:p>
                      <a:r>
                        <a:rPr lang="es-CL" sz="1600" dirty="0" smtClean="0"/>
                        <a:t>TERRITORIAL</a:t>
                      </a:r>
                      <a:endParaRPr lang="es-CL" sz="1600" dirty="0"/>
                    </a:p>
                  </a:txBody>
                  <a:tcPr/>
                </a:tc>
                <a:tc>
                  <a:txBody>
                    <a:bodyPr/>
                    <a:lstStyle/>
                    <a:p>
                      <a:r>
                        <a:rPr lang="es-CL" sz="1600" dirty="0" smtClean="0"/>
                        <a:t>POLITICA</a:t>
                      </a:r>
                      <a:endParaRPr lang="es-CL" sz="1600" dirty="0"/>
                    </a:p>
                  </a:txBody>
                  <a:tcPr/>
                </a:tc>
              </a:tr>
              <a:tr h="560846">
                <a:tc>
                  <a:txBody>
                    <a:bodyPr/>
                    <a:lstStyle/>
                    <a:p>
                      <a:r>
                        <a:rPr lang="es-CL" sz="1600" dirty="0" smtClean="0"/>
                        <a:t>FUNCIONAL</a:t>
                      </a:r>
                      <a:endParaRPr lang="es-CL" sz="1600" dirty="0"/>
                    </a:p>
                  </a:txBody>
                  <a:tcPr/>
                </a:tc>
                <a:tc>
                  <a:txBody>
                    <a:bodyPr/>
                    <a:lstStyle/>
                    <a:p>
                      <a:pPr algn="ctr"/>
                      <a:r>
                        <a:rPr lang="es-CL" sz="1600" dirty="0" smtClean="0"/>
                        <a:t>EMPRESAS DE</a:t>
                      </a:r>
                      <a:r>
                        <a:rPr lang="es-CL" sz="1600" baseline="0" dirty="0" smtClean="0"/>
                        <a:t> UN HOLDING</a:t>
                      </a:r>
                      <a:endParaRPr lang="es-CL" sz="1600" dirty="0"/>
                    </a:p>
                  </a:txBody>
                  <a:tcPr/>
                </a:tc>
                <a:tc>
                  <a:txBody>
                    <a:bodyPr/>
                    <a:lstStyle/>
                    <a:p>
                      <a:pPr algn="ctr"/>
                      <a:r>
                        <a:rPr lang="es-CL" sz="1600" dirty="0" smtClean="0"/>
                        <a:t>DIRECCIONES REGIONALES DE SALUD</a:t>
                      </a:r>
                      <a:endParaRPr lang="es-CL" sz="1600" dirty="0"/>
                    </a:p>
                  </a:txBody>
                  <a:tcPr/>
                </a:tc>
                <a:tc>
                  <a:txBody>
                    <a:bodyPr/>
                    <a:lstStyle/>
                    <a:p>
                      <a:pPr algn="ctr"/>
                      <a:endParaRPr lang="es-CL" sz="1600" dirty="0"/>
                    </a:p>
                  </a:txBody>
                  <a:tcPr/>
                </a:tc>
              </a:tr>
              <a:tr h="560846">
                <a:tc>
                  <a:txBody>
                    <a:bodyPr/>
                    <a:lstStyle/>
                    <a:p>
                      <a:r>
                        <a:rPr lang="es-CL" sz="1600" dirty="0" smtClean="0"/>
                        <a:t>TERRITORIAL</a:t>
                      </a:r>
                      <a:endParaRPr lang="es-CL" sz="1600" dirty="0"/>
                    </a:p>
                  </a:txBody>
                  <a:tcPr/>
                </a:tc>
                <a:tc>
                  <a:txBody>
                    <a:bodyPr/>
                    <a:lstStyle/>
                    <a:p>
                      <a:pPr algn="ctr"/>
                      <a:r>
                        <a:rPr lang="es-CL" sz="1600" dirty="0" smtClean="0"/>
                        <a:t>SAGO</a:t>
                      </a:r>
                      <a:endParaRPr lang="es-CL" sz="1600" dirty="0"/>
                    </a:p>
                  </a:txBody>
                  <a:tcPr/>
                </a:tc>
                <a:tc>
                  <a:txBody>
                    <a:bodyPr/>
                    <a:lstStyle/>
                    <a:p>
                      <a:r>
                        <a:rPr lang="es-CL" sz="1600" dirty="0" smtClean="0"/>
                        <a:t>GOBIERNOS REGIONALES </a:t>
                      </a:r>
                      <a:endParaRPr lang="es-CL" sz="1600" dirty="0"/>
                    </a:p>
                  </a:txBody>
                  <a:tcPr/>
                </a:tc>
                <a:tc>
                  <a:txBody>
                    <a:bodyPr/>
                    <a:lstStyle/>
                    <a:p>
                      <a:r>
                        <a:rPr lang="es-CL" sz="1600" baseline="0" dirty="0" smtClean="0"/>
                        <a:t>MUNICIPIOS</a:t>
                      </a:r>
                      <a:endParaRPr lang="es-CL" sz="1600" dirty="0"/>
                    </a:p>
                  </a:txBody>
                  <a:tcPr/>
                </a:tc>
              </a:tr>
              <a:tr h="801208">
                <a:tc>
                  <a:txBody>
                    <a:bodyPr/>
                    <a:lstStyle/>
                    <a:p>
                      <a:r>
                        <a:rPr lang="es-CL" sz="1600" dirty="0" smtClean="0"/>
                        <a:t>POLITICA</a:t>
                      </a:r>
                      <a:endParaRPr lang="es-CL" sz="1600" dirty="0"/>
                    </a:p>
                  </a:txBody>
                  <a:tcPr/>
                </a:tc>
                <a:tc>
                  <a:txBody>
                    <a:bodyPr/>
                    <a:lstStyle/>
                    <a:p>
                      <a:pPr algn="ctr"/>
                      <a:endParaRPr lang="es-CL" sz="1600" dirty="0"/>
                    </a:p>
                  </a:txBody>
                  <a:tcPr/>
                </a:tc>
                <a:tc>
                  <a:txBody>
                    <a:bodyPr/>
                    <a:lstStyle/>
                    <a:p>
                      <a:pPr algn="ctr"/>
                      <a:r>
                        <a:rPr lang="es-CL" sz="1600" dirty="0" smtClean="0"/>
                        <a:t>CONSEJOS REGIONALES </a:t>
                      </a:r>
                      <a:endParaRPr lang="es-CL" sz="1600" dirty="0"/>
                    </a:p>
                  </a:txBody>
                  <a:tcPr/>
                </a:tc>
                <a:tc>
                  <a:txBody>
                    <a:bodyPr/>
                    <a:lstStyle/>
                    <a:p>
                      <a:r>
                        <a:rPr lang="es-CL" sz="1600" dirty="0" smtClean="0"/>
                        <a:t>DIPUTADOS Y SENADORES</a:t>
                      </a:r>
                      <a:endParaRPr lang="es-CL" sz="1600" dirty="0"/>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44624"/>
            <a:ext cx="8229600" cy="778098"/>
          </a:xfrm>
        </p:spPr>
        <p:txBody>
          <a:bodyPr/>
          <a:lstStyle/>
          <a:p>
            <a:pPr algn="ctr" fontAlgn="auto">
              <a:spcAft>
                <a:spcPts val="0"/>
              </a:spcAft>
              <a:defRPr/>
            </a:pPr>
            <a:r>
              <a:rPr lang="es-CL" dirty="0" smtClean="0"/>
              <a:t>UN ERROR POLITICO</a:t>
            </a:r>
            <a:endParaRPr lang="es-CL" dirty="0"/>
          </a:p>
        </p:txBody>
      </p:sp>
      <p:sp>
        <p:nvSpPr>
          <p:cNvPr id="18434" name="1 Marcador de contenido"/>
          <p:cNvSpPr>
            <a:spLocks noGrp="1"/>
          </p:cNvSpPr>
          <p:nvPr>
            <p:ph idx="1"/>
          </p:nvPr>
        </p:nvSpPr>
        <p:spPr>
          <a:xfrm>
            <a:off x="179512" y="908720"/>
            <a:ext cx="8784976" cy="5949280"/>
          </a:xfrm>
        </p:spPr>
        <p:txBody>
          <a:bodyPr>
            <a:noAutofit/>
          </a:bodyPr>
          <a:lstStyle/>
          <a:p>
            <a:pPr marL="180000" algn="just">
              <a:spcBef>
                <a:spcPts val="0"/>
              </a:spcBef>
              <a:buFont typeface="Wingdings 3" pitchFamily="18" charset="2"/>
              <a:buNone/>
            </a:pPr>
            <a:r>
              <a:rPr lang="es-CL" sz="2000" dirty="0" smtClean="0"/>
              <a:t>	</a:t>
            </a:r>
            <a:r>
              <a:rPr lang="es-CL" sz="2000" b="1" dirty="0" smtClean="0"/>
              <a:t>LA DESCENTRALIZACION ES UN MEDIO PARA UN FIN SUPERIOR, LA DEMOCRACIA. POR ELLO SEGUIRA AVANZANDO PESE A SUS PROBLEMAS  </a:t>
            </a:r>
          </a:p>
          <a:p>
            <a:pPr marL="180000" algn="just">
              <a:spcBef>
                <a:spcPts val="0"/>
              </a:spcBef>
              <a:buFont typeface="Wingdings 3" pitchFamily="18" charset="2"/>
              <a:buNone/>
            </a:pPr>
            <a:endParaRPr lang="es-CL" sz="2000" dirty="0" smtClean="0"/>
          </a:p>
          <a:p>
            <a:pPr marL="180000" algn="just">
              <a:spcBef>
                <a:spcPts val="0"/>
              </a:spcBef>
              <a:buFont typeface="Wingdings 3" pitchFamily="18" charset="2"/>
              <a:buNone/>
            </a:pPr>
            <a:r>
              <a:rPr lang="es-CL" sz="2000" dirty="0" smtClean="0"/>
              <a:t>	Si bien la descentralización se desarrolla preferentemente dentro del Estado, es claro que implica una readecuación de las relaciones entre éste y la sociedad.</a:t>
            </a:r>
          </a:p>
          <a:p>
            <a:pPr marL="180000" algn="just">
              <a:spcBef>
                <a:spcPts val="0"/>
              </a:spcBef>
              <a:buFont typeface="Wingdings 3" pitchFamily="18" charset="2"/>
              <a:buNone/>
            </a:pPr>
            <a:r>
              <a:rPr lang="es-CL" sz="2000" dirty="0" smtClean="0"/>
              <a:t>	Algunos autores no establecen claramente la necesaria relación entre descentralización y democracia. Por ejemplo, E. Palma y D. Rufián sostienen el juicio siguiente: "Pero como ya señalamos anteriormente, sería erróneo entender que un régimen políticamente centralizado es antidemocrático y que por el contrario un régimen descentralizado gozaría, por este sólo hecho, de la legitimidad democrática, puesto que el concepto de democracia no es un concepto administrativo sino político y sobre todo social y el ejercicio del poder democrático supone una serie de relaciones políticas y sociales que pueden darse tanto dentro de un régimen centralista como descentralista. </a:t>
            </a:r>
          </a:p>
          <a:p>
            <a:pPr marL="180000" algn="just">
              <a:spcBef>
                <a:spcPts val="0"/>
              </a:spcBef>
            </a:pPr>
            <a:endParaRPr lang="es-CL" sz="2000" dirty="0" smtClean="0"/>
          </a:p>
          <a:p>
            <a:pPr marL="180000" algn="just">
              <a:spcBef>
                <a:spcPts val="0"/>
              </a:spcBef>
              <a:buFont typeface="Wingdings 3" pitchFamily="18" charset="2"/>
              <a:buNone/>
            </a:pPr>
            <a:r>
              <a:rPr lang="es-CL" sz="2000" dirty="0" smtClean="0"/>
              <a:t>	La historia muestra como ciertas democracias representativas han permitido desarrollar relaciones políticas y sociales democráticas permitiendo por parte no sólo de la sociedad política, sino también de la sociedad civil de los países, un importante control hacia sus representantes.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TotalTime>
  <Words>1037</Words>
  <Application>Microsoft Office PowerPoint</Application>
  <PresentationFormat>Presentación en pantalla (4:3)</PresentationFormat>
  <Paragraphs>100</Paragraphs>
  <Slides>15</Slides>
  <Notes>1</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Tema de Office</vt:lpstr>
      <vt:lpstr>ANALISIS REGIONAL Y PROCESO DECISORIO: INSUMOS Y PRODUCTOS  </vt:lpstr>
      <vt:lpstr>¿QUE ES LA DESCENTRALIZACION?  Sesión 1</vt:lpstr>
      <vt:lpstr>Diapositiva 3</vt:lpstr>
      <vt:lpstr>CENTRALIZACION Y DESCENTRALIZACION</vt:lpstr>
      <vt:lpstr>LA DESCENTRALIZACION </vt:lpstr>
      <vt:lpstr>ERRORES DE SINONIMIA</vt:lpstr>
      <vt:lpstr>LA DESLOCALIZACION, LA DESCONCENTRACION Y LA DELEGACION</vt:lpstr>
      <vt:lpstr>UN ERROR TIPOLOGICO</vt:lpstr>
      <vt:lpstr>UN ERROR POLITICO</vt:lpstr>
      <vt:lpstr>UN ERROR DE LOGICA PROCESAL</vt:lpstr>
      <vt:lpstr>UN ERROR DE OMISION</vt:lpstr>
      <vt:lpstr>Diapositiva 12</vt:lpstr>
      <vt:lpstr>OBJETIVOS DE LA DESCENTRALIZACION</vt:lpstr>
      <vt:lpstr>BENEFICIOS DE LA DESCENTRALIZACION </vt:lpstr>
      <vt:lpstr>¿ COMO DEBE PROCEDERSE ? Recomendaciones de la GTZ</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 ES LA DESCENTRALIZACION?  Sesión 1</dc:title>
  <dc:creator>Luis Lira</dc:creator>
  <cp:lastModifiedBy>Luis Lira</cp:lastModifiedBy>
  <cp:revision>6</cp:revision>
  <dcterms:created xsi:type="dcterms:W3CDTF">2011-03-17T21:02:30Z</dcterms:created>
  <dcterms:modified xsi:type="dcterms:W3CDTF">2011-12-14T00:28:24Z</dcterms:modified>
</cp:coreProperties>
</file>