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2B502-7318-4E0B-8DFB-CD2FF7B8C597}" type="datetimeFigureOut">
              <a:rPr lang="es-CL" smtClean="0"/>
              <a:pPr/>
              <a:t>24-06-2010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1FCD4-F9E6-4B6C-8E04-F7B00B73D06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2413" y="768350"/>
            <a:ext cx="87122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1800" b="1" dirty="0" err="1">
                <a:solidFill>
                  <a:schemeClr val="hlink"/>
                </a:solidFill>
                <a:latin typeface="Arial" pitchFamily="34" charset="0"/>
              </a:rPr>
              <a:t>Curso</a:t>
            </a:r>
            <a:r>
              <a:rPr lang="en-US" altLang="en-US" sz="1800" b="1" dirty="0">
                <a:solidFill>
                  <a:schemeClr val="hlink"/>
                </a:solidFill>
                <a:latin typeface="Arial" pitchFamily="34" charset="0"/>
              </a:rPr>
              <a:t>: </a:t>
            </a:r>
            <a:r>
              <a:rPr lang="en-US" altLang="en-US" sz="1800" b="1" dirty="0" err="1" smtClean="0">
                <a:solidFill>
                  <a:schemeClr val="hlink"/>
                </a:solidFill>
                <a:latin typeface="Arial" pitchFamily="34" charset="0"/>
              </a:rPr>
              <a:t>Preparación</a:t>
            </a:r>
            <a:r>
              <a:rPr lang="en-US" altLang="en-US" sz="1800" b="1" dirty="0" smtClean="0">
                <a:solidFill>
                  <a:schemeClr val="hlink"/>
                </a:solidFill>
                <a:latin typeface="Arial" pitchFamily="34" charset="0"/>
              </a:rPr>
              <a:t> y </a:t>
            </a:r>
            <a:r>
              <a:rPr lang="en-US" altLang="en-US" sz="1800" b="1" dirty="0" err="1" smtClean="0">
                <a:solidFill>
                  <a:schemeClr val="hlink"/>
                </a:solidFill>
                <a:latin typeface="Arial" pitchFamily="34" charset="0"/>
              </a:rPr>
              <a:t>Evaluación</a:t>
            </a:r>
            <a:r>
              <a:rPr lang="en-US" altLang="en-US" sz="1800" b="1" dirty="0" smtClean="0">
                <a:solidFill>
                  <a:schemeClr val="hlink"/>
                </a:solidFill>
                <a:latin typeface="Arial" pitchFamily="34" charset="0"/>
              </a:rPr>
              <a:t> de </a:t>
            </a:r>
            <a:r>
              <a:rPr lang="en-US" altLang="en-US" sz="1800" b="1" dirty="0" err="1" smtClean="0">
                <a:solidFill>
                  <a:schemeClr val="hlink"/>
                </a:solidFill>
                <a:latin typeface="Arial" pitchFamily="34" charset="0"/>
              </a:rPr>
              <a:t>Proyectos</a:t>
            </a:r>
            <a:r>
              <a:rPr lang="en-US" altLang="en-US" sz="1800" b="1" dirty="0" smtClean="0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altLang="en-US" sz="1800" b="1" dirty="0" err="1" smtClean="0">
                <a:solidFill>
                  <a:schemeClr val="hlink"/>
                </a:solidFill>
                <a:latin typeface="Arial" pitchFamily="34" charset="0"/>
              </a:rPr>
              <a:t>Inmobiliarios</a:t>
            </a:r>
            <a:endParaRPr lang="en-US" altLang="en-US" sz="1800" b="1" dirty="0">
              <a:solidFill>
                <a:schemeClr val="hlink"/>
              </a:solidFill>
              <a:latin typeface="Arial" pitchFamily="34" charset="0"/>
            </a:endParaRPr>
          </a:p>
          <a:p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r>
              <a:rPr lang="en-US" altLang="en-US" sz="4400" b="1" dirty="0" smtClean="0">
                <a:solidFill>
                  <a:schemeClr val="hlink"/>
                </a:solidFill>
                <a:latin typeface="Arial" pitchFamily="34" charset="0"/>
              </a:rPr>
              <a:t>TRABAJO DE APLICACIÓN</a:t>
            </a:r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r>
              <a:rPr lang="en-US" altLang="en-US" b="1" dirty="0" smtClean="0">
                <a:solidFill>
                  <a:schemeClr val="hlink"/>
                </a:solidFill>
                <a:latin typeface="Arial" pitchFamily="34" charset="0"/>
              </a:rPr>
              <a:t>Primer</a:t>
            </a:r>
            <a:r>
              <a:rPr lang="en-US" altLang="en-US" sz="1800" b="1" dirty="0" smtClean="0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altLang="en-US" sz="1800" b="1" dirty="0" err="1">
                <a:solidFill>
                  <a:schemeClr val="hlink"/>
                </a:solidFill>
                <a:latin typeface="Arial" pitchFamily="34" charset="0"/>
              </a:rPr>
              <a:t>Semestre</a:t>
            </a:r>
            <a:r>
              <a:rPr lang="en-US" altLang="en-US" sz="1800" b="1" dirty="0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altLang="en-US" sz="1800" b="1" dirty="0" smtClean="0">
                <a:solidFill>
                  <a:schemeClr val="hlink"/>
                </a:solidFill>
                <a:latin typeface="Arial" pitchFamily="34" charset="0"/>
              </a:rPr>
              <a:t>2010</a:t>
            </a:r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  <a:p>
            <a:endParaRPr lang="en-US" altLang="en-US" sz="4400" b="1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262" t="18457" r="19676" b="6240"/>
          <a:stretch>
            <a:fillRect/>
          </a:stretch>
        </p:blipFill>
        <p:spPr bwMode="auto">
          <a:xfrm>
            <a:off x="2411760" y="116632"/>
            <a:ext cx="6424243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8310" y="-99392"/>
            <a:ext cx="1661993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NORMATIVA:</a:t>
            </a:r>
          </a:p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PLAN REGULADOR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3075" t="17719" r="31488" b="26173"/>
          <a:stretch>
            <a:fillRect/>
          </a:stretch>
        </p:blipFill>
        <p:spPr bwMode="auto">
          <a:xfrm>
            <a:off x="3832971" y="188640"/>
            <a:ext cx="5059509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79512" y="188640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dirty="0" smtClean="0"/>
              <a:t>http://www.quintanormal.cl/Ordenanza%20PRC%20-%20Quinta%20Normal.pdf</a:t>
            </a:r>
            <a:endParaRPr lang="es-CL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8310" y="-99392"/>
            <a:ext cx="1661993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NORMATIVA:</a:t>
            </a:r>
          </a:p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ORDENANZA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7128" t="27394" r="20857" b="37907"/>
          <a:stretch>
            <a:fillRect/>
          </a:stretch>
        </p:blipFill>
        <p:spPr bwMode="auto">
          <a:xfrm>
            <a:off x="179512" y="980728"/>
            <a:ext cx="8640960" cy="386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7719" t="17719" r="7273" b="27649"/>
          <a:stretch>
            <a:fillRect/>
          </a:stretch>
        </p:blipFill>
        <p:spPr bwMode="auto">
          <a:xfrm>
            <a:off x="251519" y="1412776"/>
            <a:ext cx="865069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4016" y="77723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INFORMACIÓN DE MERCADO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7718" t="17719" r="7573" b="27649"/>
          <a:stretch>
            <a:fillRect/>
          </a:stretch>
        </p:blipFill>
        <p:spPr bwMode="auto">
          <a:xfrm>
            <a:off x="179512" y="692696"/>
            <a:ext cx="8712968" cy="509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1520" y="1916832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Población: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 107.319 (1992) - 104.012 (2002)</a:t>
            </a:r>
          </a:p>
          <a:p>
            <a:endParaRPr lang="es-CL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Sexo: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 Hombres 53.082 / Mujeres 67.792 </a:t>
            </a:r>
          </a:p>
          <a:p>
            <a:endParaRPr lang="es-CL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Edad</a:t>
            </a:r>
            <a:r>
              <a:rPr lang="es-CL" sz="3200" dirty="0" smtClean="0">
                <a:latin typeface="Arial" pitchFamily="34" charset="0"/>
                <a:cs typeface="Arial" pitchFamily="34" charset="0"/>
              </a:rPr>
              <a:t>: 0 a 14: 25,3%/ 15 a 29: 23,6% / 60 y más 13,8%</a:t>
            </a:r>
            <a:endParaRPr lang="es-CL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4016" y="77723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DEMOGRAFÍA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" y="0"/>
            <a:ext cx="906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4800" b="1" dirty="0">
                <a:solidFill>
                  <a:schemeClr val="hlink"/>
                </a:solidFill>
                <a:latin typeface="Arial" pitchFamily="34" charset="0"/>
              </a:rPr>
              <a:t>OBJETIVOS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9388" y="1308100"/>
            <a:ext cx="881221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CL" altLang="en-US" dirty="0" smtClean="0">
                <a:solidFill>
                  <a:schemeClr val="hlink"/>
                </a:solidFill>
                <a:latin typeface="Arial" pitchFamily="34" charset="0"/>
              </a:rPr>
              <a:t>Aplicar los conceptos y herramientas desarrolladas durante el curso</a:t>
            </a: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.</a:t>
            </a:r>
            <a:endParaRPr lang="es-ES" altLang="en-US" dirty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Proponer una alternativa de producción de vivienda.</a:t>
            </a:r>
            <a:endParaRPr lang="es-ES" altLang="en-US" dirty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Preparar toda la información relevante que permita validar la propuesta.</a:t>
            </a:r>
            <a:endParaRPr lang="es-ES" altLang="en-US" dirty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Diseñar el tipo de empresa que abordará la gestión de producción y comercialización.</a:t>
            </a:r>
            <a:endParaRPr lang="es-ES" altLang="en-US" dirty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Evaluar la opción presentada y establecer recomendaciones.</a:t>
            </a: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endParaRPr lang="es-ES" altLang="en-US" dirty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endParaRPr lang="es-ES" altLang="en-US" dirty="0" smtClean="0">
              <a:solidFill>
                <a:schemeClr val="hlink"/>
              </a:solidFill>
              <a:latin typeface="Arial" pitchFamily="34" charset="0"/>
            </a:endParaRP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CORRECCIONES EN EL HORARIO DE CLASES.</a:t>
            </a:r>
          </a:p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ENTREGA JUEVES 8 DE JULIO IMPRESO.</a:t>
            </a:r>
            <a:r>
              <a:rPr lang="es-ES" altLang="en-US" dirty="0">
                <a:solidFill>
                  <a:schemeClr val="hlink"/>
                </a:solidFill>
                <a:latin typeface="Arial" pitchFamily="34" charset="0"/>
              </a:rPr>
              <a:t>	</a:t>
            </a:r>
          </a:p>
          <a:p>
            <a:pPr marL="352425" indent="-352425" algn="l">
              <a:tabLst>
                <a:tab pos="352425" algn="l"/>
              </a:tabLst>
            </a:pPr>
            <a:r>
              <a:rPr lang="es-ES" altLang="en-US" dirty="0">
                <a:solidFill>
                  <a:schemeClr val="hlink"/>
                </a:solidFill>
                <a:latin typeface="Arial" pitchFamily="34" charset="0"/>
              </a:rPr>
              <a:t>		</a:t>
            </a:r>
            <a:endParaRPr lang="en-US" altLang="en-US" dirty="0">
              <a:solidFill>
                <a:schemeClr val="hlink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" y="0"/>
            <a:ext cx="9067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LUGAR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9388" y="1308100"/>
            <a:ext cx="88122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2425" indent="-352425" algn="l">
              <a:buFontTx/>
              <a:buChar char="•"/>
              <a:tabLst>
                <a:tab pos="352425" algn="l"/>
              </a:tabLst>
            </a:pP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Comuna : </a:t>
            </a:r>
            <a:r>
              <a:rPr lang="es-ES" altLang="en-US" dirty="0">
                <a:solidFill>
                  <a:schemeClr val="hlink"/>
                </a:solidFill>
                <a:latin typeface="Arial" pitchFamily="34" charset="0"/>
              </a:rPr>
              <a:t>Q</a:t>
            </a:r>
            <a:r>
              <a:rPr lang="es-ES" altLang="en-US" dirty="0" smtClean="0">
                <a:solidFill>
                  <a:schemeClr val="hlink"/>
                </a:solidFill>
                <a:latin typeface="Arial" pitchFamily="34" charset="0"/>
              </a:rPr>
              <a:t>uinta Normal</a:t>
            </a:r>
            <a:r>
              <a:rPr lang="es-ES" altLang="en-US" dirty="0">
                <a:solidFill>
                  <a:schemeClr val="hlink"/>
                </a:solidFill>
                <a:latin typeface="Arial" pitchFamily="34" charset="0"/>
              </a:rPr>
              <a:t>	</a:t>
            </a:r>
          </a:p>
          <a:p>
            <a:pPr marL="352425" indent="-352425" algn="l">
              <a:tabLst>
                <a:tab pos="352425" algn="l"/>
              </a:tabLst>
            </a:pPr>
            <a:r>
              <a:rPr lang="es-ES" altLang="en-US" dirty="0">
                <a:solidFill>
                  <a:schemeClr val="hlink"/>
                </a:solidFill>
                <a:latin typeface="Arial" pitchFamily="34" charset="0"/>
              </a:rPr>
              <a:t>		</a:t>
            </a:r>
            <a:endParaRPr lang="en-US" altLang="en-US" dirty="0">
              <a:solidFill>
                <a:schemeClr val="hlink"/>
              </a:solidFill>
              <a:latin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6514" t="25229" r="2752" b="13991"/>
          <a:stretch>
            <a:fillRect/>
          </a:stretch>
        </p:blipFill>
        <p:spPr bwMode="auto">
          <a:xfrm>
            <a:off x="425426" y="1844824"/>
            <a:ext cx="789099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1410" r="1958" b="14361"/>
          <a:stretch>
            <a:fillRect/>
          </a:stretch>
        </p:blipFill>
        <p:spPr bwMode="auto">
          <a:xfrm>
            <a:off x="99227" y="1412776"/>
            <a:ext cx="879325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221739"/>
            <a:ext cx="72600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39552" y="3356992"/>
            <a:ext cx="8496944" cy="20882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24334" y="1268760"/>
            <a:ext cx="92333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4670" t="24363" r="12931" b="10669"/>
          <a:stretch>
            <a:fillRect/>
          </a:stretch>
        </p:blipFill>
        <p:spPr bwMode="auto">
          <a:xfrm>
            <a:off x="2555776" y="188639"/>
            <a:ext cx="6421804" cy="657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5949280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Fuente: www.portalinmobiliario.cl</a:t>
            </a:r>
            <a:endParaRPr lang="es-C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4806" t="24363" r="13179" b="12146"/>
          <a:stretch>
            <a:fillRect/>
          </a:stretch>
        </p:blipFill>
        <p:spPr bwMode="auto">
          <a:xfrm>
            <a:off x="1043608" y="116632"/>
            <a:ext cx="8000424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496" y="1268760"/>
            <a:ext cx="92333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095037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Fuente: www.portalinmobiliario.cl</a:t>
            </a:r>
            <a:endParaRPr lang="es-C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14027" r="13179" b="15099"/>
          <a:stretch>
            <a:fillRect/>
          </a:stretch>
        </p:blipFill>
        <p:spPr bwMode="auto">
          <a:xfrm>
            <a:off x="1960210" y="188640"/>
            <a:ext cx="707628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24334" y="1268760"/>
            <a:ext cx="92333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239053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Fuente: www.portalinmobiliario.cl</a:t>
            </a:r>
            <a:endParaRPr lang="es-C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4806" t="23703" r="13179" b="24618"/>
          <a:stretch>
            <a:fillRect/>
          </a:stretch>
        </p:blipFill>
        <p:spPr bwMode="auto">
          <a:xfrm>
            <a:off x="1187624" y="764704"/>
            <a:ext cx="766885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2286" y="1052736"/>
            <a:ext cx="92333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167045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Fuente: www.portalinmobiliario.cl</a:t>
            </a:r>
            <a:endParaRPr lang="es-C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4441" r="13179" b="15759"/>
          <a:stretch>
            <a:fillRect/>
          </a:stretch>
        </p:blipFill>
        <p:spPr bwMode="auto">
          <a:xfrm>
            <a:off x="860477" y="404664"/>
            <a:ext cx="8104011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-36512" y="1052736"/>
            <a:ext cx="92333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r>
              <a:rPr lang="en-US" altLang="en-US" sz="4800" b="1" dirty="0" smtClean="0">
                <a:solidFill>
                  <a:schemeClr val="hlink"/>
                </a:solidFill>
                <a:latin typeface="Arial" pitchFamily="34" charset="0"/>
              </a:rPr>
              <a:t>OFERTAS</a:t>
            </a:r>
            <a:endParaRPr lang="en-US" altLang="en-US" sz="4800" b="1" dirty="0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6237312"/>
            <a:ext cx="262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Fuente: www.portalinmobiliario.cl</a:t>
            </a:r>
            <a:endParaRPr lang="es-CL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160</Words>
  <Application>Microsoft Office PowerPoint</Application>
  <PresentationFormat>Presentación en pantalla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MEPALLARES</dc:creator>
  <cp:lastModifiedBy>MEPALLARES</cp:lastModifiedBy>
  <cp:revision>12</cp:revision>
  <dcterms:created xsi:type="dcterms:W3CDTF">2010-06-24T12:36:48Z</dcterms:created>
  <dcterms:modified xsi:type="dcterms:W3CDTF">2010-06-24T14:22:33Z</dcterms:modified>
</cp:coreProperties>
</file>