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notesSlides/notesSlide25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Default Extension="vml" ContentType="application/vnd.openxmlformats-officedocument.vmlDrawing"/>
  <Override PartName="/ppt/notesSlides/notesSlide20.xml" ContentType="application/vnd.openxmlformats-officedocument.presentationml.notesSlide+xml"/>
  <Default Extension="gif" ContentType="image/gi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256" r:id="rId2"/>
    <p:sldId id="258" r:id="rId3"/>
    <p:sldId id="259" r:id="rId4"/>
    <p:sldId id="263" r:id="rId5"/>
    <p:sldId id="264" r:id="rId6"/>
    <p:sldId id="265" r:id="rId7"/>
    <p:sldId id="266" r:id="rId8"/>
    <p:sldId id="260" r:id="rId9"/>
    <p:sldId id="261" r:id="rId10"/>
    <p:sldId id="262" r:id="rId11"/>
    <p:sldId id="267" r:id="rId12"/>
    <p:sldId id="268" r:id="rId13"/>
    <p:sldId id="269" r:id="rId14"/>
    <p:sldId id="270" r:id="rId15"/>
    <p:sldId id="271" r:id="rId16"/>
    <p:sldId id="272" r:id="rId17"/>
    <p:sldId id="274" r:id="rId18"/>
    <p:sldId id="275" r:id="rId19"/>
    <p:sldId id="276" r:id="rId20"/>
    <p:sldId id="277" r:id="rId21"/>
    <p:sldId id="278" r:id="rId22"/>
    <p:sldId id="279" r:id="rId23"/>
    <p:sldId id="280" r:id="rId24"/>
    <p:sldId id="282" r:id="rId25"/>
    <p:sldId id="281" r:id="rId26"/>
    <p:sldId id="273" r:id="rId27"/>
  </p:sldIdLst>
  <p:sldSz cx="9144000" cy="6858000" type="screen4x3"/>
  <p:notesSz cx="7315200" cy="96012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modifyVerifier cryptProviderType="rsaFull" cryptAlgorithmClass="hash" cryptAlgorithmType="typeAny" cryptAlgorithmSid="4" spinCount="100000" saltData="MgEWkbDOgFNkfwBPN+GIuw==" hashData="OK5bVI3b8uK6InyvQRkLPuviO54=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CC"/>
    <a:srgbClr val="FFFF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9" autoAdjust="0"/>
    <p:restoredTop sz="94681" autoAdjust="0"/>
  </p:normalViewPr>
  <p:slideViewPr>
    <p:cSldViewPr>
      <p:cViewPr varScale="1">
        <p:scale>
          <a:sx n="66" d="100"/>
          <a:sy n="66" d="100"/>
        </p:scale>
        <p:origin x="-55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63" d="100"/>
          <a:sy n="63" d="100"/>
        </p:scale>
        <p:origin x="-1638" y="-108"/>
      </p:cViewPr>
      <p:guideLst>
        <p:guide orient="horz" pos="3024"/>
        <p:guide pos="2304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l">
              <a:defRPr sz="1300"/>
            </a:lvl1pPr>
          </a:lstStyle>
          <a:p>
            <a:endParaRPr lang="es-ES"/>
          </a:p>
        </p:txBody>
      </p:sp>
      <p:sp>
        <p:nvSpPr>
          <p:cNvPr id="3" name="2 Marcador de fecha"/>
          <p:cNvSpPr>
            <a:spLocks noGrp="1"/>
          </p:cNvSpPr>
          <p:nvPr>
            <p:ph type="dt" sz="quarter" idx="1"/>
          </p:nvPr>
        </p:nvSpPr>
        <p:spPr>
          <a:xfrm>
            <a:off x="4143587" y="0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r">
              <a:defRPr sz="1300"/>
            </a:lvl1pPr>
          </a:lstStyle>
          <a:p>
            <a:fld id="{1DAC1AD6-26D5-450A-8D79-A132ED2C7D8B}" type="datetimeFigureOut">
              <a:rPr lang="es-ES" smtClean="0"/>
              <a:pPr/>
              <a:t>05/08/2009</a:t>
            </a:fld>
            <a:endParaRPr lang="es-ES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2"/>
          </p:nvPr>
        </p:nvSpPr>
        <p:spPr>
          <a:xfrm>
            <a:off x="0" y="9119474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l">
              <a:defRPr sz="1300"/>
            </a:lvl1pPr>
          </a:lstStyle>
          <a:p>
            <a:endParaRPr lang="es-ES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3"/>
          </p:nvPr>
        </p:nvSpPr>
        <p:spPr>
          <a:xfrm>
            <a:off x="4143587" y="9119474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r">
              <a:defRPr sz="1300"/>
            </a:lvl1pPr>
          </a:lstStyle>
          <a:p>
            <a:fld id="{58052340-EF49-4CA7-AF6E-DFA3E817109F}" type="slidenum">
              <a:rPr lang="es-ES" smtClean="0"/>
              <a:pPr/>
              <a:t>‹Nº›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l">
              <a:defRPr sz="1300"/>
            </a:lvl1pPr>
          </a:lstStyle>
          <a:p>
            <a:endParaRPr lang="es-ES"/>
          </a:p>
        </p:txBody>
      </p:sp>
      <p:sp>
        <p:nvSpPr>
          <p:cNvPr id="3" name="2 Marcador de fecha"/>
          <p:cNvSpPr>
            <a:spLocks noGrp="1"/>
          </p:cNvSpPr>
          <p:nvPr>
            <p:ph type="dt" idx="1"/>
          </p:nvPr>
        </p:nvSpPr>
        <p:spPr>
          <a:xfrm>
            <a:off x="4143587" y="0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r">
              <a:defRPr sz="1300"/>
            </a:lvl1pPr>
          </a:lstStyle>
          <a:p>
            <a:fld id="{070F1D9B-343B-423E-9B96-E6F91604F292}" type="datetimeFigureOut">
              <a:rPr lang="es-ES" smtClean="0"/>
              <a:pPr/>
              <a:t>05/08/2009</a:t>
            </a:fld>
            <a:endParaRPr lang="es-ES"/>
          </a:p>
        </p:txBody>
      </p:sp>
      <p:sp>
        <p:nvSpPr>
          <p:cNvPr id="4" name="3 Marcador de imagen de diapositiva"/>
          <p:cNvSpPr>
            <a:spLocks noGrp="1" noRot="1" noChangeAspect="1"/>
          </p:cNvSpPr>
          <p:nvPr>
            <p:ph type="sldImg" idx="2"/>
          </p:nvPr>
        </p:nvSpPr>
        <p:spPr>
          <a:xfrm>
            <a:off x="1257300" y="720725"/>
            <a:ext cx="4800600" cy="3600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61" tIns="48331" rIns="96661" bIns="48331" rtlCol="0" anchor="ctr"/>
          <a:lstStyle/>
          <a:p>
            <a:endParaRPr lang="es-ES"/>
          </a:p>
        </p:txBody>
      </p:sp>
      <p:sp>
        <p:nvSpPr>
          <p:cNvPr id="5" name="4 Marcador de notas"/>
          <p:cNvSpPr>
            <a:spLocks noGrp="1"/>
          </p:cNvSpPr>
          <p:nvPr>
            <p:ph type="body" sz="quarter" idx="3"/>
          </p:nvPr>
        </p:nvSpPr>
        <p:spPr>
          <a:xfrm>
            <a:off x="731520" y="4560570"/>
            <a:ext cx="5852160" cy="4320540"/>
          </a:xfrm>
          <a:prstGeom prst="rect">
            <a:avLst/>
          </a:prstGeom>
        </p:spPr>
        <p:txBody>
          <a:bodyPr vert="horz" lIns="96661" tIns="48331" rIns="96661" bIns="48331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4"/>
          </p:nvPr>
        </p:nvSpPr>
        <p:spPr>
          <a:xfrm>
            <a:off x="0" y="9119474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l">
              <a:defRPr sz="1300"/>
            </a:lvl1pPr>
          </a:lstStyle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5"/>
          </p:nvPr>
        </p:nvSpPr>
        <p:spPr>
          <a:xfrm>
            <a:off x="4143587" y="9119474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r">
              <a:defRPr sz="1300"/>
            </a:lvl1pPr>
          </a:lstStyle>
          <a:p>
            <a:fld id="{14B77BC9-2466-484E-B3AE-756BC32AE65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B77BC9-2466-484E-B3AE-756BC32AE65C}" type="slidenum">
              <a:rPr lang="es-ES" smtClean="0"/>
              <a:pPr/>
              <a:t>1</a:t>
            </a:fld>
            <a:endParaRPr lang="es-E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B77BC9-2466-484E-B3AE-756BC32AE65C}" type="slidenum">
              <a:rPr lang="es-ES" smtClean="0"/>
              <a:pPr/>
              <a:t>10</a:t>
            </a:fld>
            <a:endParaRPr lang="es-E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B77BC9-2466-484E-B3AE-756BC32AE65C}" type="slidenum">
              <a:rPr lang="es-ES" smtClean="0"/>
              <a:pPr/>
              <a:t>11</a:t>
            </a:fld>
            <a:endParaRPr lang="es-E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B77BC9-2466-484E-B3AE-756BC32AE65C}" type="slidenum">
              <a:rPr lang="es-ES" smtClean="0"/>
              <a:pPr/>
              <a:t>12</a:t>
            </a:fld>
            <a:endParaRPr lang="es-E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B77BC9-2466-484E-B3AE-756BC32AE65C}" type="slidenum">
              <a:rPr lang="es-ES" smtClean="0"/>
              <a:pPr/>
              <a:t>13</a:t>
            </a:fld>
            <a:endParaRPr lang="es-E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B77BC9-2466-484E-B3AE-756BC32AE65C}" type="slidenum">
              <a:rPr lang="es-ES" smtClean="0"/>
              <a:pPr/>
              <a:t>14</a:t>
            </a:fld>
            <a:endParaRPr lang="es-E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B77BC9-2466-484E-B3AE-756BC32AE65C}" type="slidenum">
              <a:rPr lang="es-ES" smtClean="0"/>
              <a:pPr/>
              <a:t>15</a:t>
            </a:fld>
            <a:endParaRPr lang="es-E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B77BC9-2466-484E-B3AE-756BC32AE65C}" type="slidenum">
              <a:rPr lang="es-ES" smtClean="0"/>
              <a:pPr/>
              <a:t>16</a:t>
            </a:fld>
            <a:endParaRPr lang="es-E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B77BC9-2466-484E-B3AE-756BC32AE65C}" type="slidenum">
              <a:rPr lang="es-ES" smtClean="0"/>
              <a:pPr/>
              <a:t>17</a:t>
            </a:fld>
            <a:endParaRPr lang="es-E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B77BC9-2466-484E-B3AE-756BC32AE65C}" type="slidenum">
              <a:rPr lang="es-ES" smtClean="0"/>
              <a:pPr/>
              <a:t>18</a:t>
            </a:fld>
            <a:endParaRPr lang="es-E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B77BC9-2466-484E-B3AE-756BC32AE65C}" type="slidenum">
              <a:rPr lang="es-ES" smtClean="0"/>
              <a:pPr/>
              <a:t>19</a:t>
            </a:fld>
            <a:endParaRPr lang="es-E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B77BC9-2466-484E-B3AE-756BC32AE65C}" type="slidenum">
              <a:rPr lang="es-ES" smtClean="0"/>
              <a:pPr/>
              <a:t>2</a:t>
            </a:fld>
            <a:endParaRPr lang="es-E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B77BC9-2466-484E-B3AE-756BC32AE65C}" type="slidenum">
              <a:rPr lang="es-ES" smtClean="0"/>
              <a:pPr/>
              <a:t>20</a:t>
            </a:fld>
            <a:endParaRPr lang="es-E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B77BC9-2466-484E-B3AE-756BC32AE65C}" type="slidenum">
              <a:rPr lang="es-ES" smtClean="0"/>
              <a:pPr/>
              <a:t>21</a:t>
            </a:fld>
            <a:endParaRPr lang="es-E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B77BC9-2466-484E-B3AE-756BC32AE65C}" type="slidenum">
              <a:rPr lang="es-ES" smtClean="0"/>
              <a:pPr/>
              <a:t>22</a:t>
            </a:fld>
            <a:endParaRPr lang="es-E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B77BC9-2466-484E-B3AE-756BC32AE65C}" type="slidenum">
              <a:rPr lang="es-ES" smtClean="0"/>
              <a:pPr/>
              <a:t>23</a:t>
            </a:fld>
            <a:endParaRPr lang="es-E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B77BC9-2466-484E-B3AE-756BC32AE65C}" type="slidenum">
              <a:rPr lang="es-ES" smtClean="0"/>
              <a:pPr/>
              <a:t>24</a:t>
            </a:fld>
            <a:endParaRPr lang="es-E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B77BC9-2466-484E-B3AE-756BC32AE65C}" type="slidenum">
              <a:rPr lang="es-ES" smtClean="0"/>
              <a:pPr/>
              <a:t>26</a:t>
            </a:fld>
            <a:endParaRPr lang="es-E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B77BC9-2466-484E-B3AE-756BC32AE65C}" type="slidenum">
              <a:rPr lang="es-ES" smtClean="0"/>
              <a:pPr/>
              <a:t>3</a:t>
            </a:fld>
            <a:endParaRPr lang="es-E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B77BC9-2466-484E-B3AE-756BC32AE65C}" type="slidenum">
              <a:rPr lang="es-ES" smtClean="0"/>
              <a:pPr/>
              <a:t>4</a:t>
            </a:fld>
            <a:endParaRPr lang="es-E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B77BC9-2466-484E-B3AE-756BC32AE65C}" type="slidenum">
              <a:rPr lang="es-ES" smtClean="0"/>
              <a:pPr/>
              <a:t>5</a:t>
            </a:fld>
            <a:endParaRPr lang="es-E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B77BC9-2466-484E-B3AE-756BC32AE65C}" type="slidenum">
              <a:rPr lang="es-ES" smtClean="0"/>
              <a:pPr/>
              <a:t>6</a:t>
            </a:fld>
            <a:endParaRPr lang="es-E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B77BC9-2466-484E-B3AE-756BC32AE65C}" type="slidenum">
              <a:rPr lang="es-ES" smtClean="0"/>
              <a:pPr/>
              <a:t>7</a:t>
            </a:fld>
            <a:endParaRPr lang="es-E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B77BC9-2466-484E-B3AE-756BC32AE65C}" type="slidenum">
              <a:rPr lang="es-ES" smtClean="0"/>
              <a:pPr/>
              <a:t>8</a:t>
            </a:fld>
            <a:endParaRPr lang="es-E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B77BC9-2466-484E-B3AE-756BC32AE65C}" type="slidenum">
              <a:rPr lang="es-ES" smtClean="0"/>
              <a:pPr/>
              <a:t>9</a:t>
            </a:fld>
            <a:endParaRPr lang="es-E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9D04-A430-4687-90DF-7B4A21B16D8F}" type="datetimeFigureOut">
              <a:rPr lang="es-ES" smtClean="0"/>
              <a:pPr/>
              <a:t>05/08/2009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544065-25D5-4B12-A024-3FFF796DF612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9D04-A430-4687-90DF-7B4A21B16D8F}" type="datetimeFigureOut">
              <a:rPr lang="es-ES" smtClean="0"/>
              <a:pPr/>
              <a:t>05/08/2009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544065-25D5-4B12-A024-3FFF796DF612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9D04-A430-4687-90DF-7B4A21B16D8F}" type="datetimeFigureOut">
              <a:rPr lang="es-ES" smtClean="0"/>
              <a:pPr/>
              <a:t>05/08/2009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544065-25D5-4B12-A024-3FFF796DF612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9D04-A430-4687-90DF-7B4A21B16D8F}" type="datetimeFigureOut">
              <a:rPr lang="es-ES" smtClean="0"/>
              <a:pPr/>
              <a:t>05/08/2009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544065-25D5-4B12-A024-3FFF796DF612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9D04-A430-4687-90DF-7B4A21B16D8F}" type="datetimeFigureOut">
              <a:rPr lang="es-ES" smtClean="0"/>
              <a:pPr/>
              <a:t>05/08/2009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544065-25D5-4B12-A024-3FFF796DF612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9D04-A430-4687-90DF-7B4A21B16D8F}" type="datetimeFigureOut">
              <a:rPr lang="es-ES" smtClean="0"/>
              <a:pPr/>
              <a:t>05/08/2009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544065-25D5-4B12-A024-3FFF796DF612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9D04-A430-4687-90DF-7B4A21B16D8F}" type="datetimeFigureOut">
              <a:rPr lang="es-ES" smtClean="0"/>
              <a:pPr/>
              <a:t>05/08/2009</a:t>
            </a:fld>
            <a:endParaRPr lang="es-ES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544065-25D5-4B12-A024-3FFF796DF612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9D04-A430-4687-90DF-7B4A21B16D8F}" type="datetimeFigureOut">
              <a:rPr lang="es-ES" smtClean="0"/>
              <a:pPr/>
              <a:t>05/08/2009</a:t>
            </a:fld>
            <a:endParaRPr lang="es-ES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544065-25D5-4B12-A024-3FFF796DF612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9D04-A430-4687-90DF-7B4A21B16D8F}" type="datetimeFigureOut">
              <a:rPr lang="es-ES" smtClean="0"/>
              <a:pPr/>
              <a:t>05/08/2009</a:t>
            </a:fld>
            <a:endParaRPr lang="es-ES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544065-25D5-4B12-A024-3FFF796DF612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9D04-A430-4687-90DF-7B4A21B16D8F}" type="datetimeFigureOut">
              <a:rPr lang="es-ES" smtClean="0"/>
              <a:pPr/>
              <a:t>05/08/2009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544065-25D5-4B12-A024-3FFF796DF612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39D04-A430-4687-90DF-7B4A21B16D8F}" type="datetimeFigureOut">
              <a:rPr lang="es-ES" smtClean="0"/>
              <a:pPr/>
              <a:t>05/08/2009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544065-25D5-4B12-A024-3FFF796DF612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85000"/>
            <a:lumOff val="1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239D04-A430-4687-90DF-7B4A21B16D8F}" type="datetimeFigureOut">
              <a:rPr lang="es-ES" smtClean="0"/>
              <a:pPr/>
              <a:t>05/08/2009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544065-25D5-4B12-A024-3FFF796DF612}" type="slidenum">
              <a:rPr lang="es-ES" smtClean="0"/>
              <a:pPr/>
              <a:t>‹Nº›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5" Type="http://schemas.openxmlformats.org/officeDocument/2006/relationships/slide" Target="slide3.xml"/><Relationship Id="rId4" Type="http://schemas.openxmlformats.org/officeDocument/2006/relationships/slide" Target="slide9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slide" Target="slide3.xml"/><Relationship Id="rId3" Type="http://schemas.openxmlformats.org/officeDocument/2006/relationships/slide" Target="slide4.xml"/><Relationship Id="rId7" Type="http://schemas.openxmlformats.org/officeDocument/2006/relationships/slide" Target="slide9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6" Type="http://schemas.openxmlformats.org/officeDocument/2006/relationships/slide" Target="slide12.xml"/><Relationship Id="rId5" Type="http://schemas.openxmlformats.org/officeDocument/2006/relationships/slide" Target="slide6.xml"/><Relationship Id="rId4" Type="http://schemas.openxmlformats.org/officeDocument/2006/relationships/slide" Target="slide2.xml"/><Relationship Id="rId9" Type="http://schemas.openxmlformats.org/officeDocument/2006/relationships/slide" Target="slide13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slide" Target="slide13.xml"/><Relationship Id="rId3" Type="http://schemas.openxmlformats.org/officeDocument/2006/relationships/slide" Target="slide2.xml"/><Relationship Id="rId7" Type="http://schemas.openxmlformats.org/officeDocument/2006/relationships/slide" Target="slide3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6" Type="http://schemas.openxmlformats.org/officeDocument/2006/relationships/slide" Target="slide9.xml"/><Relationship Id="rId5" Type="http://schemas.openxmlformats.org/officeDocument/2006/relationships/slide" Target="slide12.xml"/><Relationship Id="rId4" Type="http://schemas.openxmlformats.org/officeDocument/2006/relationships/slide" Target="slide6.xml"/><Relationship Id="rId9" Type="http://schemas.openxmlformats.org/officeDocument/2006/relationships/slide" Target="slide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image" Target="../media/image4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6" Type="http://schemas.openxmlformats.org/officeDocument/2006/relationships/hyperlink" Target="../Cotasaya/final%20patologia%20Cotasaya.ppt" TargetMode="External"/><Relationship Id="rId5" Type="http://schemas.openxmlformats.org/officeDocument/2006/relationships/image" Target="../media/image3.jpeg"/><Relationship Id="rId4" Type="http://schemas.openxmlformats.org/officeDocument/2006/relationships/hyperlink" Target="../Achauta/Achauta.ppt" TargetMode="Externa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image" Target="../media/image6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6" Type="http://schemas.openxmlformats.org/officeDocument/2006/relationships/hyperlink" Target="../Iglesia%20Loica/Trabajo/final%20loica.ppt" TargetMode="External"/><Relationship Id="rId5" Type="http://schemas.openxmlformats.org/officeDocument/2006/relationships/image" Target="../media/image5.jpeg"/><Relationship Id="rId4" Type="http://schemas.openxmlformats.org/officeDocument/2006/relationships/hyperlink" Target="../Casa%20Fontt/Expediente%20Casa%20Fontt%20Final.ppt" TargetMode="Externa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image" Target="../media/image8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6" Type="http://schemas.openxmlformats.org/officeDocument/2006/relationships/hyperlink" Target="Ex%20Bodega%20Err&#225;zuriz.PPT" TargetMode="External"/><Relationship Id="rId5" Type="http://schemas.openxmlformats.org/officeDocument/2006/relationships/image" Target="../media/image7.jpeg"/><Relationship Id="rId4" Type="http://schemas.openxmlformats.org/officeDocument/2006/relationships/hyperlink" Target="../EXPEDIENTE%20T&#201;CNICO/PRESENTACI&#211;N/PRESENTACI&#211;N%20EXPEDIENTE%20T&#201;CNICO.ppt" TargetMode="Externa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hyperlink" Target="Molinos%20Pichidehua.PPT" TargetMode="Externa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1.bin"/><Relationship Id="rId5" Type="http://schemas.openxmlformats.org/officeDocument/2006/relationships/image" Target="../media/image12.jpeg"/><Relationship Id="rId4" Type="http://schemas.openxmlformats.org/officeDocument/2006/relationships/slide" Target="slide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13.xml"/><Relationship Id="rId3" Type="http://schemas.openxmlformats.org/officeDocument/2006/relationships/slide" Target="slide2.xml"/><Relationship Id="rId7" Type="http://schemas.openxmlformats.org/officeDocument/2006/relationships/slide" Target="slide3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slide" Target="slide9.xml"/><Relationship Id="rId5" Type="http://schemas.openxmlformats.org/officeDocument/2006/relationships/slide" Target="slide12.xml"/><Relationship Id="rId4" Type="http://schemas.openxmlformats.org/officeDocument/2006/relationships/slide" Target="slide6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2.png"/><Relationship Id="rId4" Type="http://schemas.openxmlformats.org/officeDocument/2006/relationships/image" Target="../media/image21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gif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3.xml"/><Relationship Id="rId3" Type="http://schemas.openxmlformats.org/officeDocument/2006/relationships/slide" Target="slide4.xml"/><Relationship Id="rId7" Type="http://schemas.openxmlformats.org/officeDocument/2006/relationships/slide" Target="slide9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slide" Target="slide12.xml"/><Relationship Id="rId5" Type="http://schemas.openxmlformats.org/officeDocument/2006/relationships/slide" Target="slide6.xml"/><Relationship Id="rId4" Type="http://schemas.openxmlformats.org/officeDocument/2006/relationships/slide" Target="slide2.xml"/><Relationship Id="rId9" Type="http://schemas.openxmlformats.org/officeDocument/2006/relationships/slide" Target="slide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5" Type="http://schemas.openxmlformats.org/officeDocument/2006/relationships/slide" Target="slide3.xml"/><Relationship Id="rId4" Type="http://schemas.openxmlformats.org/officeDocument/2006/relationships/slide" Target="slide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slide" Target="slide13.xml"/><Relationship Id="rId3" Type="http://schemas.openxmlformats.org/officeDocument/2006/relationships/slide" Target="slide2.xml"/><Relationship Id="rId7" Type="http://schemas.openxmlformats.org/officeDocument/2006/relationships/slide" Target="slide3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slide" Target="slide9.xml"/><Relationship Id="rId5" Type="http://schemas.openxmlformats.org/officeDocument/2006/relationships/slide" Target="slide12.xml"/><Relationship Id="rId4" Type="http://schemas.openxmlformats.org/officeDocument/2006/relationships/slide" Target="slide6.xml"/><Relationship Id="rId9" Type="http://schemas.openxmlformats.org/officeDocument/2006/relationships/slide" Target="slide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5" Type="http://schemas.openxmlformats.org/officeDocument/2006/relationships/slide" Target="slide3.xml"/><Relationship Id="rId4" Type="http://schemas.openxmlformats.org/officeDocument/2006/relationships/slide" Target="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Box 89"/>
          <p:cNvSpPr txBox="1">
            <a:spLocks noChangeArrowheads="1"/>
          </p:cNvSpPr>
          <p:nvPr/>
        </p:nvSpPr>
        <p:spPr bwMode="auto">
          <a:xfrm>
            <a:off x="412781" y="4214818"/>
            <a:ext cx="8229600" cy="8002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es-ES_tradnl" sz="2600" b="1" dirty="0" smtClean="0">
                <a:solidFill>
                  <a:srgbClr val="FFFFFF"/>
                </a:solidFill>
                <a:latin typeface="Lucida Sans Unicode" pitchFamily="34" charset="0"/>
                <a:cs typeface="Lucida Sans Unicode" pitchFamily="34" charset="0"/>
              </a:rPr>
              <a:t>ANÁLISIS PATOLÓGICO</a:t>
            </a:r>
          </a:p>
          <a:p>
            <a:pPr algn="r"/>
            <a:r>
              <a:rPr lang="es-ES_tradnl" sz="2000" dirty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Lucida Sans Unicode" pitchFamily="34" charset="0"/>
                <a:cs typeface="Lucida Sans Unicode" pitchFamily="34" charset="0"/>
              </a:rPr>
              <a:t>y propuesta de intervención en edificios</a:t>
            </a:r>
            <a:endParaRPr lang="es-ES" sz="2000" dirty="0">
              <a:solidFill>
                <a:schemeClr val="accent5">
                  <a:lumMod val="60000"/>
                  <a:lumOff val="40000"/>
                </a:schemeClr>
              </a:solidFill>
              <a:latin typeface="Lucida Sans Unicode" pitchFamily="34" charset="0"/>
              <a:cs typeface="Lucida Sans Unicode" pitchFamily="34" charset="0"/>
            </a:endParaRPr>
          </a:p>
        </p:txBody>
      </p:sp>
      <p:sp>
        <p:nvSpPr>
          <p:cNvPr id="7" name="Text Box 85"/>
          <p:cNvSpPr txBox="1">
            <a:spLocks noChangeArrowheads="1"/>
          </p:cNvSpPr>
          <p:nvPr/>
        </p:nvSpPr>
        <p:spPr bwMode="auto">
          <a:xfrm>
            <a:off x="4019575" y="6072206"/>
            <a:ext cx="4624391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r">
              <a:spcBef>
                <a:spcPct val="50000"/>
              </a:spcBef>
            </a:pPr>
            <a:r>
              <a:rPr lang="es-ES" sz="1200" b="1" dirty="0" err="1" smtClean="0">
                <a:solidFill>
                  <a:srgbClr val="0070C0"/>
                </a:solidFill>
                <a:latin typeface="Lucida Sans" pitchFamily="34" charset="0"/>
              </a:rPr>
              <a:t>luis</a:t>
            </a:r>
            <a:r>
              <a:rPr lang="es-ES" sz="1200" b="1" dirty="0" smtClean="0">
                <a:solidFill>
                  <a:srgbClr val="0070C0"/>
                </a:solidFill>
                <a:latin typeface="Lucida Sans" pitchFamily="34" charset="0"/>
              </a:rPr>
              <a:t> </a:t>
            </a:r>
            <a:r>
              <a:rPr lang="es-ES" sz="1200" b="1" dirty="0" err="1" smtClean="0">
                <a:solidFill>
                  <a:srgbClr val="0070C0"/>
                </a:solidFill>
                <a:latin typeface="Lucida Sans" pitchFamily="34" charset="0"/>
              </a:rPr>
              <a:t>goldsack</a:t>
            </a:r>
            <a:r>
              <a:rPr lang="es-ES" sz="1200" b="1" dirty="0" smtClean="0">
                <a:solidFill>
                  <a:srgbClr val="0070C0"/>
                </a:solidFill>
                <a:latin typeface="Lucida Sans" pitchFamily="34" charset="0"/>
              </a:rPr>
              <a:t> / </a:t>
            </a:r>
            <a:r>
              <a:rPr lang="es-ES" sz="1200" b="1" dirty="0" err="1" smtClean="0">
                <a:solidFill>
                  <a:srgbClr val="0070C0"/>
                </a:solidFill>
                <a:latin typeface="Lucida Sans" pitchFamily="34" charset="0"/>
              </a:rPr>
              <a:t>gabriela</a:t>
            </a:r>
            <a:r>
              <a:rPr lang="es-ES" sz="1200" b="1" dirty="0" smtClean="0">
                <a:solidFill>
                  <a:srgbClr val="0070C0"/>
                </a:solidFill>
                <a:latin typeface="Lucida Sans" pitchFamily="34" charset="0"/>
              </a:rPr>
              <a:t> muñoz / verónica veas</a:t>
            </a:r>
          </a:p>
          <a:p>
            <a:pPr algn="r">
              <a:spcBef>
                <a:spcPct val="50000"/>
              </a:spcBef>
            </a:pPr>
            <a:r>
              <a:rPr lang="es-ES" sz="1200" b="1" dirty="0" err="1" smtClean="0">
                <a:solidFill>
                  <a:srgbClr val="0070C0"/>
                </a:solidFill>
                <a:latin typeface="Lucida Sans" pitchFamily="34" charset="0"/>
              </a:rPr>
              <a:t>hernán</a:t>
            </a:r>
            <a:r>
              <a:rPr lang="es-ES" sz="1200" b="1" dirty="0" smtClean="0">
                <a:solidFill>
                  <a:srgbClr val="0070C0"/>
                </a:solidFill>
                <a:latin typeface="Lucida Sans" pitchFamily="34" charset="0"/>
              </a:rPr>
              <a:t> </a:t>
            </a:r>
            <a:r>
              <a:rPr lang="es-ES" sz="1200" b="1" dirty="0" err="1" smtClean="0">
                <a:solidFill>
                  <a:srgbClr val="0070C0"/>
                </a:solidFill>
                <a:latin typeface="Lucida Sans" pitchFamily="34" charset="0"/>
              </a:rPr>
              <a:t>elgueta</a:t>
            </a:r>
            <a:r>
              <a:rPr lang="es-ES" sz="1200" b="1" dirty="0" smtClean="0">
                <a:solidFill>
                  <a:srgbClr val="0070C0"/>
                </a:solidFill>
                <a:latin typeface="Lucida Sans" pitchFamily="34" charset="0"/>
              </a:rPr>
              <a:t> / diego </a:t>
            </a:r>
            <a:r>
              <a:rPr lang="es-ES" sz="1200" b="1" dirty="0" err="1" smtClean="0">
                <a:solidFill>
                  <a:srgbClr val="0070C0"/>
                </a:solidFill>
                <a:latin typeface="Lucida Sans" pitchFamily="34" charset="0"/>
              </a:rPr>
              <a:t>ramírez</a:t>
            </a:r>
            <a:endParaRPr lang="es-ES" sz="1200" b="1" dirty="0">
              <a:solidFill>
                <a:srgbClr val="0070C0"/>
              </a:solidFill>
              <a:latin typeface="Lucida Sans" pitchFamily="34" charset="0"/>
            </a:endParaRPr>
          </a:p>
        </p:txBody>
      </p:sp>
      <p:pic>
        <p:nvPicPr>
          <p:cNvPr id="1027" name="Picture 3" descr="D:\EAv.2\Patología 2º 2008\Doc2006070704_01.jpg"/>
          <p:cNvPicPr>
            <a:picLocks noChangeAspect="1" noChangeArrowheads="1"/>
          </p:cNvPicPr>
          <p:nvPr/>
        </p:nvPicPr>
        <p:blipFill>
          <a:blip r:embed="rId3" cstate="print">
            <a:lum bright="-10000"/>
          </a:blip>
          <a:srcRect/>
          <a:stretch>
            <a:fillRect/>
          </a:stretch>
        </p:blipFill>
        <p:spPr bwMode="auto">
          <a:xfrm>
            <a:off x="928662" y="3143248"/>
            <a:ext cx="7620000" cy="85725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0" name="Line 129"/>
          <p:cNvSpPr>
            <a:spLocks noChangeShapeType="1"/>
          </p:cNvSpPr>
          <p:nvPr/>
        </p:nvSpPr>
        <p:spPr bwMode="auto">
          <a:xfrm flipV="1">
            <a:off x="4641851" y="1010810"/>
            <a:ext cx="1587" cy="20520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 type="none" w="med" len="sm"/>
            <a:tailEnd type="none" w="med" len="sm"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203" name="AutoShape 2"/>
          <p:cNvSpPr>
            <a:spLocks noChangeArrowheads="1"/>
          </p:cNvSpPr>
          <p:nvPr/>
        </p:nvSpPr>
        <p:spPr bwMode="auto">
          <a:xfrm>
            <a:off x="523875" y="554018"/>
            <a:ext cx="2119299" cy="427079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es-ES" dirty="0">
              <a:solidFill>
                <a:schemeClr val="lt1"/>
              </a:solidFill>
            </a:endParaRPr>
          </a:p>
        </p:txBody>
      </p:sp>
      <p:sp>
        <p:nvSpPr>
          <p:cNvPr id="316" name="Line 115"/>
          <p:cNvSpPr>
            <a:spLocks noChangeShapeType="1"/>
          </p:cNvSpPr>
          <p:nvPr/>
        </p:nvSpPr>
        <p:spPr bwMode="auto">
          <a:xfrm>
            <a:off x="1571604" y="1403339"/>
            <a:ext cx="5868000" cy="7935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 type="none" w="med" len="sm"/>
            <a:tailEnd type="none" w="med" len="sm"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317" name="Line 116"/>
          <p:cNvSpPr>
            <a:spLocks noChangeShapeType="1"/>
          </p:cNvSpPr>
          <p:nvPr/>
        </p:nvSpPr>
        <p:spPr bwMode="auto">
          <a:xfrm flipV="1">
            <a:off x="1570016" y="1010810"/>
            <a:ext cx="1588" cy="3960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 type="none" w="med" len="sm"/>
            <a:tailEnd type="none" w="med" len="sm"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318" name="AutoShape 117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3725862" y="1697026"/>
            <a:ext cx="1825625" cy="579439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es-ES">
              <a:solidFill>
                <a:schemeClr val="lt1"/>
              </a:solidFill>
            </a:endParaRPr>
          </a:p>
        </p:txBody>
      </p:sp>
      <p:sp>
        <p:nvSpPr>
          <p:cNvPr id="321" name="Line 130"/>
          <p:cNvSpPr>
            <a:spLocks noChangeShapeType="1"/>
          </p:cNvSpPr>
          <p:nvPr/>
        </p:nvSpPr>
        <p:spPr bwMode="auto">
          <a:xfrm flipV="1">
            <a:off x="7427933" y="1010810"/>
            <a:ext cx="1587" cy="3960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 type="none" w="med" len="sm"/>
            <a:tailEnd type="none" w="med" len="sm"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53" name="Text Box 8">
            <a:hlinkClick r:id="rId4" action="ppaction://hlinksldjump"/>
          </p:cNvPr>
          <p:cNvSpPr txBox="1">
            <a:spLocks noChangeArrowheads="1"/>
          </p:cNvSpPr>
          <p:nvPr/>
        </p:nvSpPr>
        <p:spPr bwMode="auto">
          <a:xfrm>
            <a:off x="619083" y="625456"/>
            <a:ext cx="1952653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es-CL" sz="1200" dirty="0">
                <a:solidFill>
                  <a:srgbClr val="FFFFCC"/>
                </a:solidFill>
                <a:latin typeface="Lucida Sans Unicode" pitchFamily="34" charset="0"/>
                <a:cs typeface="Lucida Sans Unicode" pitchFamily="34" charset="0"/>
              </a:rPr>
              <a:t>i</a:t>
            </a:r>
            <a:r>
              <a:rPr lang="es-CL" sz="1200" dirty="0" smtClean="0">
                <a:solidFill>
                  <a:srgbClr val="FFFFCC"/>
                </a:solidFill>
                <a:latin typeface="Lucida Sans Unicode" pitchFamily="34" charset="0"/>
                <a:cs typeface="Lucida Sans Unicode" pitchFamily="34" charset="0"/>
              </a:rPr>
              <a:t>mposiciones del medio</a:t>
            </a:r>
            <a:endParaRPr lang="es-CL" sz="1200" dirty="0">
              <a:solidFill>
                <a:srgbClr val="FFFFCC"/>
              </a:solidFill>
              <a:latin typeface="Lucida Sans Unicode" pitchFamily="34" charset="0"/>
              <a:cs typeface="Lucida Sans Unicode" pitchFamily="34" charset="0"/>
            </a:endParaRPr>
          </a:p>
        </p:txBody>
      </p:sp>
      <p:sp>
        <p:nvSpPr>
          <p:cNvPr id="325" name="AutoShape 2"/>
          <p:cNvSpPr>
            <a:spLocks noChangeArrowheads="1"/>
          </p:cNvSpPr>
          <p:nvPr/>
        </p:nvSpPr>
        <p:spPr bwMode="auto">
          <a:xfrm>
            <a:off x="3571868" y="555567"/>
            <a:ext cx="2119299" cy="427079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es-ES" dirty="0">
              <a:solidFill>
                <a:schemeClr val="lt1"/>
              </a:solidFill>
            </a:endParaRPr>
          </a:p>
        </p:txBody>
      </p:sp>
      <p:sp>
        <p:nvSpPr>
          <p:cNvPr id="326" name="Text Box 8">
            <a:hlinkClick r:id="rId4" action="ppaction://hlinksldjump"/>
          </p:cNvPr>
          <p:cNvSpPr txBox="1">
            <a:spLocks noChangeArrowheads="1"/>
          </p:cNvSpPr>
          <p:nvPr/>
        </p:nvSpPr>
        <p:spPr bwMode="auto">
          <a:xfrm>
            <a:off x="3571868" y="625457"/>
            <a:ext cx="2143140" cy="2785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es-CL" sz="1200" dirty="0" smtClean="0">
                <a:solidFill>
                  <a:srgbClr val="FFFFCC"/>
                </a:solidFill>
                <a:latin typeface="Lucida Sans Unicode" pitchFamily="34" charset="0"/>
                <a:cs typeface="Lucida Sans Unicode" pitchFamily="34" charset="0"/>
              </a:rPr>
              <a:t>necesidades del hombre</a:t>
            </a:r>
            <a:endParaRPr lang="es-CL" sz="1200" dirty="0">
              <a:solidFill>
                <a:srgbClr val="FFFFCC"/>
              </a:solidFill>
              <a:latin typeface="Lucida Sans Unicode" pitchFamily="34" charset="0"/>
              <a:cs typeface="Lucida Sans Unicode" pitchFamily="34" charset="0"/>
            </a:endParaRPr>
          </a:p>
        </p:txBody>
      </p:sp>
      <p:sp>
        <p:nvSpPr>
          <p:cNvPr id="327" name="AutoShape 2"/>
          <p:cNvSpPr>
            <a:spLocks noChangeArrowheads="1"/>
          </p:cNvSpPr>
          <p:nvPr/>
        </p:nvSpPr>
        <p:spPr bwMode="auto">
          <a:xfrm>
            <a:off x="6357950" y="554018"/>
            <a:ext cx="2119299" cy="427079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es-ES" dirty="0">
              <a:solidFill>
                <a:schemeClr val="lt1"/>
              </a:solidFill>
            </a:endParaRPr>
          </a:p>
        </p:txBody>
      </p:sp>
      <p:sp>
        <p:nvSpPr>
          <p:cNvPr id="328" name="Text Box 8">
            <a:hlinkClick r:id="rId4" action="ppaction://hlinksldjump"/>
          </p:cNvPr>
          <p:cNvSpPr txBox="1">
            <a:spLocks noChangeArrowheads="1"/>
          </p:cNvSpPr>
          <p:nvPr/>
        </p:nvSpPr>
        <p:spPr bwMode="auto">
          <a:xfrm>
            <a:off x="6286512" y="625456"/>
            <a:ext cx="2286016" cy="2754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es-CL" sz="1200" dirty="0" smtClean="0">
                <a:solidFill>
                  <a:srgbClr val="FFFFCC"/>
                </a:solidFill>
                <a:latin typeface="Lucida Sans Unicode" pitchFamily="34" charset="0"/>
                <a:cs typeface="Lucida Sans Unicode" pitchFamily="34" charset="0"/>
              </a:rPr>
              <a:t>requerimientos del edificio</a:t>
            </a:r>
            <a:endParaRPr lang="es-CL" sz="1200" dirty="0">
              <a:solidFill>
                <a:srgbClr val="FFFFCC"/>
              </a:solidFill>
              <a:latin typeface="Lucida Sans Unicode" pitchFamily="34" charset="0"/>
              <a:cs typeface="Lucida Sans Unicode" pitchFamily="34" charset="0"/>
            </a:endParaRPr>
          </a:p>
        </p:txBody>
      </p:sp>
      <p:sp>
        <p:nvSpPr>
          <p:cNvPr id="330" name="Text Box 8">
            <a:hlinkClick r:id="rId4" action="ppaction://hlinksldjump"/>
          </p:cNvPr>
          <p:cNvSpPr txBox="1">
            <a:spLocks noChangeArrowheads="1"/>
          </p:cNvSpPr>
          <p:nvPr/>
        </p:nvSpPr>
        <p:spPr bwMode="auto">
          <a:xfrm>
            <a:off x="3571868" y="1753245"/>
            <a:ext cx="214314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es-CL" sz="1400" dirty="0" smtClean="0">
                <a:solidFill>
                  <a:srgbClr val="FFFFCC"/>
                </a:solidFill>
                <a:latin typeface="Lucida Sans Unicode" pitchFamily="34" charset="0"/>
                <a:cs typeface="Lucida Sans Unicode" pitchFamily="34" charset="0"/>
              </a:rPr>
              <a:t>propuesta de materialización</a:t>
            </a:r>
            <a:endParaRPr lang="es-CL" sz="1400" dirty="0">
              <a:solidFill>
                <a:srgbClr val="FFFFCC"/>
              </a:solidFill>
              <a:latin typeface="Lucida Sans Unicode" pitchFamily="34" charset="0"/>
              <a:cs typeface="Lucida Sans Unicode" pitchFamily="34" charset="0"/>
            </a:endParaRPr>
          </a:p>
        </p:txBody>
      </p:sp>
      <p:sp>
        <p:nvSpPr>
          <p:cNvPr id="417" name="Line 81"/>
          <p:cNvSpPr>
            <a:spLocks noChangeShapeType="1"/>
          </p:cNvSpPr>
          <p:nvPr/>
        </p:nvSpPr>
        <p:spPr bwMode="auto">
          <a:xfrm>
            <a:off x="642910" y="3482976"/>
            <a:ext cx="1588" cy="2016000"/>
          </a:xfrm>
          <a:prstGeom prst="line">
            <a:avLst/>
          </a:prstGeom>
          <a:noFill/>
          <a:ln w="19050">
            <a:solidFill>
              <a:srgbClr val="FFFFCC"/>
            </a:solidFill>
            <a:round/>
            <a:headEnd type="none" w="med" len="sm"/>
            <a:tailEnd type="none" w="med" len="sm"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418" name="AutoShape 8"/>
          <p:cNvSpPr>
            <a:spLocks noChangeArrowheads="1"/>
          </p:cNvSpPr>
          <p:nvPr/>
        </p:nvSpPr>
        <p:spPr bwMode="auto">
          <a:xfrm>
            <a:off x="784220" y="3625852"/>
            <a:ext cx="1787526" cy="446090"/>
          </a:xfrm>
          <a:prstGeom prst="roundRect">
            <a:avLst>
              <a:gd name="adj" fmla="val 16667"/>
            </a:avLst>
          </a:prstGeom>
          <a:ln w="38100"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anchor="ctr"/>
          <a:lstStyle/>
          <a:p>
            <a:endParaRPr lang="es-ES">
              <a:solidFill>
                <a:schemeClr val="lt1"/>
              </a:solidFill>
            </a:endParaRPr>
          </a:p>
        </p:txBody>
      </p:sp>
      <p:sp>
        <p:nvSpPr>
          <p:cNvPr id="419" name="Line 38"/>
          <p:cNvSpPr>
            <a:spLocks noChangeShapeType="1"/>
          </p:cNvSpPr>
          <p:nvPr/>
        </p:nvSpPr>
        <p:spPr bwMode="auto">
          <a:xfrm flipH="1">
            <a:off x="657220" y="3719514"/>
            <a:ext cx="127000" cy="1588"/>
          </a:xfrm>
          <a:prstGeom prst="line">
            <a:avLst/>
          </a:prstGeom>
          <a:noFill/>
          <a:ln w="19050">
            <a:solidFill>
              <a:srgbClr val="FFFFCC"/>
            </a:solidFill>
            <a:round/>
            <a:headEnd type="none" w="med" len="sm"/>
            <a:tailEnd type="none" w="med" len="sm"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420" name="Text Box 6">
            <a:hlinkClick r:id="rId5" action="ppaction://hlinksldjump"/>
          </p:cNvPr>
          <p:cNvSpPr txBox="1">
            <a:spLocks noChangeArrowheads="1"/>
          </p:cNvSpPr>
          <p:nvPr/>
        </p:nvSpPr>
        <p:spPr bwMode="auto">
          <a:xfrm>
            <a:off x="852456" y="3643314"/>
            <a:ext cx="164785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es-CL" sz="1000" b="1" dirty="0">
                <a:latin typeface="Lucida Sans Unicode" pitchFamily="34" charset="0"/>
                <a:cs typeface="Lucida Sans Unicode" pitchFamily="34" charset="0"/>
              </a:rPr>
              <a:t>e</a:t>
            </a:r>
            <a:r>
              <a:rPr lang="es-CL" sz="1000" b="1" dirty="0" smtClean="0">
                <a:latin typeface="Lucida Sans Unicode" pitchFamily="34" charset="0"/>
                <a:cs typeface="Lucida Sans Unicode" pitchFamily="34" charset="0"/>
              </a:rPr>
              <a:t>structuración en base a muros</a:t>
            </a:r>
            <a:endParaRPr lang="es-CL" sz="1000" b="1" dirty="0">
              <a:latin typeface="Lucida Sans Unicode" pitchFamily="34" charset="0"/>
              <a:cs typeface="Lucida Sans Unicode" pitchFamily="34" charset="0"/>
            </a:endParaRPr>
          </a:p>
        </p:txBody>
      </p:sp>
      <p:sp>
        <p:nvSpPr>
          <p:cNvPr id="421" name="AutoShape 8"/>
          <p:cNvSpPr>
            <a:spLocks noChangeArrowheads="1"/>
          </p:cNvSpPr>
          <p:nvPr/>
        </p:nvSpPr>
        <p:spPr bwMode="auto">
          <a:xfrm>
            <a:off x="769920" y="4214818"/>
            <a:ext cx="1787526" cy="446090"/>
          </a:xfrm>
          <a:prstGeom prst="roundRect">
            <a:avLst>
              <a:gd name="adj" fmla="val 16667"/>
            </a:avLst>
          </a:prstGeom>
          <a:ln w="38100"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anchor="ctr"/>
          <a:lstStyle/>
          <a:p>
            <a:endParaRPr lang="es-ES">
              <a:solidFill>
                <a:schemeClr val="lt1"/>
              </a:solidFill>
            </a:endParaRPr>
          </a:p>
        </p:txBody>
      </p:sp>
      <p:sp>
        <p:nvSpPr>
          <p:cNvPr id="422" name="Line 38"/>
          <p:cNvSpPr>
            <a:spLocks noChangeShapeType="1"/>
          </p:cNvSpPr>
          <p:nvPr/>
        </p:nvSpPr>
        <p:spPr bwMode="auto">
          <a:xfrm flipH="1">
            <a:off x="642920" y="4308480"/>
            <a:ext cx="127000" cy="1588"/>
          </a:xfrm>
          <a:prstGeom prst="line">
            <a:avLst/>
          </a:prstGeom>
          <a:noFill/>
          <a:ln w="19050">
            <a:solidFill>
              <a:srgbClr val="FFFFCC"/>
            </a:solidFill>
            <a:round/>
            <a:headEnd type="none" w="med" len="sm"/>
            <a:tailEnd type="none" w="med" len="sm"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423" name="Text Box 6">
            <a:hlinkClick r:id="rId5" action="ppaction://hlinksldjump"/>
          </p:cNvPr>
          <p:cNvSpPr txBox="1">
            <a:spLocks noChangeArrowheads="1"/>
          </p:cNvSpPr>
          <p:nvPr/>
        </p:nvSpPr>
        <p:spPr bwMode="auto">
          <a:xfrm>
            <a:off x="838156" y="4232280"/>
            <a:ext cx="164785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es-CL" sz="1000" b="1" dirty="0">
                <a:latin typeface="Lucida Sans Unicode" pitchFamily="34" charset="0"/>
                <a:cs typeface="Lucida Sans Unicode" pitchFamily="34" charset="0"/>
              </a:rPr>
              <a:t>e</a:t>
            </a:r>
            <a:r>
              <a:rPr lang="es-CL" sz="1000" b="1" dirty="0" smtClean="0">
                <a:latin typeface="Lucida Sans Unicode" pitchFamily="34" charset="0"/>
                <a:cs typeface="Lucida Sans Unicode" pitchFamily="34" charset="0"/>
              </a:rPr>
              <a:t>structuración en base a arriostramientos</a:t>
            </a:r>
            <a:endParaRPr lang="es-CL" sz="1000" b="1" dirty="0">
              <a:latin typeface="Lucida Sans Unicode" pitchFamily="34" charset="0"/>
              <a:cs typeface="Lucida Sans Unicode" pitchFamily="34" charset="0"/>
            </a:endParaRPr>
          </a:p>
        </p:txBody>
      </p:sp>
      <p:sp>
        <p:nvSpPr>
          <p:cNvPr id="427" name="AutoShape 8"/>
          <p:cNvSpPr>
            <a:spLocks noChangeArrowheads="1"/>
          </p:cNvSpPr>
          <p:nvPr/>
        </p:nvSpPr>
        <p:spPr bwMode="auto">
          <a:xfrm>
            <a:off x="769920" y="5411802"/>
            <a:ext cx="1787526" cy="446090"/>
          </a:xfrm>
          <a:prstGeom prst="roundRect">
            <a:avLst>
              <a:gd name="adj" fmla="val 16667"/>
            </a:avLst>
          </a:prstGeom>
          <a:ln w="38100"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anchor="ctr"/>
          <a:lstStyle/>
          <a:p>
            <a:endParaRPr lang="es-ES">
              <a:solidFill>
                <a:schemeClr val="lt1"/>
              </a:solidFill>
            </a:endParaRPr>
          </a:p>
        </p:txBody>
      </p:sp>
      <p:sp>
        <p:nvSpPr>
          <p:cNvPr id="428" name="Line 38"/>
          <p:cNvSpPr>
            <a:spLocks noChangeShapeType="1"/>
          </p:cNvSpPr>
          <p:nvPr/>
        </p:nvSpPr>
        <p:spPr bwMode="auto">
          <a:xfrm flipH="1">
            <a:off x="642920" y="5505464"/>
            <a:ext cx="127000" cy="1588"/>
          </a:xfrm>
          <a:prstGeom prst="line">
            <a:avLst/>
          </a:prstGeom>
          <a:noFill/>
          <a:ln w="19050">
            <a:solidFill>
              <a:srgbClr val="FFFFCC"/>
            </a:solidFill>
            <a:round/>
            <a:headEnd type="none" w="med" len="sm"/>
            <a:tailEnd type="none" w="med" len="sm"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429" name="Text Box 6">
            <a:hlinkClick r:id="rId5" action="ppaction://hlinksldjump"/>
          </p:cNvPr>
          <p:cNvSpPr txBox="1">
            <a:spLocks noChangeArrowheads="1"/>
          </p:cNvSpPr>
          <p:nvPr/>
        </p:nvSpPr>
        <p:spPr bwMode="auto">
          <a:xfrm>
            <a:off x="838156" y="5429264"/>
            <a:ext cx="164785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es-CL" sz="1000" b="1" dirty="0">
                <a:latin typeface="Lucida Sans Unicode" pitchFamily="34" charset="0"/>
                <a:cs typeface="Lucida Sans Unicode" pitchFamily="34" charset="0"/>
              </a:rPr>
              <a:t>e</a:t>
            </a:r>
            <a:r>
              <a:rPr lang="es-CL" sz="1000" b="1" dirty="0" smtClean="0">
                <a:latin typeface="Lucida Sans Unicode" pitchFamily="34" charset="0"/>
                <a:cs typeface="Lucida Sans Unicode" pitchFamily="34" charset="0"/>
              </a:rPr>
              <a:t>structuraciones especiales</a:t>
            </a:r>
            <a:endParaRPr lang="es-CL" sz="1000" b="1" dirty="0">
              <a:latin typeface="Lucida Sans Unicode" pitchFamily="34" charset="0"/>
              <a:cs typeface="Lucida Sans Unicode" pitchFamily="34" charset="0"/>
            </a:endParaRPr>
          </a:p>
        </p:txBody>
      </p:sp>
      <p:sp>
        <p:nvSpPr>
          <p:cNvPr id="124" name="AutoShape 2"/>
          <p:cNvSpPr>
            <a:spLocks noChangeArrowheads="1"/>
          </p:cNvSpPr>
          <p:nvPr/>
        </p:nvSpPr>
        <p:spPr bwMode="auto">
          <a:xfrm>
            <a:off x="523875" y="3054348"/>
            <a:ext cx="2119299" cy="427079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es-ES" dirty="0">
              <a:solidFill>
                <a:schemeClr val="lt1"/>
              </a:solidFill>
            </a:endParaRPr>
          </a:p>
        </p:txBody>
      </p:sp>
      <p:sp>
        <p:nvSpPr>
          <p:cNvPr id="125" name="Text Box 8">
            <a:hlinkClick r:id="rId4" action="ppaction://hlinksldjump"/>
          </p:cNvPr>
          <p:cNvSpPr txBox="1">
            <a:spLocks noChangeArrowheads="1"/>
          </p:cNvSpPr>
          <p:nvPr/>
        </p:nvSpPr>
        <p:spPr bwMode="auto">
          <a:xfrm>
            <a:off x="619083" y="3125786"/>
            <a:ext cx="1952653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es-CL" sz="1200" dirty="0" smtClean="0">
                <a:solidFill>
                  <a:srgbClr val="FFFFCC"/>
                </a:solidFill>
                <a:latin typeface="Lucida Sans Unicode" pitchFamily="34" charset="0"/>
                <a:cs typeface="Lucida Sans Unicode" pitchFamily="34" charset="0"/>
              </a:rPr>
              <a:t>modelación estructural</a:t>
            </a:r>
            <a:endParaRPr lang="es-CL" sz="1200" dirty="0">
              <a:solidFill>
                <a:srgbClr val="FFFFCC"/>
              </a:solidFill>
              <a:latin typeface="Lucida Sans Unicode" pitchFamily="34" charset="0"/>
              <a:cs typeface="Lucida Sans Unicode" pitchFamily="34" charset="0"/>
            </a:endParaRPr>
          </a:p>
        </p:txBody>
      </p:sp>
      <p:sp>
        <p:nvSpPr>
          <p:cNvPr id="126" name="AutoShape 2"/>
          <p:cNvSpPr>
            <a:spLocks noChangeArrowheads="1"/>
          </p:cNvSpPr>
          <p:nvPr/>
        </p:nvSpPr>
        <p:spPr bwMode="auto">
          <a:xfrm>
            <a:off x="3571868" y="3055897"/>
            <a:ext cx="2119299" cy="427079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es-ES" dirty="0">
              <a:solidFill>
                <a:schemeClr val="lt1"/>
              </a:solidFill>
            </a:endParaRPr>
          </a:p>
        </p:txBody>
      </p:sp>
      <p:sp>
        <p:nvSpPr>
          <p:cNvPr id="127" name="Text Box 8">
            <a:hlinkClick r:id="rId4" action="ppaction://hlinksldjump"/>
          </p:cNvPr>
          <p:cNvSpPr txBox="1">
            <a:spLocks noChangeArrowheads="1"/>
          </p:cNvSpPr>
          <p:nvPr/>
        </p:nvSpPr>
        <p:spPr bwMode="auto">
          <a:xfrm>
            <a:off x="3571868" y="3125787"/>
            <a:ext cx="2143140" cy="2785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es-CL" sz="1200" dirty="0" smtClean="0">
                <a:solidFill>
                  <a:srgbClr val="FFFFCC"/>
                </a:solidFill>
                <a:latin typeface="Lucida Sans Unicode" pitchFamily="34" charset="0"/>
                <a:cs typeface="Lucida Sans Unicode" pitchFamily="34" charset="0"/>
              </a:rPr>
              <a:t>elección del material</a:t>
            </a:r>
            <a:endParaRPr lang="es-CL" sz="1200" dirty="0">
              <a:solidFill>
                <a:srgbClr val="FFFFCC"/>
              </a:solidFill>
              <a:latin typeface="Lucida Sans Unicode" pitchFamily="34" charset="0"/>
              <a:cs typeface="Lucida Sans Unicode" pitchFamily="34" charset="0"/>
            </a:endParaRPr>
          </a:p>
        </p:txBody>
      </p:sp>
      <p:sp>
        <p:nvSpPr>
          <p:cNvPr id="128" name="AutoShape 2"/>
          <p:cNvSpPr>
            <a:spLocks noChangeArrowheads="1"/>
          </p:cNvSpPr>
          <p:nvPr/>
        </p:nvSpPr>
        <p:spPr bwMode="auto">
          <a:xfrm>
            <a:off x="6357950" y="3054348"/>
            <a:ext cx="2119299" cy="427079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es-ES" dirty="0">
              <a:solidFill>
                <a:schemeClr val="lt1"/>
              </a:solidFill>
            </a:endParaRPr>
          </a:p>
        </p:txBody>
      </p:sp>
      <p:sp>
        <p:nvSpPr>
          <p:cNvPr id="129" name="Text Box 8">
            <a:hlinkClick r:id="rId4" action="ppaction://hlinksldjump"/>
          </p:cNvPr>
          <p:cNvSpPr txBox="1">
            <a:spLocks noChangeArrowheads="1"/>
          </p:cNvSpPr>
          <p:nvPr/>
        </p:nvSpPr>
        <p:spPr bwMode="auto">
          <a:xfrm>
            <a:off x="6286512" y="3125786"/>
            <a:ext cx="2286016" cy="2754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es-CL" sz="1200" dirty="0">
                <a:solidFill>
                  <a:srgbClr val="FFFFCC"/>
                </a:solidFill>
                <a:latin typeface="Lucida Sans Unicode" pitchFamily="34" charset="0"/>
                <a:cs typeface="Lucida Sans Unicode" pitchFamily="34" charset="0"/>
              </a:rPr>
              <a:t>p</a:t>
            </a:r>
            <a:r>
              <a:rPr lang="es-CL" sz="1200" dirty="0" smtClean="0">
                <a:solidFill>
                  <a:srgbClr val="FFFFCC"/>
                </a:solidFill>
                <a:latin typeface="Lucida Sans Unicode" pitchFamily="34" charset="0"/>
                <a:cs typeface="Lucida Sans Unicode" pitchFamily="34" charset="0"/>
              </a:rPr>
              <a:t>roceso constructivo</a:t>
            </a:r>
            <a:endParaRPr lang="es-CL" sz="1200" dirty="0">
              <a:solidFill>
                <a:srgbClr val="FFFFCC"/>
              </a:solidFill>
              <a:latin typeface="Lucida Sans Unicode" pitchFamily="34" charset="0"/>
              <a:cs typeface="Lucida Sans Unicode" pitchFamily="34" charset="0"/>
            </a:endParaRPr>
          </a:p>
        </p:txBody>
      </p:sp>
      <p:sp>
        <p:nvSpPr>
          <p:cNvPr id="130" name="Line 115"/>
          <p:cNvSpPr>
            <a:spLocks noChangeShapeType="1"/>
          </p:cNvSpPr>
          <p:nvPr/>
        </p:nvSpPr>
        <p:spPr bwMode="auto">
          <a:xfrm>
            <a:off x="1571604" y="2625720"/>
            <a:ext cx="5868000" cy="7935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 type="none" w="med" len="sm"/>
            <a:tailEnd type="none" w="med" len="sm"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131" name="Line 116"/>
          <p:cNvSpPr>
            <a:spLocks noChangeShapeType="1"/>
          </p:cNvSpPr>
          <p:nvPr/>
        </p:nvSpPr>
        <p:spPr bwMode="auto">
          <a:xfrm flipV="1">
            <a:off x="1571604" y="2633655"/>
            <a:ext cx="1588" cy="3960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 type="none" w="med" len="sm"/>
            <a:tailEnd type="none" w="med" len="sm"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132" name="Line 130"/>
          <p:cNvSpPr>
            <a:spLocks noChangeShapeType="1"/>
          </p:cNvSpPr>
          <p:nvPr/>
        </p:nvSpPr>
        <p:spPr bwMode="auto">
          <a:xfrm flipV="1">
            <a:off x="7429521" y="2633655"/>
            <a:ext cx="1587" cy="3960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 type="none" w="med" len="sm"/>
            <a:tailEnd type="none" w="med" len="sm"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133" name="AutoShape 8"/>
          <p:cNvSpPr>
            <a:spLocks noChangeArrowheads="1"/>
          </p:cNvSpPr>
          <p:nvPr/>
        </p:nvSpPr>
        <p:spPr bwMode="auto">
          <a:xfrm>
            <a:off x="769910" y="4822836"/>
            <a:ext cx="1787526" cy="446090"/>
          </a:xfrm>
          <a:prstGeom prst="roundRect">
            <a:avLst>
              <a:gd name="adj" fmla="val 16667"/>
            </a:avLst>
          </a:prstGeom>
          <a:ln w="38100"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anchor="ctr"/>
          <a:lstStyle/>
          <a:p>
            <a:endParaRPr lang="es-ES">
              <a:solidFill>
                <a:schemeClr val="lt1"/>
              </a:solidFill>
            </a:endParaRPr>
          </a:p>
        </p:txBody>
      </p:sp>
      <p:sp>
        <p:nvSpPr>
          <p:cNvPr id="134" name="Line 38"/>
          <p:cNvSpPr>
            <a:spLocks noChangeShapeType="1"/>
          </p:cNvSpPr>
          <p:nvPr/>
        </p:nvSpPr>
        <p:spPr bwMode="auto">
          <a:xfrm flipH="1">
            <a:off x="642910" y="4916498"/>
            <a:ext cx="127000" cy="1588"/>
          </a:xfrm>
          <a:prstGeom prst="line">
            <a:avLst/>
          </a:prstGeom>
          <a:noFill/>
          <a:ln w="19050">
            <a:solidFill>
              <a:srgbClr val="FFFFCC"/>
            </a:solidFill>
            <a:round/>
            <a:headEnd type="none" w="med" len="sm"/>
            <a:tailEnd type="none" w="med" len="sm"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135" name="Text Box 6">
            <a:hlinkClick r:id="rId5" action="ppaction://hlinksldjump"/>
          </p:cNvPr>
          <p:cNvSpPr txBox="1">
            <a:spLocks noChangeArrowheads="1"/>
          </p:cNvSpPr>
          <p:nvPr/>
        </p:nvSpPr>
        <p:spPr bwMode="auto">
          <a:xfrm>
            <a:off x="838146" y="4840298"/>
            <a:ext cx="164785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es-CL" sz="1000" b="1" dirty="0">
                <a:latin typeface="Lucida Sans Unicode" pitchFamily="34" charset="0"/>
                <a:cs typeface="Lucida Sans Unicode" pitchFamily="34" charset="0"/>
              </a:rPr>
              <a:t>e</a:t>
            </a:r>
            <a:r>
              <a:rPr lang="es-CL" sz="1000" b="1" dirty="0" smtClean="0">
                <a:latin typeface="Lucida Sans Unicode" pitchFamily="34" charset="0"/>
                <a:cs typeface="Lucida Sans Unicode" pitchFamily="34" charset="0"/>
              </a:rPr>
              <a:t>structuración en base a pórticos</a:t>
            </a:r>
            <a:endParaRPr lang="es-CL" sz="1000" b="1" dirty="0">
              <a:latin typeface="Lucida Sans Unicode" pitchFamily="34" charset="0"/>
              <a:cs typeface="Lucida Sans Unicode" pitchFamily="34" charset="0"/>
            </a:endParaRPr>
          </a:p>
        </p:txBody>
      </p:sp>
      <p:sp>
        <p:nvSpPr>
          <p:cNvPr id="136" name="Line 81"/>
          <p:cNvSpPr>
            <a:spLocks noChangeShapeType="1"/>
          </p:cNvSpPr>
          <p:nvPr/>
        </p:nvSpPr>
        <p:spPr bwMode="auto">
          <a:xfrm>
            <a:off x="3714744" y="3482976"/>
            <a:ext cx="1588" cy="1422000"/>
          </a:xfrm>
          <a:prstGeom prst="line">
            <a:avLst/>
          </a:prstGeom>
          <a:noFill/>
          <a:ln w="19050">
            <a:solidFill>
              <a:srgbClr val="FFFFCC"/>
            </a:solidFill>
            <a:round/>
            <a:headEnd type="none" w="med" len="sm"/>
            <a:tailEnd type="none" w="med" len="sm"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137" name="AutoShape 8"/>
          <p:cNvSpPr>
            <a:spLocks noChangeArrowheads="1"/>
          </p:cNvSpPr>
          <p:nvPr/>
        </p:nvSpPr>
        <p:spPr bwMode="auto">
          <a:xfrm>
            <a:off x="3856054" y="3625852"/>
            <a:ext cx="1787526" cy="446090"/>
          </a:xfrm>
          <a:prstGeom prst="roundRect">
            <a:avLst>
              <a:gd name="adj" fmla="val 16667"/>
            </a:avLst>
          </a:prstGeom>
          <a:ln w="38100"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anchor="ctr"/>
          <a:lstStyle/>
          <a:p>
            <a:endParaRPr lang="es-ES">
              <a:solidFill>
                <a:schemeClr val="lt1"/>
              </a:solidFill>
            </a:endParaRPr>
          </a:p>
        </p:txBody>
      </p:sp>
      <p:sp>
        <p:nvSpPr>
          <p:cNvPr id="138" name="Line 38"/>
          <p:cNvSpPr>
            <a:spLocks noChangeShapeType="1"/>
          </p:cNvSpPr>
          <p:nvPr/>
        </p:nvSpPr>
        <p:spPr bwMode="auto">
          <a:xfrm flipH="1">
            <a:off x="3729054" y="3719514"/>
            <a:ext cx="127000" cy="1588"/>
          </a:xfrm>
          <a:prstGeom prst="line">
            <a:avLst/>
          </a:prstGeom>
          <a:noFill/>
          <a:ln w="19050">
            <a:solidFill>
              <a:srgbClr val="FFFFCC"/>
            </a:solidFill>
            <a:round/>
            <a:headEnd type="none" w="med" len="sm"/>
            <a:tailEnd type="none" w="med" len="sm"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139" name="Text Box 6">
            <a:hlinkClick r:id="rId5" action="ppaction://hlinksldjump"/>
          </p:cNvPr>
          <p:cNvSpPr txBox="1">
            <a:spLocks noChangeArrowheads="1"/>
          </p:cNvSpPr>
          <p:nvPr/>
        </p:nvSpPr>
        <p:spPr bwMode="auto">
          <a:xfrm>
            <a:off x="3924290" y="3736821"/>
            <a:ext cx="1647852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es-CL" sz="1000" b="1" dirty="0">
                <a:latin typeface="Lucida Sans Unicode" pitchFamily="34" charset="0"/>
                <a:cs typeface="Lucida Sans Unicode" pitchFamily="34" charset="0"/>
              </a:rPr>
              <a:t>p</a:t>
            </a:r>
            <a:r>
              <a:rPr lang="es-CL" sz="1000" b="1" dirty="0" smtClean="0">
                <a:latin typeface="Lucida Sans Unicode" pitchFamily="34" charset="0"/>
                <a:cs typeface="Lucida Sans Unicode" pitchFamily="34" charset="0"/>
              </a:rPr>
              <a:t>ropiedades físicas</a:t>
            </a:r>
            <a:endParaRPr lang="es-CL" sz="1000" b="1" dirty="0">
              <a:latin typeface="Lucida Sans Unicode" pitchFamily="34" charset="0"/>
              <a:cs typeface="Lucida Sans Unicode" pitchFamily="34" charset="0"/>
            </a:endParaRPr>
          </a:p>
        </p:txBody>
      </p:sp>
      <p:sp>
        <p:nvSpPr>
          <p:cNvPr id="140" name="AutoShape 8"/>
          <p:cNvSpPr>
            <a:spLocks noChangeArrowheads="1"/>
          </p:cNvSpPr>
          <p:nvPr/>
        </p:nvSpPr>
        <p:spPr bwMode="auto">
          <a:xfrm>
            <a:off x="3841754" y="4214818"/>
            <a:ext cx="1787526" cy="446090"/>
          </a:xfrm>
          <a:prstGeom prst="roundRect">
            <a:avLst>
              <a:gd name="adj" fmla="val 16667"/>
            </a:avLst>
          </a:prstGeom>
          <a:ln w="38100"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anchor="ctr"/>
          <a:lstStyle/>
          <a:p>
            <a:endParaRPr lang="es-ES">
              <a:solidFill>
                <a:schemeClr val="lt1"/>
              </a:solidFill>
            </a:endParaRPr>
          </a:p>
        </p:txBody>
      </p:sp>
      <p:sp>
        <p:nvSpPr>
          <p:cNvPr id="141" name="Line 38"/>
          <p:cNvSpPr>
            <a:spLocks noChangeShapeType="1"/>
          </p:cNvSpPr>
          <p:nvPr/>
        </p:nvSpPr>
        <p:spPr bwMode="auto">
          <a:xfrm flipH="1">
            <a:off x="3714754" y="4308480"/>
            <a:ext cx="127000" cy="1588"/>
          </a:xfrm>
          <a:prstGeom prst="line">
            <a:avLst/>
          </a:prstGeom>
          <a:noFill/>
          <a:ln w="19050">
            <a:solidFill>
              <a:srgbClr val="FFFFCC"/>
            </a:solidFill>
            <a:round/>
            <a:headEnd type="none" w="med" len="sm"/>
            <a:tailEnd type="none" w="med" len="sm"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142" name="Text Box 6">
            <a:hlinkClick r:id="rId5" action="ppaction://hlinksldjump"/>
          </p:cNvPr>
          <p:cNvSpPr txBox="1">
            <a:spLocks noChangeArrowheads="1"/>
          </p:cNvSpPr>
          <p:nvPr/>
        </p:nvSpPr>
        <p:spPr bwMode="auto">
          <a:xfrm>
            <a:off x="3909990" y="4340232"/>
            <a:ext cx="1647852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es-CL" sz="1000" b="1" dirty="0">
                <a:latin typeface="Lucida Sans Unicode" pitchFamily="34" charset="0"/>
                <a:cs typeface="Lucida Sans Unicode" pitchFamily="34" charset="0"/>
              </a:rPr>
              <a:t>p</a:t>
            </a:r>
            <a:r>
              <a:rPr lang="es-CL" sz="1000" b="1" dirty="0" smtClean="0">
                <a:latin typeface="Lucida Sans Unicode" pitchFamily="34" charset="0"/>
                <a:cs typeface="Lucida Sans Unicode" pitchFamily="34" charset="0"/>
              </a:rPr>
              <a:t>ropiedades mecánicas</a:t>
            </a:r>
            <a:endParaRPr lang="es-CL" sz="1000" b="1" dirty="0">
              <a:latin typeface="Lucida Sans Unicode" pitchFamily="34" charset="0"/>
              <a:cs typeface="Lucida Sans Unicode" pitchFamily="34" charset="0"/>
            </a:endParaRPr>
          </a:p>
        </p:txBody>
      </p:sp>
      <p:sp>
        <p:nvSpPr>
          <p:cNvPr id="143" name="AutoShape 8"/>
          <p:cNvSpPr>
            <a:spLocks noChangeArrowheads="1"/>
          </p:cNvSpPr>
          <p:nvPr/>
        </p:nvSpPr>
        <p:spPr bwMode="auto">
          <a:xfrm>
            <a:off x="3841744" y="4822836"/>
            <a:ext cx="1787526" cy="446090"/>
          </a:xfrm>
          <a:prstGeom prst="roundRect">
            <a:avLst>
              <a:gd name="adj" fmla="val 16667"/>
            </a:avLst>
          </a:prstGeom>
          <a:ln w="38100"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anchor="ctr"/>
          <a:lstStyle/>
          <a:p>
            <a:endParaRPr lang="es-ES">
              <a:solidFill>
                <a:schemeClr val="lt1"/>
              </a:solidFill>
            </a:endParaRPr>
          </a:p>
        </p:txBody>
      </p:sp>
      <p:sp>
        <p:nvSpPr>
          <p:cNvPr id="144" name="Line 38"/>
          <p:cNvSpPr>
            <a:spLocks noChangeShapeType="1"/>
          </p:cNvSpPr>
          <p:nvPr/>
        </p:nvSpPr>
        <p:spPr bwMode="auto">
          <a:xfrm flipH="1">
            <a:off x="3714744" y="4916498"/>
            <a:ext cx="127000" cy="1588"/>
          </a:xfrm>
          <a:prstGeom prst="line">
            <a:avLst/>
          </a:prstGeom>
          <a:noFill/>
          <a:ln w="19050">
            <a:solidFill>
              <a:srgbClr val="FFFFCC"/>
            </a:solidFill>
            <a:round/>
            <a:headEnd type="none" w="med" len="sm"/>
            <a:tailEnd type="none" w="med" len="sm"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145" name="Text Box 6">
            <a:hlinkClick r:id="rId5" action="ppaction://hlinksldjump"/>
          </p:cNvPr>
          <p:cNvSpPr txBox="1">
            <a:spLocks noChangeArrowheads="1"/>
          </p:cNvSpPr>
          <p:nvPr/>
        </p:nvSpPr>
        <p:spPr bwMode="auto">
          <a:xfrm>
            <a:off x="3786182" y="4911736"/>
            <a:ext cx="1857388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es-CL" sz="1000" b="1" dirty="0">
                <a:latin typeface="Lucida Sans Unicode" pitchFamily="34" charset="0"/>
                <a:cs typeface="Lucida Sans Unicode" pitchFamily="34" charset="0"/>
              </a:rPr>
              <a:t>p</a:t>
            </a:r>
            <a:r>
              <a:rPr lang="es-CL" sz="1000" b="1" dirty="0" smtClean="0">
                <a:latin typeface="Lucida Sans Unicode" pitchFamily="34" charset="0"/>
                <a:cs typeface="Lucida Sans Unicode" pitchFamily="34" charset="0"/>
              </a:rPr>
              <a:t>ropiedades tecnológicas</a:t>
            </a:r>
            <a:endParaRPr lang="es-CL" sz="1000" b="1" dirty="0">
              <a:latin typeface="Lucida Sans Unicode" pitchFamily="34" charset="0"/>
              <a:cs typeface="Lucida Sans Unicode" pitchFamily="34" charset="0"/>
            </a:endParaRPr>
          </a:p>
        </p:txBody>
      </p:sp>
      <p:sp>
        <p:nvSpPr>
          <p:cNvPr id="146" name="Line 81"/>
          <p:cNvSpPr>
            <a:spLocks noChangeShapeType="1"/>
          </p:cNvSpPr>
          <p:nvPr/>
        </p:nvSpPr>
        <p:spPr bwMode="auto">
          <a:xfrm>
            <a:off x="6500826" y="3482976"/>
            <a:ext cx="1588" cy="2592000"/>
          </a:xfrm>
          <a:prstGeom prst="line">
            <a:avLst/>
          </a:prstGeom>
          <a:noFill/>
          <a:ln w="19050">
            <a:solidFill>
              <a:srgbClr val="FFFFCC"/>
            </a:solidFill>
            <a:round/>
            <a:headEnd type="none" w="med" len="sm"/>
            <a:tailEnd type="none" w="med" len="sm"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147" name="AutoShape 8"/>
          <p:cNvSpPr>
            <a:spLocks noChangeArrowheads="1"/>
          </p:cNvSpPr>
          <p:nvPr/>
        </p:nvSpPr>
        <p:spPr bwMode="auto">
          <a:xfrm>
            <a:off x="6642136" y="3625852"/>
            <a:ext cx="1787526" cy="446090"/>
          </a:xfrm>
          <a:prstGeom prst="roundRect">
            <a:avLst>
              <a:gd name="adj" fmla="val 16667"/>
            </a:avLst>
          </a:prstGeom>
          <a:ln w="38100"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anchor="ctr"/>
          <a:lstStyle/>
          <a:p>
            <a:endParaRPr lang="es-ES">
              <a:solidFill>
                <a:schemeClr val="lt1"/>
              </a:solidFill>
            </a:endParaRPr>
          </a:p>
        </p:txBody>
      </p:sp>
      <p:sp>
        <p:nvSpPr>
          <p:cNvPr id="148" name="Line 38"/>
          <p:cNvSpPr>
            <a:spLocks noChangeShapeType="1"/>
          </p:cNvSpPr>
          <p:nvPr/>
        </p:nvSpPr>
        <p:spPr bwMode="auto">
          <a:xfrm flipH="1">
            <a:off x="6515136" y="3719514"/>
            <a:ext cx="127000" cy="1588"/>
          </a:xfrm>
          <a:prstGeom prst="line">
            <a:avLst/>
          </a:prstGeom>
          <a:noFill/>
          <a:ln w="19050">
            <a:solidFill>
              <a:srgbClr val="FFFFCC"/>
            </a:solidFill>
            <a:round/>
            <a:headEnd type="none" w="med" len="sm"/>
            <a:tailEnd type="none" w="med" len="sm"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149" name="Text Box 6">
            <a:hlinkClick r:id="rId5" action="ppaction://hlinksldjump"/>
          </p:cNvPr>
          <p:cNvSpPr txBox="1">
            <a:spLocks noChangeArrowheads="1"/>
          </p:cNvSpPr>
          <p:nvPr/>
        </p:nvSpPr>
        <p:spPr bwMode="auto">
          <a:xfrm>
            <a:off x="6710372" y="3736821"/>
            <a:ext cx="1647852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es-CL" sz="1000" b="1" dirty="0" smtClean="0">
                <a:latin typeface="Lucida Sans Unicode" pitchFamily="34" charset="0"/>
                <a:cs typeface="Lucida Sans Unicode" pitchFamily="34" charset="0"/>
              </a:rPr>
              <a:t>materialidad elegida</a:t>
            </a:r>
            <a:endParaRPr lang="es-CL" sz="1000" b="1" dirty="0">
              <a:latin typeface="Lucida Sans Unicode" pitchFamily="34" charset="0"/>
              <a:cs typeface="Lucida Sans Unicode" pitchFamily="34" charset="0"/>
            </a:endParaRPr>
          </a:p>
        </p:txBody>
      </p:sp>
      <p:sp>
        <p:nvSpPr>
          <p:cNvPr id="150" name="AutoShape 8"/>
          <p:cNvSpPr>
            <a:spLocks noChangeArrowheads="1"/>
          </p:cNvSpPr>
          <p:nvPr/>
        </p:nvSpPr>
        <p:spPr bwMode="auto">
          <a:xfrm>
            <a:off x="6627836" y="4214818"/>
            <a:ext cx="1787526" cy="446090"/>
          </a:xfrm>
          <a:prstGeom prst="roundRect">
            <a:avLst>
              <a:gd name="adj" fmla="val 16667"/>
            </a:avLst>
          </a:prstGeom>
          <a:ln w="38100"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anchor="ctr"/>
          <a:lstStyle/>
          <a:p>
            <a:endParaRPr lang="es-ES">
              <a:solidFill>
                <a:schemeClr val="lt1"/>
              </a:solidFill>
            </a:endParaRPr>
          </a:p>
        </p:txBody>
      </p:sp>
      <p:sp>
        <p:nvSpPr>
          <p:cNvPr id="151" name="Line 38"/>
          <p:cNvSpPr>
            <a:spLocks noChangeShapeType="1"/>
          </p:cNvSpPr>
          <p:nvPr/>
        </p:nvSpPr>
        <p:spPr bwMode="auto">
          <a:xfrm flipH="1">
            <a:off x="6500836" y="4308480"/>
            <a:ext cx="127000" cy="1588"/>
          </a:xfrm>
          <a:prstGeom prst="line">
            <a:avLst/>
          </a:prstGeom>
          <a:noFill/>
          <a:ln w="19050">
            <a:solidFill>
              <a:srgbClr val="FFFFCC"/>
            </a:solidFill>
            <a:round/>
            <a:headEnd type="none" w="med" len="sm"/>
            <a:tailEnd type="none" w="med" len="sm"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152" name="Text Box 6">
            <a:hlinkClick r:id="rId5" action="ppaction://hlinksldjump"/>
          </p:cNvPr>
          <p:cNvSpPr txBox="1">
            <a:spLocks noChangeArrowheads="1"/>
          </p:cNvSpPr>
          <p:nvPr/>
        </p:nvSpPr>
        <p:spPr bwMode="auto">
          <a:xfrm>
            <a:off x="6696072" y="4268794"/>
            <a:ext cx="164785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es-CL" sz="1000" b="1" dirty="0" smtClean="0">
                <a:latin typeface="Lucida Sans Unicode" pitchFamily="34" charset="0"/>
                <a:cs typeface="Lucida Sans Unicode" pitchFamily="34" charset="0"/>
              </a:rPr>
              <a:t>calidad y modalidad de la mano de obra</a:t>
            </a:r>
            <a:endParaRPr lang="es-CL" sz="1000" b="1" dirty="0">
              <a:latin typeface="Lucida Sans Unicode" pitchFamily="34" charset="0"/>
              <a:cs typeface="Lucida Sans Unicode" pitchFamily="34" charset="0"/>
            </a:endParaRPr>
          </a:p>
        </p:txBody>
      </p:sp>
      <p:sp>
        <p:nvSpPr>
          <p:cNvPr id="153" name="AutoShape 8"/>
          <p:cNvSpPr>
            <a:spLocks noChangeArrowheads="1"/>
          </p:cNvSpPr>
          <p:nvPr/>
        </p:nvSpPr>
        <p:spPr bwMode="auto">
          <a:xfrm>
            <a:off x="6627836" y="5411802"/>
            <a:ext cx="1787526" cy="446090"/>
          </a:xfrm>
          <a:prstGeom prst="roundRect">
            <a:avLst>
              <a:gd name="adj" fmla="val 16667"/>
            </a:avLst>
          </a:prstGeom>
          <a:ln w="38100"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anchor="ctr"/>
          <a:lstStyle/>
          <a:p>
            <a:endParaRPr lang="es-ES">
              <a:solidFill>
                <a:schemeClr val="lt1"/>
              </a:solidFill>
            </a:endParaRPr>
          </a:p>
        </p:txBody>
      </p:sp>
      <p:sp>
        <p:nvSpPr>
          <p:cNvPr id="154" name="Line 38"/>
          <p:cNvSpPr>
            <a:spLocks noChangeShapeType="1"/>
          </p:cNvSpPr>
          <p:nvPr/>
        </p:nvSpPr>
        <p:spPr bwMode="auto">
          <a:xfrm flipH="1">
            <a:off x="6500836" y="5505464"/>
            <a:ext cx="127000" cy="1588"/>
          </a:xfrm>
          <a:prstGeom prst="line">
            <a:avLst/>
          </a:prstGeom>
          <a:noFill/>
          <a:ln w="19050">
            <a:solidFill>
              <a:srgbClr val="FFFFCC"/>
            </a:solidFill>
            <a:round/>
            <a:headEnd type="none" w="med" len="sm"/>
            <a:tailEnd type="none" w="med" len="sm"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155" name="Text Box 6">
            <a:hlinkClick r:id="rId5" action="ppaction://hlinksldjump"/>
          </p:cNvPr>
          <p:cNvSpPr txBox="1">
            <a:spLocks noChangeArrowheads="1"/>
          </p:cNvSpPr>
          <p:nvPr/>
        </p:nvSpPr>
        <p:spPr bwMode="auto">
          <a:xfrm>
            <a:off x="6696072" y="5522771"/>
            <a:ext cx="1647852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es-CL" sz="1000" b="1" dirty="0" smtClean="0">
                <a:latin typeface="Lucida Sans Unicode" pitchFamily="34" charset="0"/>
                <a:cs typeface="Lucida Sans Unicode" pitchFamily="34" charset="0"/>
              </a:rPr>
              <a:t>recursos económicos</a:t>
            </a:r>
            <a:endParaRPr lang="es-CL" sz="1000" b="1" dirty="0">
              <a:latin typeface="Lucida Sans Unicode" pitchFamily="34" charset="0"/>
              <a:cs typeface="Lucida Sans Unicode" pitchFamily="34" charset="0"/>
            </a:endParaRPr>
          </a:p>
        </p:txBody>
      </p:sp>
      <p:sp>
        <p:nvSpPr>
          <p:cNvPr id="156" name="AutoShape 8"/>
          <p:cNvSpPr>
            <a:spLocks noChangeArrowheads="1"/>
          </p:cNvSpPr>
          <p:nvPr/>
        </p:nvSpPr>
        <p:spPr bwMode="auto">
          <a:xfrm>
            <a:off x="6627826" y="4822836"/>
            <a:ext cx="1787526" cy="446090"/>
          </a:xfrm>
          <a:prstGeom prst="roundRect">
            <a:avLst>
              <a:gd name="adj" fmla="val 16667"/>
            </a:avLst>
          </a:prstGeom>
          <a:ln w="38100"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anchor="ctr"/>
          <a:lstStyle/>
          <a:p>
            <a:endParaRPr lang="es-ES">
              <a:solidFill>
                <a:schemeClr val="lt1"/>
              </a:solidFill>
            </a:endParaRPr>
          </a:p>
        </p:txBody>
      </p:sp>
      <p:sp>
        <p:nvSpPr>
          <p:cNvPr id="157" name="Line 38"/>
          <p:cNvSpPr>
            <a:spLocks noChangeShapeType="1"/>
          </p:cNvSpPr>
          <p:nvPr/>
        </p:nvSpPr>
        <p:spPr bwMode="auto">
          <a:xfrm flipH="1">
            <a:off x="6500826" y="4916498"/>
            <a:ext cx="127000" cy="1588"/>
          </a:xfrm>
          <a:prstGeom prst="line">
            <a:avLst/>
          </a:prstGeom>
          <a:noFill/>
          <a:ln w="19050">
            <a:solidFill>
              <a:srgbClr val="FFFFCC"/>
            </a:solidFill>
            <a:round/>
            <a:headEnd type="none" w="med" len="sm"/>
            <a:tailEnd type="none" w="med" len="sm"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158" name="Text Box 6">
            <a:hlinkClick r:id="rId5" action="ppaction://hlinksldjump"/>
          </p:cNvPr>
          <p:cNvSpPr txBox="1">
            <a:spLocks noChangeArrowheads="1"/>
          </p:cNvSpPr>
          <p:nvPr/>
        </p:nvSpPr>
        <p:spPr bwMode="auto">
          <a:xfrm>
            <a:off x="6696062" y="4868816"/>
            <a:ext cx="164785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es-CL" sz="1000" b="1" dirty="0">
                <a:latin typeface="Lucida Sans Unicode" pitchFamily="34" charset="0"/>
                <a:cs typeface="Lucida Sans Unicode" pitchFamily="34" charset="0"/>
              </a:rPr>
              <a:t>e</a:t>
            </a:r>
            <a:r>
              <a:rPr lang="es-CL" sz="1000" b="1" dirty="0" smtClean="0">
                <a:latin typeface="Lucida Sans Unicode" pitchFamily="34" charset="0"/>
                <a:cs typeface="Lucida Sans Unicode" pitchFamily="34" charset="0"/>
              </a:rPr>
              <a:t>quipamiento tecnológico disponible</a:t>
            </a:r>
            <a:endParaRPr lang="es-CL" sz="1000" b="1" dirty="0">
              <a:latin typeface="Lucida Sans Unicode" pitchFamily="34" charset="0"/>
              <a:cs typeface="Lucida Sans Unicode" pitchFamily="34" charset="0"/>
            </a:endParaRPr>
          </a:p>
        </p:txBody>
      </p:sp>
      <p:sp>
        <p:nvSpPr>
          <p:cNvPr id="159" name="AutoShape 8"/>
          <p:cNvSpPr>
            <a:spLocks noChangeArrowheads="1"/>
          </p:cNvSpPr>
          <p:nvPr/>
        </p:nvSpPr>
        <p:spPr bwMode="auto">
          <a:xfrm>
            <a:off x="6627826" y="5983306"/>
            <a:ext cx="1787526" cy="446090"/>
          </a:xfrm>
          <a:prstGeom prst="roundRect">
            <a:avLst>
              <a:gd name="adj" fmla="val 16667"/>
            </a:avLst>
          </a:prstGeom>
          <a:ln w="38100"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anchor="ctr"/>
          <a:lstStyle/>
          <a:p>
            <a:endParaRPr lang="es-ES">
              <a:solidFill>
                <a:schemeClr val="lt1"/>
              </a:solidFill>
            </a:endParaRPr>
          </a:p>
        </p:txBody>
      </p:sp>
      <p:sp>
        <p:nvSpPr>
          <p:cNvPr id="160" name="Line 38"/>
          <p:cNvSpPr>
            <a:spLocks noChangeShapeType="1"/>
          </p:cNvSpPr>
          <p:nvPr/>
        </p:nvSpPr>
        <p:spPr bwMode="auto">
          <a:xfrm flipH="1">
            <a:off x="6500826" y="6076968"/>
            <a:ext cx="127000" cy="1588"/>
          </a:xfrm>
          <a:prstGeom prst="line">
            <a:avLst/>
          </a:prstGeom>
          <a:noFill/>
          <a:ln w="19050">
            <a:solidFill>
              <a:srgbClr val="FFFFCC"/>
            </a:solidFill>
            <a:round/>
            <a:headEnd type="none" w="med" len="sm"/>
            <a:tailEnd type="none" w="med" len="sm"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161" name="Text Box 6">
            <a:hlinkClick r:id="rId5" action="ppaction://hlinksldjump"/>
          </p:cNvPr>
          <p:cNvSpPr txBox="1">
            <a:spLocks noChangeArrowheads="1"/>
          </p:cNvSpPr>
          <p:nvPr/>
        </p:nvSpPr>
        <p:spPr bwMode="auto">
          <a:xfrm>
            <a:off x="6696062" y="6029286"/>
            <a:ext cx="164785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es-CL" sz="1000" b="1" dirty="0">
                <a:latin typeface="Lucida Sans Unicode" pitchFamily="34" charset="0"/>
                <a:cs typeface="Lucida Sans Unicode" pitchFamily="34" charset="0"/>
              </a:rPr>
              <a:t>t</a:t>
            </a:r>
            <a:r>
              <a:rPr lang="es-CL" sz="1000" b="1" dirty="0" smtClean="0">
                <a:latin typeface="Lucida Sans Unicode" pitchFamily="34" charset="0"/>
                <a:cs typeface="Lucida Sans Unicode" pitchFamily="34" charset="0"/>
              </a:rPr>
              <a:t>ipo repetitivo o no de la operación</a:t>
            </a:r>
            <a:endParaRPr lang="es-CL" sz="1000" b="1" dirty="0">
              <a:latin typeface="Lucida Sans Unicode" pitchFamily="34" charset="0"/>
              <a:cs typeface="Lucida Sans Unicode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AutoShape 2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828688" y="5429264"/>
            <a:ext cx="1401720" cy="571504"/>
          </a:xfrm>
          <a:prstGeom prst="roundRect">
            <a:avLst>
              <a:gd name="adj" fmla="val 16667"/>
            </a:avLst>
          </a:prstGeom>
          <a:ln w="38100"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anchor="ctr"/>
          <a:lstStyle/>
          <a:p>
            <a:endParaRPr lang="es-ES">
              <a:solidFill>
                <a:schemeClr val="lt1"/>
              </a:solidFill>
            </a:endParaRPr>
          </a:p>
        </p:txBody>
      </p:sp>
      <p:sp>
        <p:nvSpPr>
          <p:cNvPr id="26" name="Line 8"/>
          <p:cNvSpPr>
            <a:spLocks noChangeShapeType="1"/>
          </p:cNvSpPr>
          <p:nvPr/>
        </p:nvSpPr>
        <p:spPr bwMode="auto">
          <a:xfrm flipV="1">
            <a:off x="1071538" y="5000636"/>
            <a:ext cx="6215106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 type="none" w="med" len="sm"/>
            <a:tailEnd type="none" w="med" len="sm"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27" name="Line 11"/>
          <p:cNvSpPr>
            <a:spLocks noChangeShapeType="1"/>
          </p:cNvSpPr>
          <p:nvPr/>
        </p:nvSpPr>
        <p:spPr bwMode="auto">
          <a:xfrm flipV="1">
            <a:off x="5715008" y="4429132"/>
            <a:ext cx="0" cy="1008063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 type="none" w="med" len="sm"/>
            <a:tailEnd type="none" w="med" len="sm"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29" name="Line 42"/>
          <p:cNvSpPr>
            <a:spLocks noChangeShapeType="1"/>
          </p:cNvSpPr>
          <p:nvPr/>
        </p:nvSpPr>
        <p:spPr bwMode="auto">
          <a:xfrm flipV="1">
            <a:off x="2673374" y="5005395"/>
            <a:ext cx="0" cy="4318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 type="none" w="med" len="sm"/>
            <a:tailEnd type="none" w="med" len="sm"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31" name="Line 44"/>
          <p:cNvSpPr>
            <a:spLocks noChangeShapeType="1"/>
          </p:cNvSpPr>
          <p:nvPr/>
        </p:nvSpPr>
        <p:spPr bwMode="auto">
          <a:xfrm flipV="1">
            <a:off x="4229073" y="5005395"/>
            <a:ext cx="0" cy="4318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 type="none" w="med" len="sm"/>
            <a:tailEnd type="none" w="med" len="sm"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33" name="Line 46"/>
          <p:cNvSpPr>
            <a:spLocks noChangeShapeType="1"/>
          </p:cNvSpPr>
          <p:nvPr/>
        </p:nvSpPr>
        <p:spPr bwMode="auto">
          <a:xfrm flipV="1">
            <a:off x="1071538" y="5005395"/>
            <a:ext cx="0" cy="4318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 type="none" w="med" len="sm"/>
            <a:tailEnd type="none" w="med" len="sm"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38" name="Line 51"/>
          <p:cNvSpPr>
            <a:spLocks noChangeShapeType="1"/>
          </p:cNvSpPr>
          <p:nvPr/>
        </p:nvSpPr>
        <p:spPr bwMode="auto">
          <a:xfrm flipV="1">
            <a:off x="7270782" y="5005395"/>
            <a:ext cx="0" cy="4318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 type="none" w="med" len="sm"/>
            <a:tailEnd type="none" w="med" len="sm"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40" name="Oval 3"/>
          <p:cNvSpPr>
            <a:spLocks noChangeArrowheads="1"/>
          </p:cNvSpPr>
          <p:nvPr/>
        </p:nvSpPr>
        <p:spPr bwMode="auto">
          <a:xfrm>
            <a:off x="3571868" y="425215"/>
            <a:ext cx="2143140" cy="2143141"/>
          </a:xfrm>
          <a:prstGeom prst="ellipse">
            <a:avLst/>
          </a:prstGeom>
          <a:solidFill>
            <a:schemeClr val="tx1"/>
          </a:solidFill>
          <a:ln w="38100">
            <a:solidFill>
              <a:srgbClr val="FFFFCC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s-ES"/>
          </a:p>
        </p:txBody>
      </p:sp>
      <p:sp>
        <p:nvSpPr>
          <p:cNvPr id="41" name="AutoShape 2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474691" y="4073319"/>
            <a:ext cx="1944688" cy="358775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es-ES"/>
          </a:p>
        </p:txBody>
      </p:sp>
      <p:sp>
        <p:nvSpPr>
          <p:cNvPr id="42" name="Text Box 5"/>
          <p:cNvSpPr txBox="1">
            <a:spLocks noChangeArrowheads="1"/>
          </p:cNvSpPr>
          <p:nvPr/>
        </p:nvSpPr>
        <p:spPr bwMode="auto">
          <a:xfrm>
            <a:off x="3859241" y="853843"/>
            <a:ext cx="1584325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es-CL" sz="1400" dirty="0" smtClean="0">
                <a:solidFill>
                  <a:srgbClr val="0070C0"/>
                </a:solidFill>
                <a:latin typeface="Lucida Sans Unicode" pitchFamily="34" charset="0"/>
                <a:cs typeface="Lucida Sans Unicode" pitchFamily="34" charset="0"/>
              </a:rPr>
              <a:t>ANÁLISIS </a:t>
            </a:r>
            <a:r>
              <a:rPr lang="es-CL" sz="1400" dirty="0">
                <a:solidFill>
                  <a:srgbClr val="0070C0"/>
                </a:solidFill>
                <a:latin typeface="Lucida Sans Unicode" pitchFamily="34" charset="0"/>
                <a:cs typeface="Lucida Sans Unicode" pitchFamily="34" charset="0"/>
              </a:rPr>
              <a:t>PATOLÓGICO </a:t>
            </a:r>
          </a:p>
          <a:p>
            <a:pPr algn="ctr"/>
            <a:r>
              <a:rPr lang="es-CL" sz="1400" dirty="0" smtClean="0">
                <a:solidFill>
                  <a:srgbClr val="0070C0"/>
                </a:solidFill>
                <a:latin typeface="Lucida Sans Unicode" pitchFamily="34" charset="0"/>
                <a:cs typeface="Lucida Sans Unicode" pitchFamily="34" charset="0"/>
              </a:rPr>
              <a:t>Y PROPUESTA DE </a:t>
            </a:r>
            <a:r>
              <a:rPr lang="es-CL" sz="1400" dirty="0">
                <a:solidFill>
                  <a:srgbClr val="0070C0"/>
                </a:solidFill>
                <a:latin typeface="Lucida Sans Unicode" pitchFamily="34" charset="0"/>
                <a:cs typeface="Lucida Sans Unicode" pitchFamily="34" charset="0"/>
              </a:rPr>
              <a:t>INTERVENCIÓN </a:t>
            </a:r>
          </a:p>
          <a:p>
            <a:pPr algn="ctr"/>
            <a:r>
              <a:rPr lang="es-CL" sz="1400" dirty="0" smtClean="0">
                <a:solidFill>
                  <a:srgbClr val="0070C0"/>
                </a:solidFill>
                <a:latin typeface="Lucida Sans Unicode" pitchFamily="34" charset="0"/>
                <a:cs typeface="Lucida Sans Unicode" pitchFamily="34" charset="0"/>
              </a:rPr>
              <a:t>EN </a:t>
            </a:r>
            <a:r>
              <a:rPr lang="es-CL" sz="1400" dirty="0">
                <a:solidFill>
                  <a:srgbClr val="0070C0"/>
                </a:solidFill>
                <a:latin typeface="Lucida Sans Unicode" pitchFamily="34" charset="0"/>
                <a:cs typeface="Lucida Sans Unicode" pitchFamily="34" charset="0"/>
              </a:rPr>
              <a:t>EDIFICIOS</a:t>
            </a:r>
          </a:p>
        </p:txBody>
      </p:sp>
      <p:sp>
        <p:nvSpPr>
          <p:cNvPr id="43" name="AutoShape 7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2571736" y="4073319"/>
            <a:ext cx="1944688" cy="638176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es-ES">
              <a:solidFill>
                <a:schemeClr val="lt1"/>
              </a:solidFill>
            </a:endParaRPr>
          </a:p>
        </p:txBody>
      </p:sp>
      <p:sp>
        <p:nvSpPr>
          <p:cNvPr id="44" name="AutoShape 9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4683154" y="4073319"/>
            <a:ext cx="1944687" cy="358775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es-ES">
              <a:solidFill>
                <a:schemeClr val="lt1"/>
              </a:solidFill>
            </a:endParaRPr>
          </a:p>
        </p:txBody>
      </p:sp>
      <p:grpSp>
        <p:nvGrpSpPr>
          <p:cNvPr id="2" name="56 Grupo"/>
          <p:cNvGrpSpPr/>
          <p:nvPr/>
        </p:nvGrpSpPr>
        <p:grpSpPr>
          <a:xfrm>
            <a:off x="1409729" y="2568355"/>
            <a:ext cx="6297612" cy="1504964"/>
            <a:chOff x="1409729" y="2568355"/>
            <a:chExt cx="6297612" cy="1504964"/>
          </a:xfrm>
        </p:grpSpPr>
        <p:sp>
          <p:nvSpPr>
            <p:cNvPr id="45" name="Line 13"/>
            <p:cNvSpPr>
              <a:spLocks noChangeShapeType="1"/>
            </p:cNvSpPr>
            <p:nvPr/>
          </p:nvSpPr>
          <p:spPr bwMode="auto">
            <a:xfrm flipV="1">
              <a:off x="1409729" y="3065257"/>
              <a:ext cx="0" cy="1008062"/>
            </a:xfrm>
            <a:prstGeom prst="line">
              <a:avLst/>
            </a:prstGeom>
            <a:noFill/>
            <a:ln w="25400">
              <a:solidFill>
                <a:srgbClr val="FFFFCC"/>
              </a:solidFill>
              <a:round/>
              <a:headEnd type="none" w="med" len="sm"/>
              <a:tailEnd type="none" w="med" len="sm"/>
            </a:ln>
            <a:effectLst/>
          </p:spPr>
          <p:txBody>
            <a:bodyPr/>
            <a:lstStyle/>
            <a:p>
              <a:endParaRPr lang="es-ES"/>
            </a:p>
          </p:txBody>
        </p:sp>
        <p:sp>
          <p:nvSpPr>
            <p:cNvPr id="46" name="Line 14"/>
            <p:cNvSpPr>
              <a:spLocks noChangeShapeType="1"/>
            </p:cNvSpPr>
            <p:nvPr/>
          </p:nvSpPr>
          <p:spPr bwMode="auto">
            <a:xfrm>
              <a:off x="1409729" y="3065257"/>
              <a:ext cx="6297612" cy="0"/>
            </a:xfrm>
            <a:prstGeom prst="line">
              <a:avLst/>
            </a:prstGeom>
            <a:noFill/>
            <a:ln w="25400">
              <a:solidFill>
                <a:srgbClr val="FFFFCC"/>
              </a:solidFill>
              <a:round/>
              <a:headEnd type="none" w="med" len="sm"/>
              <a:tailEnd type="none" w="med" len="sm"/>
            </a:ln>
            <a:effectLst/>
          </p:spPr>
          <p:txBody>
            <a:bodyPr/>
            <a:lstStyle/>
            <a:p>
              <a:endParaRPr lang="es-ES"/>
            </a:p>
          </p:txBody>
        </p:sp>
        <p:sp>
          <p:nvSpPr>
            <p:cNvPr id="47" name="Line 15"/>
            <p:cNvSpPr>
              <a:spLocks noChangeShapeType="1"/>
            </p:cNvSpPr>
            <p:nvPr/>
          </p:nvSpPr>
          <p:spPr bwMode="auto">
            <a:xfrm flipV="1">
              <a:off x="4643438" y="2568355"/>
              <a:ext cx="7966" cy="500066"/>
            </a:xfrm>
            <a:prstGeom prst="line">
              <a:avLst/>
            </a:prstGeom>
            <a:noFill/>
            <a:ln w="25400">
              <a:solidFill>
                <a:srgbClr val="FFFFCC"/>
              </a:solidFill>
              <a:round/>
              <a:headEnd type="none" w="med" len="sm"/>
              <a:tailEnd type="none" w="med" len="sm"/>
            </a:ln>
            <a:effectLst/>
          </p:spPr>
          <p:txBody>
            <a:bodyPr/>
            <a:lstStyle/>
            <a:p>
              <a:endParaRPr lang="es-ES"/>
            </a:p>
          </p:txBody>
        </p:sp>
        <p:sp>
          <p:nvSpPr>
            <p:cNvPr id="48" name="Line 16"/>
            <p:cNvSpPr>
              <a:spLocks noChangeShapeType="1"/>
            </p:cNvSpPr>
            <p:nvPr/>
          </p:nvSpPr>
          <p:spPr bwMode="auto">
            <a:xfrm flipV="1">
              <a:off x="3571868" y="3065257"/>
              <a:ext cx="0" cy="1008062"/>
            </a:xfrm>
            <a:prstGeom prst="line">
              <a:avLst/>
            </a:prstGeom>
            <a:noFill/>
            <a:ln w="25400">
              <a:solidFill>
                <a:srgbClr val="FFFFCC"/>
              </a:solidFill>
              <a:round/>
              <a:headEnd type="none" w="med" len="sm"/>
              <a:tailEnd type="none" w="med" len="sm"/>
            </a:ln>
            <a:effectLst/>
          </p:spPr>
          <p:txBody>
            <a:bodyPr/>
            <a:lstStyle/>
            <a:p>
              <a:endParaRPr lang="es-ES"/>
            </a:p>
          </p:txBody>
        </p:sp>
        <p:sp>
          <p:nvSpPr>
            <p:cNvPr id="49" name="Line 17"/>
            <p:cNvSpPr>
              <a:spLocks noChangeShapeType="1"/>
            </p:cNvSpPr>
            <p:nvPr/>
          </p:nvSpPr>
          <p:spPr bwMode="auto">
            <a:xfrm flipV="1">
              <a:off x="5691216" y="3065257"/>
              <a:ext cx="0" cy="1008062"/>
            </a:xfrm>
            <a:prstGeom prst="line">
              <a:avLst/>
            </a:prstGeom>
            <a:noFill/>
            <a:ln w="25400">
              <a:solidFill>
                <a:srgbClr val="FFFFCC"/>
              </a:solidFill>
              <a:round/>
              <a:headEnd type="none" w="med" len="sm"/>
              <a:tailEnd type="none" w="med" len="sm"/>
            </a:ln>
            <a:effectLst/>
          </p:spPr>
          <p:txBody>
            <a:bodyPr/>
            <a:lstStyle/>
            <a:p>
              <a:endParaRPr lang="es-ES"/>
            </a:p>
          </p:txBody>
        </p:sp>
        <p:sp>
          <p:nvSpPr>
            <p:cNvPr id="50" name="Line 18"/>
            <p:cNvSpPr>
              <a:spLocks noChangeShapeType="1"/>
            </p:cNvSpPr>
            <p:nvPr/>
          </p:nvSpPr>
          <p:spPr bwMode="auto">
            <a:xfrm flipV="1">
              <a:off x="7707341" y="3065257"/>
              <a:ext cx="0" cy="1008062"/>
            </a:xfrm>
            <a:prstGeom prst="line">
              <a:avLst/>
            </a:prstGeom>
            <a:noFill/>
            <a:ln w="25400">
              <a:solidFill>
                <a:srgbClr val="FFFFCC"/>
              </a:solidFill>
              <a:round/>
              <a:headEnd type="none" w="med" len="sm"/>
              <a:tailEnd type="none" w="med" len="sm"/>
            </a:ln>
            <a:effectLst/>
          </p:spPr>
          <p:txBody>
            <a:bodyPr/>
            <a:lstStyle/>
            <a:p>
              <a:endParaRPr lang="es-ES"/>
            </a:p>
          </p:txBody>
        </p:sp>
      </p:grpSp>
      <p:sp>
        <p:nvSpPr>
          <p:cNvPr id="51" name="AutoShape 1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6770716" y="4073319"/>
            <a:ext cx="1944688" cy="358775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es-ES">
              <a:solidFill>
                <a:schemeClr val="lt1"/>
              </a:solidFill>
            </a:endParaRPr>
          </a:p>
        </p:txBody>
      </p:sp>
      <p:sp>
        <p:nvSpPr>
          <p:cNvPr id="52" name="Text Box 6">
            <a:hlinkClick r:id="rId8" action="ppaction://hlinksldjump"/>
          </p:cNvPr>
          <p:cNvSpPr txBox="1">
            <a:spLocks noChangeArrowheads="1"/>
          </p:cNvSpPr>
          <p:nvPr/>
        </p:nvSpPr>
        <p:spPr bwMode="auto">
          <a:xfrm>
            <a:off x="428596" y="4128882"/>
            <a:ext cx="1944688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es-CL" sz="1200" dirty="0">
                <a:solidFill>
                  <a:schemeClr val="accent5">
                    <a:lumMod val="60000"/>
                    <a:lumOff val="40000"/>
                  </a:schemeClr>
                </a:solidFill>
                <a:latin typeface="Lucida Sans Unicode" pitchFamily="34" charset="0"/>
                <a:cs typeface="Lucida Sans Unicode" pitchFamily="34" charset="0"/>
              </a:rPr>
              <a:t>administración</a:t>
            </a:r>
          </a:p>
        </p:txBody>
      </p:sp>
      <p:sp>
        <p:nvSpPr>
          <p:cNvPr id="53" name="Text Box 8">
            <a:hlinkClick r:id="rId7" action="ppaction://hlinksldjump"/>
          </p:cNvPr>
          <p:cNvSpPr txBox="1">
            <a:spLocks noChangeArrowheads="1"/>
          </p:cNvSpPr>
          <p:nvPr/>
        </p:nvSpPr>
        <p:spPr bwMode="auto">
          <a:xfrm>
            <a:off x="2571736" y="4068553"/>
            <a:ext cx="1952653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es-CL" sz="1200" dirty="0">
                <a:solidFill>
                  <a:schemeClr val="accent5">
                    <a:lumMod val="60000"/>
                    <a:lumOff val="40000"/>
                  </a:schemeClr>
                </a:solidFill>
                <a:latin typeface="Lucida Sans Unicode" pitchFamily="34" charset="0"/>
                <a:cs typeface="Lucida Sans Unicode" pitchFamily="34" charset="0"/>
              </a:rPr>
              <a:t>propuesta de ordenamiento de áreas a considerar</a:t>
            </a:r>
          </a:p>
        </p:txBody>
      </p:sp>
      <p:sp>
        <p:nvSpPr>
          <p:cNvPr id="54" name="Text Box 10">
            <a:hlinkClick r:id="rId6" action="ppaction://hlinksldjump"/>
          </p:cNvPr>
          <p:cNvSpPr txBox="1">
            <a:spLocks noChangeArrowheads="1"/>
          </p:cNvSpPr>
          <p:nvPr/>
        </p:nvSpPr>
        <p:spPr bwMode="auto">
          <a:xfrm>
            <a:off x="4637059" y="4128882"/>
            <a:ext cx="1943100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es-CL" sz="1200" dirty="0">
                <a:solidFill>
                  <a:srgbClr val="FFFFCC"/>
                </a:solidFill>
                <a:latin typeface="Lucida Sans Unicode" pitchFamily="34" charset="0"/>
                <a:cs typeface="Lucida Sans Unicode" pitchFamily="34" charset="0"/>
              </a:rPr>
              <a:t>metodología</a:t>
            </a:r>
          </a:p>
        </p:txBody>
      </p:sp>
      <p:sp>
        <p:nvSpPr>
          <p:cNvPr id="55" name="Text Box 12">
            <a:hlinkClick r:id="rId9" action="ppaction://hlinksldjump"/>
          </p:cNvPr>
          <p:cNvSpPr txBox="1">
            <a:spLocks noChangeArrowheads="1"/>
          </p:cNvSpPr>
          <p:nvPr/>
        </p:nvSpPr>
        <p:spPr bwMode="auto">
          <a:xfrm>
            <a:off x="6797646" y="4128882"/>
            <a:ext cx="1871663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es-CL" sz="1200" dirty="0">
                <a:solidFill>
                  <a:schemeClr val="accent5">
                    <a:lumMod val="60000"/>
                    <a:lumOff val="40000"/>
                  </a:schemeClr>
                </a:solidFill>
                <a:latin typeface="Lucida Sans Unicode" pitchFamily="34" charset="0"/>
                <a:cs typeface="Lucida Sans Unicode" pitchFamily="34" charset="0"/>
              </a:rPr>
              <a:t>biblioteca de casos</a:t>
            </a:r>
          </a:p>
        </p:txBody>
      </p:sp>
      <p:sp>
        <p:nvSpPr>
          <p:cNvPr id="56" name="Text Box 6">
            <a:hlinkClick r:id="rId8" action="ppaction://hlinksldjump"/>
          </p:cNvPr>
          <p:cNvSpPr txBox="1">
            <a:spLocks noChangeArrowheads="1"/>
          </p:cNvSpPr>
          <p:nvPr/>
        </p:nvSpPr>
        <p:spPr bwMode="auto">
          <a:xfrm>
            <a:off x="785786" y="5500703"/>
            <a:ext cx="1500198" cy="461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es-CL" sz="1200" b="1" dirty="0" smtClean="0">
                <a:latin typeface="Lucida Sans Unicode" pitchFamily="34" charset="0"/>
                <a:cs typeface="Lucida Sans Unicode" pitchFamily="34" charset="0"/>
              </a:rPr>
              <a:t>presentación general</a:t>
            </a:r>
            <a:endParaRPr lang="es-CL" sz="1200" b="1" dirty="0">
              <a:latin typeface="Lucida Sans Unicode" pitchFamily="34" charset="0"/>
              <a:cs typeface="Lucida Sans Unicode" pitchFamily="34" charset="0"/>
            </a:endParaRPr>
          </a:p>
        </p:txBody>
      </p:sp>
      <p:sp>
        <p:nvSpPr>
          <p:cNvPr id="58" name="AutoShape 2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2400324" y="5429264"/>
            <a:ext cx="1401720" cy="571504"/>
          </a:xfrm>
          <a:prstGeom prst="roundRect">
            <a:avLst>
              <a:gd name="adj" fmla="val 16667"/>
            </a:avLst>
          </a:prstGeom>
          <a:ln w="38100"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anchor="ctr"/>
          <a:lstStyle/>
          <a:p>
            <a:endParaRPr lang="es-ES">
              <a:solidFill>
                <a:schemeClr val="lt1"/>
              </a:solidFill>
            </a:endParaRPr>
          </a:p>
        </p:txBody>
      </p:sp>
      <p:sp>
        <p:nvSpPr>
          <p:cNvPr id="60" name="AutoShape 2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3971960" y="5429264"/>
            <a:ext cx="1401720" cy="571504"/>
          </a:xfrm>
          <a:prstGeom prst="roundRect">
            <a:avLst>
              <a:gd name="adj" fmla="val 16667"/>
            </a:avLst>
          </a:prstGeom>
          <a:ln w="38100"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anchor="ctr"/>
          <a:lstStyle/>
          <a:p>
            <a:endParaRPr lang="es-ES">
              <a:solidFill>
                <a:schemeClr val="lt1"/>
              </a:solidFill>
            </a:endParaRPr>
          </a:p>
        </p:txBody>
      </p:sp>
      <p:sp>
        <p:nvSpPr>
          <p:cNvPr id="61" name="Text Box 6">
            <a:hlinkClick r:id="rId8" action="ppaction://hlinksldjump"/>
          </p:cNvPr>
          <p:cNvSpPr txBox="1">
            <a:spLocks noChangeArrowheads="1"/>
          </p:cNvSpPr>
          <p:nvPr/>
        </p:nvSpPr>
        <p:spPr bwMode="auto">
          <a:xfrm>
            <a:off x="3714744" y="5572140"/>
            <a:ext cx="1944688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es-CL" sz="1200" b="1" dirty="0" smtClean="0">
                <a:latin typeface="Lucida Sans Unicode" pitchFamily="34" charset="0"/>
                <a:cs typeface="Lucida Sans Unicode" pitchFamily="34" charset="0"/>
              </a:rPr>
              <a:t>levantamientos</a:t>
            </a:r>
            <a:endParaRPr lang="es-CL" sz="1200" b="1" dirty="0">
              <a:latin typeface="Lucida Sans Unicode" pitchFamily="34" charset="0"/>
              <a:cs typeface="Lucida Sans Unicode" pitchFamily="34" charset="0"/>
            </a:endParaRPr>
          </a:p>
        </p:txBody>
      </p:sp>
      <p:sp>
        <p:nvSpPr>
          <p:cNvPr id="62" name="AutoShape 2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5527734" y="5429264"/>
            <a:ext cx="1401720" cy="571504"/>
          </a:xfrm>
          <a:prstGeom prst="roundRect">
            <a:avLst>
              <a:gd name="adj" fmla="val 16667"/>
            </a:avLst>
          </a:prstGeom>
          <a:ln w="38100"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anchor="ctr"/>
          <a:lstStyle/>
          <a:p>
            <a:endParaRPr lang="es-ES">
              <a:solidFill>
                <a:schemeClr val="lt1"/>
              </a:solidFill>
            </a:endParaRPr>
          </a:p>
        </p:txBody>
      </p:sp>
      <p:sp>
        <p:nvSpPr>
          <p:cNvPr id="63" name="Text Box 6">
            <a:hlinkClick r:id="rId8" action="ppaction://hlinksldjump"/>
          </p:cNvPr>
          <p:cNvSpPr txBox="1">
            <a:spLocks noChangeArrowheads="1"/>
          </p:cNvSpPr>
          <p:nvPr/>
        </p:nvSpPr>
        <p:spPr bwMode="auto">
          <a:xfrm>
            <a:off x="5500694" y="5500702"/>
            <a:ext cx="142876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es-CL" sz="1200" b="1" dirty="0" smtClean="0">
                <a:latin typeface="Lucida Sans Unicode" pitchFamily="34" charset="0"/>
                <a:cs typeface="Lucida Sans Unicode" pitchFamily="34" charset="0"/>
              </a:rPr>
              <a:t>análisis y diagnóstico</a:t>
            </a:r>
            <a:endParaRPr lang="es-CL" sz="1200" b="1" dirty="0">
              <a:latin typeface="Lucida Sans Unicode" pitchFamily="34" charset="0"/>
              <a:cs typeface="Lucida Sans Unicode" pitchFamily="34" charset="0"/>
            </a:endParaRPr>
          </a:p>
        </p:txBody>
      </p:sp>
      <p:sp>
        <p:nvSpPr>
          <p:cNvPr id="64" name="AutoShape 2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7083508" y="5429264"/>
            <a:ext cx="1401720" cy="571504"/>
          </a:xfrm>
          <a:prstGeom prst="roundRect">
            <a:avLst>
              <a:gd name="adj" fmla="val 16667"/>
            </a:avLst>
          </a:prstGeom>
          <a:ln w="38100"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anchor="ctr"/>
          <a:lstStyle/>
          <a:p>
            <a:endParaRPr lang="es-ES">
              <a:solidFill>
                <a:schemeClr val="lt1"/>
              </a:solidFill>
            </a:endParaRPr>
          </a:p>
        </p:txBody>
      </p:sp>
      <p:sp>
        <p:nvSpPr>
          <p:cNvPr id="65" name="Text Box 6">
            <a:hlinkClick r:id="rId8" action="ppaction://hlinksldjump"/>
          </p:cNvPr>
          <p:cNvSpPr txBox="1">
            <a:spLocks noChangeArrowheads="1"/>
          </p:cNvSpPr>
          <p:nvPr/>
        </p:nvSpPr>
        <p:spPr bwMode="auto">
          <a:xfrm>
            <a:off x="7072330" y="5500702"/>
            <a:ext cx="1428760" cy="4704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es-CL" sz="1200" b="1" dirty="0" smtClean="0">
                <a:latin typeface="Lucida Sans Unicode" pitchFamily="34" charset="0"/>
                <a:cs typeface="Lucida Sans Unicode" pitchFamily="34" charset="0"/>
              </a:rPr>
              <a:t>criterios de intervención</a:t>
            </a:r>
            <a:endParaRPr lang="es-CL" sz="1200" b="1" dirty="0">
              <a:latin typeface="Lucida Sans Unicode" pitchFamily="34" charset="0"/>
              <a:cs typeface="Lucida Sans Unicode" pitchFamily="34" charset="0"/>
            </a:endParaRPr>
          </a:p>
        </p:txBody>
      </p:sp>
      <p:sp>
        <p:nvSpPr>
          <p:cNvPr id="35" name="Text Box 6">
            <a:hlinkClick r:id="rId8" action="ppaction://hlinksldjump"/>
          </p:cNvPr>
          <p:cNvSpPr txBox="1">
            <a:spLocks noChangeArrowheads="1"/>
          </p:cNvSpPr>
          <p:nvPr/>
        </p:nvSpPr>
        <p:spPr bwMode="auto">
          <a:xfrm>
            <a:off x="2357422" y="5500702"/>
            <a:ext cx="150019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es-CL" sz="1200" b="1" dirty="0" smtClean="0">
                <a:latin typeface="Lucida Sans Unicode" pitchFamily="34" charset="0"/>
                <a:cs typeface="Lucida Sans Unicode" pitchFamily="34" charset="0"/>
              </a:rPr>
              <a:t>antecedentes del caso de estudio</a:t>
            </a:r>
            <a:endParaRPr lang="es-CL" sz="1200" b="1" dirty="0">
              <a:latin typeface="Lucida Sans Unicode" pitchFamily="34" charset="0"/>
              <a:cs typeface="Lucida Sans Unicode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Line 11"/>
          <p:cNvSpPr>
            <a:spLocks noChangeShapeType="1"/>
          </p:cNvSpPr>
          <p:nvPr/>
        </p:nvSpPr>
        <p:spPr bwMode="auto">
          <a:xfrm flipV="1">
            <a:off x="7715272" y="4429131"/>
            <a:ext cx="0" cy="7200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 type="none" w="med" len="sm"/>
            <a:tailEnd type="none" w="med" len="sm"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40" name="Oval 3"/>
          <p:cNvSpPr>
            <a:spLocks noChangeArrowheads="1"/>
          </p:cNvSpPr>
          <p:nvPr/>
        </p:nvSpPr>
        <p:spPr bwMode="auto">
          <a:xfrm>
            <a:off x="3571868" y="425215"/>
            <a:ext cx="2143140" cy="2143141"/>
          </a:xfrm>
          <a:prstGeom prst="ellipse">
            <a:avLst/>
          </a:prstGeom>
          <a:solidFill>
            <a:schemeClr val="tx1"/>
          </a:solidFill>
          <a:ln w="38100">
            <a:solidFill>
              <a:srgbClr val="FFFFCC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s-ES"/>
          </a:p>
        </p:txBody>
      </p:sp>
      <p:sp>
        <p:nvSpPr>
          <p:cNvPr id="41" name="AutoShape 2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474691" y="4073319"/>
            <a:ext cx="1944688" cy="358775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es-ES"/>
          </a:p>
        </p:txBody>
      </p:sp>
      <p:sp>
        <p:nvSpPr>
          <p:cNvPr id="42" name="Text Box 5"/>
          <p:cNvSpPr txBox="1">
            <a:spLocks noChangeArrowheads="1"/>
          </p:cNvSpPr>
          <p:nvPr/>
        </p:nvSpPr>
        <p:spPr bwMode="auto">
          <a:xfrm>
            <a:off x="3859241" y="853843"/>
            <a:ext cx="1584325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es-CL" sz="1400" dirty="0" smtClean="0">
                <a:solidFill>
                  <a:srgbClr val="0070C0"/>
                </a:solidFill>
                <a:latin typeface="Lucida Sans Unicode" pitchFamily="34" charset="0"/>
                <a:cs typeface="Lucida Sans Unicode" pitchFamily="34" charset="0"/>
              </a:rPr>
              <a:t>ANÁLISIS </a:t>
            </a:r>
            <a:r>
              <a:rPr lang="es-CL" sz="1400" dirty="0">
                <a:solidFill>
                  <a:srgbClr val="0070C0"/>
                </a:solidFill>
                <a:latin typeface="Lucida Sans Unicode" pitchFamily="34" charset="0"/>
                <a:cs typeface="Lucida Sans Unicode" pitchFamily="34" charset="0"/>
              </a:rPr>
              <a:t>PATOLÓGICO </a:t>
            </a:r>
          </a:p>
          <a:p>
            <a:pPr algn="ctr"/>
            <a:r>
              <a:rPr lang="es-CL" sz="1400" dirty="0" smtClean="0">
                <a:solidFill>
                  <a:srgbClr val="0070C0"/>
                </a:solidFill>
                <a:latin typeface="Lucida Sans Unicode" pitchFamily="34" charset="0"/>
                <a:cs typeface="Lucida Sans Unicode" pitchFamily="34" charset="0"/>
              </a:rPr>
              <a:t>Y PROPUESTA DE </a:t>
            </a:r>
            <a:r>
              <a:rPr lang="es-CL" sz="1400" dirty="0">
                <a:solidFill>
                  <a:srgbClr val="0070C0"/>
                </a:solidFill>
                <a:latin typeface="Lucida Sans Unicode" pitchFamily="34" charset="0"/>
                <a:cs typeface="Lucida Sans Unicode" pitchFamily="34" charset="0"/>
              </a:rPr>
              <a:t>INTERVENCIÓN </a:t>
            </a:r>
          </a:p>
          <a:p>
            <a:pPr algn="ctr"/>
            <a:r>
              <a:rPr lang="es-CL" sz="1400" dirty="0" smtClean="0">
                <a:solidFill>
                  <a:srgbClr val="0070C0"/>
                </a:solidFill>
                <a:latin typeface="Lucida Sans Unicode" pitchFamily="34" charset="0"/>
                <a:cs typeface="Lucida Sans Unicode" pitchFamily="34" charset="0"/>
              </a:rPr>
              <a:t>EN </a:t>
            </a:r>
            <a:r>
              <a:rPr lang="es-CL" sz="1400" dirty="0">
                <a:solidFill>
                  <a:srgbClr val="0070C0"/>
                </a:solidFill>
                <a:latin typeface="Lucida Sans Unicode" pitchFamily="34" charset="0"/>
                <a:cs typeface="Lucida Sans Unicode" pitchFamily="34" charset="0"/>
              </a:rPr>
              <a:t>EDIFICIOS</a:t>
            </a:r>
          </a:p>
        </p:txBody>
      </p:sp>
      <p:sp>
        <p:nvSpPr>
          <p:cNvPr id="43" name="AutoShape 7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2571736" y="4073319"/>
            <a:ext cx="1944688" cy="638176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es-ES">
              <a:solidFill>
                <a:schemeClr val="lt1"/>
              </a:solidFill>
            </a:endParaRPr>
          </a:p>
        </p:txBody>
      </p:sp>
      <p:sp>
        <p:nvSpPr>
          <p:cNvPr id="44" name="AutoShape 9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4683154" y="4073319"/>
            <a:ext cx="1944687" cy="358775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es-ES">
              <a:solidFill>
                <a:schemeClr val="lt1"/>
              </a:solidFill>
            </a:endParaRPr>
          </a:p>
        </p:txBody>
      </p:sp>
      <p:grpSp>
        <p:nvGrpSpPr>
          <p:cNvPr id="2" name="56 Grupo"/>
          <p:cNvGrpSpPr/>
          <p:nvPr/>
        </p:nvGrpSpPr>
        <p:grpSpPr>
          <a:xfrm>
            <a:off x="1409729" y="2568355"/>
            <a:ext cx="6297612" cy="1504964"/>
            <a:chOff x="1409729" y="2568355"/>
            <a:chExt cx="6297612" cy="1504964"/>
          </a:xfrm>
        </p:grpSpPr>
        <p:sp>
          <p:nvSpPr>
            <p:cNvPr id="45" name="Line 13"/>
            <p:cNvSpPr>
              <a:spLocks noChangeShapeType="1"/>
            </p:cNvSpPr>
            <p:nvPr/>
          </p:nvSpPr>
          <p:spPr bwMode="auto">
            <a:xfrm flipV="1">
              <a:off x="1409729" y="3065257"/>
              <a:ext cx="0" cy="1008062"/>
            </a:xfrm>
            <a:prstGeom prst="line">
              <a:avLst/>
            </a:prstGeom>
            <a:noFill/>
            <a:ln w="25400">
              <a:solidFill>
                <a:srgbClr val="FFFFCC"/>
              </a:solidFill>
              <a:round/>
              <a:headEnd type="none" w="med" len="sm"/>
              <a:tailEnd type="none" w="med" len="sm"/>
            </a:ln>
            <a:effectLst/>
          </p:spPr>
          <p:txBody>
            <a:bodyPr/>
            <a:lstStyle/>
            <a:p>
              <a:endParaRPr lang="es-ES"/>
            </a:p>
          </p:txBody>
        </p:sp>
        <p:sp>
          <p:nvSpPr>
            <p:cNvPr id="46" name="Line 14"/>
            <p:cNvSpPr>
              <a:spLocks noChangeShapeType="1"/>
            </p:cNvSpPr>
            <p:nvPr/>
          </p:nvSpPr>
          <p:spPr bwMode="auto">
            <a:xfrm>
              <a:off x="1409729" y="3065257"/>
              <a:ext cx="6297612" cy="0"/>
            </a:xfrm>
            <a:prstGeom prst="line">
              <a:avLst/>
            </a:prstGeom>
            <a:noFill/>
            <a:ln w="25400">
              <a:solidFill>
                <a:srgbClr val="FFFFCC"/>
              </a:solidFill>
              <a:round/>
              <a:headEnd type="none" w="med" len="sm"/>
              <a:tailEnd type="none" w="med" len="sm"/>
            </a:ln>
            <a:effectLst/>
          </p:spPr>
          <p:txBody>
            <a:bodyPr/>
            <a:lstStyle/>
            <a:p>
              <a:endParaRPr lang="es-ES"/>
            </a:p>
          </p:txBody>
        </p:sp>
        <p:sp>
          <p:nvSpPr>
            <p:cNvPr id="47" name="Line 15"/>
            <p:cNvSpPr>
              <a:spLocks noChangeShapeType="1"/>
            </p:cNvSpPr>
            <p:nvPr/>
          </p:nvSpPr>
          <p:spPr bwMode="auto">
            <a:xfrm flipV="1">
              <a:off x="4643438" y="2568355"/>
              <a:ext cx="7966" cy="500066"/>
            </a:xfrm>
            <a:prstGeom prst="line">
              <a:avLst/>
            </a:prstGeom>
            <a:noFill/>
            <a:ln w="25400">
              <a:solidFill>
                <a:srgbClr val="FFFFCC"/>
              </a:solidFill>
              <a:round/>
              <a:headEnd type="none" w="med" len="sm"/>
              <a:tailEnd type="none" w="med" len="sm"/>
            </a:ln>
            <a:effectLst/>
          </p:spPr>
          <p:txBody>
            <a:bodyPr/>
            <a:lstStyle/>
            <a:p>
              <a:endParaRPr lang="es-ES"/>
            </a:p>
          </p:txBody>
        </p:sp>
        <p:sp>
          <p:nvSpPr>
            <p:cNvPr id="48" name="Line 16"/>
            <p:cNvSpPr>
              <a:spLocks noChangeShapeType="1"/>
            </p:cNvSpPr>
            <p:nvPr/>
          </p:nvSpPr>
          <p:spPr bwMode="auto">
            <a:xfrm flipV="1">
              <a:off x="3571868" y="3065257"/>
              <a:ext cx="0" cy="1008062"/>
            </a:xfrm>
            <a:prstGeom prst="line">
              <a:avLst/>
            </a:prstGeom>
            <a:noFill/>
            <a:ln w="25400">
              <a:solidFill>
                <a:srgbClr val="FFFFCC"/>
              </a:solidFill>
              <a:round/>
              <a:headEnd type="none" w="med" len="sm"/>
              <a:tailEnd type="none" w="med" len="sm"/>
            </a:ln>
            <a:effectLst/>
          </p:spPr>
          <p:txBody>
            <a:bodyPr/>
            <a:lstStyle/>
            <a:p>
              <a:endParaRPr lang="es-ES"/>
            </a:p>
          </p:txBody>
        </p:sp>
        <p:sp>
          <p:nvSpPr>
            <p:cNvPr id="49" name="Line 17"/>
            <p:cNvSpPr>
              <a:spLocks noChangeShapeType="1"/>
            </p:cNvSpPr>
            <p:nvPr/>
          </p:nvSpPr>
          <p:spPr bwMode="auto">
            <a:xfrm flipV="1">
              <a:off x="5691216" y="3065257"/>
              <a:ext cx="0" cy="1008062"/>
            </a:xfrm>
            <a:prstGeom prst="line">
              <a:avLst/>
            </a:prstGeom>
            <a:noFill/>
            <a:ln w="25400">
              <a:solidFill>
                <a:srgbClr val="FFFFCC"/>
              </a:solidFill>
              <a:round/>
              <a:headEnd type="none" w="med" len="sm"/>
              <a:tailEnd type="none" w="med" len="sm"/>
            </a:ln>
            <a:effectLst/>
          </p:spPr>
          <p:txBody>
            <a:bodyPr/>
            <a:lstStyle/>
            <a:p>
              <a:endParaRPr lang="es-ES"/>
            </a:p>
          </p:txBody>
        </p:sp>
        <p:sp>
          <p:nvSpPr>
            <p:cNvPr id="50" name="Line 18"/>
            <p:cNvSpPr>
              <a:spLocks noChangeShapeType="1"/>
            </p:cNvSpPr>
            <p:nvPr/>
          </p:nvSpPr>
          <p:spPr bwMode="auto">
            <a:xfrm flipV="1">
              <a:off x="7707341" y="3065257"/>
              <a:ext cx="0" cy="1008062"/>
            </a:xfrm>
            <a:prstGeom prst="line">
              <a:avLst/>
            </a:prstGeom>
            <a:noFill/>
            <a:ln w="25400">
              <a:solidFill>
                <a:srgbClr val="FFFFCC"/>
              </a:solidFill>
              <a:round/>
              <a:headEnd type="none" w="med" len="sm"/>
              <a:tailEnd type="none" w="med" len="sm"/>
            </a:ln>
            <a:effectLst/>
          </p:spPr>
          <p:txBody>
            <a:bodyPr/>
            <a:lstStyle/>
            <a:p>
              <a:endParaRPr lang="es-ES"/>
            </a:p>
          </p:txBody>
        </p:sp>
      </p:grpSp>
      <p:sp>
        <p:nvSpPr>
          <p:cNvPr id="51" name="AutoShape 1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6770716" y="4073319"/>
            <a:ext cx="1944688" cy="358775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es-ES">
              <a:solidFill>
                <a:schemeClr val="lt1"/>
              </a:solidFill>
            </a:endParaRPr>
          </a:p>
        </p:txBody>
      </p:sp>
      <p:sp>
        <p:nvSpPr>
          <p:cNvPr id="52" name="Text Box 6">
            <a:hlinkClick r:id="rId7" action="ppaction://hlinksldjump"/>
          </p:cNvPr>
          <p:cNvSpPr txBox="1">
            <a:spLocks noChangeArrowheads="1"/>
          </p:cNvSpPr>
          <p:nvPr/>
        </p:nvSpPr>
        <p:spPr bwMode="auto">
          <a:xfrm>
            <a:off x="428596" y="4128882"/>
            <a:ext cx="1944688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es-CL" sz="1200" dirty="0">
                <a:solidFill>
                  <a:schemeClr val="accent5">
                    <a:lumMod val="60000"/>
                    <a:lumOff val="40000"/>
                  </a:schemeClr>
                </a:solidFill>
                <a:latin typeface="Lucida Sans Unicode" pitchFamily="34" charset="0"/>
                <a:cs typeface="Lucida Sans Unicode" pitchFamily="34" charset="0"/>
              </a:rPr>
              <a:t>administración</a:t>
            </a:r>
          </a:p>
        </p:txBody>
      </p:sp>
      <p:sp>
        <p:nvSpPr>
          <p:cNvPr id="53" name="Text Box 8">
            <a:hlinkClick r:id="rId6" action="ppaction://hlinksldjump"/>
          </p:cNvPr>
          <p:cNvSpPr txBox="1">
            <a:spLocks noChangeArrowheads="1"/>
          </p:cNvSpPr>
          <p:nvPr/>
        </p:nvSpPr>
        <p:spPr bwMode="auto">
          <a:xfrm>
            <a:off x="2571736" y="4068553"/>
            <a:ext cx="1952653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es-CL" sz="1200" dirty="0">
                <a:solidFill>
                  <a:schemeClr val="accent5">
                    <a:lumMod val="60000"/>
                    <a:lumOff val="40000"/>
                  </a:schemeClr>
                </a:solidFill>
                <a:latin typeface="Lucida Sans Unicode" pitchFamily="34" charset="0"/>
                <a:cs typeface="Lucida Sans Unicode" pitchFamily="34" charset="0"/>
              </a:rPr>
              <a:t>propuesta de ordenamiento de áreas a considerar</a:t>
            </a:r>
          </a:p>
        </p:txBody>
      </p:sp>
      <p:sp>
        <p:nvSpPr>
          <p:cNvPr id="54" name="Text Box 10">
            <a:hlinkClick r:id="rId5" action="ppaction://hlinksldjump"/>
          </p:cNvPr>
          <p:cNvSpPr txBox="1">
            <a:spLocks noChangeArrowheads="1"/>
          </p:cNvSpPr>
          <p:nvPr/>
        </p:nvSpPr>
        <p:spPr bwMode="auto">
          <a:xfrm>
            <a:off x="4637059" y="4128882"/>
            <a:ext cx="1943100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es-CL" sz="1200" dirty="0">
                <a:solidFill>
                  <a:schemeClr val="accent5">
                    <a:lumMod val="60000"/>
                    <a:lumOff val="40000"/>
                  </a:schemeClr>
                </a:solidFill>
                <a:latin typeface="Lucida Sans Unicode" pitchFamily="34" charset="0"/>
                <a:cs typeface="Lucida Sans Unicode" pitchFamily="34" charset="0"/>
              </a:rPr>
              <a:t>metodología</a:t>
            </a:r>
          </a:p>
        </p:txBody>
      </p:sp>
      <p:sp>
        <p:nvSpPr>
          <p:cNvPr id="55" name="Text Box 12">
            <a:hlinkClick r:id="rId8" action="ppaction://hlinksldjump"/>
          </p:cNvPr>
          <p:cNvSpPr txBox="1">
            <a:spLocks noChangeArrowheads="1"/>
          </p:cNvSpPr>
          <p:nvPr/>
        </p:nvSpPr>
        <p:spPr bwMode="auto">
          <a:xfrm>
            <a:off x="6797646" y="4128882"/>
            <a:ext cx="1871663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es-CL" sz="1200" dirty="0">
                <a:solidFill>
                  <a:srgbClr val="FFFFCC"/>
                </a:solidFill>
                <a:latin typeface="Lucida Sans Unicode" pitchFamily="34" charset="0"/>
                <a:cs typeface="Lucida Sans Unicode" pitchFamily="34" charset="0"/>
              </a:rPr>
              <a:t>biblioteca de casos</a:t>
            </a:r>
          </a:p>
        </p:txBody>
      </p:sp>
      <p:sp>
        <p:nvSpPr>
          <p:cNvPr id="64" name="AutoShape 2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6786578" y="5143512"/>
            <a:ext cx="1912964" cy="571504"/>
          </a:xfrm>
          <a:prstGeom prst="roundRect">
            <a:avLst>
              <a:gd name="adj" fmla="val 16667"/>
            </a:avLst>
          </a:prstGeom>
          <a:ln w="38100"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anchor="ctr"/>
          <a:lstStyle/>
          <a:p>
            <a:endParaRPr lang="es-ES">
              <a:solidFill>
                <a:schemeClr val="lt1"/>
              </a:solidFill>
            </a:endParaRPr>
          </a:p>
        </p:txBody>
      </p:sp>
      <p:sp>
        <p:nvSpPr>
          <p:cNvPr id="65" name="Text Box 6">
            <a:hlinkClick r:id="rId7" action="ppaction://hlinksldjump"/>
          </p:cNvPr>
          <p:cNvSpPr txBox="1">
            <a:spLocks noChangeArrowheads="1"/>
          </p:cNvSpPr>
          <p:nvPr/>
        </p:nvSpPr>
        <p:spPr bwMode="auto">
          <a:xfrm>
            <a:off x="6786578" y="5214950"/>
            <a:ext cx="192882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es-CL" sz="1200" b="1" dirty="0">
                <a:latin typeface="Lucida Sans Unicode" pitchFamily="34" charset="0"/>
                <a:cs typeface="Lucida Sans Unicode" pitchFamily="34" charset="0"/>
              </a:rPr>
              <a:t>c</a:t>
            </a:r>
            <a:r>
              <a:rPr lang="es-CL" sz="1200" b="1" dirty="0" smtClean="0">
                <a:latin typeface="Lucida Sans Unicode" pitchFamily="34" charset="0"/>
                <a:cs typeface="Lucida Sans Unicode" pitchFamily="34" charset="0"/>
              </a:rPr>
              <a:t>asos estudiados 2005-2008</a:t>
            </a:r>
            <a:endParaRPr lang="es-CL" sz="1200" b="1" dirty="0">
              <a:latin typeface="Lucida Sans Unicode" pitchFamily="34" charset="0"/>
              <a:cs typeface="Lucida Sans Unicode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 Box 6">
            <a:hlinkClick r:id="rId3" action="ppaction://hlinksldjump"/>
          </p:cNvPr>
          <p:cNvSpPr txBox="1">
            <a:spLocks noChangeArrowheads="1"/>
          </p:cNvSpPr>
          <p:nvPr/>
        </p:nvSpPr>
        <p:spPr bwMode="auto">
          <a:xfrm>
            <a:off x="214282" y="345024"/>
            <a:ext cx="194468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s-CL" b="1" dirty="0" smtClean="0">
                <a:solidFill>
                  <a:srgbClr val="FFFFCC"/>
                </a:solidFill>
                <a:latin typeface="Lucida Sans Unicode" pitchFamily="34" charset="0"/>
                <a:cs typeface="Lucida Sans Unicode" pitchFamily="34" charset="0"/>
              </a:rPr>
              <a:t>2005</a:t>
            </a:r>
            <a:endParaRPr lang="es-CL" b="1" dirty="0">
              <a:solidFill>
                <a:srgbClr val="FFFFCC"/>
              </a:solidFill>
              <a:latin typeface="Lucida Sans Unicode" pitchFamily="34" charset="0"/>
              <a:cs typeface="Lucida Sans Unicode" pitchFamily="34" charset="0"/>
            </a:endParaRPr>
          </a:p>
        </p:txBody>
      </p:sp>
      <p:pic>
        <p:nvPicPr>
          <p:cNvPr id="23" name="Picture 2" descr="SUC30020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04800" y="1076328"/>
            <a:ext cx="4089402" cy="3067052"/>
          </a:xfrm>
          <a:prstGeom prst="rect">
            <a:avLst/>
          </a:prstGeom>
          <a:noFill/>
        </p:spPr>
      </p:pic>
      <p:sp>
        <p:nvSpPr>
          <p:cNvPr id="24" name="Text Box 3"/>
          <p:cNvSpPr txBox="1">
            <a:spLocks noChangeArrowheads="1"/>
          </p:cNvSpPr>
          <p:nvPr/>
        </p:nvSpPr>
        <p:spPr bwMode="auto">
          <a:xfrm>
            <a:off x="285720" y="4357694"/>
            <a:ext cx="38862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" b="1" dirty="0">
                <a:solidFill>
                  <a:srgbClr val="0070C0"/>
                </a:solidFill>
                <a:latin typeface="Lucida Sans Unicode" pitchFamily="34" charset="0"/>
                <a:cs typeface="Lucida Sans Unicode" pitchFamily="34" charset="0"/>
              </a:rPr>
              <a:t>Iglesia de </a:t>
            </a:r>
            <a:r>
              <a:rPr lang="es-ES" b="1" dirty="0" err="1">
                <a:solidFill>
                  <a:srgbClr val="0070C0"/>
                </a:solidFill>
                <a:latin typeface="Lucida Sans Unicode" pitchFamily="34" charset="0"/>
                <a:cs typeface="Lucida Sans Unicode" pitchFamily="34" charset="0"/>
              </a:rPr>
              <a:t>Achauta</a:t>
            </a:r>
            <a:r>
              <a:rPr lang="es-ES" dirty="0">
                <a:solidFill>
                  <a:srgbClr val="0070C0"/>
                </a:solidFill>
                <a:latin typeface="Lucida Sans Unicode" pitchFamily="34" charset="0"/>
                <a:cs typeface="Lucida Sans Unicode" pitchFamily="34" charset="0"/>
              </a:rPr>
              <a:t>, </a:t>
            </a:r>
            <a:r>
              <a:rPr lang="es-ES" dirty="0" err="1">
                <a:solidFill>
                  <a:srgbClr val="0070C0"/>
                </a:solidFill>
                <a:latin typeface="Lucida Sans Unicode" pitchFamily="34" charset="0"/>
                <a:cs typeface="Lucida Sans Unicode" pitchFamily="34" charset="0"/>
              </a:rPr>
              <a:t>Colchane</a:t>
            </a:r>
            <a:r>
              <a:rPr lang="es-ES" dirty="0">
                <a:solidFill>
                  <a:srgbClr val="0070C0"/>
                </a:solidFill>
                <a:latin typeface="Lucida Sans Unicode" pitchFamily="34" charset="0"/>
                <a:cs typeface="Lucida Sans Unicode" pitchFamily="34" charset="0"/>
              </a:rPr>
              <a:t> Iquique</a:t>
            </a:r>
          </a:p>
        </p:txBody>
      </p:sp>
      <p:pic>
        <p:nvPicPr>
          <p:cNvPr id="25" name="Picture 4" descr="SUC30101">
            <a:hlinkClick r:id="rId6"/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643438" y="3336112"/>
            <a:ext cx="4143404" cy="3107553"/>
          </a:xfrm>
          <a:prstGeom prst="rect">
            <a:avLst/>
          </a:prstGeom>
          <a:noFill/>
        </p:spPr>
      </p:pic>
      <p:sp>
        <p:nvSpPr>
          <p:cNvPr id="26" name="Text Box 5"/>
          <p:cNvSpPr txBox="1">
            <a:spLocks noChangeArrowheads="1"/>
          </p:cNvSpPr>
          <p:nvPr/>
        </p:nvSpPr>
        <p:spPr bwMode="auto">
          <a:xfrm>
            <a:off x="4686328" y="2428868"/>
            <a:ext cx="3886200" cy="64633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es-ES" b="1" dirty="0">
                <a:solidFill>
                  <a:srgbClr val="0070C0"/>
                </a:solidFill>
                <a:latin typeface="Lucida Sans Unicode" pitchFamily="34" charset="0"/>
                <a:cs typeface="Lucida Sans Unicode" pitchFamily="34" charset="0"/>
              </a:rPr>
              <a:t>Iglesia de </a:t>
            </a:r>
            <a:r>
              <a:rPr lang="es-ES" b="1" dirty="0" err="1">
                <a:solidFill>
                  <a:srgbClr val="0070C0"/>
                </a:solidFill>
                <a:latin typeface="Lucida Sans Unicode" pitchFamily="34" charset="0"/>
                <a:cs typeface="Lucida Sans Unicode" pitchFamily="34" charset="0"/>
              </a:rPr>
              <a:t>Cotasaya</a:t>
            </a:r>
            <a:r>
              <a:rPr lang="es-ES" dirty="0">
                <a:solidFill>
                  <a:srgbClr val="0070C0"/>
                </a:solidFill>
                <a:latin typeface="Lucida Sans Unicode" pitchFamily="34" charset="0"/>
                <a:cs typeface="Lucida Sans Unicode" pitchFamily="34" charset="0"/>
              </a:rPr>
              <a:t>, </a:t>
            </a:r>
            <a:r>
              <a:rPr lang="es-ES" dirty="0" err="1">
                <a:solidFill>
                  <a:srgbClr val="0070C0"/>
                </a:solidFill>
                <a:latin typeface="Lucida Sans Unicode" pitchFamily="34" charset="0"/>
                <a:cs typeface="Lucida Sans Unicode" pitchFamily="34" charset="0"/>
              </a:rPr>
              <a:t>Colchane</a:t>
            </a:r>
            <a:r>
              <a:rPr lang="es-ES" dirty="0">
                <a:solidFill>
                  <a:srgbClr val="0070C0"/>
                </a:solidFill>
                <a:latin typeface="Lucida Sans Unicode" pitchFamily="34" charset="0"/>
                <a:cs typeface="Lucida Sans Unicode" pitchFamily="34" charset="0"/>
              </a:rPr>
              <a:t> Iquique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 Box 6">
            <a:hlinkClick r:id="rId3" action="ppaction://hlinksldjump"/>
          </p:cNvPr>
          <p:cNvSpPr txBox="1">
            <a:spLocks noChangeArrowheads="1"/>
          </p:cNvSpPr>
          <p:nvPr/>
        </p:nvSpPr>
        <p:spPr bwMode="auto">
          <a:xfrm>
            <a:off x="214282" y="345024"/>
            <a:ext cx="194468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s-CL" b="1" dirty="0" smtClean="0">
                <a:solidFill>
                  <a:srgbClr val="FFFFCC"/>
                </a:solidFill>
                <a:latin typeface="Lucida Sans Unicode" pitchFamily="34" charset="0"/>
                <a:cs typeface="Lucida Sans Unicode" pitchFamily="34" charset="0"/>
              </a:rPr>
              <a:t>2005</a:t>
            </a:r>
            <a:endParaRPr lang="es-CL" b="1" dirty="0">
              <a:solidFill>
                <a:srgbClr val="FFFFCC"/>
              </a:solidFill>
              <a:latin typeface="Lucida Sans Unicode" pitchFamily="34" charset="0"/>
              <a:cs typeface="Lucida Sans Unicode" pitchFamily="34" charset="0"/>
            </a:endParaRPr>
          </a:p>
        </p:txBody>
      </p:sp>
      <p:sp>
        <p:nvSpPr>
          <p:cNvPr id="7" name="Text Box 3"/>
          <p:cNvSpPr txBox="1">
            <a:spLocks noChangeArrowheads="1"/>
          </p:cNvSpPr>
          <p:nvPr/>
        </p:nvSpPr>
        <p:spPr bwMode="auto">
          <a:xfrm>
            <a:off x="357158" y="4002096"/>
            <a:ext cx="2439988" cy="6413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" sz="1800" b="1" dirty="0">
                <a:solidFill>
                  <a:srgbClr val="0070C0"/>
                </a:solidFill>
                <a:latin typeface="Lucida Sans Unicode" pitchFamily="34" charset="0"/>
                <a:cs typeface="Lucida Sans Unicode" pitchFamily="34" charset="0"/>
              </a:rPr>
              <a:t>Casa </a:t>
            </a:r>
            <a:r>
              <a:rPr lang="es-ES" sz="1800" b="1" dirty="0" err="1">
                <a:solidFill>
                  <a:srgbClr val="0070C0"/>
                </a:solidFill>
                <a:latin typeface="Lucida Sans Unicode" pitchFamily="34" charset="0"/>
                <a:cs typeface="Lucida Sans Unicode" pitchFamily="34" charset="0"/>
              </a:rPr>
              <a:t>Fontt</a:t>
            </a:r>
            <a:r>
              <a:rPr lang="es-ES" sz="1800" dirty="0">
                <a:solidFill>
                  <a:srgbClr val="0070C0"/>
                </a:solidFill>
                <a:latin typeface="Lucida Sans Unicode" pitchFamily="34" charset="0"/>
                <a:cs typeface="Lucida Sans Unicode" pitchFamily="34" charset="0"/>
              </a:rPr>
              <a:t>, Colina Santiago</a:t>
            </a:r>
          </a:p>
        </p:txBody>
      </p:sp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4643438" y="2285992"/>
            <a:ext cx="3943350" cy="6413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es-ES" sz="1800" b="1" dirty="0">
                <a:solidFill>
                  <a:srgbClr val="0070C0"/>
                </a:solidFill>
                <a:latin typeface="Lucida Sans Unicode" pitchFamily="34" charset="0"/>
                <a:cs typeface="Lucida Sans Unicode" pitchFamily="34" charset="0"/>
              </a:rPr>
              <a:t>Capilla Las Loicas</a:t>
            </a:r>
            <a:r>
              <a:rPr lang="es-ES" sz="1800" dirty="0">
                <a:solidFill>
                  <a:srgbClr val="0070C0"/>
                </a:solidFill>
                <a:latin typeface="Lucida Sans Unicode" pitchFamily="34" charset="0"/>
                <a:cs typeface="Lucida Sans Unicode" pitchFamily="34" charset="0"/>
              </a:rPr>
              <a:t>, San Pedro   </a:t>
            </a:r>
            <a:r>
              <a:rPr lang="es-ES" sz="1800" dirty="0" err="1">
                <a:solidFill>
                  <a:srgbClr val="0070C0"/>
                </a:solidFill>
                <a:latin typeface="Lucida Sans Unicode" pitchFamily="34" charset="0"/>
                <a:cs typeface="Lucida Sans Unicode" pitchFamily="34" charset="0"/>
              </a:rPr>
              <a:t>Melipilla</a:t>
            </a:r>
            <a:endParaRPr lang="es-ES" sz="1800" dirty="0">
              <a:solidFill>
                <a:srgbClr val="0070C0"/>
              </a:solidFill>
              <a:latin typeface="Lucida Sans Unicode" pitchFamily="34" charset="0"/>
              <a:cs typeface="Lucida Sans Unicode" pitchFamily="34" charset="0"/>
            </a:endParaRPr>
          </a:p>
        </p:txBody>
      </p:sp>
      <p:pic>
        <p:nvPicPr>
          <p:cNvPr id="9" name="Picture 8" descr="DSCN5705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>
            <a:lum bright="24000" contrast="18000"/>
          </a:blip>
          <a:srcRect/>
          <a:stretch>
            <a:fillRect/>
          </a:stretch>
        </p:blipFill>
        <p:spPr bwMode="auto">
          <a:xfrm>
            <a:off x="380999" y="803274"/>
            <a:ext cx="4048125" cy="3036094"/>
          </a:xfrm>
          <a:prstGeom prst="rect">
            <a:avLst/>
          </a:prstGeom>
          <a:noFill/>
        </p:spPr>
      </p:pic>
      <p:pic>
        <p:nvPicPr>
          <p:cNvPr id="10" name="Picture 9" descr="Las loicas">
            <a:hlinkClick r:id="rId6"/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643438" y="3070256"/>
            <a:ext cx="3933828" cy="329244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 Box 6">
            <a:hlinkClick r:id="rId3" action="ppaction://hlinksldjump"/>
          </p:cNvPr>
          <p:cNvSpPr txBox="1">
            <a:spLocks noChangeArrowheads="1"/>
          </p:cNvSpPr>
          <p:nvPr/>
        </p:nvSpPr>
        <p:spPr bwMode="auto">
          <a:xfrm>
            <a:off x="214282" y="214290"/>
            <a:ext cx="194468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s-CL" b="1" dirty="0" smtClean="0">
                <a:solidFill>
                  <a:srgbClr val="FFFFCC"/>
                </a:solidFill>
                <a:latin typeface="Lucida Sans Unicode" pitchFamily="34" charset="0"/>
                <a:cs typeface="Lucida Sans Unicode" pitchFamily="34" charset="0"/>
              </a:rPr>
              <a:t>2005</a:t>
            </a:r>
            <a:endParaRPr lang="es-CL" b="1" dirty="0">
              <a:solidFill>
                <a:srgbClr val="FFFFCC"/>
              </a:solidFill>
              <a:latin typeface="Lucida Sans Unicode" pitchFamily="34" charset="0"/>
              <a:cs typeface="Lucida Sans Unicode" pitchFamily="34" charset="0"/>
            </a:endParaRPr>
          </a:p>
        </p:txBody>
      </p:sp>
      <p:sp>
        <p:nvSpPr>
          <p:cNvPr id="11" name="Text Box 2"/>
          <p:cNvSpPr txBox="1">
            <a:spLocks noChangeArrowheads="1"/>
          </p:cNvSpPr>
          <p:nvPr/>
        </p:nvSpPr>
        <p:spPr bwMode="auto">
          <a:xfrm>
            <a:off x="4783142" y="3071810"/>
            <a:ext cx="3592512" cy="6413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" sz="1800" b="1" dirty="0" err="1">
                <a:solidFill>
                  <a:srgbClr val="0070C0"/>
                </a:solidFill>
                <a:latin typeface="Lucida Sans Unicode" pitchFamily="34" charset="0"/>
                <a:cs typeface="Lucida Sans Unicode" pitchFamily="34" charset="0"/>
              </a:rPr>
              <a:t>Humberstone</a:t>
            </a:r>
            <a:r>
              <a:rPr lang="es-ES" sz="1800" dirty="0">
                <a:solidFill>
                  <a:srgbClr val="0070C0"/>
                </a:solidFill>
                <a:latin typeface="Lucida Sans Unicode" pitchFamily="34" charset="0"/>
                <a:cs typeface="Lucida Sans Unicode" pitchFamily="34" charset="0"/>
              </a:rPr>
              <a:t>, Pozo Almonte  Iquique</a:t>
            </a:r>
          </a:p>
        </p:txBody>
      </p:sp>
      <p:pic>
        <p:nvPicPr>
          <p:cNvPr id="12" name="Picture 5" descr="Humberston 003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7200" y="571480"/>
            <a:ext cx="4114800" cy="3086561"/>
          </a:xfrm>
          <a:prstGeom prst="rect">
            <a:avLst/>
          </a:prstGeom>
          <a:noFill/>
        </p:spPr>
      </p:pic>
      <p:sp>
        <p:nvSpPr>
          <p:cNvPr id="13" name="Text Box 6">
            <a:hlinkClick r:id="rId3" action="ppaction://hlinksldjump"/>
          </p:cNvPr>
          <p:cNvSpPr txBox="1">
            <a:spLocks noChangeArrowheads="1"/>
          </p:cNvSpPr>
          <p:nvPr/>
        </p:nvSpPr>
        <p:spPr bwMode="auto">
          <a:xfrm>
            <a:off x="214282" y="3857628"/>
            <a:ext cx="194468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s-CL" b="1" dirty="0" smtClean="0">
                <a:solidFill>
                  <a:srgbClr val="FFFFCC"/>
                </a:solidFill>
                <a:latin typeface="Lucida Sans Unicode" pitchFamily="34" charset="0"/>
                <a:cs typeface="Lucida Sans Unicode" pitchFamily="34" charset="0"/>
              </a:rPr>
              <a:t>2006</a:t>
            </a:r>
            <a:endParaRPr lang="es-CL" b="1" dirty="0">
              <a:solidFill>
                <a:srgbClr val="FFFFCC"/>
              </a:solidFill>
              <a:latin typeface="Lucida Sans Unicode" pitchFamily="34" charset="0"/>
              <a:cs typeface="Lucida Sans Unicode" pitchFamily="34" charset="0"/>
            </a:endParaRPr>
          </a:p>
        </p:txBody>
      </p:sp>
      <p:sp>
        <p:nvSpPr>
          <p:cNvPr id="14" name="Text Box 7"/>
          <p:cNvSpPr txBox="1">
            <a:spLocks noChangeArrowheads="1"/>
          </p:cNvSpPr>
          <p:nvPr/>
        </p:nvSpPr>
        <p:spPr bwMode="auto">
          <a:xfrm>
            <a:off x="4852992" y="5648942"/>
            <a:ext cx="4219602" cy="92333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s-ES" sz="1800" b="1" dirty="0">
                <a:solidFill>
                  <a:srgbClr val="0070C0"/>
                </a:solidFill>
                <a:latin typeface="Lucida Sans Unicode" pitchFamily="34" charset="0"/>
                <a:cs typeface="Lucida Sans Unicode" pitchFamily="34" charset="0"/>
              </a:rPr>
              <a:t>Bodegas subterráneas Viña </a:t>
            </a:r>
            <a:r>
              <a:rPr lang="es-ES" sz="1800" b="1" dirty="0" err="1">
                <a:solidFill>
                  <a:srgbClr val="0070C0"/>
                </a:solidFill>
                <a:latin typeface="Lucida Sans Unicode" pitchFamily="34" charset="0"/>
                <a:cs typeface="Lucida Sans Unicode" pitchFamily="34" charset="0"/>
              </a:rPr>
              <a:t>Panquehue-Errázuriz</a:t>
            </a:r>
            <a:r>
              <a:rPr lang="es-ES" sz="1800" dirty="0">
                <a:solidFill>
                  <a:srgbClr val="0070C0"/>
                </a:solidFill>
                <a:latin typeface="Lucida Sans Unicode" pitchFamily="34" charset="0"/>
                <a:cs typeface="Lucida Sans Unicode" pitchFamily="34" charset="0"/>
              </a:rPr>
              <a:t>, </a:t>
            </a:r>
            <a:r>
              <a:rPr lang="es-ES" sz="1800" dirty="0" err="1">
                <a:solidFill>
                  <a:srgbClr val="0070C0"/>
                </a:solidFill>
                <a:latin typeface="Lucida Sans Unicode" pitchFamily="34" charset="0"/>
                <a:cs typeface="Lucida Sans Unicode" pitchFamily="34" charset="0"/>
              </a:rPr>
              <a:t>Panquehue</a:t>
            </a:r>
            <a:r>
              <a:rPr lang="es-ES" sz="1800" dirty="0">
                <a:solidFill>
                  <a:srgbClr val="0070C0"/>
                </a:solidFill>
                <a:latin typeface="Lucida Sans Unicode" pitchFamily="34" charset="0"/>
                <a:cs typeface="Lucida Sans Unicode" pitchFamily="34" charset="0"/>
              </a:rPr>
              <a:t>  </a:t>
            </a:r>
            <a:r>
              <a:rPr lang="es-ES" sz="1800" dirty="0" smtClean="0">
                <a:solidFill>
                  <a:srgbClr val="0070C0"/>
                </a:solidFill>
                <a:latin typeface="Lucida Sans Unicode" pitchFamily="34" charset="0"/>
                <a:cs typeface="Lucida Sans Unicode" pitchFamily="34" charset="0"/>
              </a:rPr>
              <a:t>                         San </a:t>
            </a:r>
            <a:r>
              <a:rPr lang="es-ES" sz="1800" dirty="0">
                <a:solidFill>
                  <a:srgbClr val="0070C0"/>
                </a:solidFill>
                <a:latin typeface="Lucida Sans Unicode" pitchFamily="34" charset="0"/>
                <a:cs typeface="Lucida Sans Unicode" pitchFamily="34" charset="0"/>
              </a:rPr>
              <a:t>Felipe </a:t>
            </a:r>
          </a:p>
        </p:txBody>
      </p:sp>
      <p:pic>
        <p:nvPicPr>
          <p:cNvPr id="15" name="Picture 8" descr="2">
            <a:hlinkClick r:id="rId6"/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68312" y="4236910"/>
            <a:ext cx="4126695" cy="226392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 Box 6">
            <a:hlinkClick r:id="rId3" action="ppaction://hlinksldjump"/>
          </p:cNvPr>
          <p:cNvSpPr txBox="1">
            <a:spLocks noChangeArrowheads="1"/>
          </p:cNvSpPr>
          <p:nvPr/>
        </p:nvSpPr>
        <p:spPr bwMode="auto">
          <a:xfrm>
            <a:off x="214282" y="285728"/>
            <a:ext cx="194468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s-CL" b="1" dirty="0" smtClean="0">
                <a:solidFill>
                  <a:srgbClr val="FFFFCC"/>
                </a:solidFill>
                <a:latin typeface="Lucida Sans Unicode" pitchFamily="34" charset="0"/>
                <a:cs typeface="Lucida Sans Unicode" pitchFamily="34" charset="0"/>
              </a:rPr>
              <a:t>2006</a:t>
            </a:r>
            <a:endParaRPr lang="es-CL" b="1" dirty="0">
              <a:solidFill>
                <a:srgbClr val="FFFFCC"/>
              </a:solidFill>
              <a:latin typeface="Lucida Sans Unicode" pitchFamily="34" charset="0"/>
              <a:cs typeface="Lucida Sans Unicode" pitchFamily="34" charset="0"/>
            </a:endParaRPr>
          </a:p>
        </p:txBody>
      </p:sp>
      <p:sp>
        <p:nvSpPr>
          <p:cNvPr id="8" name="Text Box 8"/>
          <p:cNvSpPr txBox="1">
            <a:spLocks noChangeArrowheads="1"/>
          </p:cNvSpPr>
          <p:nvPr/>
        </p:nvSpPr>
        <p:spPr bwMode="auto">
          <a:xfrm>
            <a:off x="4894293" y="2714620"/>
            <a:ext cx="3892549" cy="91598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r">
              <a:spcBef>
                <a:spcPct val="50000"/>
              </a:spcBef>
            </a:pPr>
            <a:r>
              <a:rPr lang="es-ES" sz="1800" b="1" dirty="0">
                <a:solidFill>
                  <a:srgbClr val="0070C0"/>
                </a:solidFill>
                <a:latin typeface="Lucida Sans Unicode" pitchFamily="34" charset="0"/>
                <a:cs typeface="Lucida Sans Unicode" pitchFamily="34" charset="0"/>
              </a:rPr>
              <a:t>Conjunto Rural </a:t>
            </a:r>
            <a:r>
              <a:rPr lang="es-ES" sz="1800" b="1" dirty="0" err="1">
                <a:solidFill>
                  <a:srgbClr val="0070C0"/>
                </a:solidFill>
                <a:latin typeface="Lucida Sans Unicode" pitchFamily="34" charset="0"/>
                <a:cs typeface="Lucida Sans Unicode" pitchFamily="34" charset="0"/>
              </a:rPr>
              <a:t>Larmahue</a:t>
            </a:r>
            <a:r>
              <a:rPr lang="es-ES" sz="1800" b="1" dirty="0">
                <a:solidFill>
                  <a:srgbClr val="0070C0"/>
                </a:solidFill>
                <a:latin typeface="Lucida Sans Unicode" pitchFamily="34" charset="0"/>
                <a:cs typeface="Lucida Sans Unicode" pitchFamily="34" charset="0"/>
              </a:rPr>
              <a:t>: casas y azudas</a:t>
            </a:r>
            <a:r>
              <a:rPr lang="es-ES" sz="1800" dirty="0">
                <a:solidFill>
                  <a:srgbClr val="0070C0"/>
                </a:solidFill>
                <a:latin typeface="Lucida Sans Unicode" pitchFamily="34" charset="0"/>
                <a:cs typeface="Lucida Sans Unicode" pitchFamily="34" charset="0"/>
              </a:rPr>
              <a:t>, </a:t>
            </a:r>
            <a:r>
              <a:rPr lang="es-ES" sz="1800" dirty="0" err="1">
                <a:solidFill>
                  <a:srgbClr val="0070C0"/>
                </a:solidFill>
                <a:latin typeface="Lucida Sans Unicode" pitchFamily="34" charset="0"/>
                <a:cs typeface="Lucida Sans Unicode" pitchFamily="34" charset="0"/>
              </a:rPr>
              <a:t>Pichidegua</a:t>
            </a:r>
            <a:r>
              <a:rPr lang="es-ES" sz="1800" dirty="0">
                <a:solidFill>
                  <a:srgbClr val="0070C0"/>
                </a:solidFill>
                <a:latin typeface="Lucida Sans Unicode" pitchFamily="34" charset="0"/>
                <a:cs typeface="Lucida Sans Unicode" pitchFamily="34" charset="0"/>
              </a:rPr>
              <a:t>             Cachapoal</a:t>
            </a:r>
          </a:p>
        </p:txBody>
      </p:sp>
      <p:pic>
        <p:nvPicPr>
          <p:cNvPr id="9" name="Picture 9" descr="molino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00562" y="3714135"/>
            <a:ext cx="4286280" cy="2858137"/>
          </a:xfrm>
          <a:prstGeom prst="rect">
            <a:avLst/>
          </a:prstGeom>
          <a:noFill/>
        </p:spPr>
      </p:pic>
      <p:sp>
        <p:nvSpPr>
          <p:cNvPr id="10" name="Text Box 10"/>
          <p:cNvSpPr txBox="1">
            <a:spLocks noChangeArrowheads="1"/>
          </p:cNvSpPr>
          <p:nvPr/>
        </p:nvSpPr>
        <p:spPr bwMode="auto">
          <a:xfrm>
            <a:off x="357158" y="3643314"/>
            <a:ext cx="2882900" cy="91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" sz="1800" b="1" dirty="0">
                <a:solidFill>
                  <a:srgbClr val="0070C0"/>
                </a:solidFill>
                <a:latin typeface="Lucida Sans Unicode" pitchFamily="34" charset="0"/>
                <a:cs typeface="Lucida Sans Unicode" pitchFamily="34" charset="0"/>
              </a:rPr>
              <a:t>Ex-cervecería </a:t>
            </a:r>
            <a:r>
              <a:rPr lang="es-ES" sz="1800" b="1" dirty="0" err="1">
                <a:solidFill>
                  <a:srgbClr val="0070C0"/>
                </a:solidFill>
                <a:latin typeface="Lucida Sans Unicode" pitchFamily="34" charset="0"/>
                <a:cs typeface="Lucida Sans Unicode" pitchFamily="34" charset="0"/>
              </a:rPr>
              <a:t>Ebner</a:t>
            </a:r>
            <a:r>
              <a:rPr lang="es-ES" sz="1800" dirty="0">
                <a:solidFill>
                  <a:srgbClr val="0070C0"/>
                </a:solidFill>
                <a:latin typeface="Lucida Sans Unicode" pitchFamily="34" charset="0"/>
                <a:cs typeface="Lucida Sans Unicode" pitchFamily="34" charset="0"/>
              </a:rPr>
              <a:t>, Independencia                   Santiago</a:t>
            </a:r>
          </a:p>
        </p:txBody>
      </p:sp>
      <p:pic>
        <p:nvPicPr>
          <p:cNvPr id="16" name="Picture 11" descr="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95288" y="642918"/>
            <a:ext cx="4319588" cy="291894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 Box 6">
            <a:hlinkClick r:id="rId4" action="ppaction://hlinksldjump"/>
          </p:cNvPr>
          <p:cNvSpPr txBox="1">
            <a:spLocks noChangeArrowheads="1"/>
          </p:cNvSpPr>
          <p:nvPr/>
        </p:nvSpPr>
        <p:spPr bwMode="auto">
          <a:xfrm>
            <a:off x="214282" y="345024"/>
            <a:ext cx="194468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s-CL" b="1" dirty="0" smtClean="0">
                <a:solidFill>
                  <a:srgbClr val="FFFFCC"/>
                </a:solidFill>
                <a:latin typeface="Lucida Sans Unicode" pitchFamily="34" charset="0"/>
                <a:cs typeface="Lucida Sans Unicode" pitchFamily="34" charset="0"/>
              </a:rPr>
              <a:t>2007</a:t>
            </a:r>
            <a:endParaRPr lang="es-CL" b="1" dirty="0">
              <a:solidFill>
                <a:srgbClr val="FFFFCC"/>
              </a:solidFill>
              <a:latin typeface="Lucida Sans Unicode" pitchFamily="34" charset="0"/>
              <a:cs typeface="Lucida Sans Unicode" pitchFamily="34" charset="0"/>
            </a:endParaRPr>
          </a:p>
        </p:txBody>
      </p:sp>
      <p:pic>
        <p:nvPicPr>
          <p:cNvPr id="2050" name="Picture 2" descr="D:\EAv.2\Patología 2º 2007\el arenal\fotos diego\IMG_2999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57157" y="857232"/>
            <a:ext cx="4832411" cy="2500330"/>
          </a:xfrm>
          <a:prstGeom prst="rect">
            <a:avLst/>
          </a:prstGeom>
          <a:noFill/>
        </p:spPr>
      </p:pic>
      <p:sp>
        <p:nvSpPr>
          <p:cNvPr id="11" name="Text Box 10"/>
          <p:cNvSpPr txBox="1">
            <a:spLocks noChangeArrowheads="1"/>
          </p:cNvSpPr>
          <p:nvPr/>
        </p:nvSpPr>
        <p:spPr bwMode="auto">
          <a:xfrm>
            <a:off x="285720" y="3429000"/>
            <a:ext cx="4291042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s-ES" sz="1800" b="1" dirty="0" smtClean="0">
                <a:solidFill>
                  <a:srgbClr val="0070C0"/>
                </a:solidFill>
                <a:latin typeface="Lucida Sans Unicode" pitchFamily="34" charset="0"/>
                <a:cs typeface="Lucida Sans Unicode" pitchFamily="34" charset="0"/>
              </a:rPr>
              <a:t>Ex-estación de trenes “El Durazno”</a:t>
            </a:r>
            <a:r>
              <a:rPr lang="es-ES" sz="1800" dirty="0" smtClean="0">
                <a:solidFill>
                  <a:srgbClr val="0070C0"/>
                </a:solidFill>
                <a:latin typeface="Lucida Sans Unicode" pitchFamily="34" charset="0"/>
                <a:cs typeface="Lucida Sans Unicode" pitchFamily="34" charset="0"/>
              </a:rPr>
              <a:t>, El Arenal                  </a:t>
            </a:r>
          </a:p>
          <a:p>
            <a:r>
              <a:rPr lang="es-ES" sz="1800" dirty="0" smtClean="0">
                <a:solidFill>
                  <a:srgbClr val="0070C0"/>
                </a:solidFill>
                <a:latin typeface="Lucida Sans Unicode" pitchFamily="34" charset="0"/>
                <a:cs typeface="Lucida Sans Unicode" pitchFamily="34" charset="0"/>
              </a:rPr>
              <a:t>Vicuña</a:t>
            </a:r>
            <a:endParaRPr lang="es-ES" sz="1800" dirty="0">
              <a:solidFill>
                <a:srgbClr val="0070C0"/>
              </a:solidFill>
              <a:latin typeface="Lucida Sans Unicode" pitchFamily="34" charset="0"/>
              <a:cs typeface="Lucida Sans Unicode" pitchFamily="34" charset="0"/>
            </a:endParaRPr>
          </a:p>
        </p:txBody>
      </p:sp>
      <p:sp>
        <p:nvSpPr>
          <p:cNvPr id="12" name="Text Box 10"/>
          <p:cNvSpPr txBox="1">
            <a:spLocks noChangeArrowheads="1"/>
          </p:cNvSpPr>
          <p:nvPr/>
        </p:nvSpPr>
        <p:spPr bwMode="auto">
          <a:xfrm>
            <a:off x="500034" y="5715016"/>
            <a:ext cx="4291042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r">
              <a:spcBef>
                <a:spcPct val="50000"/>
              </a:spcBef>
            </a:pPr>
            <a:r>
              <a:rPr lang="es-ES" sz="1800" b="1" dirty="0" smtClean="0">
                <a:solidFill>
                  <a:srgbClr val="0070C0"/>
                </a:solidFill>
                <a:latin typeface="Lucida Sans Unicode" pitchFamily="34" charset="0"/>
                <a:cs typeface="Lucida Sans Unicode" pitchFamily="34" charset="0"/>
              </a:rPr>
              <a:t>Casa de las Artes, </a:t>
            </a:r>
            <a:r>
              <a:rPr lang="es-ES" sz="1800" dirty="0" smtClean="0">
                <a:solidFill>
                  <a:srgbClr val="0070C0"/>
                </a:solidFill>
                <a:latin typeface="Lucida Sans Unicode" pitchFamily="34" charset="0"/>
                <a:cs typeface="Lucida Sans Unicode" pitchFamily="34" charset="0"/>
              </a:rPr>
              <a:t>Coquimbo                  </a:t>
            </a:r>
          </a:p>
          <a:p>
            <a:pPr algn="r"/>
            <a:r>
              <a:rPr lang="es-ES" sz="1800" dirty="0" smtClean="0">
                <a:solidFill>
                  <a:srgbClr val="0070C0"/>
                </a:solidFill>
                <a:latin typeface="Lucida Sans Unicode" pitchFamily="34" charset="0"/>
                <a:cs typeface="Lucida Sans Unicode" pitchFamily="34" charset="0"/>
              </a:rPr>
              <a:t>Elqui</a:t>
            </a:r>
            <a:endParaRPr lang="es-ES" sz="1800" dirty="0">
              <a:solidFill>
                <a:srgbClr val="0070C0"/>
              </a:solidFill>
              <a:latin typeface="Lucida Sans Unicode" pitchFamily="34" charset="0"/>
              <a:cs typeface="Lucida Sans Unicode" pitchFamily="34" charset="0"/>
            </a:endParaRPr>
          </a:p>
        </p:txBody>
      </p:sp>
      <p:graphicFrame>
        <p:nvGraphicFramePr>
          <p:cNvPr id="2053" name="Object 5"/>
          <p:cNvGraphicFramePr>
            <a:graphicFrameLocks noChangeAspect="1"/>
          </p:cNvGraphicFramePr>
          <p:nvPr/>
        </p:nvGraphicFramePr>
        <p:xfrm>
          <a:off x="4953003" y="3643314"/>
          <a:ext cx="3771906" cy="2828930"/>
        </p:xfrm>
        <a:graphic>
          <a:graphicData uri="http://schemas.openxmlformats.org/presentationml/2006/ole">
            <p:oleObj spid="_x0000_s2053" name="Fotografía de Photo Editor" r:id="rId6" imgW="9752381" imgH="7314286" progId="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 Box 6">
            <a:hlinkClick r:id="rId3" action="ppaction://hlinksldjump"/>
          </p:cNvPr>
          <p:cNvSpPr txBox="1">
            <a:spLocks noChangeArrowheads="1"/>
          </p:cNvSpPr>
          <p:nvPr/>
        </p:nvSpPr>
        <p:spPr bwMode="auto">
          <a:xfrm>
            <a:off x="214282" y="345024"/>
            <a:ext cx="194468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s-CL" b="1" dirty="0" smtClean="0">
                <a:solidFill>
                  <a:srgbClr val="FFFFCC"/>
                </a:solidFill>
                <a:latin typeface="Lucida Sans Unicode" pitchFamily="34" charset="0"/>
                <a:cs typeface="Lucida Sans Unicode" pitchFamily="34" charset="0"/>
              </a:rPr>
              <a:t>2007</a:t>
            </a:r>
            <a:endParaRPr lang="es-CL" b="1" dirty="0">
              <a:solidFill>
                <a:srgbClr val="FFFFCC"/>
              </a:solidFill>
              <a:latin typeface="Lucida Sans Unicode" pitchFamily="34" charset="0"/>
              <a:cs typeface="Lucida Sans Unicode" pitchFamily="34" charset="0"/>
            </a:endParaRPr>
          </a:p>
        </p:txBody>
      </p:sp>
      <p:sp>
        <p:nvSpPr>
          <p:cNvPr id="11" name="Text Box 10"/>
          <p:cNvSpPr txBox="1">
            <a:spLocks noChangeArrowheads="1"/>
          </p:cNvSpPr>
          <p:nvPr/>
        </p:nvSpPr>
        <p:spPr bwMode="auto">
          <a:xfrm>
            <a:off x="357158" y="5934694"/>
            <a:ext cx="3214710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s-ES" sz="1800" b="1" dirty="0" smtClean="0">
                <a:solidFill>
                  <a:srgbClr val="0070C0"/>
                </a:solidFill>
                <a:latin typeface="Lucida Sans Unicode" pitchFamily="34" charset="0"/>
                <a:cs typeface="Lucida Sans Unicode" pitchFamily="34" charset="0"/>
              </a:rPr>
              <a:t>Capilla Hospital San Juan de Dios, </a:t>
            </a:r>
            <a:r>
              <a:rPr lang="es-ES" sz="1800" dirty="0" smtClean="0">
                <a:solidFill>
                  <a:srgbClr val="0070C0"/>
                </a:solidFill>
                <a:latin typeface="Lucida Sans Unicode" pitchFamily="34" charset="0"/>
                <a:cs typeface="Lucida Sans Unicode" pitchFamily="34" charset="0"/>
              </a:rPr>
              <a:t>La Serena                  </a:t>
            </a:r>
          </a:p>
          <a:p>
            <a:r>
              <a:rPr lang="es-ES" sz="1800" dirty="0" smtClean="0">
                <a:solidFill>
                  <a:srgbClr val="0070C0"/>
                </a:solidFill>
                <a:latin typeface="Lucida Sans Unicode" pitchFamily="34" charset="0"/>
                <a:cs typeface="Lucida Sans Unicode" pitchFamily="34" charset="0"/>
              </a:rPr>
              <a:t>Elqui</a:t>
            </a:r>
            <a:endParaRPr lang="es-ES" sz="1800" dirty="0">
              <a:solidFill>
                <a:srgbClr val="0070C0"/>
              </a:solidFill>
              <a:latin typeface="Lucida Sans Unicode" pitchFamily="34" charset="0"/>
              <a:cs typeface="Lucida Sans Unicode" pitchFamily="34" charset="0"/>
            </a:endParaRPr>
          </a:p>
        </p:txBody>
      </p:sp>
      <p:sp>
        <p:nvSpPr>
          <p:cNvPr id="12" name="Text Box 10"/>
          <p:cNvSpPr txBox="1">
            <a:spLocks noChangeArrowheads="1"/>
          </p:cNvSpPr>
          <p:nvPr/>
        </p:nvSpPr>
        <p:spPr bwMode="auto">
          <a:xfrm>
            <a:off x="4924428" y="571480"/>
            <a:ext cx="3648100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r">
              <a:spcBef>
                <a:spcPct val="50000"/>
              </a:spcBef>
            </a:pPr>
            <a:r>
              <a:rPr lang="es-ES" sz="1800" b="1" dirty="0" smtClean="0">
                <a:solidFill>
                  <a:srgbClr val="0070C0"/>
                </a:solidFill>
                <a:latin typeface="Lucida Sans Unicode" pitchFamily="34" charset="0"/>
                <a:cs typeface="Lucida Sans Unicode" pitchFamily="34" charset="0"/>
              </a:rPr>
              <a:t>Santuario del Niño Dios de </a:t>
            </a:r>
            <a:r>
              <a:rPr lang="es-ES" sz="1800" b="1" dirty="0" err="1" smtClean="0">
                <a:solidFill>
                  <a:srgbClr val="0070C0"/>
                </a:solidFill>
                <a:latin typeface="Lucida Sans Unicode" pitchFamily="34" charset="0"/>
                <a:cs typeface="Lucida Sans Unicode" pitchFamily="34" charset="0"/>
              </a:rPr>
              <a:t>Sotaquí</a:t>
            </a:r>
            <a:r>
              <a:rPr lang="es-ES" sz="1800" b="1" dirty="0" smtClean="0">
                <a:solidFill>
                  <a:srgbClr val="0070C0"/>
                </a:solidFill>
                <a:latin typeface="Lucida Sans Unicode" pitchFamily="34" charset="0"/>
                <a:cs typeface="Lucida Sans Unicode" pitchFamily="34" charset="0"/>
              </a:rPr>
              <a:t>, </a:t>
            </a:r>
            <a:r>
              <a:rPr lang="es-ES" sz="1800" dirty="0" smtClean="0">
                <a:solidFill>
                  <a:srgbClr val="0070C0"/>
                </a:solidFill>
                <a:latin typeface="Lucida Sans Unicode" pitchFamily="34" charset="0"/>
                <a:cs typeface="Lucida Sans Unicode" pitchFamily="34" charset="0"/>
              </a:rPr>
              <a:t>Ovalle</a:t>
            </a:r>
          </a:p>
          <a:p>
            <a:pPr algn="r"/>
            <a:r>
              <a:rPr lang="es-ES" dirty="0" err="1" smtClean="0">
                <a:solidFill>
                  <a:srgbClr val="0070C0"/>
                </a:solidFill>
                <a:latin typeface="Lucida Sans Unicode" pitchFamily="34" charset="0"/>
                <a:cs typeface="Lucida Sans Unicode" pitchFamily="34" charset="0"/>
              </a:rPr>
              <a:t>Limarí</a:t>
            </a:r>
            <a:endParaRPr lang="es-ES" sz="1800" dirty="0">
              <a:solidFill>
                <a:srgbClr val="0070C0"/>
              </a:solidFill>
              <a:latin typeface="Lucida Sans Unicode" pitchFamily="34" charset="0"/>
              <a:cs typeface="Lucida Sans Unicode" pitchFamily="34" charset="0"/>
            </a:endParaRPr>
          </a:p>
        </p:txBody>
      </p:sp>
      <p:pic>
        <p:nvPicPr>
          <p:cNvPr id="3074" name="Picture 2" descr="D:\EAv.2\Patología 2º 2007\la serena\fotos diego\IMG_2829.JPG"/>
          <p:cNvPicPr>
            <a:picLocks noChangeAspect="1" noChangeArrowheads="1"/>
          </p:cNvPicPr>
          <p:nvPr/>
        </p:nvPicPr>
        <p:blipFill>
          <a:blip r:embed="rId4" cstate="print">
            <a:lum bright="10000"/>
          </a:blip>
          <a:srcRect/>
          <a:stretch>
            <a:fillRect/>
          </a:stretch>
        </p:blipFill>
        <p:spPr bwMode="auto">
          <a:xfrm rot="16200000">
            <a:off x="-517020" y="1664735"/>
            <a:ext cx="5039268" cy="3281384"/>
          </a:xfrm>
          <a:prstGeom prst="rect">
            <a:avLst/>
          </a:prstGeom>
          <a:noFill/>
        </p:spPr>
      </p:pic>
      <p:pic>
        <p:nvPicPr>
          <p:cNvPr id="9" name="Picture 4" descr="F23r-SOTAQUI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857753" y="1549392"/>
            <a:ext cx="3786214" cy="50228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 Box 6">
            <a:hlinkClick r:id="rId3" action="ppaction://hlinksldjump"/>
          </p:cNvPr>
          <p:cNvSpPr txBox="1">
            <a:spLocks noChangeArrowheads="1"/>
          </p:cNvSpPr>
          <p:nvPr/>
        </p:nvSpPr>
        <p:spPr bwMode="auto">
          <a:xfrm>
            <a:off x="214282" y="345024"/>
            <a:ext cx="194468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s-CL" b="1" dirty="0" smtClean="0">
                <a:solidFill>
                  <a:srgbClr val="FFFFCC"/>
                </a:solidFill>
                <a:latin typeface="Lucida Sans Unicode" pitchFamily="34" charset="0"/>
                <a:cs typeface="Lucida Sans Unicode" pitchFamily="34" charset="0"/>
              </a:rPr>
              <a:t>2007</a:t>
            </a:r>
            <a:endParaRPr lang="es-CL" b="1" dirty="0">
              <a:solidFill>
                <a:srgbClr val="FFFFCC"/>
              </a:solidFill>
              <a:latin typeface="Lucida Sans Unicode" pitchFamily="34" charset="0"/>
              <a:cs typeface="Lucida Sans Unicode" pitchFamily="34" charset="0"/>
            </a:endParaRPr>
          </a:p>
        </p:txBody>
      </p:sp>
      <p:sp>
        <p:nvSpPr>
          <p:cNvPr id="11" name="Text Box 10"/>
          <p:cNvSpPr txBox="1">
            <a:spLocks noChangeArrowheads="1"/>
          </p:cNvSpPr>
          <p:nvPr/>
        </p:nvSpPr>
        <p:spPr bwMode="auto">
          <a:xfrm>
            <a:off x="4429124" y="5640189"/>
            <a:ext cx="4291042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s-ES" sz="1800" b="1" dirty="0" smtClean="0">
                <a:solidFill>
                  <a:srgbClr val="0070C0"/>
                </a:solidFill>
                <a:latin typeface="Lucida Sans Unicode" pitchFamily="34" charset="0"/>
                <a:cs typeface="Lucida Sans Unicode" pitchFamily="34" charset="0"/>
              </a:rPr>
              <a:t>Iglesia de la Merced, </a:t>
            </a:r>
            <a:r>
              <a:rPr lang="es-ES" sz="1800" dirty="0" err="1" smtClean="0">
                <a:solidFill>
                  <a:srgbClr val="0070C0"/>
                </a:solidFill>
                <a:latin typeface="Lucida Sans Unicode" pitchFamily="34" charset="0"/>
                <a:cs typeface="Lucida Sans Unicode" pitchFamily="34" charset="0"/>
              </a:rPr>
              <a:t>Til</a:t>
            </a:r>
            <a:r>
              <a:rPr lang="es-ES" sz="1800" dirty="0" smtClean="0">
                <a:solidFill>
                  <a:srgbClr val="0070C0"/>
                </a:solidFill>
                <a:latin typeface="Lucida Sans Unicode" pitchFamily="34" charset="0"/>
                <a:cs typeface="Lucida Sans Unicode" pitchFamily="34" charset="0"/>
              </a:rPr>
              <a:t> </a:t>
            </a:r>
            <a:r>
              <a:rPr lang="es-ES" sz="1800" dirty="0" err="1" smtClean="0">
                <a:solidFill>
                  <a:srgbClr val="0070C0"/>
                </a:solidFill>
                <a:latin typeface="Lucida Sans Unicode" pitchFamily="34" charset="0"/>
                <a:cs typeface="Lucida Sans Unicode" pitchFamily="34" charset="0"/>
              </a:rPr>
              <a:t>Til</a:t>
            </a:r>
            <a:endParaRPr lang="es-ES" sz="1800" dirty="0" smtClean="0">
              <a:solidFill>
                <a:srgbClr val="0070C0"/>
              </a:solidFill>
              <a:latin typeface="Lucida Sans Unicode" pitchFamily="34" charset="0"/>
              <a:cs typeface="Lucida Sans Unicode" pitchFamily="34" charset="0"/>
            </a:endParaRPr>
          </a:p>
          <a:p>
            <a:r>
              <a:rPr lang="es-ES" sz="1800" dirty="0" err="1" smtClean="0">
                <a:solidFill>
                  <a:srgbClr val="0070C0"/>
                </a:solidFill>
                <a:latin typeface="Lucida Sans Unicode" pitchFamily="34" charset="0"/>
                <a:cs typeface="Lucida Sans Unicode" pitchFamily="34" charset="0"/>
              </a:rPr>
              <a:t>Chacabuco</a:t>
            </a:r>
            <a:endParaRPr lang="es-ES" sz="1800" dirty="0">
              <a:solidFill>
                <a:srgbClr val="0070C0"/>
              </a:solidFill>
              <a:latin typeface="Lucida Sans Unicode" pitchFamily="34" charset="0"/>
              <a:cs typeface="Lucida Sans Unicode" pitchFamily="34" charset="0"/>
            </a:endParaRPr>
          </a:p>
        </p:txBody>
      </p:sp>
      <p:pic>
        <p:nvPicPr>
          <p:cNvPr id="7" name="Picture 18" descr="trucada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7158" y="928670"/>
            <a:ext cx="3965294" cy="528641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Oval 3"/>
          <p:cNvSpPr>
            <a:spLocks noChangeArrowheads="1"/>
          </p:cNvSpPr>
          <p:nvPr/>
        </p:nvSpPr>
        <p:spPr bwMode="auto">
          <a:xfrm>
            <a:off x="3571868" y="1068157"/>
            <a:ext cx="2143140" cy="2143141"/>
          </a:xfrm>
          <a:prstGeom prst="ellipse">
            <a:avLst/>
          </a:prstGeom>
          <a:solidFill>
            <a:schemeClr val="tx1"/>
          </a:solidFill>
          <a:ln w="38100">
            <a:solidFill>
              <a:srgbClr val="FFFFCC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s-ES"/>
          </a:p>
        </p:txBody>
      </p:sp>
      <p:sp>
        <p:nvSpPr>
          <p:cNvPr id="5" name="AutoShape 2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474691" y="4716261"/>
            <a:ext cx="1944688" cy="358775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es-ES"/>
          </a:p>
        </p:txBody>
      </p:sp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3859241" y="1496785"/>
            <a:ext cx="1584325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es-CL" sz="1400" dirty="0" smtClean="0">
                <a:solidFill>
                  <a:srgbClr val="0070C0"/>
                </a:solidFill>
                <a:latin typeface="Lucida Sans Unicode" pitchFamily="34" charset="0"/>
                <a:cs typeface="Lucida Sans Unicode" pitchFamily="34" charset="0"/>
              </a:rPr>
              <a:t>ANÁLISIS </a:t>
            </a:r>
            <a:r>
              <a:rPr lang="es-CL" sz="1400" dirty="0">
                <a:solidFill>
                  <a:srgbClr val="0070C0"/>
                </a:solidFill>
                <a:latin typeface="Lucida Sans Unicode" pitchFamily="34" charset="0"/>
                <a:cs typeface="Lucida Sans Unicode" pitchFamily="34" charset="0"/>
              </a:rPr>
              <a:t>PATOLÓGICO </a:t>
            </a:r>
          </a:p>
          <a:p>
            <a:pPr algn="ctr"/>
            <a:r>
              <a:rPr lang="es-CL" sz="1400" dirty="0" smtClean="0">
                <a:solidFill>
                  <a:srgbClr val="0070C0"/>
                </a:solidFill>
                <a:latin typeface="Lucida Sans Unicode" pitchFamily="34" charset="0"/>
                <a:cs typeface="Lucida Sans Unicode" pitchFamily="34" charset="0"/>
              </a:rPr>
              <a:t>Y PROPUESTA DE </a:t>
            </a:r>
            <a:r>
              <a:rPr lang="es-CL" sz="1400" dirty="0">
                <a:solidFill>
                  <a:srgbClr val="0070C0"/>
                </a:solidFill>
                <a:latin typeface="Lucida Sans Unicode" pitchFamily="34" charset="0"/>
                <a:cs typeface="Lucida Sans Unicode" pitchFamily="34" charset="0"/>
              </a:rPr>
              <a:t>INTERVENCIÓN </a:t>
            </a:r>
          </a:p>
          <a:p>
            <a:pPr algn="ctr"/>
            <a:r>
              <a:rPr lang="es-CL" sz="1400" dirty="0" smtClean="0">
                <a:solidFill>
                  <a:srgbClr val="0070C0"/>
                </a:solidFill>
                <a:latin typeface="Lucida Sans Unicode" pitchFamily="34" charset="0"/>
                <a:cs typeface="Lucida Sans Unicode" pitchFamily="34" charset="0"/>
              </a:rPr>
              <a:t>EN </a:t>
            </a:r>
            <a:r>
              <a:rPr lang="es-CL" sz="1400" dirty="0">
                <a:solidFill>
                  <a:srgbClr val="0070C0"/>
                </a:solidFill>
                <a:latin typeface="Lucida Sans Unicode" pitchFamily="34" charset="0"/>
                <a:cs typeface="Lucida Sans Unicode" pitchFamily="34" charset="0"/>
              </a:rPr>
              <a:t>EDIFICIOS</a:t>
            </a:r>
          </a:p>
        </p:txBody>
      </p:sp>
      <p:sp>
        <p:nvSpPr>
          <p:cNvPr id="9" name="AutoShape 7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2571736" y="4716261"/>
            <a:ext cx="1944688" cy="638176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es-ES">
              <a:solidFill>
                <a:schemeClr val="lt1"/>
              </a:solidFill>
            </a:endParaRPr>
          </a:p>
        </p:txBody>
      </p:sp>
      <p:sp>
        <p:nvSpPr>
          <p:cNvPr id="10" name="AutoShape 9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4683154" y="4716261"/>
            <a:ext cx="1944687" cy="358775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es-ES">
              <a:solidFill>
                <a:schemeClr val="lt1"/>
              </a:solidFill>
            </a:endParaRPr>
          </a:p>
        </p:txBody>
      </p:sp>
      <p:grpSp>
        <p:nvGrpSpPr>
          <p:cNvPr id="23" name="22 Grupo"/>
          <p:cNvGrpSpPr/>
          <p:nvPr/>
        </p:nvGrpSpPr>
        <p:grpSpPr>
          <a:xfrm>
            <a:off x="1409729" y="3211297"/>
            <a:ext cx="6297612" cy="1504964"/>
            <a:chOff x="1409729" y="3211297"/>
            <a:chExt cx="6297612" cy="1504964"/>
          </a:xfrm>
        </p:grpSpPr>
        <p:sp>
          <p:nvSpPr>
            <p:cNvPr id="11" name="Line 13"/>
            <p:cNvSpPr>
              <a:spLocks noChangeShapeType="1"/>
            </p:cNvSpPr>
            <p:nvPr/>
          </p:nvSpPr>
          <p:spPr bwMode="auto">
            <a:xfrm flipV="1">
              <a:off x="1409729" y="3708199"/>
              <a:ext cx="0" cy="1008062"/>
            </a:xfrm>
            <a:prstGeom prst="line">
              <a:avLst/>
            </a:prstGeom>
            <a:noFill/>
            <a:ln w="25400">
              <a:solidFill>
                <a:srgbClr val="FFFFCC"/>
              </a:solidFill>
              <a:round/>
              <a:headEnd type="none" w="med" len="sm"/>
              <a:tailEnd type="none" w="med" len="sm"/>
            </a:ln>
            <a:effectLst/>
          </p:spPr>
          <p:txBody>
            <a:bodyPr/>
            <a:lstStyle/>
            <a:p>
              <a:endParaRPr lang="es-ES"/>
            </a:p>
          </p:txBody>
        </p:sp>
        <p:sp>
          <p:nvSpPr>
            <p:cNvPr id="12" name="Line 14"/>
            <p:cNvSpPr>
              <a:spLocks noChangeShapeType="1"/>
            </p:cNvSpPr>
            <p:nvPr/>
          </p:nvSpPr>
          <p:spPr bwMode="auto">
            <a:xfrm>
              <a:off x="1409729" y="3708199"/>
              <a:ext cx="6297612" cy="0"/>
            </a:xfrm>
            <a:prstGeom prst="line">
              <a:avLst/>
            </a:prstGeom>
            <a:noFill/>
            <a:ln w="25400">
              <a:solidFill>
                <a:srgbClr val="FFFFCC"/>
              </a:solidFill>
              <a:round/>
              <a:headEnd type="none" w="med" len="sm"/>
              <a:tailEnd type="none" w="med" len="sm"/>
            </a:ln>
            <a:effectLst/>
          </p:spPr>
          <p:txBody>
            <a:bodyPr/>
            <a:lstStyle/>
            <a:p>
              <a:endParaRPr lang="es-ES"/>
            </a:p>
          </p:txBody>
        </p:sp>
        <p:sp>
          <p:nvSpPr>
            <p:cNvPr id="13" name="Line 15"/>
            <p:cNvSpPr>
              <a:spLocks noChangeShapeType="1"/>
            </p:cNvSpPr>
            <p:nvPr/>
          </p:nvSpPr>
          <p:spPr bwMode="auto">
            <a:xfrm flipV="1">
              <a:off x="4643438" y="3211297"/>
              <a:ext cx="7966" cy="500066"/>
            </a:xfrm>
            <a:prstGeom prst="line">
              <a:avLst/>
            </a:prstGeom>
            <a:noFill/>
            <a:ln w="25400">
              <a:solidFill>
                <a:srgbClr val="FFFFCC"/>
              </a:solidFill>
              <a:round/>
              <a:headEnd type="none" w="med" len="sm"/>
              <a:tailEnd type="none" w="med" len="sm"/>
            </a:ln>
            <a:effectLst/>
          </p:spPr>
          <p:txBody>
            <a:bodyPr/>
            <a:lstStyle/>
            <a:p>
              <a:endParaRPr lang="es-ES"/>
            </a:p>
          </p:txBody>
        </p:sp>
        <p:sp>
          <p:nvSpPr>
            <p:cNvPr id="14" name="Line 16"/>
            <p:cNvSpPr>
              <a:spLocks noChangeShapeType="1"/>
            </p:cNvSpPr>
            <p:nvPr/>
          </p:nvSpPr>
          <p:spPr bwMode="auto">
            <a:xfrm flipV="1">
              <a:off x="3571868" y="3708199"/>
              <a:ext cx="0" cy="1008062"/>
            </a:xfrm>
            <a:prstGeom prst="line">
              <a:avLst/>
            </a:prstGeom>
            <a:noFill/>
            <a:ln w="25400">
              <a:solidFill>
                <a:srgbClr val="FFFFCC"/>
              </a:solidFill>
              <a:round/>
              <a:headEnd type="none" w="med" len="sm"/>
              <a:tailEnd type="none" w="med" len="sm"/>
            </a:ln>
            <a:effectLst/>
          </p:spPr>
          <p:txBody>
            <a:bodyPr/>
            <a:lstStyle/>
            <a:p>
              <a:endParaRPr lang="es-ES"/>
            </a:p>
          </p:txBody>
        </p:sp>
        <p:sp>
          <p:nvSpPr>
            <p:cNvPr id="15" name="Line 17"/>
            <p:cNvSpPr>
              <a:spLocks noChangeShapeType="1"/>
            </p:cNvSpPr>
            <p:nvPr/>
          </p:nvSpPr>
          <p:spPr bwMode="auto">
            <a:xfrm flipV="1">
              <a:off x="5691216" y="3708199"/>
              <a:ext cx="0" cy="1008062"/>
            </a:xfrm>
            <a:prstGeom prst="line">
              <a:avLst/>
            </a:prstGeom>
            <a:noFill/>
            <a:ln w="25400">
              <a:solidFill>
                <a:srgbClr val="FFFFCC"/>
              </a:solidFill>
              <a:round/>
              <a:headEnd type="none" w="med" len="sm"/>
              <a:tailEnd type="none" w="med" len="sm"/>
            </a:ln>
            <a:effectLst/>
          </p:spPr>
          <p:txBody>
            <a:bodyPr/>
            <a:lstStyle/>
            <a:p>
              <a:endParaRPr lang="es-ES"/>
            </a:p>
          </p:txBody>
        </p:sp>
        <p:sp>
          <p:nvSpPr>
            <p:cNvPr id="16" name="Line 18"/>
            <p:cNvSpPr>
              <a:spLocks noChangeShapeType="1"/>
            </p:cNvSpPr>
            <p:nvPr/>
          </p:nvSpPr>
          <p:spPr bwMode="auto">
            <a:xfrm flipV="1">
              <a:off x="7707341" y="3708199"/>
              <a:ext cx="0" cy="1008062"/>
            </a:xfrm>
            <a:prstGeom prst="line">
              <a:avLst/>
            </a:prstGeom>
            <a:noFill/>
            <a:ln w="25400">
              <a:solidFill>
                <a:srgbClr val="FFFFCC"/>
              </a:solidFill>
              <a:round/>
              <a:headEnd type="none" w="med" len="sm"/>
              <a:tailEnd type="none" w="med" len="sm"/>
            </a:ln>
            <a:effectLst/>
          </p:spPr>
          <p:txBody>
            <a:bodyPr/>
            <a:lstStyle/>
            <a:p>
              <a:endParaRPr lang="es-ES"/>
            </a:p>
          </p:txBody>
        </p:sp>
      </p:grpSp>
      <p:sp>
        <p:nvSpPr>
          <p:cNvPr id="17" name="AutoShape 1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6770716" y="4716261"/>
            <a:ext cx="1944688" cy="358775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es-ES">
              <a:solidFill>
                <a:schemeClr val="lt1"/>
              </a:solidFill>
            </a:endParaRPr>
          </a:p>
        </p:txBody>
      </p:sp>
      <p:sp>
        <p:nvSpPr>
          <p:cNvPr id="19" name="Text Box 6">
            <a:hlinkClick r:id="rId7" action="ppaction://hlinksldjump"/>
          </p:cNvPr>
          <p:cNvSpPr txBox="1">
            <a:spLocks noChangeArrowheads="1"/>
          </p:cNvSpPr>
          <p:nvPr/>
        </p:nvSpPr>
        <p:spPr bwMode="auto">
          <a:xfrm>
            <a:off x="428596" y="4771824"/>
            <a:ext cx="1944688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es-CL" sz="1200" dirty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Lucida Sans Unicode" pitchFamily="34" charset="0"/>
                <a:cs typeface="Lucida Sans Unicode" pitchFamily="34" charset="0"/>
              </a:rPr>
              <a:t>administración</a:t>
            </a:r>
            <a:endParaRPr lang="es-CL" sz="1200" dirty="0">
              <a:solidFill>
                <a:schemeClr val="accent5">
                  <a:lumMod val="60000"/>
                  <a:lumOff val="40000"/>
                </a:schemeClr>
              </a:solidFill>
              <a:latin typeface="Lucida Sans Unicode" pitchFamily="34" charset="0"/>
              <a:cs typeface="Lucida Sans Unicode" pitchFamily="34" charset="0"/>
            </a:endParaRPr>
          </a:p>
        </p:txBody>
      </p:sp>
      <p:sp>
        <p:nvSpPr>
          <p:cNvPr id="20" name="Text Box 8">
            <a:hlinkClick r:id="rId6" action="ppaction://hlinksldjump"/>
          </p:cNvPr>
          <p:cNvSpPr txBox="1">
            <a:spLocks noChangeArrowheads="1"/>
          </p:cNvSpPr>
          <p:nvPr/>
        </p:nvSpPr>
        <p:spPr bwMode="auto">
          <a:xfrm>
            <a:off x="2571736" y="4711495"/>
            <a:ext cx="1952653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es-CL" sz="1200" dirty="0">
                <a:solidFill>
                  <a:schemeClr val="accent5">
                    <a:lumMod val="60000"/>
                    <a:lumOff val="40000"/>
                  </a:schemeClr>
                </a:solidFill>
                <a:latin typeface="Lucida Sans Unicode" pitchFamily="34" charset="0"/>
                <a:cs typeface="Lucida Sans Unicode" pitchFamily="34" charset="0"/>
              </a:rPr>
              <a:t>propuesta de ordenamiento de áreas a considerar</a:t>
            </a:r>
          </a:p>
        </p:txBody>
      </p:sp>
      <p:sp>
        <p:nvSpPr>
          <p:cNvPr id="21" name="Text Box 10">
            <a:hlinkClick r:id="rId5" action="ppaction://hlinksldjump"/>
          </p:cNvPr>
          <p:cNvSpPr txBox="1">
            <a:spLocks noChangeArrowheads="1"/>
          </p:cNvSpPr>
          <p:nvPr/>
        </p:nvSpPr>
        <p:spPr bwMode="auto">
          <a:xfrm>
            <a:off x="4637059" y="4771824"/>
            <a:ext cx="1943100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es-CL" sz="1200" dirty="0">
                <a:solidFill>
                  <a:schemeClr val="accent5">
                    <a:lumMod val="60000"/>
                    <a:lumOff val="40000"/>
                  </a:schemeClr>
                </a:solidFill>
                <a:latin typeface="Lucida Sans Unicode" pitchFamily="34" charset="0"/>
                <a:cs typeface="Lucida Sans Unicode" pitchFamily="34" charset="0"/>
              </a:rPr>
              <a:t>metodología</a:t>
            </a:r>
          </a:p>
        </p:txBody>
      </p:sp>
      <p:sp>
        <p:nvSpPr>
          <p:cNvPr id="22" name="Text Box 12">
            <a:hlinkClick r:id="rId8" action="ppaction://hlinksldjump"/>
          </p:cNvPr>
          <p:cNvSpPr txBox="1">
            <a:spLocks noChangeArrowheads="1"/>
          </p:cNvSpPr>
          <p:nvPr/>
        </p:nvSpPr>
        <p:spPr bwMode="auto">
          <a:xfrm>
            <a:off x="6797646" y="4771824"/>
            <a:ext cx="1871663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es-CL" sz="1200" dirty="0">
                <a:solidFill>
                  <a:schemeClr val="accent5">
                    <a:lumMod val="60000"/>
                    <a:lumOff val="40000"/>
                  </a:schemeClr>
                </a:solidFill>
                <a:latin typeface="Lucida Sans Unicode" pitchFamily="34" charset="0"/>
                <a:cs typeface="Lucida Sans Unicode" pitchFamily="34" charset="0"/>
              </a:rPr>
              <a:t>biblioteca de casos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 Box 6">
            <a:hlinkClick r:id="rId3" action="ppaction://hlinksldjump"/>
          </p:cNvPr>
          <p:cNvSpPr txBox="1">
            <a:spLocks noChangeArrowheads="1"/>
          </p:cNvSpPr>
          <p:nvPr/>
        </p:nvSpPr>
        <p:spPr bwMode="auto">
          <a:xfrm>
            <a:off x="214282" y="345024"/>
            <a:ext cx="194468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s-CL" b="1" dirty="0" smtClean="0">
                <a:solidFill>
                  <a:srgbClr val="FFFFCC"/>
                </a:solidFill>
                <a:latin typeface="Lucida Sans Unicode" pitchFamily="34" charset="0"/>
                <a:cs typeface="Lucida Sans Unicode" pitchFamily="34" charset="0"/>
              </a:rPr>
              <a:t>2008</a:t>
            </a:r>
            <a:endParaRPr lang="es-CL" b="1" dirty="0">
              <a:solidFill>
                <a:srgbClr val="FFFFCC"/>
              </a:solidFill>
              <a:latin typeface="Lucida Sans Unicode" pitchFamily="34" charset="0"/>
              <a:cs typeface="Lucida Sans Unicode" pitchFamily="34" charset="0"/>
            </a:endParaRPr>
          </a:p>
        </p:txBody>
      </p:sp>
      <p:sp>
        <p:nvSpPr>
          <p:cNvPr id="11" name="Text Box 10"/>
          <p:cNvSpPr txBox="1">
            <a:spLocks noChangeArrowheads="1"/>
          </p:cNvSpPr>
          <p:nvPr/>
        </p:nvSpPr>
        <p:spPr bwMode="auto">
          <a:xfrm>
            <a:off x="285720" y="4286256"/>
            <a:ext cx="429104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s-ES" sz="1800" b="1" dirty="0" smtClean="0">
                <a:solidFill>
                  <a:srgbClr val="0070C0"/>
                </a:solidFill>
                <a:latin typeface="Lucida Sans Unicode" pitchFamily="34" charset="0"/>
                <a:cs typeface="Lucida Sans Unicode" pitchFamily="34" charset="0"/>
              </a:rPr>
              <a:t>Templo Presbiteriano, </a:t>
            </a:r>
            <a:r>
              <a:rPr lang="es-ES" sz="1800" dirty="0" err="1" smtClean="0">
                <a:solidFill>
                  <a:srgbClr val="0070C0"/>
                </a:solidFill>
                <a:latin typeface="Lucida Sans Unicode" pitchFamily="34" charset="0"/>
                <a:cs typeface="Lucida Sans Unicode" pitchFamily="34" charset="0"/>
              </a:rPr>
              <a:t>Chañaral</a:t>
            </a:r>
            <a:endParaRPr lang="es-ES" sz="1800" dirty="0">
              <a:solidFill>
                <a:srgbClr val="0070C0"/>
              </a:solidFill>
              <a:latin typeface="Lucida Sans Unicode" pitchFamily="34" charset="0"/>
              <a:cs typeface="Lucida Sans Unicode" pitchFamily="34" charset="0"/>
            </a:endParaRPr>
          </a:p>
        </p:txBody>
      </p:sp>
      <p:sp>
        <p:nvSpPr>
          <p:cNvPr id="5" name="Text Box 10"/>
          <p:cNvSpPr txBox="1">
            <a:spLocks noChangeArrowheads="1"/>
          </p:cNvSpPr>
          <p:nvPr/>
        </p:nvSpPr>
        <p:spPr bwMode="auto">
          <a:xfrm>
            <a:off x="857224" y="5786454"/>
            <a:ext cx="3857652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r">
              <a:spcBef>
                <a:spcPct val="50000"/>
              </a:spcBef>
            </a:pPr>
            <a:r>
              <a:rPr lang="es-ES" sz="1800" b="1" dirty="0" smtClean="0">
                <a:solidFill>
                  <a:srgbClr val="0070C0"/>
                </a:solidFill>
                <a:latin typeface="Lucida Sans Unicode" pitchFamily="34" charset="0"/>
                <a:cs typeface="Lucida Sans Unicode" pitchFamily="34" charset="0"/>
              </a:rPr>
              <a:t>Iglesia Nuestra señora del Carmen y Casa Molina, </a:t>
            </a:r>
            <a:r>
              <a:rPr lang="es-ES" sz="1800" dirty="0" err="1" smtClean="0">
                <a:solidFill>
                  <a:srgbClr val="0070C0"/>
                </a:solidFill>
                <a:latin typeface="Lucida Sans Unicode" pitchFamily="34" charset="0"/>
                <a:cs typeface="Lucida Sans Unicode" pitchFamily="34" charset="0"/>
              </a:rPr>
              <a:t>Chañaral</a:t>
            </a:r>
            <a:endParaRPr lang="es-ES" sz="1800" dirty="0">
              <a:solidFill>
                <a:srgbClr val="0070C0"/>
              </a:solidFill>
              <a:latin typeface="Lucida Sans Unicode" pitchFamily="34" charset="0"/>
              <a:cs typeface="Lucida Sans Unicode" pitchFamily="34" charset="0"/>
            </a:endParaRPr>
          </a:p>
        </p:txBody>
      </p:sp>
      <p:pic>
        <p:nvPicPr>
          <p:cNvPr id="50178" name="Picture 2"/>
          <p:cNvPicPr>
            <a:picLocks noChangeAspect="1" noChangeArrowheads="1"/>
          </p:cNvPicPr>
          <p:nvPr/>
        </p:nvPicPr>
        <p:blipFill>
          <a:blip r:embed="rId4" cstate="print"/>
          <a:srcRect l="24170" t="20508" r="17968" b="16992"/>
          <a:stretch>
            <a:fillRect/>
          </a:stretch>
        </p:blipFill>
        <p:spPr bwMode="auto">
          <a:xfrm>
            <a:off x="285720" y="785794"/>
            <a:ext cx="4214842" cy="34145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133" descr="IMG_307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88221" y="785794"/>
            <a:ext cx="4070059" cy="2714645"/>
          </a:xfrm>
          <a:prstGeom prst="rect">
            <a:avLst/>
          </a:prstGeom>
          <a:noFill/>
        </p:spPr>
      </p:pic>
      <p:pic>
        <p:nvPicPr>
          <p:cNvPr id="9" name="Picture 118" descr="IMG_316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786011" y="3714752"/>
            <a:ext cx="4072269" cy="27135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 Box 6">
            <a:hlinkClick r:id="rId3" action="ppaction://hlinksldjump"/>
          </p:cNvPr>
          <p:cNvSpPr txBox="1">
            <a:spLocks noChangeArrowheads="1"/>
          </p:cNvSpPr>
          <p:nvPr/>
        </p:nvSpPr>
        <p:spPr bwMode="auto">
          <a:xfrm>
            <a:off x="214282" y="345024"/>
            <a:ext cx="194468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s-CL" b="1" dirty="0" smtClean="0">
                <a:solidFill>
                  <a:srgbClr val="FFFFCC"/>
                </a:solidFill>
                <a:latin typeface="Lucida Sans Unicode" pitchFamily="34" charset="0"/>
                <a:cs typeface="Lucida Sans Unicode" pitchFamily="34" charset="0"/>
              </a:rPr>
              <a:t>2008</a:t>
            </a:r>
            <a:endParaRPr lang="es-CL" b="1" dirty="0">
              <a:solidFill>
                <a:srgbClr val="FFFFCC"/>
              </a:solidFill>
              <a:latin typeface="Lucida Sans Unicode" pitchFamily="34" charset="0"/>
              <a:cs typeface="Lucida Sans Unicode" pitchFamily="34" charset="0"/>
            </a:endParaRPr>
          </a:p>
        </p:txBody>
      </p:sp>
      <p:sp>
        <p:nvSpPr>
          <p:cNvPr id="11" name="Text Box 10"/>
          <p:cNvSpPr txBox="1">
            <a:spLocks noChangeArrowheads="1"/>
          </p:cNvSpPr>
          <p:nvPr/>
        </p:nvSpPr>
        <p:spPr bwMode="auto">
          <a:xfrm>
            <a:off x="214282" y="3071810"/>
            <a:ext cx="3219472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s-ES" sz="1800" b="1" dirty="0" smtClean="0">
                <a:solidFill>
                  <a:srgbClr val="0070C0"/>
                </a:solidFill>
                <a:latin typeface="Lucida Sans Unicode" pitchFamily="34" charset="0"/>
                <a:cs typeface="Lucida Sans Unicode" pitchFamily="34" charset="0"/>
              </a:rPr>
              <a:t>Casa Patronal </a:t>
            </a:r>
            <a:r>
              <a:rPr lang="es-ES" sz="1800" b="1" dirty="0" err="1" smtClean="0">
                <a:solidFill>
                  <a:srgbClr val="0070C0"/>
                </a:solidFill>
                <a:latin typeface="Lucida Sans Unicode" pitchFamily="34" charset="0"/>
                <a:cs typeface="Lucida Sans Unicode" pitchFamily="34" charset="0"/>
              </a:rPr>
              <a:t>Jotabeche</a:t>
            </a:r>
            <a:r>
              <a:rPr lang="es-ES" sz="1800" b="1" dirty="0" smtClean="0">
                <a:solidFill>
                  <a:srgbClr val="0070C0"/>
                </a:solidFill>
                <a:latin typeface="Lucida Sans Unicode" pitchFamily="34" charset="0"/>
                <a:cs typeface="Lucida Sans Unicode" pitchFamily="34" charset="0"/>
              </a:rPr>
              <a:t>, </a:t>
            </a:r>
            <a:r>
              <a:rPr lang="es-ES" dirty="0" smtClean="0">
                <a:solidFill>
                  <a:srgbClr val="0070C0"/>
                </a:solidFill>
                <a:latin typeface="Lucida Sans Unicode" pitchFamily="34" charset="0"/>
                <a:cs typeface="Lucida Sans Unicode" pitchFamily="34" charset="0"/>
              </a:rPr>
              <a:t>Tierra Amarilla</a:t>
            </a:r>
            <a:endParaRPr lang="es-ES" sz="1800" dirty="0">
              <a:solidFill>
                <a:srgbClr val="0070C0"/>
              </a:solidFill>
              <a:latin typeface="Lucida Sans Unicode" pitchFamily="34" charset="0"/>
              <a:cs typeface="Lucida Sans Unicode" pitchFamily="34" charset="0"/>
            </a:endParaRPr>
          </a:p>
        </p:txBody>
      </p:sp>
      <p:sp>
        <p:nvSpPr>
          <p:cNvPr id="5" name="Text Box 10"/>
          <p:cNvSpPr txBox="1">
            <a:spLocks noChangeArrowheads="1"/>
          </p:cNvSpPr>
          <p:nvPr/>
        </p:nvSpPr>
        <p:spPr bwMode="auto">
          <a:xfrm>
            <a:off x="5214942" y="4854371"/>
            <a:ext cx="3643338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r">
              <a:spcBef>
                <a:spcPct val="50000"/>
              </a:spcBef>
            </a:pPr>
            <a:r>
              <a:rPr lang="es-ES" sz="1800" b="1" dirty="0" smtClean="0">
                <a:solidFill>
                  <a:srgbClr val="0070C0"/>
                </a:solidFill>
                <a:latin typeface="Lucida Sans Unicode" pitchFamily="34" charset="0"/>
                <a:cs typeface="Lucida Sans Unicode" pitchFamily="34" charset="0"/>
              </a:rPr>
              <a:t>Iglesia San Vicente de Paul, </a:t>
            </a:r>
            <a:r>
              <a:rPr lang="es-ES" sz="1800" dirty="0" smtClean="0">
                <a:solidFill>
                  <a:srgbClr val="0070C0"/>
                </a:solidFill>
                <a:latin typeface="Lucida Sans Unicode" pitchFamily="34" charset="0"/>
                <a:cs typeface="Lucida Sans Unicode" pitchFamily="34" charset="0"/>
              </a:rPr>
              <a:t>Caldera</a:t>
            </a:r>
            <a:endParaRPr lang="es-ES" sz="1800" dirty="0">
              <a:solidFill>
                <a:srgbClr val="0070C0"/>
              </a:solidFill>
              <a:latin typeface="Lucida Sans Unicode" pitchFamily="34" charset="0"/>
              <a:cs typeface="Lucida Sans Unicode" pitchFamily="34" charset="0"/>
            </a:endParaRPr>
          </a:p>
        </p:txBody>
      </p:sp>
      <p:pic>
        <p:nvPicPr>
          <p:cNvPr id="49154" name="Picture 2"/>
          <p:cNvPicPr>
            <a:picLocks noChangeAspect="1" noChangeArrowheads="1"/>
          </p:cNvPicPr>
          <p:nvPr/>
        </p:nvPicPr>
        <p:blipFill>
          <a:blip r:embed="rId4" cstate="print"/>
          <a:srcRect l="10739" t="26367" r="10723" b="23828"/>
          <a:stretch>
            <a:fillRect/>
          </a:stretch>
        </p:blipFill>
        <p:spPr bwMode="auto">
          <a:xfrm>
            <a:off x="285720" y="3773427"/>
            <a:ext cx="4929222" cy="23444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155" name="Picture 3"/>
          <p:cNvPicPr>
            <a:picLocks noChangeAspect="1" noChangeArrowheads="1"/>
          </p:cNvPicPr>
          <p:nvPr/>
        </p:nvPicPr>
        <p:blipFill>
          <a:blip r:embed="rId5" cstate="print"/>
          <a:srcRect l="31543" t="11914" r="23132" b="10937"/>
          <a:stretch>
            <a:fillRect/>
          </a:stretch>
        </p:blipFill>
        <p:spPr bwMode="auto">
          <a:xfrm>
            <a:off x="5500694" y="496653"/>
            <a:ext cx="3357586" cy="4286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 Box 6">
            <a:hlinkClick r:id="rId3" action="ppaction://hlinksldjump"/>
          </p:cNvPr>
          <p:cNvSpPr txBox="1">
            <a:spLocks noChangeArrowheads="1"/>
          </p:cNvSpPr>
          <p:nvPr/>
        </p:nvSpPr>
        <p:spPr bwMode="auto">
          <a:xfrm>
            <a:off x="214282" y="345024"/>
            <a:ext cx="194468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s-CL" b="1" dirty="0" smtClean="0">
                <a:solidFill>
                  <a:srgbClr val="FFFFCC"/>
                </a:solidFill>
                <a:latin typeface="Lucida Sans Unicode" pitchFamily="34" charset="0"/>
                <a:cs typeface="Lucida Sans Unicode" pitchFamily="34" charset="0"/>
              </a:rPr>
              <a:t>2008</a:t>
            </a:r>
            <a:endParaRPr lang="es-CL" b="1" dirty="0">
              <a:solidFill>
                <a:srgbClr val="FFFFCC"/>
              </a:solidFill>
              <a:latin typeface="Lucida Sans Unicode" pitchFamily="34" charset="0"/>
              <a:cs typeface="Lucida Sans Unicode" pitchFamily="34" charset="0"/>
            </a:endParaRPr>
          </a:p>
        </p:txBody>
      </p:sp>
      <p:sp>
        <p:nvSpPr>
          <p:cNvPr id="11" name="Text Box 10"/>
          <p:cNvSpPr txBox="1">
            <a:spLocks noChangeArrowheads="1"/>
          </p:cNvSpPr>
          <p:nvPr/>
        </p:nvSpPr>
        <p:spPr bwMode="auto">
          <a:xfrm>
            <a:off x="566710" y="5988626"/>
            <a:ext cx="429104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s-ES" sz="1800" b="1" dirty="0" smtClean="0">
                <a:solidFill>
                  <a:srgbClr val="0070C0"/>
                </a:solidFill>
                <a:latin typeface="Lucida Sans Unicode" pitchFamily="34" charset="0"/>
                <a:cs typeface="Lucida Sans Unicode" pitchFamily="34" charset="0"/>
              </a:rPr>
              <a:t>Iglesia de </a:t>
            </a:r>
            <a:r>
              <a:rPr lang="es-ES" sz="1800" b="1" dirty="0" err="1" smtClean="0">
                <a:solidFill>
                  <a:srgbClr val="0070C0"/>
                </a:solidFill>
                <a:latin typeface="Lucida Sans Unicode" pitchFamily="34" charset="0"/>
                <a:cs typeface="Lucida Sans Unicode" pitchFamily="34" charset="0"/>
              </a:rPr>
              <a:t>Nantoco</a:t>
            </a:r>
            <a:r>
              <a:rPr lang="es-ES" sz="1800" b="1" dirty="0" smtClean="0">
                <a:solidFill>
                  <a:srgbClr val="0070C0"/>
                </a:solidFill>
                <a:latin typeface="Lucida Sans Unicode" pitchFamily="34" charset="0"/>
                <a:cs typeface="Lucida Sans Unicode" pitchFamily="34" charset="0"/>
              </a:rPr>
              <a:t>, </a:t>
            </a:r>
            <a:r>
              <a:rPr lang="es-ES" dirty="0" smtClean="0">
                <a:solidFill>
                  <a:srgbClr val="0070C0"/>
                </a:solidFill>
                <a:latin typeface="Lucida Sans Unicode" pitchFamily="34" charset="0"/>
                <a:cs typeface="Lucida Sans Unicode" pitchFamily="34" charset="0"/>
              </a:rPr>
              <a:t>Tierra Amarilla</a:t>
            </a:r>
            <a:endParaRPr lang="es-ES" sz="1800" dirty="0">
              <a:solidFill>
                <a:srgbClr val="0070C0"/>
              </a:solidFill>
              <a:latin typeface="Lucida Sans Unicode" pitchFamily="34" charset="0"/>
              <a:cs typeface="Lucida Sans Unicode" pitchFamily="34" charset="0"/>
            </a:endParaRPr>
          </a:p>
        </p:txBody>
      </p:sp>
      <p:sp>
        <p:nvSpPr>
          <p:cNvPr id="5" name="Text Box 10"/>
          <p:cNvSpPr txBox="1">
            <a:spLocks noChangeArrowheads="1"/>
          </p:cNvSpPr>
          <p:nvPr/>
        </p:nvSpPr>
        <p:spPr bwMode="auto">
          <a:xfrm>
            <a:off x="4429124" y="3774048"/>
            <a:ext cx="429104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r">
              <a:spcBef>
                <a:spcPct val="50000"/>
              </a:spcBef>
            </a:pPr>
            <a:r>
              <a:rPr lang="es-ES" sz="1800" b="1" dirty="0" smtClean="0">
                <a:solidFill>
                  <a:srgbClr val="0070C0"/>
                </a:solidFill>
                <a:latin typeface="Lucida Sans Unicode" pitchFamily="34" charset="0"/>
                <a:cs typeface="Lucida Sans Unicode" pitchFamily="34" charset="0"/>
              </a:rPr>
              <a:t>Casona de </a:t>
            </a:r>
            <a:r>
              <a:rPr lang="es-ES" sz="1800" b="1" dirty="0" err="1" smtClean="0">
                <a:solidFill>
                  <a:srgbClr val="0070C0"/>
                </a:solidFill>
                <a:latin typeface="Lucida Sans Unicode" pitchFamily="34" charset="0"/>
                <a:cs typeface="Lucida Sans Unicode" pitchFamily="34" charset="0"/>
              </a:rPr>
              <a:t>Nantoco</a:t>
            </a:r>
            <a:r>
              <a:rPr lang="es-ES" sz="1800" b="1" dirty="0" smtClean="0">
                <a:solidFill>
                  <a:srgbClr val="0070C0"/>
                </a:solidFill>
                <a:latin typeface="Lucida Sans Unicode" pitchFamily="34" charset="0"/>
                <a:cs typeface="Lucida Sans Unicode" pitchFamily="34" charset="0"/>
              </a:rPr>
              <a:t>, </a:t>
            </a:r>
            <a:r>
              <a:rPr lang="es-ES" sz="1800" dirty="0" smtClean="0">
                <a:solidFill>
                  <a:srgbClr val="0070C0"/>
                </a:solidFill>
                <a:latin typeface="Lucida Sans Unicode" pitchFamily="34" charset="0"/>
                <a:cs typeface="Lucida Sans Unicode" pitchFamily="34" charset="0"/>
              </a:rPr>
              <a:t>Tierra Amarilla</a:t>
            </a:r>
            <a:endParaRPr lang="es-ES" sz="1800" dirty="0">
              <a:solidFill>
                <a:srgbClr val="0070C0"/>
              </a:solidFill>
              <a:latin typeface="Lucida Sans Unicode" pitchFamily="34" charset="0"/>
              <a:cs typeface="Lucida Sans Unicode" pitchFamily="34" charset="0"/>
            </a:endParaRPr>
          </a:p>
        </p:txBody>
      </p:sp>
      <p:pic>
        <p:nvPicPr>
          <p:cNvPr id="51202" name="Picture 2" descr="F:\DOCUMENTOS\FOTOS\_DSC217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65268" y="1357298"/>
            <a:ext cx="3007618" cy="4492861"/>
          </a:xfrm>
          <a:prstGeom prst="rect">
            <a:avLst/>
          </a:prstGeom>
          <a:noFill/>
        </p:spPr>
      </p:pic>
      <p:pic>
        <p:nvPicPr>
          <p:cNvPr id="6" name="5 Imagen"/>
          <p:cNvPicPr/>
          <p:nvPr/>
        </p:nvPicPr>
        <p:blipFill>
          <a:blip r:embed="rId5" cstate="print"/>
          <a:srcRect l="23269" t="14372" r="16904" b="33035"/>
          <a:stretch>
            <a:fillRect/>
          </a:stretch>
        </p:blipFill>
        <p:spPr bwMode="auto">
          <a:xfrm>
            <a:off x="4214810" y="702214"/>
            <a:ext cx="4440678" cy="29289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 Box 6">
            <a:hlinkClick r:id="rId3" action="ppaction://hlinksldjump"/>
          </p:cNvPr>
          <p:cNvSpPr txBox="1">
            <a:spLocks noChangeArrowheads="1"/>
          </p:cNvSpPr>
          <p:nvPr/>
        </p:nvSpPr>
        <p:spPr bwMode="auto">
          <a:xfrm>
            <a:off x="214282" y="345024"/>
            <a:ext cx="194468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s-CL" b="1" dirty="0" smtClean="0">
                <a:solidFill>
                  <a:srgbClr val="FFFFCC"/>
                </a:solidFill>
                <a:latin typeface="Lucida Sans Unicode" pitchFamily="34" charset="0"/>
                <a:cs typeface="Lucida Sans Unicode" pitchFamily="34" charset="0"/>
              </a:rPr>
              <a:t>2009</a:t>
            </a:r>
            <a:endParaRPr lang="es-CL" b="1" dirty="0">
              <a:solidFill>
                <a:srgbClr val="FFFFCC"/>
              </a:solidFill>
              <a:latin typeface="Lucida Sans Unicode" pitchFamily="34" charset="0"/>
              <a:cs typeface="Lucida Sans Unicode" pitchFamily="34" charset="0"/>
            </a:endParaRPr>
          </a:p>
        </p:txBody>
      </p:sp>
      <p:sp>
        <p:nvSpPr>
          <p:cNvPr id="5" name="Text Box 10"/>
          <p:cNvSpPr txBox="1">
            <a:spLocks noChangeArrowheads="1"/>
          </p:cNvSpPr>
          <p:nvPr/>
        </p:nvSpPr>
        <p:spPr bwMode="auto">
          <a:xfrm>
            <a:off x="285720" y="955917"/>
            <a:ext cx="5643602" cy="16158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s-ES" sz="1800" b="1" dirty="0" smtClean="0">
                <a:solidFill>
                  <a:srgbClr val="0070C0"/>
                </a:solidFill>
                <a:latin typeface="Lucida Sans Unicode" pitchFamily="34" charset="0"/>
                <a:cs typeface="Lucida Sans Unicode" pitchFamily="34" charset="0"/>
              </a:rPr>
              <a:t>1. Iglesia San Antonio, </a:t>
            </a:r>
            <a:r>
              <a:rPr lang="es-ES" sz="1800" dirty="0" err="1" smtClean="0">
                <a:solidFill>
                  <a:srgbClr val="0070C0"/>
                </a:solidFill>
                <a:latin typeface="Lucida Sans Unicode" pitchFamily="34" charset="0"/>
                <a:cs typeface="Lucida Sans Unicode" pitchFamily="34" charset="0"/>
              </a:rPr>
              <a:t>Barraza</a:t>
            </a:r>
            <a:endParaRPr lang="es-ES" sz="1800" dirty="0" smtClean="0">
              <a:solidFill>
                <a:srgbClr val="0070C0"/>
              </a:solidFill>
              <a:latin typeface="Lucida Sans Unicode" pitchFamily="34" charset="0"/>
              <a:cs typeface="Lucida Sans Unicode" pitchFamily="34" charset="0"/>
            </a:endParaRP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s-CL" b="1" dirty="0" smtClean="0">
                <a:solidFill>
                  <a:srgbClr val="0070C0"/>
                </a:solidFill>
                <a:latin typeface="Lucida Sans Unicode" pitchFamily="34" charset="0"/>
                <a:cs typeface="Lucida Sans Unicode" pitchFamily="34" charset="0"/>
              </a:rPr>
              <a:t>2. Iglesia  Grande, </a:t>
            </a:r>
            <a:r>
              <a:rPr lang="es-CL" dirty="0" err="1" smtClean="0">
                <a:solidFill>
                  <a:srgbClr val="0070C0"/>
                </a:solidFill>
                <a:latin typeface="Lucida Sans Unicode" pitchFamily="34" charset="0"/>
                <a:cs typeface="Lucida Sans Unicode" pitchFamily="34" charset="0"/>
              </a:rPr>
              <a:t>Andacollo</a:t>
            </a:r>
            <a:r>
              <a:rPr lang="es-CL" b="1" dirty="0" smtClean="0">
                <a:solidFill>
                  <a:srgbClr val="0070C0"/>
                </a:solidFill>
                <a:latin typeface="Lucida Sans Unicode" pitchFamily="34" charset="0"/>
                <a:cs typeface="Lucida Sans Unicode" pitchFamily="34" charset="0"/>
              </a:rPr>
              <a:t> </a:t>
            </a: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s-CL" sz="1800" b="1" dirty="0" smtClean="0">
                <a:solidFill>
                  <a:srgbClr val="0070C0"/>
                </a:solidFill>
                <a:latin typeface="Lucida Sans Unicode" pitchFamily="34" charset="0"/>
                <a:cs typeface="Lucida Sans Unicode" pitchFamily="34" charset="0"/>
              </a:rPr>
              <a:t>3. Iglesia </a:t>
            </a:r>
            <a:r>
              <a:rPr lang="es-CL" b="1" dirty="0" smtClean="0">
                <a:solidFill>
                  <a:srgbClr val="0070C0"/>
                </a:solidFill>
                <a:latin typeface="Lucida Sans Unicode" pitchFamily="34" charset="0"/>
                <a:cs typeface="Lucida Sans Unicode" pitchFamily="34" charset="0"/>
              </a:rPr>
              <a:t>Chica, </a:t>
            </a:r>
            <a:r>
              <a:rPr lang="es-CL" sz="1800" dirty="0" err="1" smtClean="0">
                <a:solidFill>
                  <a:srgbClr val="0070C0"/>
                </a:solidFill>
                <a:latin typeface="Lucida Sans Unicode" pitchFamily="34" charset="0"/>
                <a:cs typeface="Lucida Sans Unicode" pitchFamily="34" charset="0"/>
              </a:rPr>
              <a:t>Andacollo</a:t>
            </a:r>
            <a:endParaRPr lang="es-CL" sz="1800" dirty="0" smtClean="0">
              <a:solidFill>
                <a:srgbClr val="0070C0"/>
              </a:solidFill>
              <a:latin typeface="Lucida Sans Unicode" pitchFamily="34" charset="0"/>
              <a:cs typeface="Lucida Sans Unicode" pitchFamily="34" charset="0"/>
            </a:endParaRPr>
          </a:p>
        </p:txBody>
      </p:sp>
      <p:pic>
        <p:nvPicPr>
          <p:cNvPr id="53250" name="Picture 2" descr="C:\Documents and Settings\estructuras\Escritorio\GMS\2009\Primavera\Patología\230px-Barraza%2C_Iglesia.jpg"/>
          <p:cNvPicPr>
            <a:picLocks noChangeAspect="1" noChangeArrowheads="1"/>
          </p:cNvPicPr>
          <p:nvPr/>
        </p:nvPicPr>
        <p:blipFill>
          <a:blip r:embed="rId4" cstate="print"/>
          <a:srcRect l="3168" r="2690" b="4231"/>
          <a:stretch>
            <a:fillRect/>
          </a:stretch>
        </p:blipFill>
        <p:spPr bwMode="auto">
          <a:xfrm>
            <a:off x="4286248" y="214290"/>
            <a:ext cx="2571768" cy="3453517"/>
          </a:xfrm>
          <a:prstGeom prst="rect">
            <a:avLst/>
          </a:prstGeom>
          <a:noFill/>
        </p:spPr>
      </p:pic>
      <p:pic>
        <p:nvPicPr>
          <p:cNvPr id="49155" name="Picture 3" descr="C:\Documents and Settings\estructuras\Escritorio\GMS\2009\Primavera\Patología\iglesia grande - andacollo.jpg"/>
          <p:cNvPicPr>
            <a:picLocks noChangeAspect="1" noChangeArrowheads="1"/>
          </p:cNvPicPr>
          <p:nvPr/>
        </p:nvPicPr>
        <p:blipFill>
          <a:blip r:embed="rId5" cstate="print"/>
          <a:srcRect r="13834"/>
          <a:stretch>
            <a:fillRect/>
          </a:stretch>
        </p:blipFill>
        <p:spPr bwMode="auto">
          <a:xfrm>
            <a:off x="1330715" y="2837311"/>
            <a:ext cx="2669781" cy="3806399"/>
          </a:xfrm>
          <a:prstGeom prst="rect">
            <a:avLst/>
          </a:prstGeom>
          <a:noFill/>
        </p:spPr>
      </p:pic>
      <p:pic>
        <p:nvPicPr>
          <p:cNvPr id="49156" name="Picture 4" descr="C:\Documents and Settings\estructuras\Escritorio\GMS\2009\Primavera\Patología\iglesia chica - andacollo.JPG"/>
          <p:cNvPicPr>
            <a:picLocks noChangeAspect="1" noChangeArrowheads="1"/>
          </p:cNvPicPr>
          <p:nvPr/>
        </p:nvPicPr>
        <p:blipFill>
          <a:blip r:embed="rId6" cstate="print"/>
          <a:srcRect l="3478" r="6086"/>
          <a:stretch>
            <a:fillRect/>
          </a:stretch>
        </p:blipFill>
        <p:spPr bwMode="auto">
          <a:xfrm>
            <a:off x="4929190" y="3905269"/>
            <a:ext cx="3714776" cy="2738441"/>
          </a:xfrm>
          <a:prstGeom prst="rect">
            <a:avLst/>
          </a:prstGeom>
          <a:noFill/>
        </p:spPr>
      </p:pic>
      <p:sp>
        <p:nvSpPr>
          <p:cNvPr id="9" name="Text Box 10"/>
          <p:cNvSpPr txBox="1">
            <a:spLocks noChangeArrowheads="1"/>
          </p:cNvSpPr>
          <p:nvPr/>
        </p:nvSpPr>
        <p:spPr bwMode="auto">
          <a:xfrm>
            <a:off x="6929454" y="3143248"/>
            <a:ext cx="500066" cy="5078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s-ES" sz="1800" b="1" dirty="0" smtClean="0">
                <a:solidFill>
                  <a:srgbClr val="0070C0"/>
                </a:solidFill>
                <a:latin typeface="Lucida Sans Unicode" pitchFamily="34" charset="0"/>
                <a:cs typeface="Lucida Sans Unicode" pitchFamily="34" charset="0"/>
              </a:rPr>
              <a:t>1. </a:t>
            </a:r>
            <a:endParaRPr lang="es-ES" sz="1800" dirty="0" smtClean="0">
              <a:solidFill>
                <a:srgbClr val="0070C0"/>
              </a:solidFill>
              <a:latin typeface="Lucida Sans Unicode" pitchFamily="34" charset="0"/>
              <a:cs typeface="Lucida Sans Unicode" pitchFamily="34" charset="0"/>
            </a:endParaRPr>
          </a:p>
        </p:txBody>
      </p:sp>
      <p:sp>
        <p:nvSpPr>
          <p:cNvPr id="10" name="Text Box 10"/>
          <p:cNvSpPr txBox="1">
            <a:spLocks noChangeArrowheads="1"/>
          </p:cNvSpPr>
          <p:nvPr/>
        </p:nvSpPr>
        <p:spPr bwMode="auto">
          <a:xfrm>
            <a:off x="785786" y="6143644"/>
            <a:ext cx="500066" cy="473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s-ES" sz="1800" b="1" dirty="0" smtClean="0">
                <a:solidFill>
                  <a:srgbClr val="0070C0"/>
                </a:solidFill>
                <a:latin typeface="Lucida Sans Unicode" pitchFamily="34" charset="0"/>
                <a:cs typeface="Lucida Sans Unicode" pitchFamily="34" charset="0"/>
              </a:rPr>
              <a:t>2. </a:t>
            </a:r>
            <a:endParaRPr lang="es-ES" sz="1800" dirty="0" smtClean="0">
              <a:solidFill>
                <a:srgbClr val="0070C0"/>
              </a:solidFill>
              <a:latin typeface="Lucida Sans Unicode" pitchFamily="34" charset="0"/>
              <a:cs typeface="Lucida Sans Unicode" pitchFamily="34" charset="0"/>
            </a:endParaRPr>
          </a:p>
        </p:txBody>
      </p:sp>
      <p:sp>
        <p:nvSpPr>
          <p:cNvPr id="11" name="Text Box 10"/>
          <p:cNvSpPr txBox="1">
            <a:spLocks noChangeArrowheads="1"/>
          </p:cNvSpPr>
          <p:nvPr/>
        </p:nvSpPr>
        <p:spPr bwMode="auto">
          <a:xfrm>
            <a:off x="4357686" y="6143644"/>
            <a:ext cx="500066" cy="473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s-ES" sz="1800" b="1" dirty="0" smtClean="0">
                <a:solidFill>
                  <a:srgbClr val="0070C0"/>
                </a:solidFill>
                <a:latin typeface="Lucida Sans Unicode" pitchFamily="34" charset="0"/>
                <a:cs typeface="Lucida Sans Unicode" pitchFamily="34" charset="0"/>
              </a:rPr>
              <a:t>3. </a:t>
            </a:r>
            <a:endParaRPr lang="es-ES" sz="1800" dirty="0" smtClean="0">
              <a:solidFill>
                <a:srgbClr val="0070C0"/>
              </a:solidFill>
              <a:latin typeface="Lucida Sans Unicode" pitchFamily="34" charset="0"/>
              <a:cs typeface="Lucida Sans Unicode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 Box 6">
            <a:hlinkClick r:id="rId3" action="ppaction://hlinksldjump"/>
          </p:cNvPr>
          <p:cNvSpPr txBox="1">
            <a:spLocks noChangeArrowheads="1"/>
          </p:cNvSpPr>
          <p:nvPr/>
        </p:nvSpPr>
        <p:spPr bwMode="auto">
          <a:xfrm>
            <a:off x="214282" y="345024"/>
            <a:ext cx="194468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s-CL" b="1" dirty="0" smtClean="0">
                <a:solidFill>
                  <a:srgbClr val="FFFFCC"/>
                </a:solidFill>
                <a:latin typeface="Lucida Sans Unicode" pitchFamily="34" charset="0"/>
                <a:cs typeface="Lucida Sans Unicode" pitchFamily="34" charset="0"/>
              </a:rPr>
              <a:t>2009</a:t>
            </a:r>
            <a:endParaRPr lang="es-CL" b="1" dirty="0">
              <a:solidFill>
                <a:srgbClr val="FFFFCC"/>
              </a:solidFill>
              <a:latin typeface="Lucida Sans Unicode" pitchFamily="34" charset="0"/>
              <a:cs typeface="Lucida Sans Unicode" pitchFamily="34" charset="0"/>
            </a:endParaRPr>
          </a:p>
        </p:txBody>
      </p:sp>
      <p:sp>
        <p:nvSpPr>
          <p:cNvPr id="5" name="Text Box 10"/>
          <p:cNvSpPr txBox="1">
            <a:spLocks noChangeArrowheads="1"/>
          </p:cNvSpPr>
          <p:nvPr/>
        </p:nvSpPr>
        <p:spPr bwMode="auto">
          <a:xfrm>
            <a:off x="285720" y="1027355"/>
            <a:ext cx="5643602" cy="16158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s-CL" b="1" dirty="0" smtClean="0">
                <a:solidFill>
                  <a:srgbClr val="0070C0"/>
                </a:solidFill>
                <a:latin typeface="Lucida Sans Unicode" pitchFamily="34" charset="0"/>
                <a:cs typeface="Lucida Sans Unicode" pitchFamily="34" charset="0"/>
              </a:rPr>
              <a:t>4. Iglesia San Vicente Ferrer, </a:t>
            </a:r>
            <a:r>
              <a:rPr lang="es-CL" dirty="0" smtClean="0">
                <a:solidFill>
                  <a:srgbClr val="0070C0"/>
                </a:solidFill>
                <a:latin typeface="Lucida Sans Unicode" pitchFamily="34" charset="0"/>
                <a:cs typeface="Lucida Sans Unicode" pitchFamily="34" charset="0"/>
              </a:rPr>
              <a:t>Ovalle</a:t>
            </a: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s-CL" sz="1800" b="1" dirty="0" smtClean="0">
                <a:solidFill>
                  <a:srgbClr val="0070C0"/>
                </a:solidFill>
                <a:latin typeface="Lucida Sans Unicode" pitchFamily="34" charset="0"/>
                <a:cs typeface="Lucida Sans Unicode" pitchFamily="34" charset="0"/>
              </a:rPr>
              <a:t>5. Hacienda, </a:t>
            </a:r>
            <a:r>
              <a:rPr lang="es-CL" sz="1800" dirty="0" err="1" smtClean="0">
                <a:solidFill>
                  <a:srgbClr val="0070C0"/>
                </a:solidFill>
                <a:latin typeface="Lucida Sans Unicode" pitchFamily="34" charset="0"/>
                <a:cs typeface="Lucida Sans Unicode" pitchFamily="34" charset="0"/>
              </a:rPr>
              <a:t>Barraza</a:t>
            </a:r>
            <a:endParaRPr lang="es-CL" sz="1800" dirty="0" smtClean="0">
              <a:solidFill>
                <a:srgbClr val="0070C0"/>
              </a:solidFill>
              <a:latin typeface="Lucida Sans Unicode" pitchFamily="34" charset="0"/>
              <a:cs typeface="Lucida Sans Unicode" pitchFamily="34" charset="0"/>
            </a:endParaRP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s-CL" b="1" dirty="0" smtClean="0">
                <a:solidFill>
                  <a:srgbClr val="0070C0"/>
                </a:solidFill>
                <a:latin typeface="Lucida Sans Unicode" pitchFamily="34" charset="0"/>
                <a:cs typeface="Lucida Sans Unicode" pitchFamily="34" charset="0"/>
              </a:rPr>
              <a:t>6. Iglesia de Rapel</a:t>
            </a:r>
            <a:r>
              <a:rPr lang="es-CL" dirty="0" smtClean="0">
                <a:solidFill>
                  <a:srgbClr val="0070C0"/>
                </a:solidFill>
                <a:latin typeface="Lucida Sans Unicode" pitchFamily="34" charset="0"/>
                <a:cs typeface="Lucida Sans Unicode" pitchFamily="34" charset="0"/>
              </a:rPr>
              <a:t>, </a:t>
            </a:r>
            <a:r>
              <a:rPr lang="es-CL" dirty="0" err="1" smtClean="0">
                <a:solidFill>
                  <a:srgbClr val="0070C0"/>
                </a:solidFill>
                <a:latin typeface="Lucida Sans Unicode" pitchFamily="34" charset="0"/>
                <a:cs typeface="Lucida Sans Unicode" pitchFamily="34" charset="0"/>
              </a:rPr>
              <a:t>Montepatria</a:t>
            </a:r>
            <a:endParaRPr lang="es-ES" sz="1800" dirty="0">
              <a:solidFill>
                <a:srgbClr val="0070C0"/>
              </a:solidFill>
              <a:latin typeface="Lucida Sans Unicode" pitchFamily="34" charset="0"/>
              <a:cs typeface="Lucida Sans Unicode" pitchFamily="34" charset="0"/>
            </a:endParaRPr>
          </a:p>
        </p:txBody>
      </p:sp>
      <p:pic>
        <p:nvPicPr>
          <p:cNvPr id="49154" name="Picture 2" descr="C:\Documents and Settings\estructuras\Escritorio\GMS\2009\Primavera\Patología\iglesia san vicente ferrer - ovalle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29190" y="500042"/>
            <a:ext cx="3738555" cy="2803917"/>
          </a:xfrm>
          <a:prstGeom prst="rect">
            <a:avLst/>
          </a:prstGeom>
          <a:noFill/>
        </p:spPr>
      </p:pic>
      <p:sp>
        <p:nvSpPr>
          <p:cNvPr id="6" name="Text Box 10"/>
          <p:cNvSpPr txBox="1">
            <a:spLocks noChangeArrowheads="1"/>
          </p:cNvSpPr>
          <p:nvPr/>
        </p:nvSpPr>
        <p:spPr bwMode="auto">
          <a:xfrm>
            <a:off x="4429124" y="2857496"/>
            <a:ext cx="500066" cy="473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s-ES" sz="1800" b="1" dirty="0" smtClean="0">
                <a:solidFill>
                  <a:srgbClr val="0070C0"/>
                </a:solidFill>
                <a:latin typeface="Lucida Sans Unicode" pitchFamily="34" charset="0"/>
                <a:cs typeface="Lucida Sans Unicode" pitchFamily="34" charset="0"/>
              </a:rPr>
              <a:t>4. </a:t>
            </a:r>
            <a:endParaRPr lang="es-ES" sz="1800" dirty="0" smtClean="0">
              <a:solidFill>
                <a:srgbClr val="0070C0"/>
              </a:solidFill>
              <a:latin typeface="Lucida Sans Unicode" pitchFamily="34" charset="0"/>
              <a:cs typeface="Lucida Sans Unicode" pitchFamily="34" charset="0"/>
            </a:endParaRPr>
          </a:p>
        </p:txBody>
      </p:sp>
      <p:pic>
        <p:nvPicPr>
          <p:cNvPr id="50178" name="Picture 2" descr="C:\Documents and Settings\estructuras\Escritorio\GMS\2009\Primavera\Patología\iglesia de rapel - montepatria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500430" y="3571876"/>
            <a:ext cx="3917953" cy="2938465"/>
          </a:xfrm>
          <a:prstGeom prst="rect">
            <a:avLst/>
          </a:prstGeom>
          <a:noFill/>
        </p:spPr>
      </p:pic>
      <p:sp>
        <p:nvSpPr>
          <p:cNvPr id="8" name="Text Box 10"/>
          <p:cNvSpPr txBox="1">
            <a:spLocks noChangeArrowheads="1"/>
          </p:cNvSpPr>
          <p:nvPr/>
        </p:nvSpPr>
        <p:spPr bwMode="auto">
          <a:xfrm>
            <a:off x="3000364" y="6072206"/>
            <a:ext cx="500066" cy="5078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s-ES" sz="1800" b="1" dirty="0" smtClean="0">
                <a:solidFill>
                  <a:srgbClr val="0070C0"/>
                </a:solidFill>
                <a:latin typeface="Lucida Sans Unicode" pitchFamily="34" charset="0"/>
                <a:cs typeface="Lucida Sans Unicode" pitchFamily="34" charset="0"/>
              </a:rPr>
              <a:t>6. </a:t>
            </a:r>
            <a:endParaRPr lang="es-ES" sz="1800" dirty="0" smtClean="0">
              <a:solidFill>
                <a:srgbClr val="0070C0"/>
              </a:solidFill>
              <a:latin typeface="Lucida Sans Unicode" pitchFamily="34" charset="0"/>
              <a:cs typeface="Lucida Sans Unicode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Box 6">
            <a:hlinkClick r:id="rId2" action="ppaction://hlinksldjump"/>
          </p:cNvPr>
          <p:cNvSpPr txBox="1">
            <a:spLocks noChangeArrowheads="1"/>
          </p:cNvSpPr>
          <p:nvPr/>
        </p:nvSpPr>
        <p:spPr bwMode="auto">
          <a:xfrm>
            <a:off x="71406" y="71414"/>
            <a:ext cx="1107996" cy="6643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vert270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s-CL" sz="2000" b="1" dirty="0" smtClean="0">
                <a:solidFill>
                  <a:srgbClr val="FFFFCC"/>
                </a:solidFill>
                <a:latin typeface="Lucida Sans Unicode" pitchFamily="34" charset="0"/>
                <a:cs typeface="Lucida Sans Unicode" pitchFamily="34" charset="0"/>
              </a:rPr>
              <a:t>2-5 septiembre 2009					                 </a:t>
            </a:r>
            <a:r>
              <a:rPr lang="es-CL" sz="2000" b="1" dirty="0" smtClean="0">
                <a:solidFill>
                  <a:srgbClr val="0070C0"/>
                </a:solidFill>
                <a:latin typeface="Lucida Sans Unicode" pitchFamily="34" charset="0"/>
                <a:cs typeface="Lucida Sans Unicode" pitchFamily="34" charset="0"/>
              </a:rPr>
              <a:t>OVALLE / ANDACOLLO / MONTEPATRIA / BARRAZA</a:t>
            </a:r>
            <a:endParaRPr lang="es-CL" sz="2000" b="1" dirty="0">
              <a:solidFill>
                <a:srgbClr val="0070C0"/>
              </a:solidFill>
              <a:latin typeface="Lucida Sans Unicode" pitchFamily="34" charset="0"/>
              <a:cs typeface="Lucida Sans Unicode" pitchFamily="34" charset="0"/>
            </a:endParaRPr>
          </a:p>
        </p:txBody>
      </p:sp>
      <p:grpSp>
        <p:nvGrpSpPr>
          <p:cNvPr id="13" name="12 Grupo"/>
          <p:cNvGrpSpPr/>
          <p:nvPr/>
        </p:nvGrpSpPr>
        <p:grpSpPr>
          <a:xfrm>
            <a:off x="1217224" y="-24"/>
            <a:ext cx="7926808" cy="6858024"/>
            <a:chOff x="1217224" y="-24"/>
            <a:chExt cx="7926808" cy="6858024"/>
          </a:xfrm>
        </p:grpSpPr>
        <p:pic>
          <p:nvPicPr>
            <p:cNvPr id="9" name="Picture 3"/>
            <p:cNvPicPr>
              <a:picLocks noChangeAspect="1" noChangeArrowheads="1"/>
            </p:cNvPicPr>
            <p:nvPr/>
          </p:nvPicPr>
          <p:blipFill>
            <a:blip r:embed="rId3" cstate="print"/>
            <a:srcRect l="11718" t="15625" r="23095" b="9179"/>
            <a:stretch>
              <a:fillRect/>
            </a:stretch>
          </p:blipFill>
          <p:spPr bwMode="auto">
            <a:xfrm>
              <a:off x="1217224" y="-24"/>
              <a:ext cx="7926808" cy="68580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" name="2 Elipse"/>
            <p:cNvSpPr/>
            <p:nvPr/>
          </p:nvSpPr>
          <p:spPr>
            <a:xfrm>
              <a:off x="3714744" y="1714488"/>
              <a:ext cx="214314" cy="214314"/>
            </a:xfrm>
            <a:prstGeom prst="ellipse">
              <a:avLst/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10" name="9 Elipse"/>
            <p:cNvSpPr/>
            <p:nvPr/>
          </p:nvSpPr>
          <p:spPr>
            <a:xfrm>
              <a:off x="4429124" y="3857628"/>
              <a:ext cx="214314" cy="214314"/>
            </a:xfrm>
            <a:prstGeom prst="ellipse">
              <a:avLst/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11" name="10 Elipse"/>
            <p:cNvSpPr/>
            <p:nvPr/>
          </p:nvSpPr>
          <p:spPr>
            <a:xfrm>
              <a:off x="3571868" y="3500438"/>
              <a:ext cx="214314" cy="214314"/>
            </a:xfrm>
            <a:prstGeom prst="ellipse">
              <a:avLst/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12" name="11 Elipse"/>
            <p:cNvSpPr/>
            <p:nvPr/>
          </p:nvSpPr>
          <p:spPr>
            <a:xfrm>
              <a:off x="2214546" y="3786190"/>
              <a:ext cx="214314" cy="214314"/>
            </a:xfrm>
            <a:prstGeom prst="ellipse">
              <a:avLst/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D:\EAv.2\Patología 2º 2008\aGL3C2E5S9a.gif"/>
          <p:cNvPicPr>
            <a:picLocks noChangeAspect="1" noChangeArrowheads="1"/>
          </p:cNvPicPr>
          <p:nvPr/>
        </p:nvPicPr>
        <p:blipFill>
          <a:blip r:embed="rId3" cstate="print">
            <a:grayscl/>
          </a:blip>
          <a:srcRect l="6955" t="3536" r="3570" b="7821"/>
          <a:stretch>
            <a:fillRect/>
          </a:stretch>
        </p:blipFill>
        <p:spPr bwMode="auto">
          <a:xfrm>
            <a:off x="4171504" y="4000504"/>
            <a:ext cx="972000" cy="131914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8" name="Text Box 85"/>
          <p:cNvSpPr txBox="1">
            <a:spLocks noChangeArrowheads="1"/>
          </p:cNvSpPr>
          <p:nvPr/>
        </p:nvSpPr>
        <p:spPr bwMode="auto">
          <a:xfrm>
            <a:off x="3929058" y="5429264"/>
            <a:ext cx="1285884" cy="3539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r">
              <a:spcBef>
                <a:spcPct val="50000"/>
              </a:spcBef>
            </a:pPr>
            <a:r>
              <a:rPr lang="es-ES" sz="1700" b="1" dirty="0" smtClean="0">
                <a:solidFill>
                  <a:srgbClr val="FFFFCC"/>
                </a:solidFill>
                <a:latin typeface="Lucida Sans" pitchFamily="34" charset="0"/>
              </a:rPr>
              <a:t>2  0  0  9</a:t>
            </a:r>
            <a:endParaRPr lang="es-ES" sz="1700" b="1" dirty="0">
              <a:solidFill>
                <a:srgbClr val="FFFFCC"/>
              </a:solidFill>
              <a:latin typeface="Lucida Sans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AutoShape 2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114440" y="5429264"/>
            <a:ext cx="1401720" cy="349259"/>
          </a:xfrm>
          <a:prstGeom prst="roundRect">
            <a:avLst>
              <a:gd name="adj" fmla="val 16667"/>
            </a:avLst>
          </a:prstGeom>
          <a:ln w="38100"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anchor="ctr"/>
          <a:lstStyle/>
          <a:p>
            <a:endParaRPr lang="es-ES">
              <a:solidFill>
                <a:schemeClr val="lt1"/>
              </a:solidFill>
            </a:endParaRPr>
          </a:p>
        </p:txBody>
      </p:sp>
      <p:sp>
        <p:nvSpPr>
          <p:cNvPr id="26" name="Line 8"/>
          <p:cNvSpPr>
            <a:spLocks noChangeShapeType="1"/>
          </p:cNvSpPr>
          <p:nvPr/>
        </p:nvSpPr>
        <p:spPr bwMode="auto">
          <a:xfrm flipV="1">
            <a:off x="1357290" y="5000636"/>
            <a:ext cx="6215106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 type="none" w="med" len="sm"/>
            <a:tailEnd type="none" w="med" len="sm"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27" name="Line 11"/>
          <p:cNvSpPr>
            <a:spLocks noChangeShapeType="1"/>
          </p:cNvSpPr>
          <p:nvPr/>
        </p:nvSpPr>
        <p:spPr bwMode="auto">
          <a:xfrm flipV="1">
            <a:off x="1385916" y="4429132"/>
            <a:ext cx="0" cy="1008063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 type="none" w="med" len="sm"/>
            <a:tailEnd type="none" w="med" len="sm"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29" name="Line 42"/>
          <p:cNvSpPr>
            <a:spLocks noChangeShapeType="1"/>
          </p:cNvSpPr>
          <p:nvPr/>
        </p:nvSpPr>
        <p:spPr bwMode="auto">
          <a:xfrm flipV="1">
            <a:off x="2959126" y="5005395"/>
            <a:ext cx="0" cy="4318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 type="none" w="med" len="sm"/>
            <a:tailEnd type="none" w="med" len="sm"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31" name="Line 44"/>
          <p:cNvSpPr>
            <a:spLocks noChangeShapeType="1"/>
          </p:cNvSpPr>
          <p:nvPr/>
        </p:nvSpPr>
        <p:spPr bwMode="auto">
          <a:xfrm flipV="1">
            <a:off x="4514825" y="5005395"/>
            <a:ext cx="0" cy="4318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 type="none" w="med" len="sm"/>
            <a:tailEnd type="none" w="med" len="sm"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33" name="Line 46"/>
          <p:cNvSpPr>
            <a:spLocks noChangeShapeType="1"/>
          </p:cNvSpPr>
          <p:nvPr/>
        </p:nvSpPr>
        <p:spPr bwMode="auto">
          <a:xfrm flipV="1">
            <a:off x="6026125" y="5005395"/>
            <a:ext cx="0" cy="4318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 type="none" w="med" len="sm"/>
            <a:tailEnd type="none" w="med" len="sm"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38" name="Line 51"/>
          <p:cNvSpPr>
            <a:spLocks noChangeShapeType="1"/>
          </p:cNvSpPr>
          <p:nvPr/>
        </p:nvSpPr>
        <p:spPr bwMode="auto">
          <a:xfrm flipV="1">
            <a:off x="7556534" y="5005395"/>
            <a:ext cx="0" cy="4318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 type="none" w="med" len="sm"/>
            <a:tailEnd type="none" w="med" len="sm"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40" name="Oval 3"/>
          <p:cNvSpPr>
            <a:spLocks noChangeArrowheads="1"/>
          </p:cNvSpPr>
          <p:nvPr/>
        </p:nvSpPr>
        <p:spPr bwMode="auto">
          <a:xfrm>
            <a:off x="3571868" y="425215"/>
            <a:ext cx="2143140" cy="2143141"/>
          </a:xfrm>
          <a:prstGeom prst="ellipse">
            <a:avLst/>
          </a:prstGeom>
          <a:solidFill>
            <a:schemeClr val="tx1"/>
          </a:solidFill>
          <a:ln w="38100">
            <a:solidFill>
              <a:srgbClr val="FFFFCC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s-ES"/>
          </a:p>
        </p:txBody>
      </p:sp>
      <p:sp>
        <p:nvSpPr>
          <p:cNvPr id="41" name="AutoShape 2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474691" y="4073319"/>
            <a:ext cx="1944688" cy="358775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es-ES"/>
          </a:p>
        </p:txBody>
      </p:sp>
      <p:sp>
        <p:nvSpPr>
          <p:cNvPr id="42" name="Text Box 5"/>
          <p:cNvSpPr txBox="1">
            <a:spLocks noChangeArrowheads="1"/>
          </p:cNvSpPr>
          <p:nvPr/>
        </p:nvSpPr>
        <p:spPr bwMode="auto">
          <a:xfrm>
            <a:off x="3859241" y="853843"/>
            <a:ext cx="1584325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es-CL" sz="1400" dirty="0" smtClean="0">
                <a:solidFill>
                  <a:srgbClr val="0070C0"/>
                </a:solidFill>
                <a:latin typeface="Lucida Sans Unicode" pitchFamily="34" charset="0"/>
                <a:cs typeface="Lucida Sans Unicode" pitchFamily="34" charset="0"/>
              </a:rPr>
              <a:t>ANÁLISIS </a:t>
            </a:r>
            <a:r>
              <a:rPr lang="es-CL" sz="1400" dirty="0">
                <a:solidFill>
                  <a:srgbClr val="0070C0"/>
                </a:solidFill>
                <a:latin typeface="Lucida Sans Unicode" pitchFamily="34" charset="0"/>
                <a:cs typeface="Lucida Sans Unicode" pitchFamily="34" charset="0"/>
              </a:rPr>
              <a:t>PATOLÓGICO </a:t>
            </a:r>
          </a:p>
          <a:p>
            <a:pPr algn="ctr"/>
            <a:r>
              <a:rPr lang="es-CL" sz="1400" dirty="0" smtClean="0">
                <a:solidFill>
                  <a:srgbClr val="0070C0"/>
                </a:solidFill>
                <a:latin typeface="Lucida Sans Unicode" pitchFamily="34" charset="0"/>
                <a:cs typeface="Lucida Sans Unicode" pitchFamily="34" charset="0"/>
              </a:rPr>
              <a:t>Y PROPUESTA DE </a:t>
            </a:r>
            <a:r>
              <a:rPr lang="es-CL" sz="1400" dirty="0">
                <a:solidFill>
                  <a:srgbClr val="0070C0"/>
                </a:solidFill>
                <a:latin typeface="Lucida Sans Unicode" pitchFamily="34" charset="0"/>
                <a:cs typeface="Lucida Sans Unicode" pitchFamily="34" charset="0"/>
              </a:rPr>
              <a:t>INTERVENCIÓN </a:t>
            </a:r>
          </a:p>
          <a:p>
            <a:pPr algn="ctr"/>
            <a:r>
              <a:rPr lang="es-CL" sz="1400" dirty="0" smtClean="0">
                <a:solidFill>
                  <a:srgbClr val="0070C0"/>
                </a:solidFill>
                <a:latin typeface="Lucida Sans Unicode" pitchFamily="34" charset="0"/>
                <a:cs typeface="Lucida Sans Unicode" pitchFamily="34" charset="0"/>
              </a:rPr>
              <a:t>EN </a:t>
            </a:r>
            <a:r>
              <a:rPr lang="es-CL" sz="1400" dirty="0">
                <a:solidFill>
                  <a:srgbClr val="0070C0"/>
                </a:solidFill>
                <a:latin typeface="Lucida Sans Unicode" pitchFamily="34" charset="0"/>
                <a:cs typeface="Lucida Sans Unicode" pitchFamily="34" charset="0"/>
              </a:rPr>
              <a:t>EDIFICIOS</a:t>
            </a:r>
          </a:p>
        </p:txBody>
      </p:sp>
      <p:sp>
        <p:nvSpPr>
          <p:cNvPr id="43" name="AutoShape 7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2571736" y="4073319"/>
            <a:ext cx="1944688" cy="638176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es-ES">
              <a:solidFill>
                <a:schemeClr val="lt1"/>
              </a:solidFill>
            </a:endParaRPr>
          </a:p>
        </p:txBody>
      </p:sp>
      <p:sp>
        <p:nvSpPr>
          <p:cNvPr id="44" name="AutoShape 9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4683154" y="4073319"/>
            <a:ext cx="1944687" cy="358775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es-ES">
              <a:solidFill>
                <a:schemeClr val="lt1"/>
              </a:solidFill>
            </a:endParaRPr>
          </a:p>
        </p:txBody>
      </p:sp>
      <p:grpSp>
        <p:nvGrpSpPr>
          <p:cNvPr id="57" name="56 Grupo"/>
          <p:cNvGrpSpPr/>
          <p:nvPr/>
        </p:nvGrpSpPr>
        <p:grpSpPr>
          <a:xfrm>
            <a:off x="1409729" y="2568355"/>
            <a:ext cx="6297612" cy="1504964"/>
            <a:chOff x="1409729" y="2568355"/>
            <a:chExt cx="6297612" cy="1504964"/>
          </a:xfrm>
        </p:grpSpPr>
        <p:sp>
          <p:nvSpPr>
            <p:cNvPr id="45" name="Line 13"/>
            <p:cNvSpPr>
              <a:spLocks noChangeShapeType="1"/>
            </p:cNvSpPr>
            <p:nvPr/>
          </p:nvSpPr>
          <p:spPr bwMode="auto">
            <a:xfrm flipV="1">
              <a:off x="1409729" y="3065257"/>
              <a:ext cx="0" cy="1008062"/>
            </a:xfrm>
            <a:prstGeom prst="line">
              <a:avLst/>
            </a:prstGeom>
            <a:noFill/>
            <a:ln w="25400">
              <a:solidFill>
                <a:srgbClr val="FFFFCC"/>
              </a:solidFill>
              <a:round/>
              <a:headEnd type="none" w="med" len="sm"/>
              <a:tailEnd type="none" w="med" len="sm"/>
            </a:ln>
            <a:effectLst/>
          </p:spPr>
          <p:txBody>
            <a:bodyPr/>
            <a:lstStyle/>
            <a:p>
              <a:endParaRPr lang="es-ES"/>
            </a:p>
          </p:txBody>
        </p:sp>
        <p:sp>
          <p:nvSpPr>
            <p:cNvPr id="46" name="Line 14"/>
            <p:cNvSpPr>
              <a:spLocks noChangeShapeType="1"/>
            </p:cNvSpPr>
            <p:nvPr/>
          </p:nvSpPr>
          <p:spPr bwMode="auto">
            <a:xfrm>
              <a:off x="1409729" y="3065257"/>
              <a:ext cx="6297612" cy="0"/>
            </a:xfrm>
            <a:prstGeom prst="line">
              <a:avLst/>
            </a:prstGeom>
            <a:noFill/>
            <a:ln w="25400">
              <a:solidFill>
                <a:srgbClr val="FFFFCC"/>
              </a:solidFill>
              <a:round/>
              <a:headEnd type="none" w="med" len="sm"/>
              <a:tailEnd type="none" w="med" len="sm"/>
            </a:ln>
            <a:effectLst/>
          </p:spPr>
          <p:txBody>
            <a:bodyPr/>
            <a:lstStyle/>
            <a:p>
              <a:endParaRPr lang="es-ES"/>
            </a:p>
          </p:txBody>
        </p:sp>
        <p:sp>
          <p:nvSpPr>
            <p:cNvPr id="47" name="Line 15"/>
            <p:cNvSpPr>
              <a:spLocks noChangeShapeType="1"/>
            </p:cNvSpPr>
            <p:nvPr/>
          </p:nvSpPr>
          <p:spPr bwMode="auto">
            <a:xfrm flipV="1">
              <a:off x="4643438" y="2568355"/>
              <a:ext cx="7966" cy="500066"/>
            </a:xfrm>
            <a:prstGeom prst="line">
              <a:avLst/>
            </a:prstGeom>
            <a:noFill/>
            <a:ln w="25400">
              <a:solidFill>
                <a:srgbClr val="FFFFCC"/>
              </a:solidFill>
              <a:round/>
              <a:headEnd type="none" w="med" len="sm"/>
              <a:tailEnd type="none" w="med" len="sm"/>
            </a:ln>
            <a:effectLst/>
          </p:spPr>
          <p:txBody>
            <a:bodyPr/>
            <a:lstStyle/>
            <a:p>
              <a:endParaRPr lang="es-ES"/>
            </a:p>
          </p:txBody>
        </p:sp>
        <p:sp>
          <p:nvSpPr>
            <p:cNvPr id="48" name="Line 16"/>
            <p:cNvSpPr>
              <a:spLocks noChangeShapeType="1"/>
            </p:cNvSpPr>
            <p:nvPr/>
          </p:nvSpPr>
          <p:spPr bwMode="auto">
            <a:xfrm flipV="1">
              <a:off x="3571868" y="3065257"/>
              <a:ext cx="0" cy="1008062"/>
            </a:xfrm>
            <a:prstGeom prst="line">
              <a:avLst/>
            </a:prstGeom>
            <a:noFill/>
            <a:ln w="25400">
              <a:solidFill>
                <a:srgbClr val="FFFFCC"/>
              </a:solidFill>
              <a:round/>
              <a:headEnd type="none" w="med" len="sm"/>
              <a:tailEnd type="none" w="med" len="sm"/>
            </a:ln>
            <a:effectLst/>
          </p:spPr>
          <p:txBody>
            <a:bodyPr/>
            <a:lstStyle/>
            <a:p>
              <a:endParaRPr lang="es-ES"/>
            </a:p>
          </p:txBody>
        </p:sp>
        <p:sp>
          <p:nvSpPr>
            <p:cNvPr id="49" name="Line 17"/>
            <p:cNvSpPr>
              <a:spLocks noChangeShapeType="1"/>
            </p:cNvSpPr>
            <p:nvPr/>
          </p:nvSpPr>
          <p:spPr bwMode="auto">
            <a:xfrm flipV="1">
              <a:off x="5691216" y="3065257"/>
              <a:ext cx="0" cy="1008062"/>
            </a:xfrm>
            <a:prstGeom prst="line">
              <a:avLst/>
            </a:prstGeom>
            <a:noFill/>
            <a:ln w="25400">
              <a:solidFill>
                <a:srgbClr val="FFFFCC"/>
              </a:solidFill>
              <a:round/>
              <a:headEnd type="none" w="med" len="sm"/>
              <a:tailEnd type="none" w="med" len="sm"/>
            </a:ln>
            <a:effectLst/>
          </p:spPr>
          <p:txBody>
            <a:bodyPr/>
            <a:lstStyle/>
            <a:p>
              <a:endParaRPr lang="es-ES"/>
            </a:p>
          </p:txBody>
        </p:sp>
        <p:sp>
          <p:nvSpPr>
            <p:cNvPr id="50" name="Line 18"/>
            <p:cNvSpPr>
              <a:spLocks noChangeShapeType="1"/>
            </p:cNvSpPr>
            <p:nvPr/>
          </p:nvSpPr>
          <p:spPr bwMode="auto">
            <a:xfrm flipV="1">
              <a:off x="7707341" y="3065257"/>
              <a:ext cx="0" cy="1008062"/>
            </a:xfrm>
            <a:prstGeom prst="line">
              <a:avLst/>
            </a:prstGeom>
            <a:noFill/>
            <a:ln w="25400">
              <a:solidFill>
                <a:srgbClr val="FFFFCC"/>
              </a:solidFill>
              <a:round/>
              <a:headEnd type="none" w="med" len="sm"/>
              <a:tailEnd type="none" w="med" len="sm"/>
            </a:ln>
            <a:effectLst/>
          </p:spPr>
          <p:txBody>
            <a:bodyPr/>
            <a:lstStyle/>
            <a:p>
              <a:endParaRPr lang="es-ES"/>
            </a:p>
          </p:txBody>
        </p:sp>
      </p:grpSp>
      <p:sp>
        <p:nvSpPr>
          <p:cNvPr id="51" name="AutoShape 1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6770716" y="4073319"/>
            <a:ext cx="1944688" cy="358775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es-ES">
              <a:solidFill>
                <a:schemeClr val="lt1"/>
              </a:solidFill>
            </a:endParaRPr>
          </a:p>
        </p:txBody>
      </p:sp>
      <p:sp>
        <p:nvSpPr>
          <p:cNvPr id="52" name="Text Box 6">
            <a:hlinkClick r:id="rId8" action="ppaction://hlinksldjump"/>
          </p:cNvPr>
          <p:cNvSpPr txBox="1">
            <a:spLocks noChangeArrowheads="1"/>
          </p:cNvSpPr>
          <p:nvPr/>
        </p:nvSpPr>
        <p:spPr bwMode="auto">
          <a:xfrm>
            <a:off x="428596" y="4128882"/>
            <a:ext cx="1944688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es-CL" sz="1200" dirty="0" smtClean="0">
                <a:solidFill>
                  <a:srgbClr val="FFFFCC"/>
                </a:solidFill>
                <a:latin typeface="Lucida Sans Unicode" pitchFamily="34" charset="0"/>
                <a:cs typeface="Lucida Sans Unicode" pitchFamily="34" charset="0"/>
              </a:rPr>
              <a:t>administración</a:t>
            </a:r>
            <a:endParaRPr lang="es-CL" sz="1200" dirty="0">
              <a:solidFill>
                <a:srgbClr val="FFFFCC"/>
              </a:solidFill>
              <a:latin typeface="Lucida Sans Unicode" pitchFamily="34" charset="0"/>
              <a:cs typeface="Lucida Sans Unicode" pitchFamily="34" charset="0"/>
            </a:endParaRPr>
          </a:p>
        </p:txBody>
      </p:sp>
      <p:sp>
        <p:nvSpPr>
          <p:cNvPr id="53" name="Text Box 8">
            <a:hlinkClick r:id="rId7" action="ppaction://hlinksldjump"/>
          </p:cNvPr>
          <p:cNvSpPr txBox="1">
            <a:spLocks noChangeArrowheads="1"/>
          </p:cNvSpPr>
          <p:nvPr/>
        </p:nvSpPr>
        <p:spPr bwMode="auto">
          <a:xfrm>
            <a:off x="2571736" y="4068553"/>
            <a:ext cx="1952653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es-CL" sz="1200" dirty="0">
                <a:solidFill>
                  <a:schemeClr val="accent5">
                    <a:lumMod val="60000"/>
                    <a:lumOff val="40000"/>
                  </a:schemeClr>
                </a:solidFill>
                <a:latin typeface="Lucida Sans Unicode" pitchFamily="34" charset="0"/>
                <a:cs typeface="Lucida Sans Unicode" pitchFamily="34" charset="0"/>
              </a:rPr>
              <a:t>propuesta de ordenamiento de áreas a considerar</a:t>
            </a:r>
          </a:p>
        </p:txBody>
      </p:sp>
      <p:sp>
        <p:nvSpPr>
          <p:cNvPr id="54" name="Text Box 10">
            <a:hlinkClick r:id="rId6" action="ppaction://hlinksldjump"/>
          </p:cNvPr>
          <p:cNvSpPr txBox="1">
            <a:spLocks noChangeArrowheads="1"/>
          </p:cNvSpPr>
          <p:nvPr/>
        </p:nvSpPr>
        <p:spPr bwMode="auto">
          <a:xfrm>
            <a:off x="4637059" y="4128882"/>
            <a:ext cx="1943100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es-CL" sz="1200" dirty="0">
                <a:solidFill>
                  <a:schemeClr val="accent5">
                    <a:lumMod val="60000"/>
                    <a:lumOff val="40000"/>
                  </a:schemeClr>
                </a:solidFill>
                <a:latin typeface="Lucida Sans Unicode" pitchFamily="34" charset="0"/>
                <a:cs typeface="Lucida Sans Unicode" pitchFamily="34" charset="0"/>
              </a:rPr>
              <a:t>metodología</a:t>
            </a:r>
          </a:p>
        </p:txBody>
      </p:sp>
      <p:sp>
        <p:nvSpPr>
          <p:cNvPr id="55" name="Text Box 12">
            <a:hlinkClick r:id="rId9" action="ppaction://hlinksldjump"/>
          </p:cNvPr>
          <p:cNvSpPr txBox="1">
            <a:spLocks noChangeArrowheads="1"/>
          </p:cNvSpPr>
          <p:nvPr/>
        </p:nvSpPr>
        <p:spPr bwMode="auto">
          <a:xfrm>
            <a:off x="6797646" y="4128882"/>
            <a:ext cx="1871663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es-CL" sz="1200" dirty="0">
                <a:solidFill>
                  <a:schemeClr val="accent5">
                    <a:lumMod val="60000"/>
                    <a:lumOff val="40000"/>
                  </a:schemeClr>
                </a:solidFill>
                <a:latin typeface="Lucida Sans Unicode" pitchFamily="34" charset="0"/>
                <a:cs typeface="Lucida Sans Unicode" pitchFamily="34" charset="0"/>
              </a:rPr>
              <a:t>biblioteca de casos</a:t>
            </a:r>
          </a:p>
        </p:txBody>
      </p:sp>
      <p:sp>
        <p:nvSpPr>
          <p:cNvPr id="56" name="Text Box 6">
            <a:hlinkClick r:id="rId8" action="ppaction://hlinksldjump"/>
          </p:cNvPr>
          <p:cNvSpPr txBox="1">
            <a:spLocks noChangeArrowheads="1"/>
          </p:cNvSpPr>
          <p:nvPr/>
        </p:nvSpPr>
        <p:spPr bwMode="auto">
          <a:xfrm>
            <a:off x="857224" y="5509455"/>
            <a:ext cx="1944688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es-CL" sz="1200" b="1" dirty="0" smtClean="0">
                <a:latin typeface="Lucida Sans Unicode" pitchFamily="34" charset="0"/>
                <a:cs typeface="Lucida Sans Unicode" pitchFamily="34" charset="0"/>
              </a:rPr>
              <a:t>programa</a:t>
            </a:r>
            <a:endParaRPr lang="es-CL" sz="1200" b="1" dirty="0">
              <a:latin typeface="Lucida Sans Unicode" pitchFamily="34" charset="0"/>
              <a:cs typeface="Lucida Sans Unicode" pitchFamily="34" charset="0"/>
            </a:endParaRPr>
          </a:p>
        </p:txBody>
      </p:sp>
      <p:sp>
        <p:nvSpPr>
          <p:cNvPr id="58" name="AutoShape 2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2686076" y="5429264"/>
            <a:ext cx="1401720" cy="349259"/>
          </a:xfrm>
          <a:prstGeom prst="roundRect">
            <a:avLst>
              <a:gd name="adj" fmla="val 16667"/>
            </a:avLst>
          </a:prstGeom>
          <a:ln w="38100"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anchor="ctr"/>
          <a:lstStyle/>
          <a:p>
            <a:endParaRPr lang="es-ES">
              <a:solidFill>
                <a:schemeClr val="lt1"/>
              </a:solidFill>
            </a:endParaRPr>
          </a:p>
        </p:txBody>
      </p:sp>
      <p:sp>
        <p:nvSpPr>
          <p:cNvPr id="59" name="Text Box 6">
            <a:hlinkClick r:id="rId8" action="ppaction://hlinksldjump"/>
          </p:cNvPr>
          <p:cNvSpPr txBox="1">
            <a:spLocks noChangeArrowheads="1"/>
          </p:cNvSpPr>
          <p:nvPr/>
        </p:nvSpPr>
        <p:spPr bwMode="auto">
          <a:xfrm>
            <a:off x="2428860" y="5509455"/>
            <a:ext cx="1944688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es-CL" sz="1200" b="1" dirty="0" smtClean="0">
                <a:latin typeface="Lucida Sans Unicode" pitchFamily="34" charset="0"/>
                <a:cs typeface="Lucida Sans Unicode" pitchFamily="34" charset="0"/>
              </a:rPr>
              <a:t>objetivos</a:t>
            </a:r>
            <a:endParaRPr lang="es-CL" sz="1200" b="1" dirty="0">
              <a:latin typeface="Lucida Sans Unicode" pitchFamily="34" charset="0"/>
              <a:cs typeface="Lucida Sans Unicode" pitchFamily="34" charset="0"/>
            </a:endParaRPr>
          </a:p>
        </p:txBody>
      </p:sp>
      <p:sp>
        <p:nvSpPr>
          <p:cNvPr id="60" name="AutoShape 2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4257712" y="5429264"/>
            <a:ext cx="1401720" cy="349259"/>
          </a:xfrm>
          <a:prstGeom prst="roundRect">
            <a:avLst>
              <a:gd name="adj" fmla="val 16667"/>
            </a:avLst>
          </a:prstGeom>
          <a:ln w="38100"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anchor="ctr"/>
          <a:lstStyle/>
          <a:p>
            <a:endParaRPr lang="es-ES">
              <a:solidFill>
                <a:schemeClr val="lt1"/>
              </a:solidFill>
            </a:endParaRPr>
          </a:p>
        </p:txBody>
      </p:sp>
      <p:sp>
        <p:nvSpPr>
          <p:cNvPr id="61" name="Text Box 6">
            <a:hlinkClick r:id="rId8" action="ppaction://hlinksldjump"/>
          </p:cNvPr>
          <p:cNvSpPr txBox="1">
            <a:spLocks noChangeArrowheads="1"/>
          </p:cNvSpPr>
          <p:nvPr/>
        </p:nvSpPr>
        <p:spPr bwMode="auto">
          <a:xfrm>
            <a:off x="4000496" y="5509455"/>
            <a:ext cx="1944688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es-CL" sz="1200" b="1" dirty="0" smtClean="0">
                <a:latin typeface="Lucida Sans Unicode" pitchFamily="34" charset="0"/>
                <a:cs typeface="Lucida Sans Unicode" pitchFamily="34" charset="0"/>
              </a:rPr>
              <a:t>contenidos</a:t>
            </a:r>
            <a:endParaRPr lang="es-CL" sz="1200" b="1" dirty="0">
              <a:latin typeface="Lucida Sans Unicode" pitchFamily="34" charset="0"/>
              <a:cs typeface="Lucida Sans Unicode" pitchFamily="34" charset="0"/>
            </a:endParaRPr>
          </a:p>
        </p:txBody>
      </p:sp>
      <p:sp>
        <p:nvSpPr>
          <p:cNvPr id="62" name="AutoShape 2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5813486" y="5429264"/>
            <a:ext cx="1401720" cy="349259"/>
          </a:xfrm>
          <a:prstGeom prst="roundRect">
            <a:avLst>
              <a:gd name="adj" fmla="val 16667"/>
            </a:avLst>
          </a:prstGeom>
          <a:ln w="38100"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anchor="ctr"/>
          <a:lstStyle/>
          <a:p>
            <a:endParaRPr lang="es-ES">
              <a:solidFill>
                <a:schemeClr val="lt1"/>
              </a:solidFill>
            </a:endParaRPr>
          </a:p>
        </p:txBody>
      </p:sp>
      <p:sp>
        <p:nvSpPr>
          <p:cNvPr id="63" name="Text Box 6">
            <a:hlinkClick r:id="rId8" action="ppaction://hlinksldjump"/>
          </p:cNvPr>
          <p:cNvSpPr txBox="1">
            <a:spLocks noChangeArrowheads="1"/>
          </p:cNvSpPr>
          <p:nvPr/>
        </p:nvSpPr>
        <p:spPr bwMode="auto">
          <a:xfrm>
            <a:off x="5556270" y="5509455"/>
            <a:ext cx="1944688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es-CL" sz="1200" b="1" dirty="0" smtClean="0">
                <a:latin typeface="Lucida Sans Unicode" pitchFamily="34" charset="0"/>
                <a:cs typeface="Lucida Sans Unicode" pitchFamily="34" charset="0"/>
              </a:rPr>
              <a:t>metodología</a:t>
            </a:r>
            <a:endParaRPr lang="es-CL" sz="1200" b="1" dirty="0">
              <a:latin typeface="Lucida Sans Unicode" pitchFamily="34" charset="0"/>
              <a:cs typeface="Lucida Sans Unicode" pitchFamily="34" charset="0"/>
            </a:endParaRPr>
          </a:p>
        </p:txBody>
      </p:sp>
      <p:sp>
        <p:nvSpPr>
          <p:cNvPr id="64" name="AutoShape 2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7385122" y="5429264"/>
            <a:ext cx="1401720" cy="349259"/>
          </a:xfrm>
          <a:prstGeom prst="roundRect">
            <a:avLst>
              <a:gd name="adj" fmla="val 16667"/>
            </a:avLst>
          </a:prstGeom>
          <a:ln w="38100"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anchor="ctr"/>
          <a:lstStyle/>
          <a:p>
            <a:endParaRPr lang="es-ES">
              <a:solidFill>
                <a:schemeClr val="lt1"/>
              </a:solidFill>
            </a:endParaRPr>
          </a:p>
        </p:txBody>
      </p:sp>
      <p:sp>
        <p:nvSpPr>
          <p:cNvPr id="65" name="Text Box 6">
            <a:hlinkClick r:id="rId8" action="ppaction://hlinksldjump"/>
          </p:cNvPr>
          <p:cNvSpPr txBox="1">
            <a:spLocks noChangeArrowheads="1"/>
          </p:cNvSpPr>
          <p:nvPr/>
        </p:nvSpPr>
        <p:spPr bwMode="auto">
          <a:xfrm>
            <a:off x="7072330" y="5509455"/>
            <a:ext cx="1944688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es-CL" sz="1200" b="1" dirty="0" smtClean="0">
                <a:latin typeface="Lucida Sans Unicode" pitchFamily="34" charset="0"/>
                <a:cs typeface="Lucida Sans Unicode" pitchFamily="34" charset="0"/>
              </a:rPr>
              <a:t>evaluación</a:t>
            </a:r>
            <a:endParaRPr lang="es-CL" sz="1200" b="1" dirty="0">
              <a:latin typeface="Lucida Sans Unicode" pitchFamily="34" charset="0"/>
              <a:cs typeface="Lucida Sans Unicode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69 Rectángulo"/>
          <p:cNvSpPr/>
          <p:nvPr/>
        </p:nvSpPr>
        <p:spPr>
          <a:xfrm>
            <a:off x="285720" y="1000108"/>
            <a:ext cx="8501122" cy="5429288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pic>
        <p:nvPicPr>
          <p:cNvPr id="35" name="Picture 3" descr="malla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9604" y="1071546"/>
            <a:ext cx="8305800" cy="5289550"/>
          </a:xfrm>
          <a:prstGeom prst="rect">
            <a:avLst/>
          </a:prstGeom>
          <a:noFill/>
        </p:spPr>
      </p:pic>
      <p:sp>
        <p:nvSpPr>
          <p:cNvPr id="36" name="Rectangle 5"/>
          <p:cNvSpPr>
            <a:spLocks noChangeArrowheads="1"/>
          </p:cNvSpPr>
          <p:nvPr/>
        </p:nvSpPr>
        <p:spPr bwMode="auto">
          <a:xfrm>
            <a:off x="1287492" y="5062558"/>
            <a:ext cx="722312" cy="393700"/>
          </a:xfrm>
          <a:prstGeom prst="rect">
            <a:avLst/>
          </a:prstGeom>
          <a:noFill/>
          <a:ln w="31750">
            <a:solidFill>
              <a:srgbClr val="0070C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ES"/>
          </a:p>
        </p:txBody>
      </p:sp>
      <p:sp>
        <p:nvSpPr>
          <p:cNvPr id="37" name="Rectangle 6"/>
          <p:cNvSpPr>
            <a:spLocks noChangeArrowheads="1"/>
          </p:cNvSpPr>
          <p:nvPr/>
        </p:nvSpPr>
        <p:spPr bwMode="auto">
          <a:xfrm>
            <a:off x="2963892" y="5062558"/>
            <a:ext cx="722312" cy="393700"/>
          </a:xfrm>
          <a:prstGeom prst="rect">
            <a:avLst/>
          </a:prstGeom>
          <a:noFill/>
          <a:ln w="31750">
            <a:solidFill>
              <a:srgbClr val="0070C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ES"/>
          </a:p>
        </p:txBody>
      </p:sp>
      <p:sp>
        <p:nvSpPr>
          <p:cNvPr id="39" name="Rectangle 8"/>
          <p:cNvSpPr>
            <a:spLocks noChangeArrowheads="1"/>
          </p:cNvSpPr>
          <p:nvPr/>
        </p:nvSpPr>
        <p:spPr bwMode="auto">
          <a:xfrm>
            <a:off x="1287492" y="4605358"/>
            <a:ext cx="722312" cy="393700"/>
          </a:xfrm>
          <a:prstGeom prst="rect">
            <a:avLst/>
          </a:prstGeom>
          <a:noFill/>
          <a:ln w="31750">
            <a:solidFill>
              <a:srgbClr val="0070C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ES"/>
          </a:p>
        </p:txBody>
      </p:sp>
      <p:sp>
        <p:nvSpPr>
          <p:cNvPr id="57" name="Rectangle 9"/>
          <p:cNvSpPr>
            <a:spLocks noChangeArrowheads="1"/>
          </p:cNvSpPr>
          <p:nvPr/>
        </p:nvSpPr>
        <p:spPr bwMode="auto">
          <a:xfrm>
            <a:off x="2963892" y="4605358"/>
            <a:ext cx="722312" cy="393700"/>
          </a:xfrm>
          <a:prstGeom prst="rect">
            <a:avLst/>
          </a:prstGeom>
          <a:noFill/>
          <a:ln w="31750">
            <a:solidFill>
              <a:srgbClr val="0070C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ES"/>
          </a:p>
        </p:txBody>
      </p:sp>
      <p:sp>
        <p:nvSpPr>
          <p:cNvPr id="66" name="Rectangle 11"/>
          <p:cNvSpPr>
            <a:spLocks noChangeArrowheads="1"/>
          </p:cNvSpPr>
          <p:nvPr/>
        </p:nvSpPr>
        <p:spPr bwMode="auto">
          <a:xfrm>
            <a:off x="409604" y="4552971"/>
            <a:ext cx="4279900" cy="944562"/>
          </a:xfrm>
          <a:prstGeom prst="rect">
            <a:avLst/>
          </a:prstGeom>
          <a:noFill/>
          <a:ln w="3175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ES"/>
          </a:p>
        </p:txBody>
      </p:sp>
      <p:sp>
        <p:nvSpPr>
          <p:cNvPr id="67" name="Rectangle 102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3694142" y="4529158"/>
            <a:ext cx="1066800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ES"/>
          </a:p>
        </p:txBody>
      </p:sp>
      <p:sp>
        <p:nvSpPr>
          <p:cNvPr id="68" name="Oval 3"/>
          <p:cNvSpPr>
            <a:spLocks noChangeArrowheads="1"/>
          </p:cNvSpPr>
          <p:nvPr/>
        </p:nvSpPr>
        <p:spPr bwMode="auto">
          <a:xfrm>
            <a:off x="3643306" y="4429131"/>
            <a:ext cx="1214446" cy="1214447"/>
          </a:xfrm>
          <a:prstGeom prst="ellipse">
            <a:avLst/>
          </a:prstGeom>
          <a:solidFill>
            <a:schemeClr val="tx1"/>
          </a:solidFill>
          <a:ln w="38100">
            <a:solidFill>
              <a:srgbClr val="FFFFCC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s-ES"/>
          </a:p>
        </p:txBody>
      </p:sp>
      <p:sp>
        <p:nvSpPr>
          <p:cNvPr id="69" name="Text Box 5"/>
          <p:cNvSpPr txBox="1">
            <a:spLocks noChangeArrowheads="1"/>
          </p:cNvSpPr>
          <p:nvPr/>
        </p:nvSpPr>
        <p:spPr bwMode="auto">
          <a:xfrm>
            <a:off x="3714744" y="4686294"/>
            <a:ext cx="1071570" cy="746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es-CL" sz="850" dirty="0" smtClean="0">
                <a:solidFill>
                  <a:srgbClr val="0070C0"/>
                </a:solidFill>
                <a:latin typeface="Lucida Sans Unicode" pitchFamily="34" charset="0"/>
                <a:cs typeface="Lucida Sans Unicode" pitchFamily="34" charset="0"/>
              </a:rPr>
              <a:t>ANÁLISIS </a:t>
            </a:r>
            <a:r>
              <a:rPr lang="es-CL" sz="850" dirty="0">
                <a:solidFill>
                  <a:srgbClr val="0070C0"/>
                </a:solidFill>
                <a:latin typeface="Lucida Sans Unicode" pitchFamily="34" charset="0"/>
                <a:cs typeface="Lucida Sans Unicode" pitchFamily="34" charset="0"/>
              </a:rPr>
              <a:t>PATOLÓGICO </a:t>
            </a:r>
          </a:p>
          <a:p>
            <a:pPr algn="ctr"/>
            <a:r>
              <a:rPr lang="es-CL" sz="850" dirty="0" smtClean="0">
                <a:solidFill>
                  <a:srgbClr val="0070C0"/>
                </a:solidFill>
                <a:latin typeface="Lucida Sans Unicode" pitchFamily="34" charset="0"/>
                <a:cs typeface="Lucida Sans Unicode" pitchFamily="34" charset="0"/>
              </a:rPr>
              <a:t>Y PROPUESTA DE </a:t>
            </a:r>
            <a:r>
              <a:rPr lang="es-CL" sz="850" dirty="0">
                <a:solidFill>
                  <a:srgbClr val="0070C0"/>
                </a:solidFill>
                <a:latin typeface="Lucida Sans Unicode" pitchFamily="34" charset="0"/>
                <a:cs typeface="Lucida Sans Unicode" pitchFamily="34" charset="0"/>
              </a:rPr>
              <a:t>INTERVENCIÓN </a:t>
            </a:r>
          </a:p>
          <a:p>
            <a:pPr algn="ctr"/>
            <a:r>
              <a:rPr lang="es-CL" sz="850" dirty="0" smtClean="0">
                <a:solidFill>
                  <a:srgbClr val="0070C0"/>
                </a:solidFill>
                <a:latin typeface="Lucida Sans Unicode" pitchFamily="34" charset="0"/>
                <a:cs typeface="Lucida Sans Unicode" pitchFamily="34" charset="0"/>
              </a:rPr>
              <a:t>EN </a:t>
            </a:r>
            <a:r>
              <a:rPr lang="es-CL" sz="850" dirty="0">
                <a:solidFill>
                  <a:srgbClr val="0070C0"/>
                </a:solidFill>
                <a:latin typeface="Lucida Sans Unicode" pitchFamily="34" charset="0"/>
                <a:cs typeface="Lucida Sans Unicode" pitchFamily="34" charset="0"/>
              </a:rPr>
              <a:t>EDIFICIOS</a:t>
            </a:r>
          </a:p>
        </p:txBody>
      </p:sp>
      <p:sp>
        <p:nvSpPr>
          <p:cNvPr id="71" name="Text Box 6">
            <a:hlinkClick r:id="rId5" action="ppaction://hlinksldjump"/>
          </p:cNvPr>
          <p:cNvSpPr txBox="1">
            <a:spLocks noChangeArrowheads="1"/>
          </p:cNvSpPr>
          <p:nvPr/>
        </p:nvSpPr>
        <p:spPr bwMode="auto">
          <a:xfrm>
            <a:off x="214282" y="508795"/>
            <a:ext cx="194468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s-CL" b="1" dirty="0" smtClean="0">
                <a:solidFill>
                  <a:srgbClr val="FFFFCC"/>
                </a:solidFill>
                <a:latin typeface="Lucida Sans Unicode" pitchFamily="34" charset="0"/>
                <a:cs typeface="Lucida Sans Unicode" pitchFamily="34" charset="0"/>
              </a:rPr>
              <a:t>PROGRAMA</a:t>
            </a:r>
            <a:endParaRPr lang="es-CL" b="1" dirty="0">
              <a:solidFill>
                <a:srgbClr val="FFFFCC"/>
              </a:solidFill>
              <a:latin typeface="Lucida Sans Unicode" pitchFamily="34" charset="0"/>
              <a:cs typeface="Lucida Sans Unicode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Text Box 6">
            <a:hlinkClick r:id="rId3" action="ppaction://hlinksldjump"/>
          </p:cNvPr>
          <p:cNvSpPr txBox="1">
            <a:spLocks noChangeArrowheads="1"/>
          </p:cNvSpPr>
          <p:nvPr/>
        </p:nvSpPr>
        <p:spPr bwMode="auto">
          <a:xfrm>
            <a:off x="214282" y="508795"/>
            <a:ext cx="194468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s-CL" b="1" dirty="0" smtClean="0">
                <a:solidFill>
                  <a:srgbClr val="FFFFCC"/>
                </a:solidFill>
                <a:latin typeface="Lucida Sans Unicode" pitchFamily="34" charset="0"/>
                <a:cs typeface="Lucida Sans Unicode" pitchFamily="34" charset="0"/>
              </a:rPr>
              <a:t>OBJETIVOS</a:t>
            </a:r>
            <a:endParaRPr lang="es-CL" b="1" dirty="0">
              <a:solidFill>
                <a:srgbClr val="FFFFCC"/>
              </a:solidFill>
              <a:latin typeface="Lucida Sans Unicode" pitchFamily="34" charset="0"/>
              <a:cs typeface="Lucida Sans Unicode" pitchFamily="34" charset="0"/>
            </a:endParaRPr>
          </a:p>
        </p:txBody>
      </p:sp>
      <p:sp>
        <p:nvSpPr>
          <p:cNvPr id="14" name="Rectangle 12"/>
          <p:cNvSpPr>
            <a:spLocks noChangeArrowheads="1"/>
          </p:cNvSpPr>
          <p:nvPr/>
        </p:nvSpPr>
        <p:spPr bwMode="auto">
          <a:xfrm>
            <a:off x="152400" y="857232"/>
            <a:ext cx="82296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15" name="Rectangle 2"/>
          <p:cNvSpPr>
            <a:spLocks noChangeArrowheads="1"/>
          </p:cNvSpPr>
          <p:nvPr/>
        </p:nvSpPr>
        <p:spPr bwMode="auto">
          <a:xfrm>
            <a:off x="228399" y="1084259"/>
            <a:ext cx="8077602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just"/>
            <a:r>
              <a:rPr lang="es-ES_tradnl" b="1" dirty="0" smtClean="0">
                <a:solidFill>
                  <a:srgbClr val="0070C0"/>
                </a:solidFill>
                <a:latin typeface="Lucida Sans Unicode" pitchFamily="34" charset="0"/>
                <a:cs typeface="Lucida Sans Unicode" pitchFamily="34" charset="0"/>
              </a:rPr>
              <a:t>Objetivo General</a:t>
            </a:r>
            <a:endParaRPr lang="es-ES_tradnl" dirty="0">
              <a:solidFill>
                <a:srgbClr val="0070C0"/>
              </a:solidFill>
              <a:latin typeface="Lucida Sans Unicode" pitchFamily="34" charset="0"/>
              <a:cs typeface="Lucida Sans Unicode" pitchFamily="34" charset="0"/>
            </a:endParaRPr>
          </a:p>
          <a:p>
            <a:pPr algn="just" eaLnBrk="0" hangingPunct="0"/>
            <a:endParaRPr lang="es-ES_tradnl" sz="1400" dirty="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304800" y="1519230"/>
            <a:ext cx="8410604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just"/>
            <a:r>
              <a:rPr lang="es-ES" sz="1600" dirty="0">
                <a:solidFill>
                  <a:schemeClr val="accent5">
                    <a:lumMod val="60000"/>
                    <a:lumOff val="40000"/>
                  </a:schemeClr>
                </a:solidFill>
                <a:latin typeface="Lucida Sans Unicode" pitchFamily="34" charset="0"/>
                <a:cs typeface="Lucida Sans Unicode" pitchFamily="34" charset="0"/>
              </a:rPr>
              <a:t>Compartir un espacio para la construcción y generación de conocimientos a partir del interés personal de cada alumno y del compromiso con aportar, desde la arquitectura, a la solución de una necesidad real.</a:t>
            </a:r>
            <a:endParaRPr lang="es-ES_tradnl" sz="1600" dirty="0">
              <a:solidFill>
                <a:schemeClr val="accent5">
                  <a:lumMod val="60000"/>
                  <a:lumOff val="40000"/>
                </a:schemeClr>
              </a:solidFill>
              <a:latin typeface="Lucida Sans Unicode" pitchFamily="34" charset="0"/>
              <a:cs typeface="Lucida Sans Unicode" pitchFamily="34" charset="0"/>
            </a:endParaRPr>
          </a:p>
          <a:p>
            <a:pPr algn="just" eaLnBrk="0" hangingPunct="0"/>
            <a:r>
              <a:rPr lang="es-ES_tradnl" sz="1400" b="1" dirty="0">
                <a:latin typeface="Arial" charset="0"/>
                <a:cs typeface="Times New Roman" pitchFamily="18" charset="0"/>
              </a:rPr>
              <a:t> </a:t>
            </a:r>
          </a:p>
          <a:p>
            <a:pPr algn="just" eaLnBrk="0" hangingPunct="0"/>
            <a:endParaRPr lang="es-ES_tradnl" sz="1400" b="1" dirty="0">
              <a:latin typeface="Arial" charset="0"/>
            </a:endParaRPr>
          </a:p>
        </p:txBody>
      </p:sp>
      <p:sp>
        <p:nvSpPr>
          <p:cNvPr id="22" name="Rectangle 10"/>
          <p:cNvSpPr>
            <a:spLocks noChangeArrowheads="1"/>
          </p:cNvSpPr>
          <p:nvPr/>
        </p:nvSpPr>
        <p:spPr bwMode="auto">
          <a:xfrm>
            <a:off x="285720" y="3190891"/>
            <a:ext cx="8501122" cy="30956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just"/>
            <a:r>
              <a:rPr lang="es-CL" sz="1600" dirty="0">
                <a:solidFill>
                  <a:schemeClr val="accent5">
                    <a:lumMod val="60000"/>
                    <a:lumOff val="40000"/>
                  </a:schemeClr>
                </a:solidFill>
                <a:latin typeface="Lucida Sans Unicode" pitchFamily="34" charset="0"/>
                <a:cs typeface="Lucida Sans Unicode" pitchFamily="34" charset="0"/>
              </a:rPr>
              <a:t>Entender la rehabilitación como un proceso por el cual se recupera la habitabilidad de un edificio dañado por un estado patológico.</a:t>
            </a:r>
          </a:p>
          <a:p>
            <a:pPr algn="just"/>
            <a:endParaRPr lang="es-CL" sz="1600" dirty="0">
              <a:solidFill>
                <a:schemeClr val="accent5">
                  <a:lumMod val="60000"/>
                  <a:lumOff val="40000"/>
                </a:schemeClr>
              </a:solidFill>
              <a:latin typeface="Lucida Sans Unicode" pitchFamily="34" charset="0"/>
              <a:cs typeface="Lucida Sans Unicode" pitchFamily="34" charset="0"/>
            </a:endParaRPr>
          </a:p>
          <a:p>
            <a:pPr algn="just"/>
            <a:r>
              <a:rPr lang="es-CL" sz="1600" dirty="0">
                <a:solidFill>
                  <a:schemeClr val="accent5">
                    <a:lumMod val="60000"/>
                    <a:lumOff val="40000"/>
                  </a:schemeClr>
                </a:solidFill>
                <a:latin typeface="Lucida Sans Unicode" pitchFamily="34" charset="0"/>
                <a:cs typeface="Lucida Sans Unicode" pitchFamily="34" charset="0"/>
              </a:rPr>
              <a:t>Capacitar al alumno en el uso de una metodología diseñada para generar expedientes técnicos  que permitan la intervención fundada en edificios existentes.</a:t>
            </a:r>
          </a:p>
          <a:p>
            <a:pPr algn="just"/>
            <a:r>
              <a:rPr lang="es-CL" sz="1600" dirty="0">
                <a:solidFill>
                  <a:schemeClr val="accent5">
                    <a:lumMod val="60000"/>
                    <a:lumOff val="40000"/>
                  </a:schemeClr>
                </a:solidFill>
                <a:latin typeface="Lucida Sans Unicode" pitchFamily="34" charset="0"/>
                <a:cs typeface="Lucida Sans Unicode" pitchFamily="34" charset="0"/>
              </a:rPr>
              <a:t> </a:t>
            </a:r>
          </a:p>
          <a:p>
            <a:pPr algn="just"/>
            <a:r>
              <a:rPr lang="es-CL" sz="1600" dirty="0">
                <a:solidFill>
                  <a:schemeClr val="accent5">
                    <a:lumMod val="60000"/>
                    <a:lumOff val="40000"/>
                  </a:schemeClr>
                </a:solidFill>
                <a:latin typeface="Lucida Sans Unicode" pitchFamily="34" charset="0"/>
                <a:cs typeface="Lucida Sans Unicode" pitchFamily="34" charset="0"/>
              </a:rPr>
              <a:t>Valorar el trabajo multidisciplinario indispensable para realizar un eficiente y correcto análisis patológico.</a:t>
            </a:r>
          </a:p>
          <a:p>
            <a:pPr algn="just"/>
            <a:endParaRPr lang="es-CL" sz="1600" dirty="0">
              <a:solidFill>
                <a:schemeClr val="accent5">
                  <a:lumMod val="60000"/>
                  <a:lumOff val="40000"/>
                </a:schemeClr>
              </a:solidFill>
              <a:latin typeface="Lucida Sans Unicode" pitchFamily="34" charset="0"/>
              <a:cs typeface="Lucida Sans Unicode" pitchFamily="34" charset="0"/>
            </a:endParaRPr>
          </a:p>
          <a:p>
            <a:r>
              <a:rPr lang="es-ES" sz="1600" dirty="0">
                <a:solidFill>
                  <a:schemeClr val="accent5">
                    <a:lumMod val="60000"/>
                    <a:lumOff val="40000"/>
                  </a:schemeClr>
                </a:solidFill>
                <a:latin typeface="Lucida Sans Unicode" pitchFamily="34" charset="0"/>
                <a:cs typeface="Lucida Sans Unicode" pitchFamily="34" charset="0"/>
              </a:rPr>
              <a:t>Incentivar en el  alumno una visión integradora en el estudio, descripción, análisis y propuestas dirigida a la intervención de edificios. </a:t>
            </a:r>
            <a:endParaRPr lang="es-ES_tradnl" sz="1600" dirty="0">
              <a:solidFill>
                <a:schemeClr val="accent5">
                  <a:lumMod val="60000"/>
                  <a:lumOff val="40000"/>
                </a:schemeClr>
              </a:solidFill>
              <a:latin typeface="Lucida Sans Unicode" pitchFamily="34" charset="0"/>
              <a:cs typeface="Lucida Sans Unicode" pitchFamily="34" charset="0"/>
            </a:endParaRPr>
          </a:p>
        </p:txBody>
      </p:sp>
      <p:sp>
        <p:nvSpPr>
          <p:cNvPr id="33" name="Rectangle 2"/>
          <p:cNvSpPr>
            <a:spLocks noChangeArrowheads="1"/>
          </p:cNvSpPr>
          <p:nvPr/>
        </p:nvSpPr>
        <p:spPr bwMode="auto">
          <a:xfrm>
            <a:off x="214282" y="2762248"/>
            <a:ext cx="8077602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just"/>
            <a:r>
              <a:rPr lang="es-ES_tradnl" b="1" dirty="0" smtClean="0">
                <a:solidFill>
                  <a:srgbClr val="0070C0"/>
                </a:solidFill>
                <a:latin typeface="Lucida Sans Unicode" pitchFamily="34" charset="0"/>
                <a:cs typeface="Lucida Sans Unicode" pitchFamily="34" charset="0"/>
              </a:rPr>
              <a:t>Objetivos Específicos</a:t>
            </a:r>
            <a:endParaRPr lang="es-ES_tradnl" dirty="0">
              <a:solidFill>
                <a:srgbClr val="0070C0"/>
              </a:solidFill>
              <a:latin typeface="Lucida Sans Unicode" pitchFamily="34" charset="0"/>
              <a:cs typeface="Lucida Sans Unicode" pitchFamily="34" charset="0"/>
            </a:endParaRPr>
          </a:p>
          <a:p>
            <a:pPr algn="just" eaLnBrk="0" hangingPunct="0"/>
            <a:endParaRPr lang="es-ES_tradnl" sz="1400" dirty="0">
              <a:solidFill>
                <a:srgbClr val="FF0000"/>
              </a:solidFill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Text Box 6">
            <a:hlinkClick r:id="rId3" action="ppaction://hlinksldjump"/>
          </p:cNvPr>
          <p:cNvSpPr txBox="1">
            <a:spLocks noChangeArrowheads="1"/>
          </p:cNvSpPr>
          <p:nvPr/>
        </p:nvSpPr>
        <p:spPr bwMode="auto">
          <a:xfrm>
            <a:off x="214282" y="345024"/>
            <a:ext cx="194468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s-CL" b="1" dirty="0" smtClean="0">
                <a:solidFill>
                  <a:srgbClr val="FFFFCC"/>
                </a:solidFill>
                <a:latin typeface="Lucida Sans Unicode" pitchFamily="34" charset="0"/>
                <a:cs typeface="Lucida Sans Unicode" pitchFamily="34" charset="0"/>
              </a:rPr>
              <a:t>CONTENIDOS</a:t>
            </a:r>
            <a:endParaRPr lang="es-CL" b="1" dirty="0">
              <a:solidFill>
                <a:srgbClr val="FFFFCC"/>
              </a:solidFill>
              <a:latin typeface="Lucida Sans Unicode" pitchFamily="34" charset="0"/>
              <a:cs typeface="Lucida Sans Unicode" pitchFamily="34" charset="0"/>
            </a:endParaRPr>
          </a:p>
        </p:txBody>
      </p:sp>
      <p:sp>
        <p:nvSpPr>
          <p:cNvPr id="14" name="Rectangle 12"/>
          <p:cNvSpPr>
            <a:spLocks noChangeArrowheads="1"/>
          </p:cNvSpPr>
          <p:nvPr/>
        </p:nvSpPr>
        <p:spPr bwMode="auto">
          <a:xfrm>
            <a:off x="152400" y="857232"/>
            <a:ext cx="82296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8" name="Rectangle 4"/>
          <p:cNvSpPr>
            <a:spLocks noChangeArrowheads="1"/>
          </p:cNvSpPr>
          <p:nvPr/>
        </p:nvSpPr>
        <p:spPr bwMode="auto">
          <a:xfrm>
            <a:off x="142844" y="785794"/>
            <a:ext cx="8572560" cy="6000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87313" indent="4763" algn="just"/>
            <a:r>
              <a:rPr lang="es-CL" sz="1600" dirty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Lucida Sans Unicode" pitchFamily="34" charset="0"/>
                <a:cs typeface="Lucida Sans Unicode" pitchFamily="34" charset="0"/>
              </a:rPr>
              <a:t>Las </a:t>
            </a:r>
            <a:r>
              <a:rPr lang="es-CL" sz="1600" dirty="0">
                <a:solidFill>
                  <a:schemeClr val="accent5">
                    <a:lumMod val="60000"/>
                    <a:lumOff val="40000"/>
                  </a:schemeClr>
                </a:solidFill>
                <a:latin typeface="Lucida Sans Unicode" pitchFamily="34" charset="0"/>
                <a:cs typeface="Lucida Sans Unicode" pitchFamily="34" charset="0"/>
              </a:rPr>
              <a:t>soluciones constructivas como sistemas técnicos que han </a:t>
            </a:r>
            <a:r>
              <a:rPr lang="es-CL" sz="1600" dirty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Lucida Sans Unicode" pitchFamily="34" charset="0"/>
                <a:cs typeface="Lucida Sans Unicode" pitchFamily="34" charset="0"/>
              </a:rPr>
              <a:t>permitido materializar </a:t>
            </a:r>
            <a:r>
              <a:rPr lang="es-CL" sz="1600" dirty="0">
                <a:solidFill>
                  <a:schemeClr val="accent5">
                    <a:lumMod val="60000"/>
                    <a:lumOff val="40000"/>
                  </a:schemeClr>
                </a:solidFill>
                <a:latin typeface="Lucida Sans Unicode" pitchFamily="34" charset="0"/>
                <a:cs typeface="Lucida Sans Unicode" pitchFamily="34" charset="0"/>
              </a:rPr>
              <a:t>diferentes propuestas arquitectónicas en consideración a:</a:t>
            </a:r>
            <a:endParaRPr lang="es-ES" sz="1600" dirty="0">
              <a:solidFill>
                <a:schemeClr val="accent5">
                  <a:lumMod val="60000"/>
                  <a:lumOff val="40000"/>
                </a:schemeClr>
              </a:solidFill>
              <a:latin typeface="Lucida Sans Unicode" pitchFamily="34" charset="0"/>
              <a:cs typeface="Lucida Sans Unicode" pitchFamily="34" charset="0"/>
            </a:endParaRPr>
          </a:p>
          <a:p>
            <a:pPr marL="87313" indent="4763" algn="just"/>
            <a:r>
              <a:rPr lang="es-CL" sz="1600" dirty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Lucida Sans Unicode" pitchFamily="34" charset="0"/>
                <a:cs typeface="Lucida Sans Unicode" pitchFamily="34" charset="0"/>
              </a:rPr>
              <a:t>Los </a:t>
            </a:r>
            <a:r>
              <a:rPr lang="es-CL" sz="1600" dirty="0">
                <a:solidFill>
                  <a:schemeClr val="accent5">
                    <a:lumMod val="60000"/>
                    <a:lumOff val="40000"/>
                  </a:schemeClr>
                </a:solidFill>
                <a:latin typeface="Lucida Sans Unicode" pitchFamily="34" charset="0"/>
                <a:cs typeface="Lucida Sans Unicode" pitchFamily="34" charset="0"/>
              </a:rPr>
              <a:t>materiales disponibles, los procesos constructivos ideados a partir de las características de dichos materiales y los recursos existentes en términos de financiamiento, mano de obra,  tecnología y en consideración a los principios físicos involucrados en dichos procesos y materialidad.</a:t>
            </a:r>
          </a:p>
          <a:p>
            <a:pPr marL="385763" indent="-293688" algn="just"/>
            <a:endParaRPr lang="es-CL" sz="1600" dirty="0">
              <a:solidFill>
                <a:schemeClr val="accent5">
                  <a:lumMod val="60000"/>
                  <a:lumOff val="40000"/>
                </a:schemeClr>
              </a:solidFill>
              <a:latin typeface="Lucida Sans Unicode" pitchFamily="34" charset="0"/>
              <a:cs typeface="Lucida Sans Unicode" pitchFamily="34" charset="0"/>
            </a:endParaRPr>
          </a:p>
          <a:p>
            <a:pPr marL="87313" indent="4763" algn="just"/>
            <a:r>
              <a:rPr lang="es-CL" sz="1600" dirty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Lucida Sans Unicode" pitchFamily="34" charset="0"/>
                <a:cs typeface="Lucida Sans Unicode" pitchFamily="34" charset="0"/>
              </a:rPr>
              <a:t>La responsabilidad  estructural de solución constructiva en términos de mantener la    estabilidad de la propuesta arquitectónica en el tiempo y en el lugar.  Los tipos o modelos estructurales  característicos como sistemas integradores que a través de la interacción de partes y elementos resistentes aseguran la estabilidad total frente a todas las fuerzas que actúan.</a:t>
            </a:r>
          </a:p>
          <a:p>
            <a:pPr marL="385763" indent="-293688" algn="just">
              <a:buFontTx/>
              <a:buChar char="-"/>
            </a:pPr>
            <a:endParaRPr lang="es-CL" sz="1600" dirty="0">
              <a:solidFill>
                <a:schemeClr val="accent5">
                  <a:lumMod val="60000"/>
                  <a:lumOff val="40000"/>
                </a:schemeClr>
              </a:solidFill>
              <a:latin typeface="Lucida Sans Unicode" pitchFamily="34" charset="0"/>
              <a:cs typeface="Lucida Sans Unicode" pitchFamily="34" charset="0"/>
            </a:endParaRPr>
          </a:p>
          <a:p>
            <a:pPr marL="87313" indent="4763" algn="just"/>
            <a:r>
              <a:rPr lang="es-CL" sz="1600" dirty="0">
                <a:solidFill>
                  <a:schemeClr val="accent5">
                    <a:lumMod val="60000"/>
                    <a:lumOff val="40000"/>
                  </a:schemeClr>
                </a:solidFill>
                <a:latin typeface="Lucida Sans Unicode" pitchFamily="34" charset="0"/>
                <a:cs typeface="Lucida Sans Unicode" pitchFamily="34" charset="0"/>
              </a:rPr>
              <a:t>La responsabilidad de cerramiento de la solución constructiva en cuanto a permitir la habitabilidad de dicha propuesta en términos del acondicionamiento físico ambiental requerido.</a:t>
            </a:r>
          </a:p>
          <a:p>
            <a:pPr marL="385763" indent="-293688" algn="just">
              <a:buFontTx/>
              <a:buChar char="-"/>
            </a:pPr>
            <a:endParaRPr lang="es-CL" sz="1600" dirty="0">
              <a:solidFill>
                <a:schemeClr val="accent5">
                  <a:lumMod val="60000"/>
                  <a:lumOff val="40000"/>
                </a:schemeClr>
              </a:solidFill>
              <a:latin typeface="Lucida Sans Unicode" pitchFamily="34" charset="0"/>
              <a:cs typeface="Lucida Sans Unicode" pitchFamily="34" charset="0"/>
            </a:endParaRPr>
          </a:p>
          <a:p>
            <a:pPr marL="87313" indent="4763" algn="just" eaLnBrk="0" hangingPunct="0"/>
            <a:r>
              <a:rPr lang="es-CL" sz="1600" dirty="0">
                <a:solidFill>
                  <a:schemeClr val="accent5">
                    <a:lumMod val="60000"/>
                    <a:lumOff val="40000"/>
                  </a:schemeClr>
                </a:solidFill>
                <a:latin typeface="Lucida Sans Unicode" pitchFamily="34" charset="0"/>
                <a:cs typeface="Lucida Sans Unicode" pitchFamily="34" charset="0"/>
              </a:rPr>
              <a:t>El estudio patológico a partir de las lesiones que permite definir el proceso patológico que ha experimentado el edificio.</a:t>
            </a:r>
          </a:p>
          <a:p>
            <a:pPr marL="385763" indent="-293688" algn="just" eaLnBrk="0" hangingPunct="0">
              <a:buFontTx/>
              <a:buChar char="-"/>
            </a:pPr>
            <a:endParaRPr lang="es-ES" sz="1600" dirty="0">
              <a:solidFill>
                <a:schemeClr val="accent5">
                  <a:lumMod val="60000"/>
                  <a:lumOff val="40000"/>
                </a:schemeClr>
              </a:solidFill>
              <a:latin typeface="Lucida Sans Unicode" pitchFamily="34" charset="0"/>
              <a:cs typeface="Lucida Sans Unicode" pitchFamily="34" charset="0"/>
            </a:endParaRPr>
          </a:p>
          <a:p>
            <a:pPr marL="385763" indent="-293688" algn="just" eaLnBrk="0" hangingPunct="0"/>
            <a:r>
              <a:rPr lang="es-CL" sz="1600" dirty="0">
                <a:solidFill>
                  <a:schemeClr val="accent5">
                    <a:lumMod val="60000"/>
                    <a:lumOff val="40000"/>
                  </a:schemeClr>
                </a:solidFill>
                <a:latin typeface="Lucida Sans Unicode" pitchFamily="34" charset="0"/>
                <a:cs typeface="Lucida Sans Unicode" pitchFamily="34" charset="0"/>
              </a:rPr>
              <a:t>Clasificación y descripción de lesiones a partir de la observación y toma de datos. </a:t>
            </a:r>
          </a:p>
          <a:p>
            <a:pPr marL="385763" indent="-293688" algn="just" eaLnBrk="0" hangingPunct="0">
              <a:buFontTx/>
              <a:buChar char="-"/>
            </a:pPr>
            <a:endParaRPr lang="es-ES" sz="1600" dirty="0">
              <a:solidFill>
                <a:schemeClr val="accent5">
                  <a:lumMod val="60000"/>
                  <a:lumOff val="40000"/>
                </a:schemeClr>
              </a:solidFill>
              <a:latin typeface="Lucida Sans Unicode" pitchFamily="34" charset="0"/>
              <a:cs typeface="Lucida Sans Unicode" pitchFamily="34" charset="0"/>
            </a:endParaRPr>
          </a:p>
          <a:p>
            <a:pPr marL="385763" indent="-293688" algn="just" eaLnBrk="0" hangingPunct="0"/>
            <a:r>
              <a:rPr lang="es-CL" sz="1600" dirty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Lucida Sans Unicode" pitchFamily="34" charset="0"/>
                <a:cs typeface="Lucida Sans Unicode" pitchFamily="34" charset="0"/>
              </a:rPr>
              <a:t>Definición </a:t>
            </a:r>
            <a:r>
              <a:rPr lang="es-CL" sz="1600" dirty="0">
                <a:solidFill>
                  <a:schemeClr val="accent5">
                    <a:lumMod val="60000"/>
                    <a:lumOff val="40000"/>
                  </a:schemeClr>
                </a:solidFill>
                <a:latin typeface="Lucida Sans Unicode" pitchFamily="34" charset="0"/>
                <a:cs typeface="Lucida Sans Unicode" pitchFamily="34" charset="0"/>
              </a:rPr>
              <a:t>de diagnóstico, criterios de intervención y propuestas de </a:t>
            </a:r>
            <a:r>
              <a:rPr lang="es-CL" sz="1600" dirty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Lucida Sans Unicode" pitchFamily="34" charset="0"/>
                <a:cs typeface="Lucida Sans Unicode" pitchFamily="34" charset="0"/>
              </a:rPr>
              <a:t>actuación.</a:t>
            </a:r>
            <a:r>
              <a:rPr lang="es-ES" sz="1600" dirty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Lucida Sans Unicode" pitchFamily="34" charset="0"/>
                <a:cs typeface="Lucida Sans Unicode" pitchFamily="34" charset="0"/>
              </a:rPr>
              <a:t> </a:t>
            </a:r>
            <a:endParaRPr lang="es-ES_tradnl" sz="1600" dirty="0">
              <a:solidFill>
                <a:schemeClr val="accent5">
                  <a:lumMod val="60000"/>
                  <a:lumOff val="40000"/>
                </a:schemeClr>
              </a:solidFill>
              <a:latin typeface="Lucida Sans Unicode" pitchFamily="34" charset="0"/>
              <a:cs typeface="Lucida Sans Unicode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Text Box 6">
            <a:hlinkClick r:id="rId3" action="ppaction://hlinksldjump"/>
          </p:cNvPr>
          <p:cNvSpPr txBox="1">
            <a:spLocks noChangeArrowheads="1"/>
          </p:cNvSpPr>
          <p:nvPr/>
        </p:nvSpPr>
        <p:spPr bwMode="auto">
          <a:xfrm>
            <a:off x="214282" y="345024"/>
            <a:ext cx="194468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s-CL" b="1" dirty="0" smtClean="0">
                <a:solidFill>
                  <a:srgbClr val="FFFFCC"/>
                </a:solidFill>
                <a:latin typeface="Lucida Sans Unicode" pitchFamily="34" charset="0"/>
                <a:cs typeface="Lucida Sans Unicode" pitchFamily="34" charset="0"/>
              </a:rPr>
              <a:t>METODOLOGÍA</a:t>
            </a:r>
            <a:endParaRPr lang="es-CL" b="1" dirty="0">
              <a:solidFill>
                <a:srgbClr val="FFFFCC"/>
              </a:solidFill>
              <a:latin typeface="Lucida Sans Unicode" pitchFamily="34" charset="0"/>
              <a:cs typeface="Lucida Sans Unicode" pitchFamily="34" charset="0"/>
            </a:endParaRPr>
          </a:p>
        </p:txBody>
      </p:sp>
      <p:sp>
        <p:nvSpPr>
          <p:cNvPr id="14" name="Rectangle 12"/>
          <p:cNvSpPr>
            <a:spLocks noChangeArrowheads="1"/>
          </p:cNvSpPr>
          <p:nvPr/>
        </p:nvSpPr>
        <p:spPr bwMode="auto">
          <a:xfrm>
            <a:off x="152400" y="857232"/>
            <a:ext cx="82296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8" name="Rectangle 4"/>
          <p:cNvSpPr>
            <a:spLocks noChangeArrowheads="1"/>
          </p:cNvSpPr>
          <p:nvPr/>
        </p:nvSpPr>
        <p:spPr bwMode="auto">
          <a:xfrm>
            <a:off x="142844" y="785794"/>
            <a:ext cx="8572560" cy="357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just"/>
            <a:r>
              <a:rPr lang="es-CL" sz="1600" dirty="0">
                <a:solidFill>
                  <a:schemeClr val="accent5">
                    <a:lumMod val="60000"/>
                    <a:lumOff val="40000"/>
                  </a:schemeClr>
                </a:solidFill>
                <a:latin typeface="Lucida Sans Unicode" pitchFamily="34" charset="0"/>
                <a:cs typeface="Lucida Sans Unicode" pitchFamily="34" charset="0"/>
              </a:rPr>
              <a:t>Se propone el desarrollo del curso a partir de tareas a realizar en consideración a una metodología expuesta y sobre edificios preseleccionados en acuerdo a la disponibilidad y situaciones coyunturales que se presenten en el medio externo. Así tenemos:</a:t>
            </a:r>
          </a:p>
          <a:p>
            <a:pPr algn="just"/>
            <a:r>
              <a:rPr lang="es-CL" sz="1600" dirty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Lucida Sans Unicode" pitchFamily="34" charset="0"/>
                <a:cs typeface="Lucida Sans Unicode" pitchFamily="34" charset="0"/>
              </a:rPr>
              <a:t>	-</a:t>
            </a:r>
            <a:r>
              <a:rPr lang="es-CL" sz="1600" dirty="0">
                <a:solidFill>
                  <a:schemeClr val="accent5">
                    <a:lumMod val="60000"/>
                    <a:lumOff val="40000"/>
                  </a:schemeClr>
                </a:solidFill>
                <a:latin typeface="Lucida Sans Unicode" pitchFamily="34" charset="0"/>
                <a:cs typeface="Lucida Sans Unicode" pitchFamily="34" charset="0"/>
              </a:rPr>
              <a:t> Fichaje técnico general del edificio o conjunto.</a:t>
            </a:r>
          </a:p>
          <a:p>
            <a:pPr algn="just"/>
            <a:r>
              <a:rPr lang="es-CL" sz="1600" dirty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Lucida Sans Unicode" pitchFamily="34" charset="0"/>
                <a:cs typeface="Lucida Sans Unicode" pitchFamily="34" charset="0"/>
              </a:rPr>
              <a:t>	- </a:t>
            </a:r>
            <a:r>
              <a:rPr lang="es-CL" sz="1600" dirty="0">
                <a:solidFill>
                  <a:schemeClr val="accent5">
                    <a:lumMod val="60000"/>
                    <a:lumOff val="40000"/>
                  </a:schemeClr>
                </a:solidFill>
                <a:latin typeface="Lucida Sans Unicode" pitchFamily="34" charset="0"/>
                <a:cs typeface="Lucida Sans Unicode" pitchFamily="34" charset="0"/>
              </a:rPr>
              <a:t>Levantamiento contexto, Medio ambiente natural y artificial en condición </a:t>
            </a:r>
            <a:r>
              <a:rPr lang="es-CL" sz="1600" dirty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Lucida Sans Unicode" pitchFamily="34" charset="0"/>
                <a:cs typeface="Lucida Sans Unicode" pitchFamily="34" charset="0"/>
              </a:rPr>
              <a:t>	presente </a:t>
            </a:r>
            <a:r>
              <a:rPr lang="es-CL" sz="1600" dirty="0">
                <a:solidFill>
                  <a:schemeClr val="accent5">
                    <a:lumMod val="60000"/>
                    <a:lumOff val="40000"/>
                  </a:schemeClr>
                </a:solidFill>
                <a:latin typeface="Lucida Sans Unicode" pitchFamily="34" charset="0"/>
                <a:cs typeface="Lucida Sans Unicode" pitchFamily="34" charset="0"/>
              </a:rPr>
              <a:t>y original del edificio.</a:t>
            </a:r>
          </a:p>
          <a:p>
            <a:pPr algn="just"/>
            <a:r>
              <a:rPr lang="es-CL" sz="1600" dirty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Lucida Sans Unicode" pitchFamily="34" charset="0"/>
                <a:cs typeface="Lucida Sans Unicode" pitchFamily="34" charset="0"/>
              </a:rPr>
              <a:t>	-</a:t>
            </a:r>
            <a:r>
              <a:rPr lang="es-CL" sz="1600" dirty="0">
                <a:solidFill>
                  <a:schemeClr val="accent5">
                    <a:lumMod val="60000"/>
                    <a:lumOff val="40000"/>
                  </a:schemeClr>
                </a:solidFill>
                <a:latin typeface="Lucida Sans Unicode" pitchFamily="34" charset="0"/>
                <a:cs typeface="Lucida Sans Unicode" pitchFamily="34" charset="0"/>
              </a:rPr>
              <a:t> Levantamiento dimensional.</a:t>
            </a:r>
          </a:p>
          <a:p>
            <a:pPr algn="just"/>
            <a:r>
              <a:rPr lang="es-CL" sz="1600" dirty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Lucida Sans Unicode" pitchFamily="34" charset="0"/>
                <a:cs typeface="Lucida Sans Unicode" pitchFamily="34" charset="0"/>
              </a:rPr>
              <a:t>	-</a:t>
            </a:r>
            <a:r>
              <a:rPr lang="es-CL" sz="1600" dirty="0">
                <a:solidFill>
                  <a:schemeClr val="accent5">
                    <a:lumMod val="60000"/>
                    <a:lumOff val="40000"/>
                  </a:schemeClr>
                </a:solidFill>
                <a:latin typeface="Lucida Sans Unicode" pitchFamily="34" charset="0"/>
                <a:cs typeface="Lucida Sans Unicode" pitchFamily="34" charset="0"/>
              </a:rPr>
              <a:t> Levantamiento técnico, constructivo-estructural.</a:t>
            </a:r>
          </a:p>
          <a:p>
            <a:pPr algn="just" eaLnBrk="0" hangingPunct="0"/>
            <a:r>
              <a:rPr lang="es-CL" sz="1600" dirty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Lucida Sans Unicode" pitchFamily="34" charset="0"/>
                <a:cs typeface="Lucida Sans Unicode" pitchFamily="34" charset="0"/>
              </a:rPr>
              <a:t>	-</a:t>
            </a:r>
            <a:r>
              <a:rPr lang="es-CL" sz="1600" dirty="0">
                <a:solidFill>
                  <a:schemeClr val="accent5">
                    <a:lumMod val="60000"/>
                    <a:lumOff val="40000"/>
                  </a:schemeClr>
                </a:solidFill>
                <a:latin typeface="Lucida Sans Unicode" pitchFamily="34" charset="0"/>
                <a:cs typeface="Lucida Sans Unicode" pitchFamily="34" charset="0"/>
              </a:rPr>
              <a:t> Valorización del objeto de estudio en consideración a antecedentes </a:t>
            </a:r>
            <a:r>
              <a:rPr lang="es-CL" sz="1600" dirty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Lucida Sans Unicode" pitchFamily="34" charset="0"/>
                <a:cs typeface="Lucida Sans Unicode" pitchFamily="34" charset="0"/>
              </a:rPr>
              <a:t>	recopilados</a:t>
            </a:r>
            <a:r>
              <a:rPr lang="es-CL" sz="1600" dirty="0">
                <a:solidFill>
                  <a:schemeClr val="accent5">
                    <a:lumMod val="60000"/>
                    <a:lumOff val="40000"/>
                  </a:schemeClr>
                </a:solidFill>
                <a:latin typeface="Lucida Sans Unicode" pitchFamily="34" charset="0"/>
                <a:cs typeface="Lucida Sans Unicode" pitchFamily="34" charset="0"/>
              </a:rPr>
              <a:t>.</a:t>
            </a:r>
          </a:p>
          <a:p>
            <a:pPr algn="just" eaLnBrk="0" hangingPunct="0"/>
            <a:r>
              <a:rPr lang="es-CL" sz="1600" dirty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Lucida Sans Unicode" pitchFamily="34" charset="0"/>
                <a:cs typeface="Lucida Sans Unicode" pitchFamily="34" charset="0"/>
              </a:rPr>
              <a:t>	-</a:t>
            </a:r>
            <a:r>
              <a:rPr lang="es-CL" sz="1600" dirty="0">
                <a:solidFill>
                  <a:schemeClr val="accent5">
                    <a:lumMod val="60000"/>
                    <a:lumOff val="40000"/>
                  </a:schemeClr>
                </a:solidFill>
                <a:latin typeface="Lucida Sans Unicode" pitchFamily="34" charset="0"/>
                <a:cs typeface="Lucida Sans Unicode" pitchFamily="34" charset="0"/>
              </a:rPr>
              <a:t> Levantamiento de daños y/o lesiones.</a:t>
            </a:r>
          </a:p>
          <a:p>
            <a:pPr algn="just" eaLnBrk="0" hangingPunct="0"/>
            <a:r>
              <a:rPr lang="es-CL" sz="1600" dirty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Lucida Sans Unicode" pitchFamily="34" charset="0"/>
                <a:cs typeface="Lucida Sans Unicode" pitchFamily="34" charset="0"/>
              </a:rPr>
              <a:t>	-</a:t>
            </a:r>
            <a:r>
              <a:rPr lang="es-CL" sz="1600" dirty="0">
                <a:solidFill>
                  <a:schemeClr val="accent5">
                    <a:lumMod val="60000"/>
                    <a:lumOff val="40000"/>
                  </a:schemeClr>
                </a:solidFill>
                <a:latin typeface="Lucida Sans Unicode" pitchFamily="34" charset="0"/>
                <a:cs typeface="Lucida Sans Unicode" pitchFamily="34" charset="0"/>
              </a:rPr>
              <a:t> Análisis patológico.</a:t>
            </a:r>
          </a:p>
          <a:p>
            <a:pPr algn="just" eaLnBrk="0" hangingPunct="0"/>
            <a:r>
              <a:rPr lang="es-ES" sz="1600" dirty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Lucida Sans Unicode" pitchFamily="34" charset="0"/>
                <a:cs typeface="Lucida Sans Unicode" pitchFamily="34" charset="0"/>
              </a:rPr>
              <a:t>	- </a:t>
            </a:r>
            <a:r>
              <a:rPr lang="es-ES" sz="1600" dirty="0">
                <a:solidFill>
                  <a:schemeClr val="accent5">
                    <a:lumMod val="60000"/>
                    <a:lumOff val="40000"/>
                  </a:schemeClr>
                </a:solidFill>
                <a:latin typeface="Lucida Sans Unicode" pitchFamily="34" charset="0"/>
                <a:cs typeface="Lucida Sans Unicode" pitchFamily="34" charset="0"/>
              </a:rPr>
              <a:t>Criterios de intervención y propuesta tecnológica. </a:t>
            </a:r>
            <a:endParaRPr lang="es-ES_tradnl" sz="1600" dirty="0">
              <a:solidFill>
                <a:schemeClr val="accent5">
                  <a:lumMod val="60000"/>
                  <a:lumOff val="40000"/>
                </a:schemeClr>
              </a:solidFill>
              <a:latin typeface="Lucida Sans Unicode" pitchFamily="34" charset="0"/>
              <a:cs typeface="Lucida Sans Unicode" pitchFamily="34" charset="0"/>
            </a:endParaRPr>
          </a:p>
        </p:txBody>
      </p:sp>
      <p:sp>
        <p:nvSpPr>
          <p:cNvPr id="5" name="Text Box 6">
            <a:hlinkClick r:id="rId3" action="ppaction://hlinksldjump"/>
          </p:cNvPr>
          <p:cNvSpPr txBox="1">
            <a:spLocks noChangeArrowheads="1"/>
          </p:cNvSpPr>
          <p:nvPr/>
        </p:nvSpPr>
        <p:spPr bwMode="auto">
          <a:xfrm>
            <a:off x="214282" y="4429132"/>
            <a:ext cx="407196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s-CL" b="1" dirty="0" smtClean="0">
                <a:solidFill>
                  <a:srgbClr val="FFFFCC"/>
                </a:solidFill>
                <a:latin typeface="Lucida Sans Unicode" pitchFamily="34" charset="0"/>
                <a:cs typeface="Lucida Sans Unicode" pitchFamily="34" charset="0"/>
              </a:rPr>
              <a:t>SISTEMA DE EVALUACIÓN</a:t>
            </a:r>
            <a:endParaRPr lang="es-CL" b="1" dirty="0">
              <a:solidFill>
                <a:srgbClr val="FFFFCC"/>
              </a:solidFill>
              <a:latin typeface="Lucida Sans Unicode" pitchFamily="34" charset="0"/>
              <a:cs typeface="Lucida Sans Unicode" pitchFamily="34" charset="0"/>
            </a:endParaRPr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142844" y="4869902"/>
            <a:ext cx="8572560" cy="1714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just"/>
            <a:r>
              <a:rPr lang="es-CL" sz="1600" dirty="0">
                <a:solidFill>
                  <a:schemeClr val="accent5">
                    <a:lumMod val="60000"/>
                    <a:lumOff val="40000"/>
                  </a:schemeClr>
                </a:solidFill>
                <a:latin typeface="Lucida Sans Unicode" pitchFamily="34" charset="0"/>
                <a:cs typeface="Lucida Sans Unicode" pitchFamily="34" charset="0"/>
              </a:rPr>
              <a:t>El curso considera dos evaluaciones:</a:t>
            </a:r>
          </a:p>
          <a:p>
            <a:pPr algn="just"/>
            <a:endParaRPr lang="es-CL" sz="1600" dirty="0">
              <a:solidFill>
                <a:schemeClr val="accent5">
                  <a:lumMod val="60000"/>
                  <a:lumOff val="40000"/>
                </a:schemeClr>
              </a:solidFill>
              <a:latin typeface="Lucida Sans Unicode" pitchFamily="34" charset="0"/>
              <a:cs typeface="Lucida Sans Unicode" pitchFamily="34" charset="0"/>
            </a:endParaRPr>
          </a:p>
          <a:p>
            <a:pPr algn="just">
              <a:buFontTx/>
              <a:buChar char="-"/>
            </a:pPr>
            <a:r>
              <a:rPr lang="es-CL" sz="1600" dirty="0">
                <a:solidFill>
                  <a:schemeClr val="accent5">
                    <a:lumMod val="60000"/>
                    <a:lumOff val="40000"/>
                  </a:schemeClr>
                </a:solidFill>
                <a:latin typeface="Lucida Sans Unicode" pitchFamily="34" charset="0"/>
                <a:cs typeface="Lucida Sans Unicode" pitchFamily="34" charset="0"/>
              </a:rPr>
              <a:t> Presentación escrita sobre un tema en particular para evaluar individualmente a cada alumno.</a:t>
            </a:r>
          </a:p>
          <a:p>
            <a:pPr algn="just">
              <a:buFontTx/>
              <a:buChar char="-"/>
            </a:pPr>
            <a:r>
              <a:rPr lang="es-CL" sz="1600" dirty="0">
                <a:solidFill>
                  <a:schemeClr val="accent5">
                    <a:lumMod val="60000"/>
                    <a:lumOff val="40000"/>
                  </a:schemeClr>
                </a:solidFill>
                <a:latin typeface="Lucida Sans Unicode" pitchFamily="34" charset="0"/>
                <a:cs typeface="Lucida Sans Unicode" pitchFamily="34" charset="0"/>
              </a:rPr>
              <a:t> Trabajo de aplicación desarrollado en grupos: elaboración de un expediente técnico de intervención.</a:t>
            </a:r>
            <a:r>
              <a:rPr lang="es-ES_tradnl" sz="1600" dirty="0">
                <a:solidFill>
                  <a:schemeClr val="accent5">
                    <a:lumMod val="60000"/>
                    <a:lumOff val="40000"/>
                  </a:schemeClr>
                </a:solidFill>
                <a:latin typeface="Lucida Sans Unicode" pitchFamily="34" charset="0"/>
                <a:cs typeface="Lucida Sans Unicode" pitchFamily="34" charset="0"/>
              </a:rPr>
              <a:t>           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Line 8"/>
          <p:cNvSpPr>
            <a:spLocks noChangeShapeType="1"/>
          </p:cNvSpPr>
          <p:nvPr/>
        </p:nvSpPr>
        <p:spPr bwMode="auto">
          <a:xfrm flipV="1">
            <a:off x="1428728" y="4143380"/>
            <a:ext cx="4286280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 type="none" w="med" len="sm"/>
            <a:tailEnd type="none" w="med" len="sm"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27" name="Line 11"/>
          <p:cNvSpPr>
            <a:spLocks noChangeShapeType="1"/>
          </p:cNvSpPr>
          <p:nvPr/>
        </p:nvSpPr>
        <p:spPr bwMode="auto">
          <a:xfrm flipV="1">
            <a:off x="3571868" y="3857628"/>
            <a:ext cx="0" cy="654262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 type="none" w="med" len="sm"/>
            <a:tailEnd type="none" w="med" len="sm"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40" name="Oval 3"/>
          <p:cNvSpPr>
            <a:spLocks noChangeArrowheads="1"/>
          </p:cNvSpPr>
          <p:nvPr/>
        </p:nvSpPr>
        <p:spPr bwMode="auto">
          <a:xfrm>
            <a:off x="3571868" y="285728"/>
            <a:ext cx="2143140" cy="2143141"/>
          </a:xfrm>
          <a:prstGeom prst="ellipse">
            <a:avLst/>
          </a:prstGeom>
          <a:solidFill>
            <a:schemeClr val="tx1"/>
          </a:solidFill>
          <a:ln w="38100">
            <a:solidFill>
              <a:srgbClr val="FFFFCC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s-ES"/>
          </a:p>
        </p:txBody>
      </p:sp>
      <p:sp>
        <p:nvSpPr>
          <p:cNvPr id="41" name="AutoShape 2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474691" y="3219452"/>
            <a:ext cx="1944688" cy="358775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es-ES"/>
          </a:p>
        </p:txBody>
      </p:sp>
      <p:sp>
        <p:nvSpPr>
          <p:cNvPr id="42" name="Text Box 5"/>
          <p:cNvSpPr txBox="1">
            <a:spLocks noChangeArrowheads="1"/>
          </p:cNvSpPr>
          <p:nvPr/>
        </p:nvSpPr>
        <p:spPr bwMode="auto">
          <a:xfrm>
            <a:off x="3859241" y="714356"/>
            <a:ext cx="1584325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es-CL" sz="1400" dirty="0" smtClean="0">
                <a:solidFill>
                  <a:srgbClr val="0070C0"/>
                </a:solidFill>
                <a:latin typeface="Lucida Sans Unicode" pitchFamily="34" charset="0"/>
                <a:cs typeface="Lucida Sans Unicode" pitchFamily="34" charset="0"/>
              </a:rPr>
              <a:t>ANÁLISIS </a:t>
            </a:r>
            <a:r>
              <a:rPr lang="es-CL" sz="1400" dirty="0">
                <a:solidFill>
                  <a:srgbClr val="0070C0"/>
                </a:solidFill>
                <a:latin typeface="Lucida Sans Unicode" pitchFamily="34" charset="0"/>
                <a:cs typeface="Lucida Sans Unicode" pitchFamily="34" charset="0"/>
              </a:rPr>
              <a:t>PATOLÓGICO </a:t>
            </a:r>
          </a:p>
          <a:p>
            <a:pPr algn="ctr"/>
            <a:r>
              <a:rPr lang="es-CL" sz="1400" dirty="0" smtClean="0">
                <a:solidFill>
                  <a:srgbClr val="0070C0"/>
                </a:solidFill>
                <a:latin typeface="Lucida Sans Unicode" pitchFamily="34" charset="0"/>
                <a:cs typeface="Lucida Sans Unicode" pitchFamily="34" charset="0"/>
              </a:rPr>
              <a:t>Y PROPUESTA DE </a:t>
            </a:r>
            <a:r>
              <a:rPr lang="es-CL" sz="1400" dirty="0">
                <a:solidFill>
                  <a:srgbClr val="0070C0"/>
                </a:solidFill>
                <a:latin typeface="Lucida Sans Unicode" pitchFamily="34" charset="0"/>
                <a:cs typeface="Lucida Sans Unicode" pitchFamily="34" charset="0"/>
              </a:rPr>
              <a:t>INTERVENCIÓN </a:t>
            </a:r>
          </a:p>
          <a:p>
            <a:pPr algn="ctr"/>
            <a:r>
              <a:rPr lang="es-CL" sz="1400" dirty="0" smtClean="0">
                <a:solidFill>
                  <a:srgbClr val="0070C0"/>
                </a:solidFill>
                <a:latin typeface="Lucida Sans Unicode" pitchFamily="34" charset="0"/>
                <a:cs typeface="Lucida Sans Unicode" pitchFamily="34" charset="0"/>
              </a:rPr>
              <a:t>EN </a:t>
            </a:r>
            <a:r>
              <a:rPr lang="es-CL" sz="1400" dirty="0">
                <a:solidFill>
                  <a:srgbClr val="0070C0"/>
                </a:solidFill>
                <a:latin typeface="Lucida Sans Unicode" pitchFamily="34" charset="0"/>
                <a:cs typeface="Lucida Sans Unicode" pitchFamily="34" charset="0"/>
              </a:rPr>
              <a:t>EDIFICIOS</a:t>
            </a:r>
          </a:p>
        </p:txBody>
      </p:sp>
      <p:sp>
        <p:nvSpPr>
          <p:cNvPr id="43" name="AutoShape 7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2571736" y="3219452"/>
            <a:ext cx="1944688" cy="638176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es-ES">
              <a:solidFill>
                <a:schemeClr val="lt1"/>
              </a:solidFill>
            </a:endParaRPr>
          </a:p>
        </p:txBody>
      </p:sp>
      <p:sp>
        <p:nvSpPr>
          <p:cNvPr id="44" name="AutoShape 9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4683154" y="3219452"/>
            <a:ext cx="1944687" cy="358775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es-ES">
              <a:solidFill>
                <a:schemeClr val="lt1"/>
              </a:solidFill>
            </a:endParaRPr>
          </a:p>
        </p:txBody>
      </p:sp>
      <p:grpSp>
        <p:nvGrpSpPr>
          <p:cNvPr id="2" name="56 Grupo"/>
          <p:cNvGrpSpPr/>
          <p:nvPr/>
        </p:nvGrpSpPr>
        <p:grpSpPr>
          <a:xfrm>
            <a:off x="1409729" y="2428869"/>
            <a:ext cx="6297612" cy="785818"/>
            <a:chOff x="1409729" y="2568355"/>
            <a:chExt cx="6297612" cy="1504964"/>
          </a:xfrm>
        </p:grpSpPr>
        <p:sp>
          <p:nvSpPr>
            <p:cNvPr id="45" name="Line 13"/>
            <p:cNvSpPr>
              <a:spLocks noChangeShapeType="1"/>
            </p:cNvSpPr>
            <p:nvPr/>
          </p:nvSpPr>
          <p:spPr bwMode="auto">
            <a:xfrm flipV="1">
              <a:off x="1409729" y="3065257"/>
              <a:ext cx="0" cy="1008062"/>
            </a:xfrm>
            <a:prstGeom prst="line">
              <a:avLst/>
            </a:prstGeom>
            <a:noFill/>
            <a:ln w="25400">
              <a:solidFill>
                <a:srgbClr val="FFFFCC"/>
              </a:solidFill>
              <a:round/>
              <a:headEnd type="none" w="med" len="sm"/>
              <a:tailEnd type="none" w="med" len="sm"/>
            </a:ln>
            <a:effectLst/>
          </p:spPr>
          <p:txBody>
            <a:bodyPr/>
            <a:lstStyle/>
            <a:p>
              <a:endParaRPr lang="es-ES"/>
            </a:p>
          </p:txBody>
        </p:sp>
        <p:sp>
          <p:nvSpPr>
            <p:cNvPr id="46" name="Line 14"/>
            <p:cNvSpPr>
              <a:spLocks noChangeShapeType="1"/>
            </p:cNvSpPr>
            <p:nvPr/>
          </p:nvSpPr>
          <p:spPr bwMode="auto">
            <a:xfrm>
              <a:off x="1409729" y="3065257"/>
              <a:ext cx="6297612" cy="0"/>
            </a:xfrm>
            <a:prstGeom prst="line">
              <a:avLst/>
            </a:prstGeom>
            <a:noFill/>
            <a:ln w="25400">
              <a:solidFill>
                <a:srgbClr val="FFFFCC"/>
              </a:solidFill>
              <a:round/>
              <a:headEnd type="none" w="med" len="sm"/>
              <a:tailEnd type="none" w="med" len="sm"/>
            </a:ln>
            <a:effectLst/>
          </p:spPr>
          <p:txBody>
            <a:bodyPr/>
            <a:lstStyle/>
            <a:p>
              <a:endParaRPr lang="es-ES"/>
            </a:p>
          </p:txBody>
        </p:sp>
        <p:sp>
          <p:nvSpPr>
            <p:cNvPr id="47" name="Line 15"/>
            <p:cNvSpPr>
              <a:spLocks noChangeShapeType="1"/>
            </p:cNvSpPr>
            <p:nvPr/>
          </p:nvSpPr>
          <p:spPr bwMode="auto">
            <a:xfrm flipV="1">
              <a:off x="4643438" y="2568355"/>
              <a:ext cx="7966" cy="500066"/>
            </a:xfrm>
            <a:prstGeom prst="line">
              <a:avLst/>
            </a:prstGeom>
            <a:noFill/>
            <a:ln w="25400">
              <a:solidFill>
                <a:srgbClr val="FFFFCC"/>
              </a:solidFill>
              <a:round/>
              <a:headEnd type="none" w="med" len="sm"/>
              <a:tailEnd type="none" w="med" len="sm"/>
            </a:ln>
            <a:effectLst/>
          </p:spPr>
          <p:txBody>
            <a:bodyPr/>
            <a:lstStyle/>
            <a:p>
              <a:endParaRPr lang="es-ES"/>
            </a:p>
          </p:txBody>
        </p:sp>
        <p:sp>
          <p:nvSpPr>
            <p:cNvPr id="48" name="Line 16"/>
            <p:cNvSpPr>
              <a:spLocks noChangeShapeType="1"/>
            </p:cNvSpPr>
            <p:nvPr/>
          </p:nvSpPr>
          <p:spPr bwMode="auto">
            <a:xfrm flipV="1">
              <a:off x="3571868" y="3065257"/>
              <a:ext cx="0" cy="1008062"/>
            </a:xfrm>
            <a:prstGeom prst="line">
              <a:avLst/>
            </a:prstGeom>
            <a:noFill/>
            <a:ln w="25400">
              <a:solidFill>
                <a:srgbClr val="FFFFCC"/>
              </a:solidFill>
              <a:round/>
              <a:headEnd type="none" w="med" len="sm"/>
              <a:tailEnd type="none" w="med" len="sm"/>
            </a:ln>
            <a:effectLst/>
          </p:spPr>
          <p:txBody>
            <a:bodyPr/>
            <a:lstStyle/>
            <a:p>
              <a:endParaRPr lang="es-ES"/>
            </a:p>
          </p:txBody>
        </p:sp>
        <p:sp>
          <p:nvSpPr>
            <p:cNvPr id="49" name="Line 17"/>
            <p:cNvSpPr>
              <a:spLocks noChangeShapeType="1"/>
            </p:cNvSpPr>
            <p:nvPr/>
          </p:nvSpPr>
          <p:spPr bwMode="auto">
            <a:xfrm flipV="1">
              <a:off x="5691216" y="3065257"/>
              <a:ext cx="0" cy="1008062"/>
            </a:xfrm>
            <a:prstGeom prst="line">
              <a:avLst/>
            </a:prstGeom>
            <a:noFill/>
            <a:ln w="25400">
              <a:solidFill>
                <a:srgbClr val="FFFFCC"/>
              </a:solidFill>
              <a:round/>
              <a:headEnd type="none" w="med" len="sm"/>
              <a:tailEnd type="none" w="med" len="sm"/>
            </a:ln>
            <a:effectLst/>
          </p:spPr>
          <p:txBody>
            <a:bodyPr/>
            <a:lstStyle/>
            <a:p>
              <a:endParaRPr lang="es-ES"/>
            </a:p>
          </p:txBody>
        </p:sp>
        <p:sp>
          <p:nvSpPr>
            <p:cNvPr id="50" name="Line 18"/>
            <p:cNvSpPr>
              <a:spLocks noChangeShapeType="1"/>
            </p:cNvSpPr>
            <p:nvPr/>
          </p:nvSpPr>
          <p:spPr bwMode="auto">
            <a:xfrm flipV="1">
              <a:off x="7707341" y="3065257"/>
              <a:ext cx="0" cy="1008062"/>
            </a:xfrm>
            <a:prstGeom prst="line">
              <a:avLst/>
            </a:prstGeom>
            <a:noFill/>
            <a:ln w="25400">
              <a:solidFill>
                <a:srgbClr val="FFFFCC"/>
              </a:solidFill>
              <a:round/>
              <a:headEnd type="none" w="med" len="sm"/>
              <a:tailEnd type="none" w="med" len="sm"/>
            </a:ln>
            <a:effectLst/>
          </p:spPr>
          <p:txBody>
            <a:bodyPr/>
            <a:lstStyle/>
            <a:p>
              <a:endParaRPr lang="es-ES"/>
            </a:p>
          </p:txBody>
        </p:sp>
      </p:grpSp>
      <p:sp>
        <p:nvSpPr>
          <p:cNvPr id="51" name="AutoShape 1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6770716" y="3219452"/>
            <a:ext cx="1944688" cy="358775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es-ES">
              <a:solidFill>
                <a:schemeClr val="lt1"/>
              </a:solidFill>
            </a:endParaRPr>
          </a:p>
        </p:txBody>
      </p:sp>
      <p:sp>
        <p:nvSpPr>
          <p:cNvPr id="52" name="Text Box 6">
            <a:hlinkClick r:id="rId7" action="ppaction://hlinksldjump"/>
          </p:cNvPr>
          <p:cNvSpPr txBox="1">
            <a:spLocks noChangeArrowheads="1"/>
          </p:cNvSpPr>
          <p:nvPr/>
        </p:nvSpPr>
        <p:spPr bwMode="auto">
          <a:xfrm>
            <a:off x="428596" y="3275015"/>
            <a:ext cx="1944688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es-CL" sz="1200" dirty="0">
                <a:solidFill>
                  <a:schemeClr val="accent5">
                    <a:lumMod val="60000"/>
                    <a:lumOff val="40000"/>
                  </a:schemeClr>
                </a:solidFill>
                <a:latin typeface="Lucida Sans Unicode" pitchFamily="34" charset="0"/>
                <a:cs typeface="Lucida Sans Unicode" pitchFamily="34" charset="0"/>
              </a:rPr>
              <a:t>administración</a:t>
            </a:r>
          </a:p>
        </p:txBody>
      </p:sp>
      <p:sp>
        <p:nvSpPr>
          <p:cNvPr id="53" name="Text Box 8">
            <a:hlinkClick r:id="rId6" action="ppaction://hlinksldjump"/>
          </p:cNvPr>
          <p:cNvSpPr txBox="1">
            <a:spLocks noChangeArrowheads="1"/>
          </p:cNvSpPr>
          <p:nvPr/>
        </p:nvSpPr>
        <p:spPr bwMode="auto">
          <a:xfrm>
            <a:off x="2571736" y="3214686"/>
            <a:ext cx="1952653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es-CL" sz="1200" dirty="0">
                <a:solidFill>
                  <a:srgbClr val="FFFFCC"/>
                </a:solidFill>
                <a:latin typeface="Lucida Sans Unicode" pitchFamily="34" charset="0"/>
                <a:cs typeface="Lucida Sans Unicode" pitchFamily="34" charset="0"/>
              </a:rPr>
              <a:t>propuesta de ordenamiento de áreas a considerar</a:t>
            </a:r>
          </a:p>
        </p:txBody>
      </p:sp>
      <p:sp>
        <p:nvSpPr>
          <p:cNvPr id="54" name="Text Box 10">
            <a:hlinkClick r:id="rId5" action="ppaction://hlinksldjump"/>
          </p:cNvPr>
          <p:cNvSpPr txBox="1">
            <a:spLocks noChangeArrowheads="1"/>
          </p:cNvSpPr>
          <p:nvPr/>
        </p:nvSpPr>
        <p:spPr bwMode="auto">
          <a:xfrm>
            <a:off x="4637059" y="3275015"/>
            <a:ext cx="1943100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es-CL" sz="1200" dirty="0">
                <a:solidFill>
                  <a:schemeClr val="accent5">
                    <a:lumMod val="60000"/>
                    <a:lumOff val="40000"/>
                  </a:schemeClr>
                </a:solidFill>
                <a:latin typeface="Lucida Sans Unicode" pitchFamily="34" charset="0"/>
                <a:cs typeface="Lucida Sans Unicode" pitchFamily="34" charset="0"/>
              </a:rPr>
              <a:t>metodología</a:t>
            </a:r>
          </a:p>
        </p:txBody>
      </p:sp>
      <p:sp>
        <p:nvSpPr>
          <p:cNvPr id="55" name="Text Box 12">
            <a:hlinkClick r:id="rId8" action="ppaction://hlinksldjump"/>
          </p:cNvPr>
          <p:cNvSpPr txBox="1">
            <a:spLocks noChangeArrowheads="1"/>
          </p:cNvSpPr>
          <p:nvPr/>
        </p:nvSpPr>
        <p:spPr bwMode="auto">
          <a:xfrm>
            <a:off x="6797646" y="3275015"/>
            <a:ext cx="1871663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es-CL" sz="1200" dirty="0">
                <a:solidFill>
                  <a:schemeClr val="accent5">
                    <a:lumMod val="60000"/>
                    <a:lumOff val="40000"/>
                  </a:schemeClr>
                </a:solidFill>
                <a:latin typeface="Lucida Sans Unicode" pitchFamily="34" charset="0"/>
                <a:cs typeface="Lucida Sans Unicode" pitchFamily="34" charset="0"/>
              </a:rPr>
              <a:t>biblioteca de casos</a:t>
            </a:r>
          </a:p>
        </p:txBody>
      </p:sp>
      <p:sp>
        <p:nvSpPr>
          <p:cNvPr id="58" name="AutoShape 2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2884528" y="4500570"/>
            <a:ext cx="1401720" cy="428628"/>
          </a:xfrm>
          <a:prstGeom prst="roundRect">
            <a:avLst>
              <a:gd name="adj" fmla="val 16667"/>
            </a:avLst>
          </a:prstGeom>
          <a:ln w="38100"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anchor="ctr"/>
          <a:lstStyle/>
          <a:p>
            <a:endParaRPr lang="es-ES">
              <a:solidFill>
                <a:schemeClr val="lt1"/>
              </a:solidFill>
            </a:endParaRPr>
          </a:p>
        </p:txBody>
      </p:sp>
      <p:sp>
        <p:nvSpPr>
          <p:cNvPr id="59" name="Text Box 6">
            <a:hlinkClick r:id="rId7" action="ppaction://hlinksldjump"/>
          </p:cNvPr>
          <p:cNvSpPr txBox="1">
            <a:spLocks noChangeArrowheads="1"/>
          </p:cNvSpPr>
          <p:nvPr/>
        </p:nvSpPr>
        <p:spPr bwMode="auto">
          <a:xfrm>
            <a:off x="2627312" y="4500570"/>
            <a:ext cx="194468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es-CL" sz="1200" b="1" dirty="0" smtClean="0">
                <a:latin typeface="Lucida Sans Unicode" pitchFamily="34" charset="0"/>
                <a:cs typeface="Lucida Sans Unicode" pitchFamily="34" charset="0"/>
              </a:rPr>
              <a:t>necesidades del hombre</a:t>
            </a:r>
            <a:endParaRPr lang="es-CL" sz="1200" b="1" dirty="0">
              <a:latin typeface="Lucida Sans Unicode" pitchFamily="34" charset="0"/>
              <a:cs typeface="Lucida Sans Unicode" pitchFamily="34" charset="0"/>
            </a:endParaRPr>
          </a:p>
        </p:txBody>
      </p:sp>
      <p:sp>
        <p:nvSpPr>
          <p:cNvPr id="89" name="Line 11"/>
          <p:cNvSpPr>
            <a:spLocks noChangeShapeType="1"/>
          </p:cNvSpPr>
          <p:nvPr/>
        </p:nvSpPr>
        <p:spPr bwMode="auto">
          <a:xfrm flipV="1">
            <a:off x="5715008" y="4143380"/>
            <a:ext cx="0" cy="36851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 type="none" w="med" len="sm"/>
            <a:tailEnd type="none" w="med" len="sm"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90" name="AutoShape 2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5027668" y="4500570"/>
            <a:ext cx="1401720" cy="428628"/>
          </a:xfrm>
          <a:prstGeom prst="roundRect">
            <a:avLst>
              <a:gd name="adj" fmla="val 16667"/>
            </a:avLst>
          </a:prstGeom>
          <a:ln w="38100"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anchor="ctr"/>
          <a:lstStyle/>
          <a:p>
            <a:endParaRPr lang="es-ES">
              <a:solidFill>
                <a:schemeClr val="lt1"/>
              </a:solidFill>
            </a:endParaRPr>
          </a:p>
        </p:txBody>
      </p:sp>
      <p:sp>
        <p:nvSpPr>
          <p:cNvPr id="91" name="Text Box 6">
            <a:hlinkClick r:id="rId7" action="ppaction://hlinksldjump"/>
          </p:cNvPr>
          <p:cNvSpPr txBox="1">
            <a:spLocks noChangeArrowheads="1"/>
          </p:cNvSpPr>
          <p:nvPr/>
        </p:nvSpPr>
        <p:spPr bwMode="auto">
          <a:xfrm>
            <a:off x="5000628" y="4500570"/>
            <a:ext cx="150019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es-CL" sz="1200" b="1" dirty="0" smtClean="0">
                <a:latin typeface="Lucida Sans Unicode" pitchFamily="34" charset="0"/>
                <a:cs typeface="Lucida Sans Unicode" pitchFamily="34" charset="0"/>
              </a:rPr>
              <a:t>requerimientos del edificio</a:t>
            </a:r>
            <a:endParaRPr lang="es-CL" sz="1200" b="1" dirty="0">
              <a:latin typeface="Lucida Sans Unicode" pitchFamily="34" charset="0"/>
              <a:cs typeface="Lucida Sans Unicode" pitchFamily="34" charset="0"/>
            </a:endParaRPr>
          </a:p>
        </p:txBody>
      </p:sp>
      <p:sp>
        <p:nvSpPr>
          <p:cNvPr id="92" name="Line 11"/>
          <p:cNvSpPr>
            <a:spLocks noChangeShapeType="1"/>
          </p:cNvSpPr>
          <p:nvPr/>
        </p:nvSpPr>
        <p:spPr bwMode="auto">
          <a:xfrm flipV="1">
            <a:off x="1428728" y="4143380"/>
            <a:ext cx="0" cy="36851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 type="none" w="med" len="sm"/>
            <a:tailEnd type="none" w="med" len="sm"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93" name="AutoShape 2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741388" y="4500570"/>
            <a:ext cx="1401720" cy="428628"/>
          </a:xfrm>
          <a:prstGeom prst="roundRect">
            <a:avLst>
              <a:gd name="adj" fmla="val 16667"/>
            </a:avLst>
          </a:prstGeom>
          <a:ln w="38100"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anchor="ctr"/>
          <a:lstStyle/>
          <a:p>
            <a:endParaRPr lang="es-ES">
              <a:solidFill>
                <a:schemeClr val="lt1"/>
              </a:solidFill>
            </a:endParaRPr>
          </a:p>
        </p:txBody>
      </p:sp>
      <p:sp>
        <p:nvSpPr>
          <p:cNvPr id="94" name="Text Box 6">
            <a:hlinkClick r:id="rId7" action="ppaction://hlinksldjump"/>
          </p:cNvPr>
          <p:cNvSpPr txBox="1">
            <a:spLocks noChangeArrowheads="1"/>
          </p:cNvSpPr>
          <p:nvPr/>
        </p:nvSpPr>
        <p:spPr bwMode="auto">
          <a:xfrm>
            <a:off x="714348" y="4500570"/>
            <a:ext cx="142876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es-CL" sz="1200" b="1" dirty="0" smtClean="0">
                <a:latin typeface="Lucida Sans Unicode" pitchFamily="34" charset="0"/>
                <a:cs typeface="Lucida Sans Unicode" pitchFamily="34" charset="0"/>
              </a:rPr>
              <a:t>imposiciones del medio</a:t>
            </a:r>
            <a:endParaRPr lang="es-CL" sz="1200" b="1" dirty="0">
              <a:latin typeface="Lucida Sans Unicode" pitchFamily="34" charset="0"/>
              <a:cs typeface="Lucida Sans Unicode" pitchFamily="34" charset="0"/>
            </a:endParaRPr>
          </a:p>
        </p:txBody>
      </p:sp>
      <p:sp>
        <p:nvSpPr>
          <p:cNvPr id="95" name="Line 11"/>
          <p:cNvSpPr>
            <a:spLocks noChangeShapeType="1"/>
          </p:cNvSpPr>
          <p:nvPr/>
        </p:nvSpPr>
        <p:spPr bwMode="auto">
          <a:xfrm flipV="1">
            <a:off x="3571868" y="4929197"/>
            <a:ext cx="0" cy="264035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 type="none" w="med" len="sm"/>
            <a:tailEnd type="none" w="med" len="sm"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96" name="AutoShape 2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2357422" y="5181913"/>
            <a:ext cx="2428892" cy="428628"/>
          </a:xfrm>
          <a:prstGeom prst="roundRect">
            <a:avLst>
              <a:gd name="adj" fmla="val 16667"/>
            </a:avLst>
          </a:prstGeom>
          <a:ln w="38100"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anchor="ctr"/>
          <a:lstStyle/>
          <a:p>
            <a:endParaRPr lang="es-ES">
              <a:solidFill>
                <a:schemeClr val="lt1"/>
              </a:solidFill>
            </a:endParaRPr>
          </a:p>
        </p:txBody>
      </p:sp>
      <p:sp>
        <p:nvSpPr>
          <p:cNvPr id="97" name="Text Box 6">
            <a:hlinkClick r:id="rId7" action="ppaction://hlinksldjump"/>
          </p:cNvPr>
          <p:cNvSpPr txBox="1">
            <a:spLocks noChangeArrowheads="1"/>
          </p:cNvSpPr>
          <p:nvPr/>
        </p:nvSpPr>
        <p:spPr bwMode="auto">
          <a:xfrm>
            <a:off x="2285984" y="5295141"/>
            <a:ext cx="2571768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es-CL" sz="1200" b="1" dirty="0" smtClean="0">
                <a:latin typeface="Lucida Sans Unicode" pitchFamily="34" charset="0"/>
                <a:cs typeface="Lucida Sans Unicode" pitchFamily="34" charset="0"/>
              </a:rPr>
              <a:t>propuesta de materialización</a:t>
            </a:r>
            <a:endParaRPr lang="es-CL" sz="1200" b="1" dirty="0">
              <a:latin typeface="Lucida Sans Unicode" pitchFamily="34" charset="0"/>
              <a:cs typeface="Lucida Sans Unicode" pitchFamily="34" charset="0"/>
            </a:endParaRPr>
          </a:p>
        </p:txBody>
      </p:sp>
      <p:sp>
        <p:nvSpPr>
          <p:cNvPr id="98" name="Line 11"/>
          <p:cNvSpPr>
            <a:spLocks noChangeShapeType="1"/>
          </p:cNvSpPr>
          <p:nvPr/>
        </p:nvSpPr>
        <p:spPr bwMode="auto">
          <a:xfrm flipV="1">
            <a:off x="1428728" y="5929329"/>
            <a:ext cx="0" cy="192596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 type="none" w="med" len="sm"/>
            <a:tailEnd type="none" w="med" len="sm"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99" name="AutoShape 2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741388" y="6110607"/>
            <a:ext cx="1401720" cy="428628"/>
          </a:xfrm>
          <a:prstGeom prst="roundRect">
            <a:avLst>
              <a:gd name="adj" fmla="val 16667"/>
            </a:avLst>
          </a:prstGeom>
          <a:ln w="38100"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anchor="ctr"/>
          <a:lstStyle/>
          <a:p>
            <a:endParaRPr lang="es-ES">
              <a:solidFill>
                <a:schemeClr val="lt1"/>
              </a:solidFill>
            </a:endParaRPr>
          </a:p>
        </p:txBody>
      </p:sp>
      <p:sp>
        <p:nvSpPr>
          <p:cNvPr id="100" name="Text Box 6">
            <a:hlinkClick r:id="rId7" action="ppaction://hlinksldjump"/>
          </p:cNvPr>
          <p:cNvSpPr txBox="1">
            <a:spLocks noChangeArrowheads="1"/>
          </p:cNvSpPr>
          <p:nvPr/>
        </p:nvSpPr>
        <p:spPr bwMode="auto">
          <a:xfrm>
            <a:off x="714348" y="6110607"/>
            <a:ext cx="142876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es-CL" sz="1200" b="1" dirty="0" smtClean="0">
                <a:latin typeface="Lucida Sans Unicode" pitchFamily="34" charset="0"/>
                <a:cs typeface="Lucida Sans Unicode" pitchFamily="34" charset="0"/>
              </a:rPr>
              <a:t>modelación estructural</a:t>
            </a:r>
            <a:endParaRPr lang="es-CL" sz="1200" b="1" dirty="0">
              <a:latin typeface="Lucida Sans Unicode" pitchFamily="34" charset="0"/>
              <a:cs typeface="Lucida Sans Unicode" pitchFamily="34" charset="0"/>
            </a:endParaRPr>
          </a:p>
        </p:txBody>
      </p:sp>
      <p:sp>
        <p:nvSpPr>
          <p:cNvPr id="101" name="Line 11"/>
          <p:cNvSpPr>
            <a:spLocks noChangeShapeType="1"/>
          </p:cNvSpPr>
          <p:nvPr/>
        </p:nvSpPr>
        <p:spPr bwMode="auto">
          <a:xfrm flipV="1">
            <a:off x="1428728" y="4929198"/>
            <a:ext cx="0" cy="500066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 type="none" w="med" len="sm"/>
            <a:tailEnd type="none" w="med" len="sm"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102" name="Line 8"/>
          <p:cNvSpPr>
            <a:spLocks noChangeShapeType="1"/>
          </p:cNvSpPr>
          <p:nvPr/>
        </p:nvSpPr>
        <p:spPr bwMode="auto">
          <a:xfrm flipV="1">
            <a:off x="1428728" y="5429264"/>
            <a:ext cx="928694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 type="none" w="med" len="sm"/>
            <a:tailEnd type="none" w="med" len="sm"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103" name="Line 8"/>
          <p:cNvSpPr>
            <a:spLocks noChangeShapeType="1"/>
          </p:cNvSpPr>
          <p:nvPr/>
        </p:nvSpPr>
        <p:spPr bwMode="auto">
          <a:xfrm flipV="1">
            <a:off x="1428728" y="5918010"/>
            <a:ext cx="4286280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 type="none" w="med" len="sm"/>
            <a:tailEnd type="none" w="med" len="sm"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104" name="Line 11"/>
          <p:cNvSpPr>
            <a:spLocks noChangeShapeType="1"/>
          </p:cNvSpPr>
          <p:nvPr/>
        </p:nvSpPr>
        <p:spPr bwMode="auto">
          <a:xfrm flipV="1">
            <a:off x="3571868" y="5632258"/>
            <a:ext cx="0" cy="511386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 type="none" w="med" len="sm"/>
            <a:tailEnd type="none" w="med" len="sm"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106" name="AutoShape 2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2884528" y="6110608"/>
            <a:ext cx="1401720" cy="428628"/>
          </a:xfrm>
          <a:prstGeom prst="roundRect">
            <a:avLst>
              <a:gd name="adj" fmla="val 16667"/>
            </a:avLst>
          </a:prstGeom>
          <a:ln w="38100"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anchor="ctr"/>
          <a:lstStyle/>
          <a:p>
            <a:endParaRPr lang="es-ES">
              <a:solidFill>
                <a:schemeClr val="lt1"/>
              </a:solidFill>
            </a:endParaRPr>
          </a:p>
        </p:txBody>
      </p:sp>
      <p:sp>
        <p:nvSpPr>
          <p:cNvPr id="107" name="Text Box 6">
            <a:hlinkClick r:id="rId7" action="ppaction://hlinksldjump"/>
          </p:cNvPr>
          <p:cNvSpPr txBox="1">
            <a:spLocks noChangeArrowheads="1"/>
          </p:cNvSpPr>
          <p:nvPr/>
        </p:nvSpPr>
        <p:spPr bwMode="auto">
          <a:xfrm>
            <a:off x="2857488" y="6110608"/>
            <a:ext cx="142876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es-CL" sz="1200" b="1" dirty="0" smtClean="0">
                <a:latin typeface="Lucida Sans Unicode" pitchFamily="34" charset="0"/>
                <a:cs typeface="Lucida Sans Unicode" pitchFamily="34" charset="0"/>
              </a:rPr>
              <a:t>elección de material</a:t>
            </a:r>
            <a:endParaRPr lang="es-CL" sz="1200" b="1" dirty="0">
              <a:latin typeface="Lucida Sans Unicode" pitchFamily="34" charset="0"/>
              <a:cs typeface="Lucida Sans Unicode" pitchFamily="34" charset="0"/>
            </a:endParaRPr>
          </a:p>
        </p:txBody>
      </p:sp>
      <p:sp>
        <p:nvSpPr>
          <p:cNvPr id="108" name="Line 11"/>
          <p:cNvSpPr>
            <a:spLocks noChangeShapeType="1"/>
          </p:cNvSpPr>
          <p:nvPr/>
        </p:nvSpPr>
        <p:spPr bwMode="auto">
          <a:xfrm flipV="1">
            <a:off x="5715008" y="5929329"/>
            <a:ext cx="0" cy="192596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 type="none" w="med" len="sm"/>
            <a:tailEnd type="none" w="med" len="sm"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109" name="AutoShape 2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5027668" y="6110607"/>
            <a:ext cx="1401720" cy="428628"/>
          </a:xfrm>
          <a:prstGeom prst="roundRect">
            <a:avLst>
              <a:gd name="adj" fmla="val 16667"/>
            </a:avLst>
          </a:prstGeom>
          <a:ln w="38100"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anchor="ctr"/>
          <a:lstStyle/>
          <a:p>
            <a:endParaRPr lang="es-ES">
              <a:solidFill>
                <a:schemeClr val="lt1"/>
              </a:solidFill>
            </a:endParaRPr>
          </a:p>
        </p:txBody>
      </p:sp>
      <p:sp>
        <p:nvSpPr>
          <p:cNvPr id="110" name="Text Box 6">
            <a:hlinkClick r:id="rId7" action="ppaction://hlinksldjump"/>
          </p:cNvPr>
          <p:cNvSpPr txBox="1">
            <a:spLocks noChangeArrowheads="1"/>
          </p:cNvSpPr>
          <p:nvPr/>
        </p:nvSpPr>
        <p:spPr bwMode="auto">
          <a:xfrm>
            <a:off x="5000628" y="6110607"/>
            <a:ext cx="142876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es-CL" sz="1200" b="1" dirty="0" smtClean="0">
                <a:latin typeface="Lucida Sans Unicode" pitchFamily="34" charset="0"/>
                <a:cs typeface="Lucida Sans Unicode" pitchFamily="34" charset="0"/>
              </a:rPr>
              <a:t>proceso constructivo</a:t>
            </a:r>
            <a:endParaRPr lang="es-CL" sz="1200" b="1" dirty="0">
              <a:latin typeface="Lucida Sans Unicode" pitchFamily="34" charset="0"/>
              <a:cs typeface="Lucida Sans Unicode" pitchFamily="34" charset="0"/>
            </a:endParaRPr>
          </a:p>
        </p:txBody>
      </p:sp>
      <p:sp>
        <p:nvSpPr>
          <p:cNvPr id="111" name="Line 11"/>
          <p:cNvSpPr>
            <a:spLocks noChangeShapeType="1"/>
          </p:cNvSpPr>
          <p:nvPr/>
        </p:nvSpPr>
        <p:spPr bwMode="auto">
          <a:xfrm flipV="1">
            <a:off x="5715008" y="4929198"/>
            <a:ext cx="0" cy="500066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 type="none" w="med" len="sm"/>
            <a:tailEnd type="none" w="med" len="sm"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112" name="Line 8"/>
          <p:cNvSpPr>
            <a:spLocks noChangeShapeType="1"/>
          </p:cNvSpPr>
          <p:nvPr/>
        </p:nvSpPr>
        <p:spPr bwMode="auto">
          <a:xfrm flipV="1">
            <a:off x="4786314" y="5429264"/>
            <a:ext cx="928694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 type="none" w="med" len="sm"/>
            <a:tailEnd type="none" w="med" len="sm"/>
          </a:ln>
          <a:effectLst/>
        </p:spPr>
        <p:txBody>
          <a:bodyPr/>
          <a:lstStyle/>
          <a:p>
            <a:endParaRPr lang="es-E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" name="AutoShape 2"/>
          <p:cNvSpPr>
            <a:spLocks noChangeArrowheads="1"/>
          </p:cNvSpPr>
          <p:nvPr/>
        </p:nvSpPr>
        <p:spPr bwMode="auto">
          <a:xfrm>
            <a:off x="523875" y="357166"/>
            <a:ext cx="2119299" cy="427079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es-ES" dirty="0">
              <a:solidFill>
                <a:schemeClr val="lt1"/>
              </a:solidFill>
            </a:endParaRPr>
          </a:p>
        </p:txBody>
      </p:sp>
      <p:sp>
        <p:nvSpPr>
          <p:cNvPr id="209" name="AutoShape 8"/>
          <p:cNvSpPr>
            <a:spLocks noChangeArrowheads="1"/>
          </p:cNvSpPr>
          <p:nvPr/>
        </p:nvSpPr>
        <p:spPr bwMode="auto">
          <a:xfrm>
            <a:off x="717550" y="911245"/>
            <a:ext cx="1644650" cy="188912"/>
          </a:xfrm>
          <a:prstGeom prst="roundRect">
            <a:avLst>
              <a:gd name="adj" fmla="val 16667"/>
            </a:avLst>
          </a:prstGeom>
          <a:ln w="38100"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anchor="ctr"/>
          <a:lstStyle/>
          <a:p>
            <a:endParaRPr lang="es-ES">
              <a:solidFill>
                <a:schemeClr val="lt1"/>
              </a:solidFill>
            </a:endParaRPr>
          </a:p>
        </p:txBody>
      </p:sp>
      <p:sp>
        <p:nvSpPr>
          <p:cNvPr id="211" name="AutoShape 10"/>
          <p:cNvSpPr>
            <a:spLocks noChangeArrowheads="1"/>
          </p:cNvSpPr>
          <p:nvPr/>
        </p:nvSpPr>
        <p:spPr bwMode="auto">
          <a:xfrm>
            <a:off x="906463" y="1236682"/>
            <a:ext cx="1519237" cy="188913"/>
          </a:xfrm>
          <a:prstGeom prst="roundRect">
            <a:avLst>
              <a:gd name="adj" fmla="val 16667"/>
            </a:avLst>
          </a:prstGeom>
          <a:ln w="38100"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anchor="ctr"/>
          <a:lstStyle/>
          <a:p>
            <a:endParaRPr lang="es-ES">
              <a:solidFill>
                <a:schemeClr val="lt1"/>
              </a:solidFill>
            </a:endParaRPr>
          </a:p>
        </p:txBody>
      </p:sp>
      <p:sp>
        <p:nvSpPr>
          <p:cNvPr id="237" name="Line 36"/>
          <p:cNvSpPr>
            <a:spLocks noChangeShapeType="1"/>
          </p:cNvSpPr>
          <p:nvPr/>
        </p:nvSpPr>
        <p:spPr bwMode="auto">
          <a:xfrm>
            <a:off x="590550" y="785832"/>
            <a:ext cx="1588" cy="2530475"/>
          </a:xfrm>
          <a:prstGeom prst="line">
            <a:avLst/>
          </a:prstGeom>
          <a:noFill/>
          <a:ln w="19050">
            <a:solidFill>
              <a:srgbClr val="FFFFCC"/>
            </a:solidFill>
            <a:round/>
            <a:headEnd type="none" w="med" len="sm"/>
            <a:tailEnd type="none" w="med" len="sm"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238" name="Line 37"/>
          <p:cNvSpPr>
            <a:spLocks noChangeShapeType="1"/>
          </p:cNvSpPr>
          <p:nvPr/>
        </p:nvSpPr>
        <p:spPr bwMode="auto">
          <a:xfrm flipH="1">
            <a:off x="587348" y="3316307"/>
            <a:ext cx="127000" cy="1588"/>
          </a:xfrm>
          <a:prstGeom prst="line">
            <a:avLst/>
          </a:prstGeom>
          <a:noFill/>
          <a:ln w="19050">
            <a:solidFill>
              <a:srgbClr val="FFFFCC"/>
            </a:solidFill>
            <a:round/>
            <a:headEnd type="none" w="med" len="sm"/>
            <a:tailEnd type="none" w="med" len="sm"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239" name="Line 38"/>
          <p:cNvSpPr>
            <a:spLocks noChangeShapeType="1"/>
          </p:cNvSpPr>
          <p:nvPr/>
        </p:nvSpPr>
        <p:spPr bwMode="auto">
          <a:xfrm flipH="1">
            <a:off x="590550" y="1004907"/>
            <a:ext cx="127000" cy="1588"/>
          </a:xfrm>
          <a:prstGeom prst="line">
            <a:avLst/>
          </a:prstGeom>
          <a:noFill/>
          <a:ln w="19050">
            <a:solidFill>
              <a:srgbClr val="FFFFCC"/>
            </a:solidFill>
            <a:round/>
            <a:headEnd type="none" w="med" len="sm"/>
            <a:tailEnd type="none" w="med" len="sm"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240" name="Line 39"/>
          <p:cNvSpPr>
            <a:spLocks noChangeShapeType="1"/>
          </p:cNvSpPr>
          <p:nvPr/>
        </p:nvSpPr>
        <p:spPr bwMode="auto">
          <a:xfrm>
            <a:off x="781050" y="1100157"/>
            <a:ext cx="1588" cy="1804988"/>
          </a:xfrm>
          <a:prstGeom prst="line">
            <a:avLst/>
          </a:prstGeom>
          <a:noFill/>
          <a:ln w="19050">
            <a:solidFill>
              <a:srgbClr val="FFFFCC"/>
            </a:solidFill>
            <a:round/>
            <a:headEnd type="none" w="med" len="sm"/>
            <a:tailEnd type="none" w="med" len="sm"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241" name="Line 40"/>
          <p:cNvSpPr>
            <a:spLocks noChangeShapeType="1"/>
          </p:cNvSpPr>
          <p:nvPr/>
        </p:nvSpPr>
        <p:spPr bwMode="auto">
          <a:xfrm flipH="1">
            <a:off x="781050" y="1355745"/>
            <a:ext cx="125413" cy="1587"/>
          </a:xfrm>
          <a:prstGeom prst="line">
            <a:avLst/>
          </a:prstGeom>
          <a:noFill/>
          <a:ln w="19050">
            <a:solidFill>
              <a:srgbClr val="FFFFCC"/>
            </a:solidFill>
            <a:round/>
            <a:headEnd type="none" w="med" len="sm"/>
            <a:tailEnd type="none" w="med" len="sm"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242" name="Line 41"/>
          <p:cNvSpPr>
            <a:spLocks noChangeShapeType="1"/>
          </p:cNvSpPr>
          <p:nvPr/>
        </p:nvSpPr>
        <p:spPr bwMode="auto">
          <a:xfrm flipH="1">
            <a:off x="781050" y="1649432"/>
            <a:ext cx="125413" cy="1588"/>
          </a:xfrm>
          <a:prstGeom prst="line">
            <a:avLst/>
          </a:prstGeom>
          <a:noFill/>
          <a:ln w="19050">
            <a:solidFill>
              <a:srgbClr val="FFFFCC"/>
            </a:solidFill>
            <a:round/>
            <a:headEnd type="none" w="med" len="sm"/>
            <a:tailEnd type="none" w="med" len="sm"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243" name="Line 42"/>
          <p:cNvSpPr>
            <a:spLocks noChangeShapeType="1"/>
          </p:cNvSpPr>
          <p:nvPr/>
        </p:nvSpPr>
        <p:spPr bwMode="auto">
          <a:xfrm flipH="1">
            <a:off x="781050" y="1965345"/>
            <a:ext cx="125413" cy="1587"/>
          </a:xfrm>
          <a:prstGeom prst="line">
            <a:avLst/>
          </a:prstGeom>
          <a:noFill/>
          <a:ln w="19050">
            <a:solidFill>
              <a:srgbClr val="FFFFCC"/>
            </a:solidFill>
            <a:round/>
            <a:headEnd type="none" w="med" len="sm"/>
            <a:tailEnd type="none" w="med" len="sm"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244" name="Line 43"/>
          <p:cNvSpPr>
            <a:spLocks noChangeShapeType="1"/>
          </p:cNvSpPr>
          <p:nvPr/>
        </p:nvSpPr>
        <p:spPr bwMode="auto">
          <a:xfrm flipH="1">
            <a:off x="781050" y="2281257"/>
            <a:ext cx="125413" cy="1588"/>
          </a:xfrm>
          <a:prstGeom prst="line">
            <a:avLst/>
          </a:prstGeom>
          <a:noFill/>
          <a:ln w="19050">
            <a:solidFill>
              <a:srgbClr val="FFFFCC"/>
            </a:solidFill>
            <a:round/>
            <a:headEnd type="none" w="med" len="sm"/>
            <a:tailEnd type="none" w="med" len="sm"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245" name="Line 44"/>
          <p:cNvSpPr>
            <a:spLocks noChangeShapeType="1"/>
          </p:cNvSpPr>
          <p:nvPr/>
        </p:nvSpPr>
        <p:spPr bwMode="auto">
          <a:xfrm flipH="1">
            <a:off x="781050" y="2598757"/>
            <a:ext cx="125413" cy="1588"/>
          </a:xfrm>
          <a:prstGeom prst="line">
            <a:avLst/>
          </a:prstGeom>
          <a:noFill/>
          <a:ln w="19050">
            <a:solidFill>
              <a:srgbClr val="FFFFCC"/>
            </a:solidFill>
            <a:round/>
            <a:headEnd type="none" w="med" len="sm"/>
            <a:tailEnd type="none" w="med" len="sm"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246" name="Line 45"/>
          <p:cNvSpPr>
            <a:spLocks noChangeShapeType="1"/>
          </p:cNvSpPr>
          <p:nvPr/>
        </p:nvSpPr>
        <p:spPr bwMode="auto">
          <a:xfrm flipH="1">
            <a:off x="781050" y="2913082"/>
            <a:ext cx="125413" cy="1588"/>
          </a:xfrm>
          <a:prstGeom prst="line">
            <a:avLst/>
          </a:prstGeom>
          <a:noFill/>
          <a:ln w="19050">
            <a:solidFill>
              <a:srgbClr val="FFFFCC"/>
            </a:solidFill>
            <a:round/>
            <a:headEnd type="none" w="med" len="sm"/>
            <a:tailEnd type="none" w="med" len="sm"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247" name="Line 46"/>
          <p:cNvSpPr>
            <a:spLocks noChangeShapeType="1"/>
          </p:cNvSpPr>
          <p:nvPr/>
        </p:nvSpPr>
        <p:spPr bwMode="auto">
          <a:xfrm>
            <a:off x="781050" y="3378220"/>
            <a:ext cx="1588" cy="1803400"/>
          </a:xfrm>
          <a:prstGeom prst="line">
            <a:avLst/>
          </a:prstGeom>
          <a:noFill/>
          <a:ln w="19050">
            <a:solidFill>
              <a:srgbClr val="FFFFCC"/>
            </a:solidFill>
            <a:round/>
            <a:headEnd type="none" w="med" len="sm"/>
            <a:tailEnd type="none" w="med" len="sm"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248" name="Line 47"/>
          <p:cNvSpPr>
            <a:spLocks noChangeShapeType="1"/>
          </p:cNvSpPr>
          <p:nvPr/>
        </p:nvSpPr>
        <p:spPr bwMode="auto">
          <a:xfrm flipH="1">
            <a:off x="781050" y="3632220"/>
            <a:ext cx="125413" cy="1587"/>
          </a:xfrm>
          <a:prstGeom prst="line">
            <a:avLst/>
          </a:prstGeom>
          <a:noFill/>
          <a:ln w="19050">
            <a:solidFill>
              <a:srgbClr val="FFFFCC"/>
            </a:solidFill>
            <a:round/>
            <a:headEnd type="none" w="med" len="sm"/>
            <a:tailEnd type="none" w="med" len="sm"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249" name="Line 48"/>
          <p:cNvSpPr>
            <a:spLocks noChangeShapeType="1"/>
          </p:cNvSpPr>
          <p:nvPr/>
        </p:nvSpPr>
        <p:spPr bwMode="auto">
          <a:xfrm flipH="1">
            <a:off x="781050" y="3925907"/>
            <a:ext cx="125413" cy="1588"/>
          </a:xfrm>
          <a:prstGeom prst="line">
            <a:avLst/>
          </a:prstGeom>
          <a:noFill/>
          <a:ln w="19050">
            <a:solidFill>
              <a:srgbClr val="FFFFCC"/>
            </a:solidFill>
            <a:round/>
            <a:headEnd type="none" w="med" len="sm"/>
            <a:tailEnd type="none" w="med" len="sm"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250" name="Line 49"/>
          <p:cNvSpPr>
            <a:spLocks noChangeShapeType="1"/>
          </p:cNvSpPr>
          <p:nvPr/>
        </p:nvSpPr>
        <p:spPr bwMode="auto">
          <a:xfrm flipH="1">
            <a:off x="781050" y="4241820"/>
            <a:ext cx="125413" cy="1587"/>
          </a:xfrm>
          <a:prstGeom prst="line">
            <a:avLst/>
          </a:prstGeom>
          <a:noFill/>
          <a:ln w="19050">
            <a:solidFill>
              <a:srgbClr val="FFFFCC"/>
            </a:solidFill>
            <a:round/>
            <a:headEnd type="none" w="med" len="sm"/>
            <a:tailEnd type="none" w="med" len="sm"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251" name="Line 50"/>
          <p:cNvSpPr>
            <a:spLocks noChangeShapeType="1"/>
          </p:cNvSpPr>
          <p:nvPr/>
        </p:nvSpPr>
        <p:spPr bwMode="auto">
          <a:xfrm flipH="1">
            <a:off x="781050" y="4559320"/>
            <a:ext cx="125413" cy="1587"/>
          </a:xfrm>
          <a:prstGeom prst="line">
            <a:avLst/>
          </a:prstGeom>
          <a:noFill/>
          <a:ln w="19050">
            <a:solidFill>
              <a:srgbClr val="FFFFCC"/>
            </a:solidFill>
            <a:round/>
            <a:headEnd type="none" w="med" len="sm"/>
            <a:tailEnd type="none" w="med" len="sm"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252" name="Line 51"/>
          <p:cNvSpPr>
            <a:spLocks noChangeShapeType="1"/>
          </p:cNvSpPr>
          <p:nvPr/>
        </p:nvSpPr>
        <p:spPr bwMode="auto">
          <a:xfrm flipH="1">
            <a:off x="781050" y="4875232"/>
            <a:ext cx="125413" cy="1588"/>
          </a:xfrm>
          <a:prstGeom prst="line">
            <a:avLst/>
          </a:prstGeom>
          <a:noFill/>
          <a:ln w="19050">
            <a:solidFill>
              <a:srgbClr val="FFFFCC"/>
            </a:solidFill>
            <a:round/>
            <a:headEnd type="none" w="med" len="sm"/>
            <a:tailEnd type="none" w="med" len="sm"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253" name="Line 52"/>
          <p:cNvSpPr>
            <a:spLocks noChangeShapeType="1"/>
          </p:cNvSpPr>
          <p:nvPr/>
        </p:nvSpPr>
        <p:spPr bwMode="auto">
          <a:xfrm flipH="1">
            <a:off x="781050" y="5191145"/>
            <a:ext cx="125413" cy="1587"/>
          </a:xfrm>
          <a:prstGeom prst="line">
            <a:avLst/>
          </a:prstGeom>
          <a:noFill/>
          <a:ln w="19050">
            <a:solidFill>
              <a:srgbClr val="FFFFCC"/>
            </a:solidFill>
            <a:round/>
            <a:headEnd type="none" w="med" len="sm"/>
            <a:tailEnd type="none" w="med" len="sm"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282" name="Line 81"/>
          <p:cNvSpPr>
            <a:spLocks noChangeShapeType="1"/>
          </p:cNvSpPr>
          <p:nvPr/>
        </p:nvSpPr>
        <p:spPr bwMode="auto">
          <a:xfrm>
            <a:off x="3638550" y="785831"/>
            <a:ext cx="1588" cy="3906000"/>
          </a:xfrm>
          <a:prstGeom prst="line">
            <a:avLst/>
          </a:prstGeom>
          <a:noFill/>
          <a:ln w="19050">
            <a:solidFill>
              <a:srgbClr val="FFFFCC"/>
            </a:solidFill>
            <a:round/>
            <a:headEnd type="none" w="med" len="sm"/>
            <a:tailEnd type="none" w="med" len="sm"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316" name="Line 115"/>
          <p:cNvSpPr>
            <a:spLocks noChangeShapeType="1"/>
          </p:cNvSpPr>
          <p:nvPr/>
        </p:nvSpPr>
        <p:spPr bwMode="auto">
          <a:xfrm>
            <a:off x="382588" y="6143644"/>
            <a:ext cx="5854700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 type="none" w="med" len="sm"/>
            <a:tailEnd type="none" w="med" len="sm"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317" name="Line 116"/>
          <p:cNvSpPr>
            <a:spLocks noChangeShapeType="1"/>
          </p:cNvSpPr>
          <p:nvPr/>
        </p:nvSpPr>
        <p:spPr bwMode="auto">
          <a:xfrm flipV="1">
            <a:off x="381000" y="587395"/>
            <a:ext cx="1588" cy="55440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 type="none" w="med" len="sm"/>
            <a:tailEnd type="none" w="med" len="sm"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318" name="AutoShape 117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3797300" y="5921395"/>
            <a:ext cx="1825625" cy="579439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es-ES">
              <a:solidFill>
                <a:schemeClr val="lt1"/>
              </a:solidFill>
            </a:endParaRPr>
          </a:p>
        </p:txBody>
      </p:sp>
      <p:sp>
        <p:nvSpPr>
          <p:cNvPr id="320" name="Line 129"/>
          <p:cNvSpPr>
            <a:spLocks noChangeShapeType="1"/>
          </p:cNvSpPr>
          <p:nvPr/>
        </p:nvSpPr>
        <p:spPr bwMode="auto">
          <a:xfrm flipV="1">
            <a:off x="3405188" y="587395"/>
            <a:ext cx="1587" cy="55440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 type="none" w="med" len="sm"/>
            <a:tailEnd type="none" w="med" len="sm"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321" name="Line 130"/>
          <p:cNvSpPr>
            <a:spLocks noChangeShapeType="1"/>
          </p:cNvSpPr>
          <p:nvPr/>
        </p:nvSpPr>
        <p:spPr bwMode="auto">
          <a:xfrm flipV="1">
            <a:off x="6237288" y="587395"/>
            <a:ext cx="1587" cy="55440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 type="none" w="med" len="sm"/>
            <a:tailEnd type="none" w="med" len="sm"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322" name="Line 131"/>
          <p:cNvSpPr>
            <a:spLocks noChangeShapeType="1"/>
          </p:cNvSpPr>
          <p:nvPr/>
        </p:nvSpPr>
        <p:spPr bwMode="auto">
          <a:xfrm flipH="1">
            <a:off x="381000" y="587395"/>
            <a:ext cx="127000" cy="1587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 type="none" w="med" len="sm"/>
            <a:tailEnd type="none" w="med" len="sm"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323" name="Line 132"/>
          <p:cNvSpPr>
            <a:spLocks noChangeShapeType="1"/>
          </p:cNvSpPr>
          <p:nvPr/>
        </p:nvSpPr>
        <p:spPr bwMode="auto">
          <a:xfrm flipH="1">
            <a:off x="3405188" y="587395"/>
            <a:ext cx="127000" cy="1587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 type="none" w="med" len="sm"/>
            <a:tailEnd type="none" w="med" len="sm"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53" name="Text Box 8">
            <a:hlinkClick r:id="rId4" action="ppaction://hlinksldjump"/>
          </p:cNvPr>
          <p:cNvSpPr txBox="1">
            <a:spLocks noChangeArrowheads="1"/>
          </p:cNvSpPr>
          <p:nvPr/>
        </p:nvSpPr>
        <p:spPr bwMode="auto">
          <a:xfrm>
            <a:off x="619083" y="428604"/>
            <a:ext cx="1952653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es-CL" sz="1200" dirty="0">
                <a:solidFill>
                  <a:srgbClr val="FFFFCC"/>
                </a:solidFill>
                <a:latin typeface="Lucida Sans Unicode" pitchFamily="34" charset="0"/>
                <a:cs typeface="Lucida Sans Unicode" pitchFamily="34" charset="0"/>
              </a:rPr>
              <a:t>i</a:t>
            </a:r>
            <a:r>
              <a:rPr lang="es-CL" sz="1200" dirty="0" smtClean="0">
                <a:solidFill>
                  <a:srgbClr val="FFFFCC"/>
                </a:solidFill>
                <a:latin typeface="Lucida Sans Unicode" pitchFamily="34" charset="0"/>
                <a:cs typeface="Lucida Sans Unicode" pitchFamily="34" charset="0"/>
              </a:rPr>
              <a:t>mposiciones del medio</a:t>
            </a:r>
            <a:endParaRPr lang="es-CL" sz="1200" dirty="0">
              <a:solidFill>
                <a:srgbClr val="FFFFCC"/>
              </a:solidFill>
              <a:latin typeface="Lucida Sans Unicode" pitchFamily="34" charset="0"/>
              <a:cs typeface="Lucida Sans Unicode" pitchFamily="34" charset="0"/>
            </a:endParaRPr>
          </a:p>
        </p:txBody>
      </p:sp>
      <p:sp>
        <p:nvSpPr>
          <p:cNvPr id="325" name="AutoShape 2"/>
          <p:cNvSpPr>
            <a:spLocks noChangeArrowheads="1"/>
          </p:cNvSpPr>
          <p:nvPr/>
        </p:nvSpPr>
        <p:spPr bwMode="auto">
          <a:xfrm>
            <a:off x="3571868" y="358715"/>
            <a:ext cx="2119299" cy="427079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es-ES" dirty="0">
              <a:solidFill>
                <a:schemeClr val="lt1"/>
              </a:solidFill>
            </a:endParaRPr>
          </a:p>
        </p:txBody>
      </p:sp>
      <p:sp>
        <p:nvSpPr>
          <p:cNvPr id="326" name="Text Box 8">
            <a:hlinkClick r:id="rId4" action="ppaction://hlinksldjump"/>
          </p:cNvPr>
          <p:cNvSpPr txBox="1">
            <a:spLocks noChangeArrowheads="1"/>
          </p:cNvSpPr>
          <p:nvPr/>
        </p:nvSpPr>
        <p:spPr bwMode="auto">
          <a:xfrm>
            <a:off x="3571868" y="428605"/>
            <a:ext cx="2143140" cy="2785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es-CL" sz="1200" dirty="0" smtClean="0">
                <a:solidFill>
                  <a:srgbClr val="FFFFCC"/>
                </a:solidFill>
                <a:latin typeface="Lucida Sans Unicode" pitchFamily="34" charset="0"/>
                <a:cs typeface="Lucida Sans Unicode" pitchFamily="34" charset="0"/>
              </a:rPr>
              <a:t>necesidades del hombre</a:t>
            </a:r>
            <a:endParaRPr lang="es-CL" sz="1200" dirty="0">
              <a:solidFill>
                <a:srgbClr val="FFFFCC"/>
              </a:solidFill>
              <a:latin typeface="Lucida Sans Unicode" pitchFamily="34" charset="0"/>
              <a:cs typeface="Lucida Sans Unicode" pitchFamily="34" charset="0"/>
            </a:endParaRPr>
          </a:p>
        </p:txBody>
      </p:sp>
      <p:sp>
        <p:nvSpPr>
          <p:cNvPr id="327" name="AutoShape 2"/>
          <p:cNvSpPr>
            <a:spLocks noChangeArrowheads="1"/>
          </p:cNvSpPr>
          <p:nvPr/>
        </p:nvSpPr>
        <p:spPr bwMode="auto">
          <a:xfrm>
            <a:off x="6357950" y="357166"/>
            <a:ext cx="2119299" cy="427079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es-ES" dirty="0">
              <a:solidFill>
                <a:schemeClr val="lt1"/>
              </a:solidFill>
            </a:endParaRPr>
          </a:p>
        </p:txBody>
      </p:sp>
      <p:sp>
        <p:nvSpPr>
          <p:cNvPr id="328" name="Text Box 8">
            <a:hlinkClick r:id="rId4" action="ppaction://hlinksldjump"/>
          </p:cNvPr>
          <p:cNvSpPr txBox="1">
            <a:spLocks noChangeArrowheads="1"/>
          </p:cNvSpPr>
          <p:nvPr/>
        </p:nvSpPr>
        <p:spPr bwMode="auto">
          <a:xfrm>
            <a:off x="6286512" y="428604"/>
            <a:ext cx="2286016" cy="2754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es-CL" sz="1200" dirty="0" smtClean="0">
                <a:solidFill>
                  <a:srgbClr val="FFFFCC"/>
                </a:solidFill>
                <a:latin typeface="Lucida Sans Unicode" pitchFamily="34" charset="0"/>
                <a:cs typeface="Lucida Sans Unicode" pitchFamily="34" charset="0"/>
              </a:rPr>
              <a:t>requerimientos del edificio</a:t>
            </a:r>
            <a:endParaRPr lang="es-CL" sz="1200" dirty="0">
              <a:solidFill>
                <a:srgbClr val="FFFFCC"/>
              </a:solidFill>
              <a:latin typeface="Lucida Sans Unicode" pitchFamily="34" charset="0"/>
              <a:cs typeface="Lucida Sans Unicode" pitchFamily="34" charset="0"/>
            </a:endParaRPr>
          </a:p>
        </p:txBody>
      </p:sp>
      <p:sp>
        <p:nvSpPr>
          <p:cNvPr id="329" name="Line 132"/>
          <p:cNvSpPr>
            <a:spLocks noChangeShapeType="1"/>
          </p:cNvSpPr>
          <p:nvPr/>
        </p:nvSpPr>
        <p:spPr bwMode="auto">
          <a:xfrm flipH="1">
            <a:off x="6215074" y="571480"/>
            <a:ext cx="127000" cy="1587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 type="none" w="med" len="sm"/>
            <a:tailEnd type="none" w="med" len="sm"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330" name="Text Box 8">
            <a:hlinkClick r:id="rId4" action="ppaction://hlinksldjump"/>
          </p:cNvPr>
          <p:cNvSpPr txBox="1">
            <a:spLocks noChangeArrowheads="1"/>
          </p:cNvSpPr>
          <p:nvPr/>
        </p:nvSpPr>
        <p:spPr bwMode="auto">
          <a:xfrm>
            <a:off x="3643306" y="5977614"/>
            <a:ext cx="214314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es-CL" sz="1400" dirty="0" smtClean="0">
                <a:solidFill>
                  <a:srgbClr val="FFFFCC"/>
                </a:solidFill>
                <a:latin typeface="Lucida Sans Unicode" pitchFamily="34" charset="0"/>
                <a:cs typeface="Lucida Sans Unicode" pitchFamily="34" charset="0"/>
              </a:rPr>
              <a:t>propuesta de materialización</a:t>
            </a:r>
            <a:endParaRPr lang="es-CL" sz="1400" dirty="0">
              <a:solidFill>
                <a:srgbClr val="FFFFCC"/>
              </a:solidFill>
              <a:latin typeface="Lucida Sans Unicode" pitchFamily="34" charset="0"/>
              <a:cs typeface="Lucida Sans Unicode" pitchFamily="34" charset="0"/>
            </a:endParaRPr>
          </a:p>
        </p:txBody>
      </p:sp>
      <p:sp>
        <p:nvSpPr>
          <p:cNvPr id="332" name="Text Box 6">
            <a:hlinkClick r:id="rId5" action="ppaction://hlinksldjump"/>
          </p:cNvPr>
          <p:cNvSpPr txBox="1">
            <a:spLocks noChangeArrowheads="1"/>
          </p:cNvSpPr>
          <p:nvPr/>
        </p:nvSpPr>
        <p:spPr bwMode="auto">
          <a:xfrm>
            <a:off x="785786" y="896763"/>
            <a:ext cx="1500198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es-CL" sz="1000" b="1" dirty="0" err="1" smtClean="0">
                <a:latin typeface="Lucida Sans Unicode" pitchFamily="34" charset="0"/>
                <a:cs typeface="Lucida Sans Unicode" pitchFamily="34" charset="0"/>
              </a:rPr>
              <a:t>m.a.</a:t>
            </a:r>
            <a:r>
              <a:rPr lang="es-CL" sz="1000" b="1" dirty="0" smtClean="0">
                <a:latin typeface="Lucida Sans Unicode" pitchFamily="34" charset="0"/>
                <a:cs typeface="Lucida Sans Unicode" pitchFamily="34" charset="0"/>
              </a:rPr>
              <a:t> natural</a:t>
            </a:r>
            <a:endParaRPr lang="es-CL" sz="1000" b="1" dirty="0">
              <a:latin typeface="Lucida Sans Unicode" pitchFamily="34" charset="0"/>
              <a:cs typeface="Lucida Sans Unicode" pitchFamily="34" charset="0"/>
            </a:endParaRPr>
          </a:p>
        </p:txBody>
      </p:sp>
      <p:sp>
        <p:nvSpPr>
          <p:cNvPr id="333" name="Text Box 6">
            <a:hlinkClick r:id="rId5" action="ppaction://hlinksldjump"/>
          </p:cNvPr>
          <p:cNvSpPr txBox="1">
            <a:spLocks noChangeArrowheads="1"/>
          </p:cNvSpPr>
          <p:nvPr/>
        </p:nvSpPr>
        <p:spPr bwMode="auto">
          <a:xfrm>
            <a:off x="938186" y="1214422"/>
            <a:ext cx="1500198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es-CL" sz="1000" b="1" dirty="0" smtClean="0">
                <a:latin typeface="Lucida Sans Unicode" pitchFamily="34" charset="0"/>
                <a:cs typeface="Lucida Sans Unicode" pitchFamily="34" charset="0"/>
              </a:rPr>
              <a:t>clima</a:t>
            </a:r>
            <a:endParaRPr lang="es-CL" sz="1000" b="1" dirty="0">
              <a:latin typeface="Lucida Sans Unicode" pitchFamily="34" charset="0"/>
              <a:cs typeface="Lucida Sans Unicode" pitchFamily="34" charset="0"/>
            </a:endParaRPr>
          </a:p>
        </p:txBody>
      </p:sp>
      <p:sp>
        <p:nvSpPr>
          <p:cNvPr id="334" name="AutoShape 10"/>
          <p:cNvSpPr>
            <a:spLocks noChangeArrowheads="1"/>
          </p:cNvSpPr>
          <p:nvPr/>
        </p:nvSpPr>
        <p:spPr bwMode="auto">
          <a:xfrm>
            <a:off x="896939" y="1561965"/>
            <a:ext cx="1519237" cy="188913"/>
          </a:xfrm>
          <a:prstGeom prst="roundRect">
            <a:avLst>
              <a:gd name="adj" fmla="val 16667"/>
            </a:avLst>
          </a:prstGeom>
          <a:ln w="38100"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anchor="ctr"/>
          <a:lstStyle/>
          <a:p>
            <a:endParaRPr lang="es-ES">
              <a:solidFill>
                <a:schemeClr val="lt1"/>
              </a:solidFill>
            </a:endParaRPr>
          </a:p>
        </p:txBody>
      </p:sp>
      <p:sp>
        <p:nvSpPr>
          <p:cNvPr id="335" name="Text Box 6">
            <a:hlinkClick r:id="rId5" action="ppaction://hlinksldjump"/>
          </p:cNvPr>
          <p:cNvSpPr txBox="1">
            <a:spLocks noChangeArrowheads="1"/>
          </p:cNvSpPr>
          <p:nvPr/>
        </p:nvSpPr>
        <p:spPr bwMode="auto">
          <a:xfrm>
            <a:off x="928662" y="1539705"/>
            <a:ext cx="1500198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es-CL" sz="1000" b="1" dirty="0" smtClean="0">
                <a:latin typeface="Lucida Sans Unicode" pitchFamily="34" charset="0"/>
                <a:cs typeface="Lucida Sans Unicode" pitchFamily="34" charset="0"/>
              </a:rPr>
              <a:t>suelo</a:t>
            </a:r>
            <a:endParaRPr lang="es-CL" sz="1000" b="1" dirty="0">
              <a:latin typeface="Lucida Sans Unicode" pitchFamily="34" charset="0"/>
              <a:cs typeface="Lucida Sans Unicode" pitchFamily="34" charset="0"/>
            </a:endParaRPr>
          </a:p>
        </p:txBody>
      </p:sp>
      <p:sp>
        <p:nvSpPr>
          <p:cNvPr id="336" name="AutoShape 10"/>
          <p:cNvSpPr>
            <a:spLocks noChangeArrowheads="1"/>
          </p:cNvSpPr>
          <p:nvPr/>
        </p:nvSpPr>
        <p:spPr bwMode="auto">
          <a:xfrm>
            <a:off x="896939" y="1879624"/>
            <a:ext cx="1519237" cy="188913"/>
          </a:xfrm>
          <a:prstGeom prst="roundRect">
            <a:avLst>
              <a:gd name="adj" fmla="val 16667"/>
            </a:avLst>
          </a:prstGeom>
          <a:ln w="38100"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anchor="ctr"/>
          <a:lstStyle/>
          <a:p>
            <a:endParaRPr lang="es-ES">
              <a:solidFill>
                <a:schemeClr val="lt1"/>
              </a:solidFill>
            </a:endParaRPr>
          </a:p>
        </p:txBody>
      </p:sp>
      <p:sp>
        <p:nvSpPr>
          <p:cNvPr id="337" name="Text Box 6">
            <a:hlinkClick r:id="rId5" action="ppaction://hlinksldjump"/>
          </p:cNvPr>
          <p:cNvSpPr txBox="1">
            <a:spLocks noChangeArrowheads="1"/>
          </p:cNvSpPr>
          <p:nvPr/>
        </p:nvSpPr>
        <p:spPr bwMode="auto">
          <a:xfrm>
            <a:off x="928662" y="1857364"/>
            <a:ext cx="1500198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es-CL" sz="1000" b="1" dirty="0" smtClean="0">
                <a:latin typeface="Lucida Sans Unicode" pitchFamily="34" charset="0"/>
                <a:cs typeface="Lucida Sans Unicode" pitchFamily="34" charset="0"/>
              </a:rPr>
              <a:t>topografía</a:t>
            </a:r>
            <a:endParaRPr lang="es-CL" sz="1000" b="1" dirty="0">
              <a:latin typeface="Lucida Sans Unicode" pitchFamily="34" charset="0"/>
              <a:cs typeface="Lucida Sans Unicode" pitchFamily="34" charset="0"/>
            </a:endParaRPr>
          </a:p>
        </p:txBody>
      </p:sp>
      <p:sp>
        <p:nvSpPr>
          <p:cNvPr id="338" name="AutoShape 10"/>
          <p:cNvSpPr>
            <a:spLocks noChangeArrowheads="1"/>
          </p:cNvSpPr>
          <p:nvPr/>
        </p:nvSpPr>
        <p:spPr bwMode="auto">
          <a:xfrm>
            <a:off x="896939" y="2236814"/>
            <a:ext cx="1519237" cy="188913"/>
          </a:xfrm>
          <a:prstGeom prst="roundRect">
            <a:avLst>
              <a:gd name="adj" fmla="val 16667"/>
            </a:avLst>
          </a:prstGeom>
          <a:ln w="38100"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anchor="ctr"/>
          <a:lstStyle/>
          <a:p>
            <a:endParaRPr lang="es-ES">
              <a:solidFill>
                <a:schemeClr val="lt1"/>
              </a:solidFill>
            </a:endParaRPr>
          </a:p>
        </p:txBody>
      </p:sp>
      <p:sp>
        <p:nvSpPr>
          <p:cNvPr id="339" name="Text Box 6">
            <a:hlinkClick r:id="rId5" action="ppaction://hlinksldjump"/>
          </p:cNvPr>
          <p:cNvSpPr txBox="1">
            <a:spLocks noChangeArrowheads="1"/>
          </p:cNvSpPr>
          <p:nvPr/>
        </p:nvSpPr>
        <p:spPr bwMode="auto">
          <a:xfrm>
            <a:off x="928662" y="2214554"/>
            <a:ext cx="1500198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es-CL" sz="1000" b="1" dirty="0" smtClean="0">
                <a:latin typeface="Lucida Sans Unicode" pitchFamily="34" charset="0"/>
                <a:cs typeface="Lucida Sans Unicode" pitchFamily="34" charset="0"/>
              </a:rPr>
              <a:t>vegetación</a:t>
            </a:r>
            <a:endParaRPr lang="es-CL" sz="1000" b="1" dirty="0">
              <a:latin typeface="Lucida Sans Unicode" pitchFamily="34" charset="0"/>
              <a:cs typeface="Lucida Sans Unicode" pitchFamily="34" charset="0"/>
            </a:endParaRPr>
          </a:p>
        </p:txBody>
      </p:sp>
      <p:sp>
        <p:nvSpPr>
          <p:cNvPr id="340" name="AutoShape 10"/>
          <p:cNvSpPr>
            <a:spLocks noChangeArrowheads="1"/>
          </p:cNvSpPr>
          <p:nvPr/>
        </p:nvSpPr>
        <p:spPr bwMode="auto">
          <a:xfrm>
            <a:off x="896939" y="2562097"/>
            <a:ext cx="1519237" cy="188913"/>
          </a:xfrm>
          <a:prstGeom prst="roundRect">
            <a:avLst>
              <a:gd name="adj" fmla="val 16667"/>
            </a:avLst>
          </a:prstGeom>
          <a:ln w="38100"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anchor="ctr"/>
          <a:lstStyle/>
          <a:p>
            <a:endParaRPr lang="es-ES">
              <a:solidFill>
                <a:schemeClr val="lt1"/>
              </a:solidFill>
            </a:endParaRPr>
          </a:p>
        </p:txBody>
      </p:sp>
      <p:sp>
        <p:nvSpPr>
          <p:cNvPr id="341" name="Text Box 6">
            <a:hlinkClick r:id="rId5" action="ppaction://hlinksldjump"/>
          </p:cNvPr>
          <p:cNvSpPr txBox="1">
            <a:spLocks noChangeArrowheads="1"/>
          </p:cNvSpPr>
          <p:nvPr/>
        </p:nvSpPr>
        <p:spPr bwMode="auto">
          <a:xfrm>
            <a:off x="928662" y="2539837"/>
            <a:ext cx="1500198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es-CL" sz="1000" b="1" dirty="0" smtClean="0">
                <a:latin typeface="Lucida Sans Unicode" pitchFamily="34" charset="0"/>
                <a:cs typeface="Lucida Sans Unicode" pitchFamily="34" charset="0"/>
              </a:rPr>
              <a:t>hidrografía</a:t>
            </a:r>
            <a:endParaRPr lang="es-CL" sz="1000" b="1" dirty="0">
              <a:latin typeface="Lucida Sans Unicode" pitchFamily="34" charset="0"/>
              <a:cs typeface="Lucida Sans Unicode" pitchFamily="34" charset="0"/>
            </a:endParaRPr>
          </a:p>
        </p:txBody>
      </p:sp>
      <p:sp>
        <p:nvSpPr>
          <p:cNvPr id="342" name="AutoShape 10"/>
          <p:cNvSpPr>
            <a:spLocks noChangeArrowheads="1"/>
          </p:cNvSpPr>
          <p:nvPr/>
        </p:nvSpPr>
        <p:spPr bwMode="auto">
          <a:xfrm>
            <a:off x="896939" y="2847849"/>
            <a:ext cx="1519237" cy="188913"/>
          </a:xfrm>
          <a:prstGeom prst="roundRect">
            <a:avLst>
              <a:gd name="adj" fmla="val 16667"/>
            </a:avLst>
          </a:prstGeom>
          <a:ln w="38100"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anchor="ctr"/>
          <a:lstStyle/>
          <a:p>
            <a:endParaRPr lang="es-ES">
              <a:solidFill>
                <a:schemeClr val="lt1"/>
              </a:solidFill>
            </a:endParaRPr>
          </a:p>
        </p:txBody>
      </p:sp>
      <p:sp>
        <p:nvSpPr>
          <p:cNvPr id="343" name="Text Box 6">
            <a:hlinkClick r:id="rId5" action="ppaction://hlinksldjump"/>
          </p:cNvPr>
          <p:cNvSpPr txBox="1">
            <a:spLocks noChangeArrowheads="1"/>
          </p:cNvSpPr>
          <p:nvPr/>
        </p:nvSpPr>
        <p:spPr bwMode="auto">
          <a:xfrm>
            <a:off x="928662" y="2825589"/>
            <a:ext cx="1500198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es-CL" sz="1000" b="1" dirty="0" smtClean="0">
                <a:latin typeface="Lucida Sans Unicode" pitchFamily="34" charset="0"/>
                <a:cs typeface="Lucida Sans Unicode" pitchFamily="34" charset="0"/>
              </a:rPr>
              <a:t>fauna</a:t>
            </a:r>
            <a:endParaRPr lang="es-CL" sz="1000" b="1" dirty="0">
              <a:latin typeface="Lucida Sans Unicode" pitchFamily="34" charset="0"/>
              <a:cs typeface="Lucida Sans Unicode" pitchFamily="34" charset="0"/>
            </a:endParaRPr>
          </a:p>
        </p:txBody>
      </p:sp>
      <p:sp>
        <p:nvSpPr>
          <p:cNvPr id="345" name="AutoShape 8"/>
          <p:cNvSpPr>
            <a:spLocks noChangeArrowheads="1"/>
          </p:cNvSpPr>
          <p:nvPr/>
        </p:nvSpPr>
        <p:spPr bwMode="auto">
          <a:xfrm>
            <a:off x="712772" y="3244557"/>
            <a:ext cx="1644650" cy="188912"/>
          </a:xfrm>
          <a:prstGeom prst="roundRect">
            <a:avLst>
              <a:gd name="adj" fmla="val 16667"/>
            </a:avLst>
          </a:prstGeom>
          <a:ln w="38100"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anchor="ctr"/>
          <a:lstStyle/>
          <a:p>
            <a:endParaRPr lang="es-ES">
              <a:solidFill>
                <a:schemeClr val="lt1"/>
              </a:solidFill>
            </a:endParaRPr>
          </a:p>
        </p:txBody>
      </p:sp>
      <p:sp>
        <p:nvSpPr>
          <p:cNvPr id="346" name="Text Box 6">
            <a:hlinkClick r:id="rId5" action="ppaction://hlinksldjump"/>
          </p:cNvPr>
          <p:cNvSpPr txBox="1">
            <a:spLocks noChangeArrowheads="1"/>
          </p:cNvSpPr>
          <p:nvPr/>
        </p:nvSpPr>
        <p:spPr bwMode="auto">
          <a:xfrm>
            <a:off x="781008" y="3214686"/>
            <a:ext cx="1500198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es-CL" sz="1000" b="1" dirty="0" err="1" smtClean="0">
                <a:latin typeface="Lucida Sans Unicode" pitchFamily="34" charset="0"/>
                <a:cs typeface="Lucida Sans Unicode" pitchFamily="34" charset="0"/>
              </a:rPr>
              <a:t>m.a.</a:t>
            </a:r>
            <a:r>
              <a:rPr lang="es-CL" sz="1000" b="1" dirty="0" smtClean="0">
                <a:latin typeface="Lucida Sans Unicode" pitchFamily="34" charset="0"/>
                <a:cs typeface="Lucida Sans Unicode" pitchFamily="34" charset="0"/>
              </a:rPr>
              <a:t> artificial</a:t>
            </a:r>
            <a:endParaRPr lang="es-CL" sz="1000" b="1" dirty="0">
              <a:latin typeface="Lucida Sans Unicode" pitchFamily="34" charset="0"/>
              <a:cs typeface="Lucida Sans Unicode" pitchFamily="34" charset="0"/>
            </a:endParaRPr>
          </a:p>
        </p:txBody>
      </p:sp>
      <p:sp>
        <p:nvSpPr>
          <p:cNvPr id="347" name="AutoShape 10"/>
          <p:cNvSpPr>
            <a:spLocks noChangeArrowheads="1"/>
          </p:cNvSpPr>
          <p:nvPr/>
        </p:nvSpPr>
        <p:spPr bwMode="auto">
          <a:xfrm>
            <a:off x="896939" y="3522698"/>
            <a:ext cx="1746235" cy="192054"/>
          </a:xfrm>
          <a:prstGeom prst="roundRect">
            <a:avLst>
              <a:gd name="adj" fmla="val 16667"/>
            </a:avLst>
          </a:prstGeom>
          <a:ln w="38100"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anchor="ctr"/>
          <a:lstStyle/>
          <a:p>
            <a:endParaRPr lang="es-ES">
              <a:solidFill>
                <a:schemeClr val="lt1"/>
              </a:solidFill>
            </a:endParaRPr>
          </a:p>
        </p:txBody>
      </p:sp>
      <p:sp>
        <p:nvSpPr>
          <p:cNvPr id="348" name="Text Box 6">
            <a:hlinkClick r:id="rId5" action="ppaction://hlinksldjump"/>
          </p:cNvPr>
          <p:cNvSpPr txBox="1">
            <a:spLocks noChangeArrowheads="1"/>
          </p:cNvSpPr>
          <p:nvPr/>
        </p:nvSpPr>
        <p:spPr bwMode="auto">
          <a:xfrm>
            <a:off x="928662" y="3500438"/>
            <a:ext cx="1714512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es-CL" sz="1000" b="1" dirty="0" smtClean="0">
                <a:latin typeface="Lucida Sans Unicode" pitchFamily="34" charset="0"/>
                <a:cs typeface="Lucida Sans Unicode" pitchFamily="34" charset="0"/>
              </a:rPr>
              <a:t>marco legal y normativo</a:t>
            </a:r>
            <a:endParaRPr lang="es-CL" sz="1000" b="1" dirty="0">
              <a:latin typeface="Lucida Sans Unicode" pitchFamily="34" charset="0"/>
              <a:cs typeface="Lucida Sans Unicode" pitchFamily="34" charset="0"/>
            </a:endParaRPr>
          </a:p>
        </p:txBody>
      </p:sp>
      <p:sp>
        <p:nvSpPr>
          <p:cNvPr id="359" name="AutoShape 10"/>
          <p:cNvSpPr>
            <a:spLocks noChangeArrowheads="1"/>
          </p:cNvSpPr>
          <p:nvPr/>
        </p:nvSpPr>
        <p:spPr bwMode="auto">
          <a:xfrm>
            <a:off x="896939" y="3847981"/>
            <a:ext cx="1746235" cy="192054"/>
          </a:xfrm>
          <a:prstGeom prst="roundRect">
            <a:avLst>
              <a:gd name="adj" fmla="val 16667"/>
            </a:avLst>
          </a:prstGeom>
          <a:ln w="38100"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anchor="ctr"/>
          <a:lstStyle/>
          <a:p>
            <a:endParaRPr lang="es-ES">
              <a:solidFill>
                <a:schemeClr val="lt1"/>
              </a:solidFill>
            </a:endParaRPr>
          </a:p>
        </p:txBody>
      </p:sp>
      <p:sp>
        <p:nvSpPr>
          <p:cNvPr id="360" name="Text Box 6">
            <a:hlinkClick r:id="rId5" action="ppaction://hlinksldjump"/>
          </p:cNvPr>
          <p:cNvSpPr txBox="1">
            <a:spLocks noChangeArrowheads="1"/>
          </p:cNvSpPr>
          <p:nvPr/>
        </p:nvSpPr>
        <p:spPr bwMode="auto">
          <a:xfrm>
            <a:off x="928662" y="3825721"/>
            <a:ext cx="1714512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es-CL" sz="1000" b="1" dirty="0" smtClean="0">
                <a:latin typeface="Lucida Sans Unicode" pitchFamily="34" charset="0"/>
                <a:cs typeface="Lucida Sans Unicode" pitchFamily="34" charset="0"/>
              </a:rPr>
              <a:t>marco financiero</a:t>
            </a:r>
            <a:endParaRPr lang="es-CL" sz="1000" b="1" dirty="0">
              <a:latin typeface="Lucida Sans Unicode" pitchFamily="34" charset="0"/>
              <a:cs typeface="Lucida Sans Unicode" pitchFamily="34" charset="0"/>
            </a:endParaRPr>
          </a:p>
        </p:txBody>
      </p:sp>
      <p:sp>
        <p:nvSpPr>
          <p:cNvPr id="361" name="AutoShape 10"/>
          <p:cNvSpPr>
            <a:spLocks noChangeArrowheads="1"/>
          </p:cNvSpPr>
          <p:nvPr/>
        </p:nvSpPr>
        <p:spPr bwMode="auto">
          <a:xfrm>
            <a:off x="896939" y="4165640"/>
            <a:ext cx="1746235" cy="192054"/>
          </a:xfrm>
          <a:prstGeom prst="roundRect">
            <a:avLst>
              <a:gd name="adj" fmla="val 16667"/>
            </a:avLst>
          </a:prstGeom>
          <a:ln w="38100"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anchor="ctr"/>
          <a:lstStyle/>
          <a:p>
            <a:endParaRPr lang="es-ES">
              <a:solidFill>
                <a:schemeClr val="lt1"/>
              </a:solidFill>
            </a:endParaRPr>
          </a:p>
        </p:txBody>
      </p:sp>
      <p:sp>
        <p:nvSpPr>
          <p:cNvPr id="362" name="Text Box 6">
            <a:hlinkClick r:id="rId5" action="ppaction://hlinksldjump"/>
          </p:cNvPr>
          <p:cNvSpPr txBox="1">
            <a:spLocks noChangeArrowheads="1"/>
          </p:cNvSpPr>
          <p:nvPr/>
        </p:nvSpPr>
        <p:spPr bwMode="auto">
          <a:xfrm>
            <a:off x="928662" y="4143380"/>
            <a:ext cx="1714512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es-CL" sz="1000" b="1" dirty="0" smtClean="0">
                <a:latin typeface="Lucida Sans Unicode" pitchFamily="34" charset="0"/>
                <a:cs typeface="Lucida Sans Unicode" pitchFamily="34" charset="0"/>
              </a:rPr>
              <a:t>infraestructura urbana</a:t>
            </a:r>
            <a:endParaRPr lang="es-CL" sz="1000" b="1" dirty="0">
              <a:latin typeface="Lucida Sans Unicode" pitchFamily="34" charset="0"/>
              <a:cs typeface="Lucida Sans Unicode" pitchFamily="34" charset="0"/>
            </a:endParaRPr>
          </a:p>
        </p:txBody>
      </p:sp>
      <p:sp>
        <p:nvSpPr>
          <p:cNvPr id="363" name="AutoShape 10"/>
          <p:cNvSpPr>
            <a:spLocks noChangeArrowheads="1"/>
          </p:cNvSpPr>
          <p:nvPr/>
        </p:nvSpPr>
        <p:spPr bwMode="auto">
          <a:xfrm>
            <a:off x="896939" y="4490923"/>
            <a:ext cx="1746235" cy="192054"/>
          </a:xfrm>
          <a:prstGeom prst="roundRect">
            <a:avLst>
              <a:gd name="adj" fmla="val 16667"/>
            </a:avLst>
          </a:prstGeom>
          <a:ln w="38100"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anchor="ctr"/>
          <a:lstStyle/>
          <a:p>
            <a:endParaRPr lang="es-ES">
              <a:solidFill>
                <a:schemeClr val="lt1"/>
              </a:solidFill>
            </a:endParaRPr>
          </a:p>
        </p:txBody>
      </p:sp>
      <p:sp>
        <p:nvSpPr>
          <p:cNvPr id="364" name="Text Box 6">
            <a:hlinkClick r:id="rId5" action="ppaction://hlinksldjump"/>
          </p:cNvPr>
          <p:cNvSpPr txBox="1">
            <a:spLocks noChangeArrowheads="1"/>
          </p:cNvSpPr>
          <p:nvPr/>
        </p:nvSpPr>
        <p:spPr bwMode="auto">
          <a:xfrm>
            <a:off x="928662" y="4468663"/>
            <a:ext cx="1714512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es-CL" sz="1000" b="1" dirty="0" smtClean="0">
                <a:latin typeface="Lucida Sans Unicode" pitchFamily="34" charset="0"/>
                <a:cs typeface="Lucida Sans Unicode" pitchFamily="34" charset="0"/>
              </a:rPr>
              <a:t>dotación de servicios</a:t>
            </a:r>
            <a:endParaRPr lang="es-CL" sz="1000" b="1" dirty="0">
              <a:latin typeface="Lucida Sans Unicode" pitchFamily="34" charset="0"/>
              <a:cs typeface="Lucida Sans Unicode" pitchFamily="34" charset="0"/>
            </a:endParaRPr>
          </a:p>
        </p:txBody>
      </p:sp>
      <p:sp>
        <p:nvSpPr>
          <p:cNvPr id="365" name="AutoShape 10"/>
          <p:cNvSpPr>
            <a:spLocks noChangeArrowheads="1"/>
          </p:cNvSpPr>
          <p:nvPr/>
        </p:nvSpPr>
        <p:spPr bwMode="auto">
          <a:xfrm>
            <a:off x="896939" y="4808582"/>
            <a:ext cx="1746235" cy="192054"/>
          </a:xfrm>
          <a:prstGeom prst="roundRect">
            <a:avLst>
              <a:gd name="adj" fmla="val 16667"/>
            </a:avLst>
          </a:prstGeom>
          <a:ln w="38100"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anchor="ctr"/>
          <a:lstStyle/>
          <a:p>
            <a:endParaRPr lang="es-ES">
              <a:solidFill>
                <a:schemeClr val="lt1"/>
              </a:solidFill>
            </a:endParaRPr>
          </a:p>
        </p:txBody>
      </p:sp>
      <p:sp>
        <p:nvSpPr>
          <p:cNvPr id="366" name="Text Box 6">
            <a:hlinkClick r:id="rId5" action="ppaction://hlinksldjump"/>
          </p:cNvPr>
          <p:cNvSpPr txBox="1">
            <a:spLocks noChangeArrowheads="1"/>
          </p:cNvSpPr>
          <p:nvPr/>
        </p:nvSpPr>
        <p:spPr bwMode="auto">
          <a:xfrm>
            <a:off x="928662" y="4786322"/>
            <a:ext cx="1714512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es-CL" sz="1000" b="1" dirty="0" smtClean="0">
                <a:latin typeface="Lucida Sans Unicode" pitchFamily="34" charset="0"/>
                <a:cs typeface="Lucida Sans Unicode" pitchFamily="34" charset="0"/>
              </a:rPr>
              <a:t>climatología urbana</a:t>
            </a:r>
            <a:endParaRPr lang="es-CL" sz="1000" b="1" dirty="0">
              <a:latin typeface="Lucida Sans Unicode" pitchFamily="34" charset="0"/>
              <a:cs typeface="Lucida Sans Unicode" pitchFamily="34" charset="0"/>
            </a:endParaRPr>
          </a:p>
        </p:txBody>
      </p:sp>
      <p:sp>
        <p:nvSpPr>
          <p:cNvPr id="367" name="AutoShape 10"/>
          <p:cNvSpPr>
            <a:spLocks noChangeArrowheads="1"/>
          </p:cNvSpPr>
          <p:nvPr/>
        </p:nvSpPr>
        <p:spPr bwMode="auto">
          <a:xfrm>
            <a:off x="896939" y="5133865"/>
            <a:ext cx="1746235" cy="192054"/>
          </a:xfrm>
          <a:prstGeom prst="roundRect">
            <a:avLst>
              <a:gd name="adj" fmla="val 16667"/>
            </a:avLst>
          </a:prstGeom>
          <a:ln w="38100"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anchor="ctr"/>
          <a:lstStyle/>
          <a:p>
            <a:endParaRPr lang="es-ES">
              <a:solidFill>
                <a:schemeClr val="lt1"/>
              </a:solidFill>
            </a:endParaRPr>
          </a:p>
        </p:txBody>
      </p:sp>
      <p:sp>
        <p:nvSpPr>
          <p:cNvPr id="368" name="Text Box 6">
            <a:hlinkClick r:id="rId5" action="ppaction://hlinksldjump"/>
          </p:cNvPr>
          <p:cNvSpPr txBox="1">
            <a:spLocks noChangeArrowheads="1"/>
          </p:cNvSpPr>
          <p:nvPr/>
        </p:nvSpPr>
        <p:spPr bwMode="auto">
          <a:xfrm>
            <a:off x="857224" y="5111605"/>
            <a:ext cx="1857388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es-CL" sz="1000" b="1" dirty="0">
                <a:latin typeface="Lucida Sans Unicode" pitchFamily="34" charset="0"/>
                <a:cs typeface="Lucida Sans Unicode" pitchFamily="34" charset="0"/>
              </a:rPr>
              <a:t>n</a:t>
            </a:r>
            <a:r>
              <a:rPr lang="es-CL" sz="1000" b="1" dirty="0" smtClean="0">
                <a:latin typeface="Lucida Sans Unicode" pitchFamily="34" charset="0"/>
                <a:cs typeface="Lucida Sans Unicode" pitchFamily="34" charset="0"/>
              </a:rPr>
              <a:t>iveles de contaminación</a:t>
            </a:r>
            <a:endParaRPr lang="es-CL" sz="1000" b="1" dirty="0">
              <a:latin typeface="Lucida Sans Unicode" pitchFamily="34" charset="0"/>
              <a:cs typeface="Lucida Sans Unicode" pitchFamily="34" charset="0"/>
            </a:endParaRPr>
          </a:p>
        </p:txBody>
      </p:sp>
      <p:sp>
        <p:nvSpPr>
          <p:cNvPr id="369" name="AutoShape 8"/>
          <p:cNvSpPr>
            <a:spLocks noChangeArrowheads="1"/>
          </p:cNvSpPr>
          <p:nvPr/>
        </p:nvSpPr>
        <p:spPr bwMode="auto">
          <a:xfrm>
            <a:off x="3779860" y="911245"/>
            <a:ext cx="1644650" cy="188912"/>
          </a:xfrm>
          <a:prstGeom prst="roundRect">
            <a:avLst>
              <a:gd name="adj" fmla="val 16667"/>
            </a:avLst>
          </a:prstGeom>
          <a:ln w="38100"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anchor="ctr"/>
          <a:lstStyle/>
          <a:p>
            <a:endParaRPr lang="es-ES">
              <a:solidFill>
                <a:schemeClr val="lt1"/>
              </a:solidFill>
            </a:endParaRPr>
          </a:p>
        </p:txBody>
      </p:sp>
      <p:sp>
        <p:nvSpPr>
          <p:cNvPr id="370" name="AutoShape 10"/>
          <p:cNvSpPr>
            <a:spLocks noChangeArrowheads="1"/>
          </p:cNvSpPr>
          <p:nvPr/>
        </p:nvSpPr>
        <p:spPr bwMode="auto">
          <a:xfrm>
            <a:off x="3968773" y="1236682"/>
            <a:ext cx="1519237" cy="188913"/>
          </a:xfrm>
          <a:prstGeom prst="roundRect">
            <a:avLst>
              <a:gd name="adj" fmla="val 16667"/>
            </a:avLst>
          </a:prstGeom>
          <a:ln w="38100"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anchor="ctr"/>
          <a:lstStyle/>
          <a:p>
            <a:endParaRPr lang="es-ES">
              <a:solidFill>
                <a:schemeClr val="lt1"/>
              </a:solidFill>
            </a:endParaRPr>
          </a:p>
        </p:txBody>
      </p:sp>
      <p:sp>
        <p:nvSpPr>
          <p:cNvPr id="371" name="Line 38"/>
          <p:cNvSpPr>
            <a:spLocks noChangeShapeType="1"/>
          </p:cNvSpPr>
          <p:nvPr/>
        </p:nvSpPr>
        <p:spPr bwMode="auto">
          <a:xfrm flipH="1">
            <a:off x="3652860" y="1004907"/>
            <a:ext cx="127000" cy="1588"/>
          </a:xfrm>
          <a:prstGeom prst="line">
            <a:avLst/>
          </a:prstGeom>
          <a:noFill/>
          <a:ln w="19050">
            <a:solidFill>
              <a:srgbClr val="FFFFCC"/>
            </a:solidFill>
            <a:round/>
            <a:headEnd type="none" w="med" len="sm"/>
            <a:tailEnd type="none" w="med" len="sm"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372" name="Line 39"/>
          <p:cNvSpPr>
            <a:spLocks noChangeShapeType="1"/>
          </p:cNvSpPr>
          <p:nvPr/>
        </p:nvSpPr>
        <p:spPr bwMode="auto">
          <a:xfrm>
            <a:off x="3843360" y="1100157"/>
            <a:ext cx="1588" cy="1804988"/>
          </a:xfrm>
          <a:prstGeom prst="line">
            <a:avLst/>
          </a:prstGeom>
          <a:noFill/>
          <a:ln w="19050">
            <a:solidFill>
              <a:srgbClr val="FFFFCC"/>
            </a:solidFill>
            <a:round/>
            <a:headEnd type="none" w="med" len="sm"/>
            <a:tailEnd type="none" w="med" len="sm"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373" name="Line 40"/>
          <p:cNvSpPr>
            <a:spLocks noChangeShapeType="1"/>
          </p:cNvSpPr>
          <p:nvPr/>
        </p:nvSpPr>
        <p:spPr bwMode="auto">
          <a:xfrm flipH="1">
            <a:off x="3843360" y="1355745"/>
            <a:ext cx="125413" cy="1587"/>
          </a:xfrm>
          <a:prstGeom prst="line">
            <a:avLst/>
          </a:prstGeom>
          <a:noFill/>
          <a:ln w="19050">
            <a:solidFill>
              <a:srgbClr val="FFFFCC"/>
            </a:solidFill>
            <a:round/>
            <a:headEnd type="none" w="med" len="sm"/>
            <a:tailEnd type="none" w="med" len="sm"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374" name="Line 41"/>
          <p:cNvSpPr>
            <a:spLocks noChangeShapeType="1"/>
          </p:cNvSpPr>
          <p:nvPr/>
        </p:nvSpPr>
        <p:spPr bwMode="auto">
          <a:xfrm flipH="1">
            <a:off x="3843360" y="1649432"/>
            <a:ext cx="125413" cy="1588"/>
          </a:xfrm>
          <a:prstGeom prst="line">
            <a:avLst/>
          </a:prstGeom>
          <a:noFill/>
          <a:ln w="19050">
            <a:solidFill>
              <a:srgbClr val="FFFFCC"/>
            </a:solidFill>
            <a:round/>
            <a:headEnd type="none" w="med" len="sm"/>
            <a:tailEnd type="none" w="med" len="sm"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375" name="Line 42"/>
          <p:cNvSpPr>
            <a:spLocks noChangeShapeType="1"/>
          </p:cNvSpPr>
          <p:nvPr/>
        </p:nvSpPr>
        <p:spPr bwMode="auto">
          <a:xfrm flipH="1">
            <a:off x="3843360" y="1965345"/>
            <a:ext cx="125413" cy="1587"/>
          </a:xfrm>
          <a:prstGeom prst="line">
            <a:avLst/>
          </a:prstGeom>
          <a:noFill/>
          <a:ln w="19050">
            <a:solidFill>
              <a:srgbClr val="FFFFCC"/>
            </a:solidFill>
            <a:round/>
            <a:headEnd type="none" w="med" len="sm"/>
            <a:tailEnd type="none" w="med" len="sm"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376" name="Line 43"/>
          <p:cNvSpPr>
            <a:spLocks noChangeShapeType="1"/>
          </p:cNvSpPr>
          <p:nvPr/>
        </p:nvSpPr>
        <p:spPr bwMode="auto">
          <a:xfrm flipH="1">
            <a:off x="3843360" y="2281257"/>
            <a:ext cx="125413" cy="1588"/>
          </a:xfrm>
          <a:prstGeom prst="line">
            <a:avLst/>
          </a:prstGeom>
          <a:noFill/>
          <a:ln w="19050">
            <a:solidFill>
              <a:srgbClr val="FFFFCC"/>
            </a:solidFill>
            <a:round/>
            <a:headEnd type="none" w="med" len="sm"/>
            <a:tailEnd type="none" w="med" len="sm"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377" name="Line 44"/>
          <p:cNvSpPr>
            <a:spLocks noChangeShapeType="1"/>
          </p:cNvSpPr>
          <p:nvPr/>
        </p:nvSpPr>
        <p:spPr bwMode="auto">
          <a:xfrm flipH="1">
            <a:off x="3843360" y="2598757"/>
            <a:ext cx="125413" cy="1588"/>
          </a:xfrm>
          <a:prstGeom prst="line">
            <a:avLst/>
          </a:prstGeom>
          <a:noFill/>
          <a:ln w="19050">
            <a:solidFill>
              <a:srgbClr val="FFFFCC"/>
            </a:solidFill>
            <a:round/>
            <a:headEnd type="none" w="med" len="sm"/>
            <a:tailEnd type="none" w="med" len="sm"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378" name="Line 45"/>
          <p:cNvSpPr>
            <a:spLocks noChangeShapeType="1"/>
          </p:cNvSpPr>
          <p:nvPr/>
        </p:nvSpPr>
        <p:spPr bwMode="auto">
          <a:xfrm flipH="1">
            <a:off x="3843360" y="2913082"/>
            <a:ext cx="125413" cy="1588"/>
          </a:xfrm>
          <a:prstGeom prst="line">
            <a:avLst/>
          </a:prstGeom>
          <a:noFill/>
          <a:ln w="19050">
            <a:solidFill>
              <a:srgbClr val="FFFFCC"/>
            </a:solidFill>
            <a:round/>
            <a:headEnd type="none" w="med" len="sm"/>
            <a:tailEnd type="none" w="med" len="sm"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379" name="Text Box 6">
            <a:hlinkClick r:id="rId5" action="ppaction://hlinksldjump"/>
          </p:cNvPr>
          <p:cNvSpPr txBox="1">
            <a:spLocks noChangeArrowheads="1"/>
          </p:cNvSpPr>
          <p:nvPr/>
        </p:nvSpPr>
        <p:spPr bwMode="auto">
          <a:xfrm>
            <a:off x="3848096" y="896763"/>
            <a:ext cx="1500198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es-CL" sz="1000" b="1" dirty="0" smtClean="0">
                <a:latin typeface="Lucida Sans Unicode" pitchFamily="34" charset="0"/>
                <a:cs typeface="Lucida Sans Unicode" pitchFamily="34" charset="0"/>
              </a:rPr>
              <a:t>físicas o fisiológicas</a:t>
            </a:r>
            <a:endParaRPr lang="es-CL" sz="1000" b="1" dirty="0">
              <a:latin typeface="Lucida Sans Unicode" pitchFamily="34" charset="0"/>
              <a:cs typeface="Lucida Sans Unicode" pitchFamily="34" charset="0"/>
            </a:endParaRPr>
          </a:p>
        </p:txBody>
      </p:sp>
      <p:sp>
        <p:nvSpPr>
          <p:cNvPr id="380" name="Text Box 6">
            <a:hlinkClick r:id="rId5" action="ppaction://hlinksldjump"/>
          </p:cNvPr>
          <p:cNvSpPr txBox="1">
            <a:spLocks noChangeArrowheads="1"/>
          </p:cNvSpPr>
          <p:nvPr/>
        </p:nvSpPr>
        <p:spPr bwMode="auto">
          <a:xfrm>
            <a:off x="4000496" y="1214422"/>
            <a:ext cx="1500198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es-CL" sz="1000" b="1" dirty="0" smtClean="0">
                <a:latin typeface="Lucida Sans Unicode" pitchFamily="34" charset="0"/>
                <a:cs typeface="Lucida Sans Unicode" pitchFamily="34" charset="0"/>
              </a:rPr>
              <a:t>comodidad térmica</a:t>
            </a:r>
            <a:endParaRPr lang="es-CL" sz="1000" b="1" dirty="0">
              <a:latin typeface="Lucida Sans Unicode" pitchFamily="34" charset="0"/>
              <a:cs typeface="Lucida Sans Unicode" pitchFamily="34" charset="0"/>
            </a:endParaRPr>
          </a:p>
        </p:txBody>
      </p:sp>
      <p:sp>
        <p:nvSpPr>
          <p:cNvPr id="381" name="AutoShape 10"/>
          <p:cNvSpPr>
            <a:spLocks noChangeArrowheads="1"/>
          </p:cNvSpPr>
          <p:nvPr/>
        </p:nvSpPr>
        <p:spPr bwMode="auto">
          <a:xfrm>
            <a:off x="3959249" y="1561965"/>
            <a:ext cx="1519237" cy="188913"/>
          </a:xfrm>
          <a:prstGeom prst="roundRect">
            <a:avLst>
              <a:gd name="adj" fmla="val 16667"/>
            </a:avLst>
          </a:prstGeom>
          <a:ln w="38100"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anchor="ctr"/>
          <a:lstStyle/>
          <a:p>
            <a:endParaRPr lang="es-ES">
              <a:solidFill>
                <a:schemeClr val="lt1"/>
              </a:solidFill>
            </a:endParaRPr>
          </a:p>
        </p:txBody>
      </p:sp>
      <p:sp>
        <p:nvSpPr>
          <p:cNvPr id="382" name="Text Box 6">
            <a:hlinkClick r:id="rId5" action="ppaction://hlinksldjump"/>
          </p:cNvPr>
          <p:cNvSpPr txBox="1">
            <a:spLocks noChangeArrowheads="1"/>
          </p:cNvSpPr>
          <p:nvPr/>
        </p:nvSpPr>
        <p:spPr bwMode="auto">
          <a:xfrm>
            <a:off x="3990972" y="1539705"/>
            <a:ext cx="1500198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es-CL" sz="1000" b="1" dirty="0" smtClean="0">
                <a:latin typeface="Lucida Sans Unicode" pitchFamily="34" charset="0"/>
                <a:cs typeface="Lucida Sans Unicode" pitchFamily="34" charset="0"/>
              </a:rPr>
              <a:t>comodidad acústica</a:t>
            </a:r>
            <a:endParaRPr lang="es-CL" sz="1000" b="1" dirty="0">
              <a:latin typeface="Lucida Sans Unicode" pitchFamily="34" charset="0"/>
              <a:cs typeface="Lucida Sans Unicode" pitchFamily="34" charset="0"/>
            </a:endParaRPr>
          </a:p>
        </p:txBody>
      </p:sp>
      <p:sp>
        <p:nvSpPr>
          <p:cNvPr id="383" name="AutoShape 10"/>
          <p:cNvSpPr>
            <a:spLocks noChangeArrowheads="1"/>
          </p:cNvSpPr>
          <p:nvPr/>
        </p:nvSpPr>
        <p:spPr bwMode="auto">
          <a:xfrm>
            <a:off x="3959249" y="1879624"/>
            <a:ext cx="1519237" cy="188913"/>
          </a:xfrm>
          <a:prstGeom prst="roundRect">
            <a:avLst>
              <a:gd name="adj" fmla="val 16667"/>
            </a:avLst>
          </a:prstGeom>
          <a:ln w="38100"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anchor="ctr"/>
          <a:lstStyle/>
          <a:p>
            <a:endParaRPr lang="es-ES">
              <a:solidFill>
                <a:schemeClr val="lt1"/>
              </a:solidFill>
            </a:endParaRPr>
          </a:p>
        </p:txBody>
      </p:sp>
      <p:sp>
        <p:nvSpPr>
          <p:cNvPr id="384" name="Text Box 6">
            <a:hlinkClick r:id="rId5" action="ppaction://hlinksldjump"/>
          </p:cNvPr>
          <p:cNvSpPr txBox="1">
            <a:spLocks noChangeArrowheads="1"/>
          </p:cNvSpPr>
          <p:nvPr/>
        </p:nvSpPr>
        <p:spPr bwMode="auto">
          <a:xfrm>
            <a:off x="3990972" y="1857364"/>
            <a:ext cx="1500198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es-CL" sz="1000" b="1" dirty="0" smtClean="0">
                <a:latin typeface="Lucida Sans Unicode" pitchFamily="34" charset="0"/>
                <a:cs typeface="Lucida Sans Unicode" pitchFamily="34" charset="0"/>
              </a:rPr>
              <a:t>comodidad lumínica</a:t>
            </a:r>
            <a:endParaRPr lang="es-CL" sz="1000" b="1" dirty="0">
              <a:latin typeface="Lucida Sans Unicode" pitchFamily="34" charset="0"/>
              <a:cs typeface="Lucida Sans Unicode" pitchFamily="34" charset="0"/>
            </a:endParaRPr>
          </a:p>
        </p:txBody>
      </p:sp>
      <p:sp>
        <p:nvSpPr>
          <p:cNvPr id="385" name="AutoShape 10"/>
          <p:cNvSpPr>
            <a:spLocks noChangeArrowheads="1"/>
          </p:cNvSpPr>
          <p:nvPr/>
        </p:nvSpPr>
        <p:spPr bwMode="auto">
          <a:xfrm>
            <a:off x="3959249" y="2236814"/>
            <a:ext cx="1519237" cy="188913"/>
          </a:xfrm>
          <a:prstGeom prst="roundRect">
            <a:avLst>
              <a:gd name="adj" fmla="val 16667"/>
            </a:avLst>
          </a:prstGeom>
          <a:ln w="38100"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anchor="ctr"/>
          <a:lstStyle/>
          <a:p>
            <a:endParaRPr lang="es-ES">
              <a:solidFill>
                <a:schemeClr val="lt1"/>
              </a:solidFill>
            </a:endParaRPr>
          </a:p>
        </p:txBody>
      </p:sp>
      <p:sp>
        <p:nvSpPr>
          <p:cNvPr id="386" name="Text Box 6">
            <a:hlinkClick r:id="rId5" action="ppaction://hlinksldjump"/>
          </p:cNvPr>
          <p:cNvSpPr txBox="1">
            <a:spLocks noChangeArrowheads="1"/>
          </p:cNvSpPr>
          <p:nvPr/>
        </p:nvSpPr>
        <p:spPr bwMode="auto">
          <a:xfrm>
            <a:off x="3929058" y="2214554"/>
            <a:ext cx="1571636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es-CL" sz="1000" b="1" dirty="0" smtClean="0">
                <a:latin typeface="Lucida Sans Unicode" pitchFamily="34" charset="0"/>
                <a:cs typeface="Lucida Sans Unicode" pitchFamily="34" charset="0"/>
              </a:rPr>
              <a:t>agua limpia o potable</a:t>
            </a:r>
            <a:endParaRPr lang="es-CL" sz="1000" b="1" dirty="0">
              <a:latin typeface="Lucida Sans Unicode" pitchFamily="34" charset="0"/>
              <a:cs typeface="Lucida Sans Unicode" pitchFamily="34" charset="0"/>
            </a:endParaRPr>
          </a:p>
        </p:txBody>
      </p:sp>
      <p:sp>
        <p:nvSpPr>
          <p:cNvPr id="387" name="AutoShape 10"/>
          <p:cNvSpPr>
            <a:spLocks noChangeArrowheads="1"/>
          </p:cNvSpPr>
          <p:nvPr/>
        </p:nvSpPr>
        <p:spPr bwMode="auto">
          <a:xfrm>
            <a:off x="3959249" y="2562097"/>
            <a:ext cx="1519237" cy="188913"/>
          </a:xfrm>
          <a:prstGeom prst="roundRect">
            <a:avLst>
              <a:gd name="adj" fmla="val 16667"/>
            </a:avLst>
          </a:prstGeom>
          <a:ln w="38100"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anchor="ctr"/>
          <a:lstStyle/>
          <a:p>
            <a:endParaRPr lang="es-ES">
              <a:solidFill>
                <a:schemeClr val="lt1"/>
              </a:solidFill>
            </a:endParaRPr>
          </a:p>
        </p:txBody>
      </p:sp>
      <p:sp>
        <p:nvSpPr>
          <p:cNvPr id="388" name="Text Box 6">
            <a:hlinkClick r:id="rId5" action="ppaction://hlinksldjump"/>
          </p:cNvPr>
          <p:cNvSpPr txBox="1">
            <a:spLocks noChangeArrowheads="1"/>
          </p:cNvSpPr>
          <p:nvPr/>
        </p:nvSpPr>
        <p:spPr bwMode="auto">
          <a:xfrm>
            <a:off x="3857620" y="2539837"/>
            <a:ext cx="1714512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es-CL" sz="1000" b="1" dirty="0" err="1" smtClean="0">
                <a:latin typeface="Lucida Sans Unicode" pitchFamily="34" charset="0"/>
                <a:cs typeface="Lucida Sans Unicode" pitchFamily="34" charset="0"/>
              </a:rPr>
              <a:t>evac</a:t>
            </a:r>
            <a:r>
              <a:rPr lang="es-CL" sz="1000" b="1" dirty="0" smtClean="0">
                <a:latin typeface="Lucida Sans Unicode" pitchFamily="34" charset="0"/>
                <a:cs typeface="Lucida Sans Unicode" pitchFamily="34" charset="0"/>
              </a:rPr>
              <a:t>. desperdicios</a:t>
            </a:r>
            <a:endParaRPr lang="es-CL" sz="1000" b="1" dirty="0">
              <a:latin typeface="Lucida Sans Unicode" pitchFamily="34" charset="0"/>
              <a:cs typeface="Lucida Sans Unicode" pitchFamily="34" charset="0"/>
            </a:endParaRPr>
          </a:p>
        </p:txBody>
      </p:sp>
      <p:sp>
        <p:nvSpPr>
          <p:cNvPr id="389" name="AutoShape 10"/>
          <p:cNvSpPr>
            <a:spLocks noChangeArrowheads="1"/>
          </p:cNvSpPr>
          <p:nvPr/>
        </p:nvSpPr>
        <p:spPr bwMode="auto">
          <a:xfrm>
            <a:off x="3959249" y="2847849"/>
            <a:ext cx="1519237" cy="188913"/>
          </a:xfrm>
          <a:prstGeom prst="roundRect">
            <a:avLst>
              <a:gd name="adj" fmla="val 16667"/>
            </a:avLst>
          </a:prstGeom>
          <a:ln w="38100"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anchor="ctr"/>
          <a:lstStyle/>
          <a:p>
            <a:endParaRPr lang="es-ES">
              <a:solidFill>
                <a:schemeClr val="lt1"/>
              </a:solidFill>
            </a:endParaRPr>
          </a:p>
        </p:txBody>
      </p:sp>
      <p:sp>
        <p:nvSpPr>
          <p:cNvPr id="390" name="Text Box 6">
            <a:hlinkClick r:id="rId5" action="ppaction://hlinksldjump"/>
          </p:cNvPr>
          <p:cNvSpPr txBox="1">
            <a:spLocks noChangeArrowheads="1"/>
          </p:cNvSpPr>
          <p:nvPr/>
        </p:nvSpPr>
        <p:spPr bwMode="auto">
          <a:xfrm>
            <a:off x="3990972" y="2825589"/>
            <a:ext cx="1500198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es-CL" sz="1000" b="1" dirty="0" smtClean="0">
                <a:latin typeface="Lucida Sans Unicode" pitchFamily="34" charset="0"/>
                <a:cs typeface="Lucida Sans Unicode" pitchFamily="34" charset="0"/>
              </a:rPr>
              <a:t>dotación energía</a:t>
            </a:r>
            <a:endParaRPr lang="es-CL" sz="1000" b="1" dirty="0">
              <a:latin typeface="Lucida Sans Unicode" pitchFamily="34" charset="0"/>
              <a:cs typeface="Lucida Sans Unicode" pitchFamily="34" charset="0"/>
            </a:endParaRPr>
          </a:p>
        </p:txBody>
      </p:sp>
      <p:sp>
        <p:nvSpPr>
          <p:cNvPr id="391" name="AutoShape 8"/>
          <p:cNvSpPr>
            <a:spLocks noChangeArrowheads="1"/>
          </p:cNvSpPr>
          <p:nvPr/>
        </p:nvSpPr>
        <p:spPr bwMode="auto">
          <a:xfrm>
            <a:off x="3770306" y="3221050"/>
            <a:ext cx="1644650" cy="188912"/>
          </a:xfrm>
          <a:prstGeom prst="roundRect">
            <a:avLst>
              <a:gd name="adj" fmla="val 16667"/>
            </a:avLst>
          </a:prstGeom>
          <a:ln w="38100"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anchor="ctr"/>
          <a:lstStyle/>
          <a:p>
            <a:endParaRPr lang="es-ES">
              <a:solidFill>
                <a:schemeClr val="lt1"/>
              </a:solidFill>
            </a:endParaRPr>
          </a:p>
        </p:txBody>
      </p:sp>
      <p:sp>
        <p:nvSpPr>
          <p:cNvPr id="392" name="AutoShape 10"/>
          <p:cNvSpPr>
            <a:spLocks noChangeArrowheads="1"/>
          </p:cNvSpPr>
          <p:nvPr/>
        </p:nvSpPr>
        <p:spPr bwMode="auto">
          <a:xfrm>
            <a:off x="3959219" y="3546487"/>
            <a:ext cx="1519237" cy="188913"/>
          </a:xfrm>
          <a:prstGeom prst="roundRect">
            <a:avLst>
              <a:gd name="adj" fmla="val 16667"/>
            </a:avLst>
          </a:prstGeom>
          <a:ln w="38100"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anchor="ctr"/>
          <a:lstStyle/>
          <a:p>
            <a:endParaRPr lang="es-ES">
              <a:solidFill>
                <a:schemeClr val="lt1"/>
              </a:solidFill>
            </a:endParaRPr>
          </a:p>
        </p:txBody>
      </p:sp>
      <p:sp>
        <p:nvSpPr>
          <p:cNvPr id="393" name="Line 38"/>
          <p:cNvSpPr>
            <a:spLocks noChangeShapeType="1"/>
          </p:cNvSpPr>
          <p:nvPr/>
        </p:nvSpPr>
        <p:spPr bwMode="auto">
          <a:xfrm flipH="1">
            <a:off x="3643306" y="3314712"/>
            <a:ext cx="127000" cy="1588"/>
          </a:xfrm>
          <a:prstGeom prst="line">
            <a:avLst/>
          </a:prstGeom>
          <a:noFill/>
          <a:ln w="19050">
            <a:solidFill>
              <a:srgbClr val="FFFFCC"/>
            </a:solidFill>
            <a:round/>
            <a:headEnd type="none" w="med" len="sm"/>
            <a:tailEnd type="none" w="med" len="sm"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394" name="Line 39"/>
          <p:cNvSpPr>
            <a:spLocks noChangeShapeType="1"/>
          </p:cNvSpPr>
          <p:nvPr/>
        </p:nvSpPr>
        <p:spPr bwMode="auto">
          <a:xfrm>
            <a:off x="3833806" y="3409962"/>
            <a:ext cx="1588" cy="864000"/>
          </a:xfrm>
          <a:prstGeom prst="line">
            <a:avLst/>
          </a:prstGeom>
          <a:noFill/>
          <a:ln w="19050">
            <a:solidFill>
              <a:srgbClr val="FFFFCC"/>
            </a:solidFill>
            <a:round/>
            <a:headEnd type="none" w="med" len="sm"/>
            <a:tailEnd type="none" w="med" len="sm"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395" name="Line 40"/>
          <p:cNvSpPr>
            <a:spLocks noChangeShapeType="1"/>
          </p:cNvSpPr>
          <p:nvPr/>
        </p:nvSpPr>
        <p:spPr bwMode="auto">
          <a:xfrm flipH="1">
            <a:off x="3833806" y="3665550"/>
            <a:ext cx="125413" cy="1587"/>
          </a:xfrm>
          <a:prstGeom prst="line">
            <a:avLst/>
          </a:prstGeom>
          <a:noFill/>
          <a:ln w="19050">
            <a:solidFill>
              <a:srgbClr val="FFFFCC"/>
            </a:solidFill>
            <a:round/>
            <a:headEnd type="none" w="med" len="sm"/>
            <a:tailEnd type="none" w="med" len="sm"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396" name="Line 41"/>
          <p:cNvSpPr>
            <a:spLocks noChangeShapeType="1"/>
          </p:cNvSpPr>
          <p:nvPr/>
        </p:nvSpPr>
        <p:spPr bwMode="auto">
          <a:xfrm flipH="1">
            <a:off x="3833806" y="3959237"/>
            <a:ext cx="125413" cy="1588"/>
          </a:xfrm>
          <a:prstGeom prst="line">
            <a:avLst/>
          </a:prstGeom>
          <a:noFill/>
          <a:ln w="19050">
            <a:solidFill>
              <a:srgbClr val="FFFFCC"/>
            </a:solidFill>
            <a:round/>
            <a:headEnd type="none" w="med" len="sm"/>
            <a:tailEnd type="none" w="med" len="sm"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397" name="Line 42"/>
          <p:cNvSpPr>
            <a:spLocks noChangeShapeType="1"/>
          </p:cNvSpPr>
          <p:nvPr/>
        </p:nvSpPr>
        <p:spPr bwMode="auto">
          <a:xfrm flipH="1">
            <a:off x="3833806" y="4275150"/>
            <a:ext cx="125413" cy="1587"/>
          </a:xfrm>
          <a:prstGeom prst="line">
            <a:avLst/>
          </a:prstGeom>
          <a:noFill/>
          <a:ln w="19050">
            <a:solidFill>
              <a:srgbClr val="FFFFCC"/>
            </a:solidFill>
            <a:round/>
            <a:headEnd type="none" w="med" len="sm"/>
            <a:tailEnd type="none" w="med" len="sm"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398" name="Text Box 6">
            <a:hlinkClick r:id="rId5" action="ppaction://hlinksldjump"/>
          </p:cNvPr>
          <p:cNvSpPr txBox="1">
            <a:spLocks noChangeArrowheads="1"/>
          </p:cNvSpPr>
          <p:nvPr/>
        </p:nvSpPr>
        <p:spPr bwMode="auto">
          <a:xfrm>
            <a:off x="3838542" y="3206568"/>
            <a:ext cx="1500198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es-CL" sz="1000" b="1" dirty="0" smtClean="0">
                <a:latin typeface="Lucida Sans Unicode" pitchFamily="34" charset="0"/>
                <a:cs typeface="Lucida Sans Unicode" pitchFamily="34" charset="0"/>
              </a:rPr>
              <a:t>necesidades sociales</a:t>
            </a:r>
            <a:endParaRPr lang="es-CL" sz="1000" b="1" dirty="0">
              <a:latin typeface="Lucida Sans Unicode" pitchFamily="34" charset="0"/>
              <a:cs typeface="Lucida Sans Unicode" pitchFamily="34" charset="0"/>
            </a:endParaRPr>
          </a:p>
        </p:txBody>
      </p:sp>
      <p:sp>
        <p:nvSpPr>
          <p:cNvPr id="399" name="Text Box 6">
            <a:hlinkClick r:id="rId5" action="ppaction://hlinksldjump"/>
          </p:cNvPr>
          <p:cNvSpPr txBox="1">
            <a:spLocks noChangeArrowheads="1"/>
          </p:cNvSpPr>
          <p:nvPr/>
        </p:nvSpPr>
        <p:spPr bwMode="auto">
          <a:xfrm>
            <a:off x="3990942" y="3524227"/>
            <a:ext cx="1500198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es-CL" sz="1000" b="1" dirty="0" smtClean="0">
                <a:latin typeface="Lucida Sans Unicode" pitchFamily="34" charset="0"/>
                <a:cs typeface="Lucida Sans Unicode" pitchFamily="34" charset="0"/>
              </a:rPr>
              <a:t>protección seguridad</a:t>
            </a:r>
            <a:endParaRPr lang="es-CL" sz="1000" b="1" dirty="0">
              <a:latin typeface="Lucida Sans Unicode" pitchFamily="34" charset="0"/>
              <a:cs typeface="Lucida Sans Unicode" pitchFamily="34" charset="0"/>
            </a:endParaRPr>
          </a:p>
        </p:txBody>
      </p:sp>
      <p:sp>
        <p:nvSpPr>
          <p:cNvPr id="400" name="AutoShape 10"/>
          <p:cNvSpPr>
            <a:spLocks noChangeArrowheads="1"/>
          </p:cNvSpPr>
          <p:nvPr/>
        </p:nvSpPr>
        <p:spPr bwMode="auto">
          <a:xfrm>
            <a:off x="3949695" y="3871770"/>
            <a:ext cx="1519237" cy="188913"/>
          </a:xfrm>
          <a:prstGeom prst="roundRect">
            <a:avLst>
              <a:gd name="adj" fmla="val 16667"/>
            </a:avLst>
          </a:prstGeom>
          <a:ln w="38100"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anchor="ctr"/>
          <a:lstStyle/>
          <a:p>
            <a:endParaRPr lang="es-ES">
              <a:solidFill>
                <a:schemeClr val="lt1"/>
              </a:solidFill>
            </a:endParaRPr>
          </a:p>
        </p:txBody>
      </p:sp>
      <p:sp>
        <p:nvSpPr>
          <p:cNvPr id="401" name="Text Box 6">
            <a:hlinkClick r:id="rId5" action="ppaction://hlinksldjump"/>
          </p:cNvPr>
          <p:cNvSpPr txBox="1">
            <a:spLocks noChangeArrowheads="1"/>
          </p:cNvSpPr>
          <p:nvPr/>
        </p:nvSpPr>
        <p:spPr bwMode="auto">
          <a:xfrm>
            <a:off x="3981418" y="3849510"/>
            <a:ext cx="1500198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es-CL" sz="1000" b="1" dirty="0" smtClean="0">
                <a:latin typeface="Lucida Sans Unicode" pitchFamily="34" charset="0"/>
                <a:cs typeface="Lucida Sans Unicode" pitchFamily="34" charset="0"/>
              </a:rPr>
              <a:t>espacio y superficies</a:t>
            </a:r>
            <a:endParaRPr lang="es-CL" sz="1000" b="1" dirty="0">
              <a:latin typeface="Lucida Sans Unicode" pitchFamily="34" charset="0"/>
              <a:cs typeface="Lucida Sans Unicode" pitchFamily="34" charset="0"/>
            </a:endParaRPr>
          </a:p>
        </p:txBody>
      </p:sp>
      <p:sp>
        <p:nvSpPr>
          <p:cNvPr id="402" name="AutoShape 10"/>
          <p:cNvSpPr>
            <a:spLocks noChangeArrowheads="1"/>
          </p:cNvSpPr>
          <p:nvPr/>
        </p:nvSpPr>
        <p:spPr bwMode="auto">
          <a:xfrm>
            <a:off x="3949695" y="4189429"/>
            <a:ext cx="1519237" cy="188913"/>
          </a:xfrm>
          <a:prstGeom prst="roundRect">
            <a:avLst>
              <a:gd name="adj" fmla="val 16667"/>
            </a:avLst>
          </a:prstGeom>
          <a:ln w="38100"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anchor="ctr"/>
          <a:lstStyle/>
          <a:p>
            <a:endParaRPr lang="es-ES">
              <a:solidFill>
                <a:schemeClr val="lt1"/>
              </a:solidFill>
            </a:endParaRPr>
          </a:p>
        </p:txBody>
      </p:sp>
      <p:sp>
        <p:nvSpPr>
          <p:cNvPr id="403" name="Text Box 6">
            <a:hlinkClick r:id="rId5" action="ppaction://hlinksldjump"/>
          </p:cNvPr>
          <p:cNvSpPr txBox="1">
            <a:spLocks noChangeArrowheads="1"/>
          </p:cNvSpPr>
          <p:nvPr/>
        </p:nvSpPr>
        <p:spPr bwMode="auto">
          <a:xfrm>
            <a:off x="3981418" y="4167169"/>
            <a:ext cx="1500198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es-CL" sz="1000" b="1" dirty="0" smtClean="0">
                <a:latin typeface="Lucida Sans Unicode" pitchFamily="34" charset="0"/>
                <a:cs typeface="Lucida Sans Unicode" pitchFamily="34" charset="0"/>
              </a:rPr>
              <a:t>comunicación</a:t>
            </a:r>
            <a:endParaRPr lang="es-CL" sz="1000" b="1" dirty="0">
              <a:latin typeface="Lucida Sans Unicode" pitchFamily="34" charset="0"/>
              <a:cs typeface="Lucida Sans Unicode" pitchFamily="34" charset="0"/>
            </a:endParaRPr>
          </a:p>
        </p:txBody>
      </p:sp>
      <p:sp>
        <p:nvSpPr>
          <p:cNvPr id="404" name="AutoShape 8"/>
          <p:cNvSpPr>
            <a:spLocks noChangeArrowheads="1"/>
          </p:cNvSpPr>
          <p:nvPr/>
        </p:nvSpPr>
        <p:spPr bwMode="auto">
          <a:xfrm>
            <a:off x="3779860" y="4594114"/>
            <a:ext cx="1644650" cy="188912"/>
          </a:xfrm>
          <a:prstGeom prst="roundRect">
            <a:avLst>
              <a:gd name="adj" fmla="val 16667"/>
            </a:avLst>
          </a:prstGeom>
          <a:ln w="38100"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anchor="ctr"/>
          <a:lstStyle/>
          <a:p>
            <a:endParaRPr lang="es-ES">
              <a:solidFill>
                <a:schemeClr val="lt1"/>
              </a:solidFill>
            </a:endParaRPr>
          </a:p>
        </p:txBody>
      </p:sp>
      <p:sp>
        <p:nvSpPr>
          <p:cNvPr id="405" name="AutoShape 10"/>
          <p:cNvSpPr>
            <a:spLocks noChangeArrowheads="1"/>
          </p:cNvSpPr>
          <p:nvPr/>
        </p:nvSpPr>
        <p:spPr bwMode="auto">
          <a:xfrm>
            <a:off x="3968773" y="4919551"/>
            <a:ext cx="1519237" cy="188913"/>
          </a:xfrm>
          <a:prstGeom prst="roundRect">
            <a:avLst>
              <a:gd name="adj" fmla="val 16667"/>
            </a:avLst>
          </a:prstGeom>
          <a:ln w="38100"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anchor="ctr"/>
          <a:lstStyle/>
          <a:p>
            <a:endParaRPr lang="es-ES">
              <a:solidFill>
                <a:schemeClr val="lt1"/>
              </a:solidFill>
            </a:endParaRPr>
          </a:p>
        </p:txBody>
      </p:sp>
      <p:sp>
        <p:nvSpPr>
          <p:cNvPr id="406" name="Line 38"/>
          <p:cNvSpPr>
            <a:spLocks noChangeShapeType="1"/>
          </p:cNvSpPr>
          <p:nvPr/>
        </p:nvSpPr>
        <p:spPr bwMode="auto">
          <a:xfrm flipH="1">
            <a:off x="3652860" y="4687776"/>
            <a:ext cx="127000" cy="1588"/>
          </a:xfrm>
          <a:prstGeom prst="line">
            <a:avLst/>
          </a:prstGeom>
          <a:noFill/>
          <a:ln w="19050">
            <a:solidFill>
              <a:srgbClr val="FFFFCC"/>
            </a:solidFill>
            <a:round/>
            <a:headEnd type="none" w="med" len="sm"/>
            <a:tailEnd type="none" w="med" len="sm"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407" name="Line 39"/>
          <p:cNvSpPr>
            <a:spLocks noChangeShapeType="1"/>
          </p:cNvSpPr>
          <p:nvPr/>
        </p:nvSpPr>
        <p:spPr bwMode="auto">
          <a:xfrm>
            <a:off x="3843360" y="4783026"/>
            <a:ext cx="1588" cy="864000"/>
          </a:xfrm>
          <a:prstGeom prst="line">
            <a:avLst/>
          </a:prstGeom>
          <a:noFill/>
          <a:ln w="19050">
            <a:solidFill>
              <a:srgbClr val="FFFFCC"/>
            </a:solidFill>
            <a:round/>
            <a:headEnd type="none" w="med" len="sm"/>
            <a:tailEnd type="none" w="med" len="sm"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408" name="Line 40"/>
          <p:cNvSpPr>
            <a:spLocks noChangeShapeType="1"/>
          </p:cNvSpPr>
          <p:nvPr/>
        </p:nvSpPr>
        <p:spPr bwMode="auto">
          <a:xfrm flipH="1">
            <a:off x="3843360" y="5038614"/>
            <a:ext cx="125413" cy="1587"/>
          </a:xfrm>
          <a:prstGeom prst="line">
            <a:avLst/>
          </a:prstGeom>
          <a:noFill/>
          <a:ln w="19050">
            <a:solidFill>
              <a:srgbClr val="FFFFCC"/>
            </a:solidFill>
            <a:round/>
            <a:headEnd type="none" w="med" len="sm"/>
            <a:tailEnd type="none" w="med" len="sm"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409" name="Line 41"/>
          <p:cNvSpPr>
            <a:spLocks noChangeShapeType="1"/>
          </p:cNvSpPr>
          <p:nvPr/>
        </p:nvSpPr>
        <p:spPr bwMode="auto">
          <a:xfrm flipH="1">
            <a:off x="3843360" y="5332301"/>
            <a:ext cx="125413" cy="1588"/>
          </a:xfrm>
          <a:prstGeom prst="line">
            <a:avLst/>
          </a:prstGeom>
          <a:noFill/>
          <a:ln w="19050">
            <a:solidFill>
              <a:srgbClr val="FFFFCC"/>
            </a:solidFill>
            <a:round/>
            <a:headEnd type="none" w="med" len="sm"/>
            <a:tailEnd type="none" w="med" len="sm"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410" name="Line 42"/>
          <p:cNvSpPr>
            <a:spLocks noChangeShapeType="1"/>
          </p:cNvSpPr>
          <p:nvPr/>
        </p:nvSpPr>
        <p:spPr bwMode="auto">
          <a:xfrm flipH="1">
            <a:off x="3843360" y="5648214"/>
            <a:ext cx="125413" cy="1587"/>
          </a:xfrm>
          <a:prstGeom prst="line">
            <a:avLst/>
          </a:prstGeom>
          <a:noFill/>
          <a:ln w="19050">
            <a:solidFill>
              <a:srgbClr val="FFFFCC"/>
            </a:solidFill>
            <a:round/>
            <a:headEnd type="none" w="med" len="sm"/>
            <a:tailEnd type="none" w="med" len="sm"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411" name="Text Box 6">
            <a:hlinkClick r:id="rId5" action="ppaction://hlinksldjump"/>
          </p:cNvPr>
          <p:cNvSpPr txBox="1">
            <a:spLocks noChangeArrowheads="1"/>
          </p:cNvSpPr>
          <p:nvPr/>
        </p:nvSpPr>
        <p:spPr bwMode="auto">
          <a:xfrm>
            <a:off x="3643306" y="4579632"/>
            <a:ext cx="1928826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es-CL" sz="1000" b="1" dirty="0" smtClean="0">
                <a:latin typeface="Lucida Sans Unicode" pitchFamily="34" charset="0"/>
                <a:cs typeface="Lucida Sans Unicode" pitchFamily="34" charset="0"/>
              </a:rPr>
              <a:t>necesidades sicológicas</a:t>
            </a:r>
            <a:endParaRPr lang="es-CL" sz="1000" b="1" dirty="0">
              <a:latin typeface="Lucida Sans Unicode" pitchFamily="34" charset="0"/>
              <a:cs typeface="Lucida Sans Unicode" pitchFamily="34" charset="0"/>
            </a:endParaRPr>
          </a:p>
        </p:txBody>
      </p:sp>
      <p:sp>
        <p:nvSpPr>
          <p:cNvPr id="412" name="Text Box 6">
            <a:hlinkClick r:id="rId5" action="ppaction://hlinksldjump"/>
          </p:cNvPr>
          <p:cNvSpPr txBox="1">
            <a:spLocks noChangeArrowheads="1"/>
          </p:cNvSpPr>
          <p:nvPr/>
        </p:nvSpPr>
        <p:spPr bwMode="auto">
          <a:xfrm>
            <a:off x="4000496" y="4897291"/>
            <a:ext cx="1500198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es-CL" sz="1000" b="1" dirty="0">
                <a:latin typeface="Lucida Sans Unicode" pitchFamily="34" charset="0"/>
                <a:cs typeface="Lucida Sans Unicode" pitchFamily="34" charset="0"/>
              </a:rPr>
              <a:t>i</a:t>
            </a:r>
            <a:r>
              <a:rPr lang="es-CL" sz="1000" b="1" dirty="0" smtClean="0">
                <a:latin typeface="Lucida Sans Unicode" pitchFamily="34" charset="0"/>
                <a:cs typeface="Lucida Sans Unicode" pitchFamily="34" charset="0"/>
              </a:rPr>
              <a:t>dentidad pertinencia</a:t>
            </a:r>
            <a:endParaRPr lang="es-CL" sz="1000" b="1" dirty="0">
              <a:latin typeface="Lucida Sans Unicode" pitchFamily="34" charset="0"/>
              <a:cs typeface="Lucida Sans Unicode" pitchFamily="34" charset="0"/>
            </a:endParaRPr>
          </a:p>
        </p:txBody>
      </p:sp>
      <p:sp>
        <p:nvSpPr>
          <p:cNvPr id="413" name="AutoShape 10"/>
          <p:cNvSpPr>
            <a:spLocks noChangeArrowheads="1"/>
          </p:cNvSpPr>
          <p:nvPr/>
        </p:nvSpPr>
        <p:spPr bwMode="auto">
          <a:xfrm>
            <a:off x="3959249" y="5244834"/>
            <a:ext cx="1519237" cy="188913"/>
          </a:xfrm>
          <a:prstGeom prst="roundRect">
            <a:avLst>
              <a:gd name="adj" fmla="val 16667"/>
            </a:avLst>
          </a:prstGeom>
          <a:ln w="38100"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anchor="ctr"/>
          <a:lstStyle/>
          <a:p>
            <a:endParaRPr lang="es-ES">
              <a:solidFill>
                <a:schemeClr val="lt1"/>
              </a:solidFill>
            </a:endParaRPr>
          </a:p>
        </p:txBody>
      </p:sp>
      <p:sp>
        <p:nvSpPr>
          <p:cNvPr id="414" name="Text Box 6">
            <a:hlinkClick r:id="rId5" action="ppaction://hlinksldjump"/>
          </p:cNvPr>
          <p:cNvSpPr txBox="1">
            <a:spLocks noChangeArrowheads="1"/>
          </p:cNvSpPr>
          <p:nvPr/>
        </p:nvSpPr>
        <p:spPr bwMode="auto">
          <a:xfrm>
            <a:off x="3990972" y="5222574"/>
            <a:ext cx="1500198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es-CL" sz="1000" b="1" dirty="0" smtClean="0">
                <a:latin typeface="Lucida Sans Unicode" pitchFamily="34" charset="0"/>
                <a:cs typeface="Lucida Sans Unicode" pitchFamily="34" charset="0"/>
              </a:rPr>
              <a:t>privacidad</a:t>
            </a:r>
            <a:endParaRPr lang="es-CL" sz="1000" b="1" dirty="0">
              <a:latin typeface="Lucida Sans Unicode" pitchFamily="34" charset="0"/>
              <a:cs typeface="Lucida Sans Unicode" pitchFamily="34" charset="0"/>
            </a:endParaRPr>
          </a:p>
        </p:txBody>
      </p:sp>
      <p:sp>
        <p:nvSpPr>
          <p:cNvPr id="415" name="AutoShape 10"/>
          <p:cNvSpPr>
            <a:spLocks noChangeArrowheads="1"/>
          </p:cNvSpPr>
          <p:nvPr/>
        </p:nvSpPr>
        <p:spPr bwMode="auto">
          <a:xfrm>
            <a:off x="3959249" y="5562493"/>
            <a:ext cx="1519237" cy="188913"/>
          </a:xfrm>
          <a:prstGeom prst="roundRect">
            <a:avLst>
              <a:gd name="adj" fmla="val 16667"/>
            </a:avLst>
          </a:prstGeom>
          <a:ln w="38100"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anchor="ctr"/>
          <a:lstStyle/>
          <a:p>
            <a:endParaRPr lang="es-ES">
              <a:solidFill>
                <a:schemeClr val="lt1"/>
              </a:solidFill>
            </a:endParaRPr>
          </a:p>
        </p:txBody>
      </p:sp>
      <p:sp>
        <p:nvSpPr>
          <p:cNvPr id="416" name="Text Box 6">
            <a:hlinkClick r:id="rId5" action="ppaction://hlinksldjump"/>
          </p:cNvPr>
          <p:cNvSpPr txBox="1">
            <a:spLocks noChangeArrowheads="1"/>
          </p:cNvSpPr>
          <p:nvPr/>
        </p:nvSpPr>
        <p:spPr bwMode="auto">
          <a:xfrm>
            <a:off x="3990972" y="5540233"/>
            <a:ext cx="1500198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es-CL" sz="1000" b="1" dirty="0" smtClean="0">
                <a:latin typeface="Lucida Sans Unicode" pitchFamily="34" charset="0"/>
                <a:cs typeface="Lucida Sans Unicode" pitchFamily="34" charset="0"/>
              </a:rPr>
              <a:t>estéticas culturales</a:t>
            </a:r>
            <a:endParaRPr lang="es-CL" sz="1000" b="1" dirty="0">
              <a:latin typeface="Lucida Sans Unicode" pitchFamily="34" charset="0"/>
              <a:cs typeface="Lucida Sans Unicode" pitchFamily="34" charset="0"/>
            </a:endParaRPr>
          </a:p>
        </p:txBody>
      </p:sp>
      <p:sp>
        <p:nvSpPr>
          <p:cNvPr id="417" name="Line 81"/>
          <p:cNvSpPr>
            <a:spLocks noChangeShapeType="1"/>
          </p:cNvSpPr>
          <p:nvPr/>
        </p:nvSpPr>
        <p:spPr bwMode="auto">
          <a:xfrm>
            <a:off x="6500816" y="785794"/>
            <a:ext cx="1588" cy="2070000"/>
          </a:xfrm>
          <a:prstGeom prst="line">
            <a:avLst/>
          </a:prstGeom>
          <a:noFill/>
          <a:ln w="19050">
            <a:solidFill>
              <a:srgbClr val="FFFFCC"/>
            </a:solidFill>
            <a:round/>
            <a:headEnd type="none" w="med" len="sm"/>
            <a:tailEnd type="none" w="med" len="sm"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418" name="AutoShape 8"/>
          <p:cNvSpPr>
            <a:spLocks noChangeArrowheads="1"/>
          </p:cNvSpPr>
          <p:nvPr/>
        </p:nvSpPr>
        <p:spPr bwMode="auto">
          <a:xfrm>
            <a:off x="6642126" y="911208"/>
            <a:ext cx="1787526" cy="446090"/>
          </a:xfrm>
          <a:prstGeom prst="roundRect">
            <a:avLst>
              <a:gd name="adj" fmla="val 16667"/>
            </a:avLst>
          </a:prstGeom>
          <a:ln w="38100"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anchor="ctr"/>
          <a:lstStyle/>
          <a:p>
            <a:endParaRPr lang="es-ES">
              <a:solidFill>
                <a:schemeClr val="lt1"/>
              </a:solidFill>
            </a:endParaRPr>
          </a:p>
        </p:txBody>
      </p:sp>
      <p:sp>
        <p:nvSpPr>
          <p:cNvPr id="419" name="Line 38"/>
          <p:cNvSpPr>
            <a:spLocks noChangeShapeType="1"/>
          </p:cNvSpPr>
          <p:nvPr/>
        </p:nvSpPr>
        <p:spPr bwMode="auto">
          <a:xfrm flipH="1">
            <a:off x="6515126" y="1004870"/>
            <a:ext cx="127000" cy="1588"/>
          </a:xfrm>
          <a:prstGeom prst="line">
            <a:avLst/>
          </a:prstGeom>
          <a:noFill/>
          <a:ln w="19050">
            <a:solidFill>
              <a:srgbClr val="FFFFCC"/>
            </a:solidFill>
            <a:round/>
            <a:headEnd type="none" w="med" len="sm"/>
            <a:tailEnd type="none" w="med" len="sm"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420" name="Text Box 6">
            <a:hlinkClick r:id="rId5" action="ppaction://hlinksldjump"/>
          </p:cNvPr>
          <p:cNvSpPr txBox="1">
            <a:spLocks noChangeArrowheads="1"/>
          </p:cNvSpPr>
          <p:nvPr/>
        </p:nvSpPr>
        <p:spPr bwMode="auto">
          <a:xfrm>
            <a:off x="6710362" y="928670"/>
            <a:ext cx="164785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es-CL" sz="1000" b="1" dirty="0" smtClean="0">
                <a:latin typeface="Lucida Sans Unicode" pitchFamily="34" charset="0"/>
                <a:cs typeface="Lucida Sans Unicode" pitchFamily="34" charset="0"/>
              </a:rPr>
              <a:t>que se mantenga en el tiempo y en el lugar</a:t>
            </a:r>
            <a:endParaRPr lang="es-CL" sz="1000" b="1" dirty="0">
              <a:latin typeface="Lucida Sans Unicode" pitchFamily="34" charset="0"/>
              <a:cs typeface="Lucida Sans Unicode" pitchFamily="34" charset="0"/>
            </a:endParaRPr>
          </a:p>
        </p:txBody>
      </p:sp>
      <p:sp>
        <p:nvSpPr>
          <p:cNvPr id="421" name="AutoShape 8"/>
          <p:cNvSpPr>
            <a:spLocks noChangeArrowheads="1"/>
          </p:cNvSpPr>
          <p:nvPr/>
        </p:nvSpPr>
        <p:spPr bwMode="auto">
          <a:xfrm>
            <a:off x="6627826" y="1500174"/>
            <a:ext cx="1787526" cy="446090"/>
          </a:xfrm>
          <a:prstGeom prst="roundRect">
            <a:avLst>
              <a:gd name="adj" fmla="val 16667"/>
            </a:avLst>
          </a:prstGeom>
          <a:ln w="38100"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anchor="ctr"/>
          <a:lstStyle/>
          <a:p>
            <a:endParaRPr lang="es-ES">
              <a:solidFill>
                <a:schemeClr val="lt1"/>
              </a:solidFill>
            </a:endParaRPr>
          </a:p>
        </p:txBody>
      </p:sp>
      <p:sp>
        <p:nvSpPr>
          <p:cNvPr id="422" name="Line 38"/>
          <p:cNvSpPr>
            <a:spLocks noChangeShapeType="1"/>
          </p:cNvSpPr>
          <p:nvPr/>
        </p:nvSpPr>
        <p:spPr bwMode="auto">
          <a:xfrm flipH="1">
            <a:off x="6500826" y="1593836"/>
            <a:ext cx="127000" cy="1588"/>
          </a:xfrm>
          <a:prstGeom prst="line">
            <a:avLst/>
          </a:prstGeom>
          <a:noFill/>
          <a:ln w="19050">
            <a:solidFill>
              <a:srgbClr val="FFFFCC"/>
            </a:solidFill>
            <a:round/>
            <a:headEnd type="none" w="med" len="sm"/>
            <a:tailEnd type="none" w="med" len="sm"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423" name="Text Box 6">
            <a:hlinkClick r:id="rId5" action="ppaction://hlinksldjump"/>
          </p:cNvPr>
          <p:cNvSpPr txBox="1">
            <a:spLocks noChangeArrowheads="1"/>
          </p:cNvSpPr>
          <p:nvPr/>
        </p:nvSpPr>
        <p:spPr bwMode="auto">
          <a:xfrm>
            <a:off x="6696062" y="1517636"/>
            <a:ext cx="164785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es-CL" sz="1000" b="1" dirty="0" smtClean="0">
                <a:latin typeface="Lucida Sans Unicode" pitchFamily="34" charset="0"/>
                <a:cs typeface="Lucida Sans Unicode" pitchFamily="34" charset="0"/>
              </a:rPr>
              <a:t>que se proteja frente al deterioro</a:t>
            </a:r>
            <a:endParaRPr lang="es-CL" sz="1000" b="1" dirty="0">
              <a:latin typeface="Lucida Sans Unicode" pitchFamily="34" charset="0"/>
              <a:cs typeface="Lucida Sans Unicode" pitchFamily="34" charset="0"/>
            </a:endParaRPr>
          </a:p>
        </p:txBody>
      </p:sp>
      <p:sp>
        <p:nvSpPr>
          <p:cNvPr id="424" name="AutoShape 8"/>
          <p:cNvSpPr>
            <a:spLocks noChangeArrowheads="1"/>
          </p:cNvSpPr>
          <p:nvPr/>
        </p:nvSpPr>
        <p:spPr bwMode="auto">
          <a:xfrm>
            <a:off x="6642126" y="2089140"/>
            <a:ext cx="1787526" cy="554042"/>
          </a:xfrm>
          <a:prstGeom prst="roundRect">
            <a:avLst>
              <a:gd name="adj" fmla="val 16667"/>
            </a:avLst>
          </a:prstGeom>
          <a:ln w="38100"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anchor="ctr"/>
          <a:lstStyle/>
          <a:p>
            <a:endParaRPr lang="es-ES">
              <a:solidFill>
                <a:schemeClr val="lt1"/>
              </a:solidFill>
            </a:endParaRPr>
          </a:p>
        </p:txBody>
      </p:sp>
      <p:sp>
        <p:nvSpPr>
          <p:cNvPr id="425" name="Line 38"/>
          <p:cNvSpPr>
            <a:spLocks noChangeShapeType="1"/>
          </p:cNvSpPr>
          <p:nvPr/>
        </p:nvSpPr>
        <p:spPr bwMode="auto">
          <a:xfrm flipH="1">
            <a:off x="6515126" y="2182802"/>
            <a:ext cx="127000" cy="1588"/>
          </a:xfrm>
          <a:prstGeom prst="line">
            <a:avLst/>
          </a:prstGeom>
          <a:noFill/>
          <a:ln w="19050">
            <a:solidFill>
              <a:srgbClr val="FFFFCC"/>
            </a:solidFill>
            <a:round/>
            <a:headEnd type="none" w="med" len="sm"/>
            <a:tailEnd type="none" w="med" len="sm"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426" name="Text Box 6">
            <a:hlinkClick r:id="rId5" action="ppaction://hlinksldjump"/>
          </p:cNvPr>
          <p:cNvSpPr txBox="1">
            <a:spLocks noChangeArrowheads="1"/>
          </p:cNvSpPr>
          <p:nvPr/>
        </p:nvSpPr>
        <p:spPr bwMode="auto">
          <a:xfrm>
            <a:off x="6710362" y="2106602"/>
            <a:ext cx="1647852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es-CL" sz="1000" b="1" dirty="0" smtClean="0">
                <a:latin typeface="Lucida Sans Unicode" pitchFamily="34" charset="0"/>
                <a:cs typeface="Lucida Sans Unicode" pitchFamily="34" charset="0"/>
              </a:rPr>
              <a:t>que se ajuste a las nuevas necesidades e imposiciones</a:t>
            </a:r>
            <a:endParaRPr lang="es-CL" sz="1000" b="1" dirty="0">
              <a:latin typeface="Lucida Sans Unicode" pitchFamily="34" charset="0"/>
              <a:cs typeface="Lucida Sans Unicode" pitchFamily="34" charset="0"/>
            </a:endParaRPr>
          </a:p>
        </p:txBody>
      </p:sp>
      <p:sp>
        <p:nvSpPr>
          <p:cNvPr id="427" name="AutoShape 8"/>
          <p:cNvSpPr>
            <a:spLocks noChangeArrowheads="1"/>
          </p:cNvSpPr>
          <p:nvPr/>
        </p:nvSpPr>
        <p:spPr bwMode="auto">
          <a:xfrm>
            <a:off x="6627826" y="2768596"/>
            <a:ext cx="1787526" cy="446090"/>
          </a:xfrm>
          <a:prstGeom prst="roundRect">
            <a:avLst>
              <a:gd name="adj" fmla="val 16667"/>
            </a:avLst>
          </a:prstGeom>
          <a:ln w="38100"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anchor="ctr"/>
          <a:lstStyle/>
          <a:p>
            <a:endParaRPr lang="es-ES">
              <a:solidFill>
                <a:schemeClr val="lt1"/>
              </a:solidFill>
            </a:endParaRPr>
          </a:p>
        </p:txBody>
      </p:sp>
      <p:sp>
        <p:nvSpPr>
          <p:cNvPr id="428" name="Line 38"/>
          <p:cNvSpPr>
            <a:spLocks noChangeShapeType="1"/>
          </p:cNvSpPr>
          <p:nvPr/>
        </p:nvSpPr>
        <p:spPr bwMode="auto">
          <a:xfrm flipH="1">
            <a:off x="6500826" y="2862258"/>
            <a:ext cx="127000" cy="1588"/>
          </a:xfrm>
          <a:prstGeom prst="line">
            <a:avLst/>
          </a:prstGeom>
          <a:noFill/>
          <a:ln w="19050">
            <a:solidFill>
              <a:srgbClr val="FFFFCC"/>
            </a:solidFill>
            <a:round/>
            <a:headEnd type="none" w="med" len="sm"/>
            <a:tailEnd type="none" w="med" len="sm"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429" name="Text Box 6">
            <a:hlinkClick r:id="rId5" action="ppaction://hlinksldjump"/>
          </p:cNvPr>
          <p:cNvSpPr txBox="1">
            <a:spLocks noChangeArrowheads="1"/>
          </p:cNvSpPr>
          <p:nvPr/>
        </p:nvSpPr>
        <p:spPr bwMode="auto">
          <a:xfrm>
            <a:off x="6696062" y="2786058"/>
            <a:ext cx="164785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es-CL" sz="1000" b="1" dirty="0" smtClean="0">
                <a:latin typeface="Lucida Sans Unicode" pitchFamily="34" charset="0"/>
                <a:cs typeface="Lucida Sans Unicode" pitchFamily="34" charset="0"/>
              </a:rPr>
              <a:t>que se administre en cuanto a recursos</a:t>
            </a:r>
            <a:endParaRPr lang="es-CL" sz="1000" b="1" dirty="0">
              <a:latin typeface="Lucida Sans Unicode" pitchFamily="34" charset="0"/>
              <a:cs typeface="Lucida Sans Unicode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551</TotalTime>
  <Words>927</Words>
  <Application>Microsoft Office PowerPoint</Application>
  <PresentationFormat>Presentación en pantalla (4:3)</PresentationFormat>
  <Paragraphs>232</Paragraphs>
  <Slides>26</Slides>
  <Notes>25</Notes>
  <HiddenSlides>0</HiddenSlides>
  <MMClips>0</MMClips>
  <ScaleCrop>false</ScaleCrop>
  <HeadingPairs>
    <vt:vector size="6" baseType="variant">
      <vt:variant>
        <vt:lpstr>Tema</vt:lpstr>
      </vt:variant>
      <vt:variant>
        <vt:i4>1</vt:i4>
      </vt:variant>
      <vt:variant>
        <vt:lpstr>Servidores OLE incrustados</vt:lpstr>
      </vt:variant>
      <vt:variant>
        <vt:i4>1</vt:i4>
      </vt:variant>
      <vt:variant>
        <vt:lpstr>Títulos de diapositiva</vt:lpstr>
      </vt:variant>
      <vt:variant>
        <vt:i4>26</vt:i4>
      </vt:variant>
    </vt:vector>
  </HeadingPairs>
  <TitlesOfParts>
    <vt:vector size="28" baseType="lpstr">
      <vt:lpstr>Tema de Office</vt:lpstr>
      <vt:lpstr>Fotografía de Photo Editor</vt:lpstr>
      <vt:lpstr>Diapositiva 1</vt:lpstr>
      <vt:lpstr>Diapositiva 2</vt:lpstr>
      <vt:lpstr>Diapositiva 3</vt:lpstr>
      <vt:lpstr>Diapositiva 4</vt:lpstr>
      <vt:lpstr>Diapositiva 5</vt:lpstr>
      <vt:lpstr>Diapositiva 6</vt:lpstr>
      <vt:lpstr>Diapositiva 7</vt:lpstr>
      <vt:lpstr>Diapositiva 8</vt:lpstr>
      <vt:lpstr>Diapositiva 9</vt:lpstr>
      <vt:lpstr>Diapositiva 10</vt:lpstr>
      <vt:lpstr>Diapositiva 11</vt:lpstr>
      <vt:lpstr>Diapositiva 12</vt:lpstr>
      <vt:lpstr>Diapositiva 13</vt:lpstr>
      <vt:lpstr>Diapositiva 14</vt:lpstr>
      <vt:lpstr>Diapositiva 15</vt:lpstr>
      <vt:lpstr>Diapositiva 16</vt:lpstr>
      <vt:lpstr>Diapositiva 17</vt:lpstr>
      <vt:lpstr>Diapositiva 18</vt:lpstr>
      <vt:lpstr>Diapositiva 19</vt:lpstr>
      <vt:lpstr>Diapositiva 20</vt:lpstr>
      <vt:lpstr>Diapositiva 21</vt:lpstr>
      <vt:lpstr>Diapositiva 22</vt:lpstr>
      <vt:lpstr>Diapositiva 23</vt:lpstr>
      <vt:lpstr>Diapositiva 24</vt:lpstr>
      <vt:lpstr>Diapositiva 25</vt:lpstr>
      <vt:lpstr>Diapositiva 26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BELI Y RAUL</dc:creator>
  <cp:lastModifiedBy>estructuras</cp:lastModifiedBy>
  <cp:revision>51</cp:revision>
  <dcterms:created xsi:type="dcterms:W3CDTF">2008-07-30T01:12:10Z</dcterms:created>
  <dcterms:modified xsi:type="dcterms:W3CDTF">2009-08-05T21:44:45Z</dcterms:modified>
</cp:coreProperties>
</file>