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2" r:id="rId4"/>
  </p:sldMasterIdLst>
  <p:notesMasterIdLst>
    <p:notesMasterId r:id="rId9"/>
  </p:notesMasterIdLst>
  <p:handoutMasterIdLst>
    <p:handoutMasterId r:id="rId10"/>
  </p:handoutMasterIdLst>
  <p:sldIdLst>
    <p:sldId id="256" r:id="rId5"/>
    <p:sldId id="269" r:id="rId6"/>
    <p:sldId id="270" r:id="rId7"/>
    <p:sldId id="263" r:id="rId8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091" autoAdjust="0"/>
  </p:normalViewPr>
  <p:slideViewPr>
    <p:cSldViewPr snapToGrid="0">
      <p:cViewPr varScale="1">
        <p:scale>
          <a:sx n="62" d="100"/>
          <a:sy n="62" d="100"/>
        </p:scale>
        <p:origin x="7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08A26C1-0309-469A-BFC1-92CF01B89A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C419CDD-F27F-41F7-A67A-DB1D179D4D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BE568-D303-4FAC-9183-A8A5FC16862F}" type="datetimeFigureOut">
              <a:rPr lang="es-ES" smtClean="0"/>
              <a:t>30/08/2022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83F6997-2346-4749-8D5D-5E73FBB4EB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8B74BC5-58FA-4006-953C-B361B7D7EA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8E2DA-5115-458A-8770-3E2E13AA05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7858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33999-B121-4A57-84E6-D4D3D682B338}" type="datetimeFigureOut">
              <a:rPr lang="es-ES" noProof="0" smtClean="0"/>
              <a:t>30/08/2022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1CFEF-7532-4742-8AE4-AD8F1DB91E4D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66250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1CFEF-7532-4742-8AE4-AD8F1DB91E4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3449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1CFEF-7532-4742-8AE4-AD8F1DB91E4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4530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/>
          <a:p>
            <a:pPr rtl="0"/>
            <a:fld id="{CE150E63-AA5C-4029-8AFD-739D3ED1B16D}" type="datetime1">
              <a:rPr lang="es-ES" noProof="0" smtClean="0"/>
              <a:t>30/08/2022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6751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0CE4C6-AF12-4B75-9B09-A6369DF3EBF5}" type="datetime1">
              <a:rPr lang="es-ES" noProof="0" smtClean="0"/>
              <a:t>30/08/2022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2223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69286BD3-FAB2-42CC-83A7-F2055CA28231}" type="datetime1">
              <a:rPr lang="es-ES" noProof="0" smtClean="0"/>
              <a:t>30/08/2022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41873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es-ES" noProof="0"/>
              <a:t>Haga clic para modificar el estilo del título del patrón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3" hasCustomPrompt="1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E0CFD942-0C29-4841-A369-7AC3ACBAA115}" type="datetime1">
              <a:rPr lang="es-ES" noProof="0" smtClean="0"/>
              <a:t>30/08/2022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Cuadro de texto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Cuadro de texto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3661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5B53403B-A83F-4F7C-B81B-52D96F2F2D5A}" type="datetime1">
              <a:rPr lang="es-ES" noProof="0" smtClean="0"/>
              <a:t>30/08/2022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66832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8" name="Marcador de posición de texto 3"/>
          <p:cNvSpPr>
            <a:spLocks noGrp="1"/>
          </p:cNvSpPr>
          <p:nvPr>
            <p:ph type="body" sz="half" idx="15" hasCustomPrompt="1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9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0" name="Marcador de posición de texto 3"/>
          <p:cNvSpPr>
            <a:spLocks noGrp="1"/>
          </p:cNvSpPr>
          <p:nvPr>
            <p:ph type="body" sz="half" idx="16" hasCustomPrompt="1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1" name="Marcador de posición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7" hasCustomPrompt="1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E8905F-8219-42EC-858C-8B7A9BCD2331}" type="datetime1">
              <a:rPr lang="es-ES" noProof="0" smtClean="0"/>
              <a:t>30/08/2022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27523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9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1" name="Marcador de posición de texto 3"/>
          <p:cNvSpPr>
            <a:spLocks noGrp="1"/>
          </p:cNvSpPr>
          <p:nvPr>
            <p:ph type="body" sz="half" idx="18" hasCustomPrompt="1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2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3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4" name="Marcador de posición de texto 3"/>
          <p:cNvSpPr>
            <a:spLocks noGrp="1"/>
          </p:cNvSpPr>
          <p:nvPr>
            <p:ph type="body" sz="half" idx="19" hasCustomPrompt="1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5" name="Marcador de posición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6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7" name="Marcador de posición de texto 3"/>
          <p:cNvSpPr>
            <a:spLocks noGrp="1"/>
          </p:cNvSpPr>
          <p:nvPr>
            <p:ph type="body" sz="half" idx="20" hasCustomPrompt="1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A337F5-EA54-492B-BCF8-BA412781892C}" type="datetime1">
              <a:rPr lang="es-ES" noProof="0" smtClean="0"/>
              <a:t>30/08/2022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34256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5AF301-8E3A-4C7C-8F39-137B7E2BA829}" type="datetime1">
              <a:rPr lang="es-ES" noProof="0" smtClean="0"/>
              <a:t>30/08/2022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31089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2580712E-2E1F-4DE6-9DF5-96684E025AD4}" type="datetime1">
              <a:rPr lang="es-ES" noProof="0" smtClean="0"/>
              <a:t>30/08/2022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386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B63502-55E2-483A-B925-B76D2362EF77}" type="datetime1">
              <a:rPr lang="es-ES" noProof="0" smtClean="0"/>
              <a:t>30/08/2022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4009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BB53D347-9752-40D2-A01A-54CDEE82EFED}" type="datetime1">
              <a:rPr lang="es-ES" noProof="0" smtClean="0"/>
              <a:t>30/08/2022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4573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52F424-71C5-46D6-BF22-9D8828EB9DAE}" type="datetime1">
              <a:rPr lang="es-ES" noProof="0" smtClean="0"/>
              <a:t>30/08/2022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3326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C35E9E-2FD8-489A-985A-E5E9905A1025}" type="datetime1">
              <a:rPr lang="es-ES" noProof="0" smtClean="0"/>
              <a:t>30/08/2022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7810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39A859-2C96-446F-BF35-E1A916FDC7F7}" type="datetime1">
              <a:rPr lang="es-ES" noProof="0" smtClean="0"/>
              <a:t>30/08/2022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9557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0B3690-BBA5-4984-BF25-F14AEFFABB51}" type="datetime1">
              <a:rPr lang="es-ES" noProof="0" smtClean="0"/>
              <a:t>30/08/2022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214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C6960A-B7E1-40A8-8ABC-9D37BA0B71B1}" type="datetime1">
              <a:rPr lang="es-ES" noProof="0" smtClean="0"/>
              <a:t>30/08/2022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3115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369352-B30E-4B27-BD6D-2A167EC7583D}" type="datetime1">
              <a:rPr lang="es-ES" noProof="0" smtClean="0"/>
              <a:t>30/08/2022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8390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0DF384F-5A97-4E92-8348-2DC2199C59FF}" type="datetime1">
              <a:rPr lang="es-ES" noProof="0" smtClean="0"/>
              <a:t>30/08/2022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2572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#_ftnref1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#_ftnref1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8" name="Imagen 7" descr="Flor">
            <a:extLst>
              <a:ext uri="{FF2B5EF4-FFF2-40B4-BE49-F238E27FC236}">
                <a16:creationId xmlns:a16="http://schemas.microsoft.com/office/drawing/2014/main" id="{3F803F0C-D1ED-48FB-B5CD-1F2FC0FF7C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" r="157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23FF3D86-2916-4F9F-9752-304810CF5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AB048875-14D1-4CC7-8AC3-7ABC73AAA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3014139"/>
            <a:ext cx="9448800" cy="1825096"/>
          </a:xfrm>
          <a:prstGeom prst="parallelogram">
            <a:avLst>
              <a:gd name="adj" fmla="val 99234"/>
            </a:avLst>
          </a:prstGeom>
        </p:spPr>
        <p:txBody>
          <a:bodyPr lIns="0" rIns="180000" rtlCol="0">
            <a:normAutofit fontScale="90000"/>
          </a:bodyPr>
          <a:lstStyle/>
          <a:p>
            <a:pPr algn="ctr" rtl="0"/>
            <a:r>
              <a:rPr lang="es-ES" sz="3800" dirty="0"/>
              <a:t>Paradigmas de investigación en ciencias sociales</a:t>
            </a:r>
            <a:endParaRPr lang="es-ES" sz="3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842935"/>
            <a:ext cx="9448800" cy="685800"/>
          </a:xfrm>
          <a:prstGeom prst="rect">
            <a:avLst/>
          </a:prstGeom>
        </p:spPr>
        <p:txBody>
          <a:bodyPr lIns="0" rIns="0" rtlCol="0">
            <a:normAutofit/>
          </a:bodyPr>
          <a:lstStyle/>
          <a:p>
            <a:pPr marL="1544638" algn="ctr" rtl="0"/>
            <a:r>
              <a:rPr lang="es-ES" noProof="1"/>
              <a:t>Fabiola Maldonado-Mónica Llaña</a:t>
            </a:r>
          </a:p>
          <a:p>
            <a:pPr marL="1544638" algn="ctr" rtl="0"/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D8396AD-207F-4FEA-849F-E70371A3D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/>
              <a:t>1] Briones Aedo, G. (1994). Incompatibilidad de paradigmas y compatibilidad de técnicas ciencias sociales. Revista de Sociología, (9). doi:10.5354/0719-529X.1994.27641. Pagina 26.</a:t>
            </a:r>
            <a:endParaRPr lang="es-CL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3125D15-7819-4335-B0D9-BF0D469A911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76609996"/>
              </p:ext>
            </p:extLst>
          </p:nvPr>
        </p:nvGraphicFramePr>
        <p:xfrm>
          <a:off x="846667" y="113678"/>
          <a:ext cx="9601200" cy="571690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909729">
                  <a:extLst>
                    <a:ext uri="{9D8B030D-6E8A-4147-A177-3AD203B41FA5}">
                      <a16:colId xmlns:a16="http://schemas.microsoft.com/office/drawing/2014/main" val="768433441"/>
                    </a:ext>
                  </a:extLst>
                </a:gridCol>
                <a:gridCol w="4691471">
                  <a:extLst>
                    <a:ext uri="{9D8B030D-6E8A-4147-A177-3AD203B41FA5}">
                      <a16:colId xmlns:a16="http://schemas.microsoft.com/office/drawing/2014/main" val="1577878127"/>
                    </a:ext>
                  </a:extLst>
                </a:gridCol>
              </a:tblGrid>
              <a:tr h="339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Paradigma Cuantitativo</a:t>
                      </a:r>
                      <a:endParaRPr lang="es-CL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Paradigma Cualitativo</a:t>
                      </a:r>
                      <a:endParaRPr lang="es-CL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extLst>
                  <a:ext uri="{0D108BD9-81ED-4DB2-BD59-A6C34878D82A}">
                    <a16:rowId xmlns:a16="http://schemas.microsoft.com/office/drawing/2014/main" val="977103909"/>
                  </a:ext>
                </a:extLst>
              </a:tr>
              <a:tr h="3391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</a:rPr>
                        <a:t>Aboga por el empleo de métodos cuantitativos</a:t>
                      </a:r>
                      <a:endParaRPr lang="es-CL" sz="1600" b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Aboga por el empleo de métodos cualitativos</a:t>
                      </a:r>
                      <a:endParaRPr lang="es-CL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extLst>
                  <a:ext uri="{0D108BD9-81ED-4DB2-BD59-A6C34878D82A}">
                    <a16:rowId xmlns:a16="http://schemas.microsoft.com/office/drawing/2014/main" val="808924352"/>
                  </a:ext>
                </a:extLst>
              </a:tr>
              <a:tr h="10451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</a:rPr>
                        <a:t>Positivismo lógico: busca los hechos y causas de los fenómenos sociales prestando escasa atención a los estados subjetivos de las personas</a:t>
                      </a:r>
                      <a:endParaRPr lang="es-CL" sz="1600" b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Fenomenologismo y verstehen (comprensión). Interesado en comprender la conducta humana desde el propio marco de referencia de quien actúa</a:t>
                      </a:r>
                      <a:endParaRPr lang="es-CL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extLst>
                  <a:ext uri="{0D108BD9-81ED-4DB2-BD59-A6C34878D82A}">
                    <a16:rowId xmlns:a16="http://schemas.microsoft.com/office/drawing/2014/main" val="2564639988"/>
                  </a:ext>
                </a:extLst>
              </a:tr>
              <a:tr h="3391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</a:rPr>
                        <a:t>Medición penetrante y controlada</a:t>
                      </a:r>
                      <a:endParaRPr lang="es-CL" sz="1600" b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Observación naturalista y sin control</a:t>
                      </a:r>
                      <a:endParaRPr lang="es-CL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extLst>
                  <a:ext uri="{0D108BD9-81ED-4DB2-BD59-A6C34878D82A}">
                    <a16:rowId xmlns:a16="http://schemas.microsoft.com/office/drawing/2014/main" val="3347964718"/>
                  </a:ext>
                </a:extLst>
              </a:tr>
              <a:tr h="3391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</a:rPr>
                        <a:t>Objetivo</a:t>
                      </a:r>
                      <a:endParaRPr lang="es-CL" sz="1600" b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Subjetivo</a:t>
                      </a:r>
                      <a:endParaRPr lang="es-CL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extLst>
                  <a:ext uri="{0D108BD9-81ED-4DB2-BD59-A6C34878D82A}">
                    <a16:rowId xmlns:a16="http://schemas.microsoft.com/office/drawing/2014/main" val="4175219750"/>
                  </a:ext>
                </a:extLst>
              </a:tr>
              <a:tr h="5166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</a:rPr>
                        <a:t>Al margen de los datos; perspectiva desde fuera</a:t>
                      </a:r>
                      <a:endParaRPr lang="es-CL" sz="1600" b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Próximo a los datos; perspectiva desde dentro</a:t>
                      </a:r>
                      <a:endParaRPr lang="es-CL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extLst>
                  <a:ext uri="{0D108BD9-81ED-4DB2-BD59-A6C34878D82A}">
                    <a16:rowId xmlns:a16="http://schemas.microsoft.com/office/drawing/2014/main" val="3731571318"/>
                  </a:ext>
                </a:extLst>
              </a:tr>
              <a:tr h="9573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</a:rPr>
                        <a:t>No fundamentado en la realidad, orientado a </a:t>
                      </a:r>
                      <a:r>
                        <a:rPr lang="es-MX" sz="1600" b="0" dirty="0" err="1">
                          <a:effectLst/>
                        </a:rPr>
                        <a:t>Ia</a:t>
                      </a:r>
                      <a:r>
                        <a:rPr lang="es-MX" sz="1600" b="0" dirty="0">
                          <a:effectLst/>
                        </a:rPr>
                        <a:t> comprobación, reduccionista, inferencial e hipotético deductivo</a:t>
                      </a:r>
                      <a:endParaRPr lang="es-CL" sz="1600" b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Fundado en la realidad, orientado al descubrimiento, exploratorio, expansionista, descriptivo e inductivo</a:t>
                      </a:r>
                      <a:endParaRPr lang="es-CL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extLst>
                  <a:ext uri="{0D108BD9-81ED-4DB2-BD59-A6C34878D82A}">
                    <a16:rowId xmlns:a16="http://schemas.microsoft.com/office/drawing/2014/main" val="2610717767"/>
                  </a:ext>
                </a:extLst>
              </a:tr>
              <a:tr h="3391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</a:rPr>
                        <a:t>Orientado al resultado</a:t>
                      </a:r>
                      <a:endParaRPr lang="es-CL" sz="1600" b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Orientado al proceso</a:t>
                      </a:r>
                      <a:endParaRPr lang="es-CL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extLst>
                  <a:ext uri="{0D108BD9-81ED-4DB2-BD59-A6C34878D82A}">
                    <a16:rowId xmlns:a16="http://schemas.microsoft.com/office/drawing/2014/main" val="4034353570"/>
                  </a:ext>
                </a:extLst>
              </a:tr>
              <a:tr h="3391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</a:rPr>
                        <a:t>Fiable: datos "sólidos" y repetible</a:t>
                      </a:r>
                      <a:endParaRPr lang="es-CL" sz="1600" b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Válido: datos "reales", "ricos" y profundo</a:t>
                      </a:r>
                      <a:endParaRPr lang="es-CL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extLst>
                  <a:ext uri="{0D108BD9-81ED-4DB2-BD59-A6C34878D82A}">
                    <a16:rowId xmlns:a16="http://schemas.microsoft.com/office/drawing/2014/main" val="3340744097"/>
                  </a:ext>
                </a:extLst>
              </a:tr>
              <a:tr h="3391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</a:rPr>
                        <a:t>Generalizable: estudio de casos múltiples</a:t>
                      </a:r>
                      <a:endParaRPr lang="es-CL" sz="1600" b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No generalizable: estudio de casos aislado</a:t>
                      </a:r>
                      <a:endParaRPr lang="es-CL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extLst>
                  <a:ext uri="{0D108BD9-81ED-4DB2-BD59-A6C34878D82A}">
                    <a16:rowId xmlns:a16="http://schemas.microsoft.com/office/drawing/2014/main" val="1203457278"/>
                  </a:ext>
                </a:extLst>
              </a:tr>
              <a:tr h="3156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</a:rPr>
                        <a:t>Particularista</a:t>
                      </a:r>
                      <a:endParaRPr lang="es-CL" sz="1600" b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Holístico</a:t>
                      </a:r>
                      <a:endParaRPr lang="es-CL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extLst>
                  <a:ext uri="{0D108BD9-81ED-4DB2-BD59-A6C34878D82A}">
                    <a16:rowId xmlns:a16="http://schemas.microsoft.com/office/drawing/2014/main" val="2689300983"/>
                  </a:ext>
                </a:extLst>
              </a:tr>
              <a:tr h="3391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</a:rPr>
                        <a:t>Asume una realidad estable</a:t>
                      </a:r>
                      <a:endParaRPr lang="es-CL" sz="1600" b="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Asume una realidad dinámica</a:t>
                      </a:r>
                      <a:endParaRPr lang="es-CL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extLst>
                  <a:ext uri="{0D108BD9-81ED-4DB2-BD59-A6C34878D82A}">
                    <a16:rowId xmlns:a16="http://schemas.microsoft.com/office/drawing/2014/main" val="150995265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107BCCA-137C-44A8-AB7A-C1EECAADF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857" y="2529682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s-CL" altLang="es-CL">
                <a:latin typeface="Arial" panose="020B0604020202020204" pitchFamily="34" charset="0"/>
              </a:rPr>
            </a:br>
            <a:endParaRPr lang="es-CL" altLang="es-CL"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1EC4D87-A719-4FC6-9A66-E7B5F674B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856" y="2964686"/>
            <a:ext cx="2103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[</a:t>
            </a:r>
            <a:endParaRPr lang="es-CL" altLang="es-C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724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782E77B-0689-481F-A45A-E5E4321A3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  <a:p>
            <a:r>
              <a:rPr lang="es-CL" dirty="0"/>
              <a:t>Guba, E.G. and Lincoln, Y.S. (1988). Do </a:t>
            </a:r>
            <a:r>
              <a:rPr lang="es-CL" dirty="0" err="1"/>
              <a:t>inquiry</a:t>
            </a:r>
            <a:r>
              <a:rPr lang="es-CL" dirty="0"/>
              <a:t> </a:t>
            </a:r>
            <a:r>
              <a:rPr lang="es-CL" dirty="0" err="1"/>
              <a:t>paradigms</a:t>
            </a:r>
            <a:r>
              <a:rPr lang="es-CL" dirty="0"/>
              <a:t> </a:t>
            </a:r>
            <a:r>
              <a:rPr lang="es-CL" dirty="0" err="1"/>
              <a:t>imply</a:t>
            </a:r>
            <a:r>
              <a:rPr lang="es-CL" dirty="0"/>
              <a:t> </a:t>
            </a:r>
            <a:r>
              <a:rPr lang="es-CL" dirty="0" err="1"/>
              <a:t>methodologies</a:t>
            </a:r>
            <a:r>
              <a:rPr lang="es-CL" dirty="0"/>
              <a:t>? In D.M. </a:t>
            </a:r>
            <a:r>
              <a:rPr lang="es-CL" dirty="0" err="1"/>
              <a:t>Fetterman</a:t>
            </a:r>
            <a:r>
              <a:rPr lang="es-CL" dirty="0"/>
              <a:t> (Ed.), </a:t>
            </a:r>
            <a:r>
              <a:rPr lang="es-CL" dirty="0" err="1"/>
              <a:t>Qualitative</a:t>
            </a:r>
            <a:r>
              <a:rPr lang="es-CL" dirty="0"/>
              <a:t> </a:t>
            </a:r>
            <a:r>
              <a:rPr lang="es-CL" dirty="0" err="1"/>
              <a:t>approaches</a:t>
            </a:r>
            <a:r>
              <a:rPr lang="es-CL" dirty="0"/>
              <a:t> </a:t>
            </a:r>
            <a:r>
              <a:rPr lang="es-CL" dirty="0" err="1"/>
              <a:t>to</a:t>
            </a:r>
            <a:r>
              <a:rPr lang="es-CL" dirty="0"/>
              <a:t> </a:t>
            </a:r>
            <a:r>
              <a:rPr lang="es-CL" dirty="0" err="1"/>
              <a:t>evaluation</a:t>
            </a:r>
            <a:r>
              <a:rPr lang="es-CL" dirty="0"/>
              <a:t> in </a:t>
            </a:r>
            <a:r>
              <a:rPr lang="es-CL" dirty="0" err="1"/>
              <a:t>education</a:t>
            </a:r>
            <a:r>
              <a:rPr lang="es-CL" dirty="0"/>
              <a:t>: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silent</a:t>
            </a:r>
            <a:r>
              <a:rPr lang="es-CL" dirty="0"/>
              <a:t> </a:t>
            </a:r>
            <a:r>
              <a:rPr lang="es-CL" dirty="0" err="1"/>
              <a:t>scientifíc</a:t>
            </a:r>
            <a:r>
              <a:rPr lang="es-CL" dirty="0"/>
              <a:t> </a:t>
            </a:r>
            <a:r>
              <a:rPr lang="es-CL" dirty="0" err="1"/>
              <a:t>revolution</a:t>
            </a:r>
            <a:r>
              <a:rPr lang="es-CL" dirty="0"/>
              <a:t>. New York: </a:t>
            </a:r>
            <a:r>
              <a:rPr lang="es-CL" dirty="0" err="1"/>
              <a:t>Praeger</a:t>
            </a:r>
            <a:r>
              <a:rPr lang="es-CL" dirty="0"/>
              <a:t>. </a:t>
            </a:r>
            <a:r>
              <a:rPr lang="es-MX" dirty="0"/>
              <a:t>En Briones Aedo, G. (1994). Incompatibilidad de paradigmas y compatibilidad de técnicas ciencias sociales. Revista de Sociología, (9). doi:10.5354/0719-529X.1994.27641 Pagina 27.</a:t>
            </a:r>
            <a:endParaRPr lang="es-CL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6CC65A3-988C-4CAE-873F-5EEF4346118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71103029"/>
              </p:ext>
            </p:extLst>
          </p:nvPr>
        </p:nvGraphicFramePr>
        <p:xfrm>
          <a:off x="1364030" y="654389"/>
          <a:ext cx="9463939" cy="51030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18629">
                  <a:extLst>
                    <a:ext uri="{9D8B030D-6E8A-4147-A177-3AD203B41FA5}">
                      <a16:colId xmlns:a16="http://schemas.microsoft.com/office/drawing/2014/main" val="808113109"/>
                    </a:ext>
                  </a:extLst>
                </a:gridCol>
                <a:gridCol w="3363673">
                  <a:extLst>
                    <a:ext uri="{9D8B030D-6E8A-4147-A177-3AD203B41FA5}">
                      <a16:colId xmlns:a16="http://schemas.microsoft.com/office/drawing/2014/main" val="140735838"/>
                    </a:ext>
                  </a:extLst>
                </a:gridCol>
                <a:gridCol w="3581637">
                  <a:extLst>
                    <a:ext uri="{9D8B030D-6E8A-4147-A177-3AD203B41FA5}">
                      <a16:colId xmlns:a16="http://schemas.microsoft.com/office/drawing/2014/main" val="376852841"/>
                    </a:ext>
                  </a:extLst>
                </a:gridCol>
              </a:tblGrid>
              <a:tr h="280157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kern="1200" dirty="0">
                          <a:solidFill>
                            <a:schemeClr val="tx1"/>
                          </a:solidFill>
                          <a:effectLst/>
                        </a:rPr>
                        <a:t>De a cuerdo a Guba y Lincoln (1988)</a:t>
                      </a:r>
                      <a:endParaRPr lang="es-CL" sz="1800" b="1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1" marR="6459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91" marR="64591" marT="0" marB="0"/>
                </a:tc>
                <a:extLst>
                  <a:ext uri="{0D108BD9-81ED-4DB2-BD59-A6C34878D82A}">
                    <a16:rowId xmlns:a16="http://schemas.microsoft.com/office/drawing/2014/main" val="49678151"/>
                  </a:ext>
                </a:extLst>
              </a:tr>
              <a:tr h="280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effectLst/>
                        </a:rPr>
                        <a:t>Axiomas sobre</a:t>
                      </a:r>
                      <a:endParaRPr lang="es-CL" sz="1600" b="1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effectLst/>
                        </a:rPr>
                        <a:t>Paradigma positivista</a:t>
                      </a:r>
                      <a:endParaRPr lang="es-CL" sz="1600" b="1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effectLst/>
                        </a:rPr>
                        <a:t>Paradigma naturalista</a:t>
                      </a:r>
                      <a:endParaRPr lang="es-CL" sz="1600" b="1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extLst>
                  <a:ext uri="{0D108BD9-81ED-4DB2-BD59-A6C34878D82A}">
                    <a16:rowId xmlns:a16="http://schemas.microsoft.com/office/drawing/2014/main" val="3802020499"/>
                  </a:ext>
                </a:extLst>
              </a:tr>
              <a:tr h="476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kern="1200" dirty="0">
                          <a:solidFill>
                            <a:schemeClr val="tx1"/>
                          </a:solidFill>
                          <a:effectLst/>
                        </a:rPr>
                        <a:t>Naturaleza de la realidad</a:t>
                      </a:r>
                      <a:endParaRPr lang="es-CL" sz="1600" b="0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kern="1200" dirty="0">
                          <a:solidFill>
                            <a:schemeClr val="tx1"/>
                          </a:solidFill>
                          <a:effectLst/>
                        </a:rPr>
                        <a:t>La realidad es simple, tangible y </a:t>
                      </a:r>
                      <a:r>
                        <a:rPr lang="es-MX" sz="1600" b="0" kern="1200" dirty="0" err="1">
                          <a:solidFill>
                            <a:schemeClr val="tx1"/>
                          </a:solidFill>
                          <a:effectLst/>
                        </a:rPr>
                        <a:t>fragmentable</a:t>
                      </a:r>
                      <a:endParaRPr lang="es-CL" sz="1600" b="0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kern="1200" dirty="0">
                          <a:solidFill>
                            <a:schemeClr val="tx1"/>
                          </a:solidFill>
                          <a:effectLst/>
                        </a:rPr>
                        <a:t>Las realidades son múltiples, construidas y holística</a:t>
                      </a:r>
                      <a:endParaRPr lang="es-CL" sz="1600" b="0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extLst>
                  <a:ext uri="{0D108BD9-81ED-4DB2-BD59-A6C34878D82A}">
                    <a16:rowId xmlns:a16="http://schemas.microsoft.com/office/drawing/2014/main" val="3720688802"/>
                  </a:ext>
                </a:extLst>
              </a:tr>
              <a:tr h="513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kern="1200">
                          <a:solidFill>
                            <a:schemeClr val="tx1"/>
                          </a:solidFill>
                          <a:effectLst/>
                        </a:rPr>
                        <a:t>Relación del conocedor a lo conocido</a:t>
                      </a:r>
                      <a:endParaRPr lang="es-CL" sz="1600" b="0" kern="12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kern="1200" dirty="0">
                          <a:solidFill>
                            <a:schemeClr val="tx1"/>
                          </a:solidFill>
                          <a:effectLst/>
                        </a:rPr>
                        <a:t>El conocedor y lo conocido son independientes, un dualismo</a:t>
                      </a:r>
                      <a:endParaRPr lang="es-CL" sz="1600" b="0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kern="1200" dirty="0">
                          <a:solidFill>
                            <a:schemeClr val="tx1"/>
                          </a:solidFill>
                          <a:effectLst/>
                        </a:rPr>
                        <a:t>El conocedor y lo conocido son interactivos, inseparable</a:t>
                      </a:r>
                      <a:endParaRPr lang="es-CL" sz="1600" b="0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extLst>
                  <a:ext uri="{0D108BD9-81ED-4DB2-BD59-A6C34878D82A}">
                    <a16:rowId xmlns:a16="http://schemas.microsoft.com/office/drawing/2014/main" val="2250148451"/>
                  </a:ext>
                </a:extLst>
              </a:tr>
              <a:tr h="1143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kern="1200">
                          <a:solidFill>
                            <a:schemeClr val="tx1"/>
                          </a:solidFill>
                          <a:effectLst/>
                        </a:rPr>
                        <a:t>Posibilidad de generalización</a:t>
                      </a:r>
                      <a:endParaRPr lang="es-CL" sz="1600" b="0" kern="12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kern="1200" dirty="0">
                          <a:solidFill>
                            <a:schemeClr val="tx1"/>
                          </a:solidFill>
                          <a:effectLst/>
                        </a:rPr>
                        <a:t>Es posible formular generalizaciones no ligadas al tiempo y al espacio(proposiciones nomotéticas</a:t>
                      </a:r>
                      <a:endParaRPr lang="es-CL" sz="1600" b="0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kern="1200" dirty="0">
                          <a:solidFill>
                            <a:schemeClr val="tx1"/>
                          </a:solidFill>
                          <a:effectLst/>
                        </a:rPr>
                        <a:t>Sólo son posibles </a:t>
                      </a:r>
                      <a:r>
                        <a:rPr lang="es-MX" sz="1600" b="0" kern="1200" dirty="0" err="1">
                          <a:solidFill>
                            <a:schemeClr val="tx1"/>
                          </a:solidFill>
                          <a:effectLst/>
                        </a:rPr>
                        <a:t>hipótesis</a:t>
                      </a:r>
                      <a:r>
                        <a:rPr lang="es-MX" sz="1600" b="0" kern="1200" dirty="0">
                          <a:solidFill>
                            <a:schemeClr val="tx1"/>
                          </a:solidFill>
                          <a:effectLst/>
                        </a:rPr>
                        <a:t> ligadas al tiempo y al espacio (proposiciones idiográficas)</a:t>
                      </a:r>
                      <a:endParaRPr lang="es-CL" sz="1600" b="0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extLst>
                  <a:ext uri="{0D108BD9-81ED-4DB2-BD59-A6C34878D82A}">
                    <a16:rowId xmlns:a16="http://schemas.microsoft.com/office/drawing/2014/main" val="2754708974"/>
                  </a:ext>
                </a:extLst>
              </a:tr>
              <a:tr h="1202593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kern="1200" dirty="0">
                          <a:solidFill>
                            <a:schemeClr val="tx1"/>
                          </a:solidFill>
                          <a:effectLst/>
                        </a:rPr>
                        <a:t>Posibilidad de enlaces universales</a:t>
                      </a:r>
                      <a:endParaRPr lang="es-CL" sz="1600" b="0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kern="1200" dirty="0">
                          <a:solidFill>
                            <a:schemeClr val="tx1"/>
                          </a:solidFill>
                          <a:effectLst/>
                        </a:rPr>
                        <a:t>Hay causas reales, temporalmente precedentes o simultáneas con sus efectos</a:t>
                      </a:r>
                      <a:endParaRPr lang="es-CL" sz="1600" b="0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kern="1200" dirty="0">
                          <a:solidFill>
                            <a:schemeClr val="tx1"/>
                          </a:solidFill>
                          <a:effectLst/>
                        </a:rPr>
                        <a:t>Todas las entidades sociales están en un estado de mutuo y simultáneo condicionamiento de tal modo que no es posible distinguir las causas de los efectos</a:t>
                      </a:r>
                      <a:endParaRPr lang="es-CL" sz="1600" b="0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extLst>
                  <a:ext uri="{0D108BD9-81ED-4DB2-BD59-A6C34878D82A}">
                    <a16:rowId xmlns:a16="http://schemas.microsoft.com/office/drawing/2014/main" val="1646616247"/>
                  </a:ext>
                </a:extLst>
              </a:tr>
              <a:tr h="682556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kern="1200" dirty="0">
                          <a:solidFill>
                            <a:schemeClr val="tx1"/>
                          </a:solidFill>
                          <a:effectLst/>
                        </a:rPr>
                        <a:t>Rol de los valores </a:t>
                      </a:r>
                      <a:endParaRPr lang="es-CL" sz="1600" b="0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kern="1200" dirty="0">
                          <a:solidFill>
                            <a:schemeClr val="tx1"/>
                          </a:solidFill>
                          <a:effectLst/>
                        </a:rPr>
                        <a:t>La investigación es </a:t>
                      </a:r>
                      <a:r>
                        <a:rPr lang="es-MX" sz="1600" b="0" kern="1200" dirty="0" err="1">
                          <a:solidFill>
                            <a:schemeClr val="tx1"/>
                          </a:solidFill>
                          <a:effectLst/>
                        </a:rPr>
                        <a:t>valóricamente</a:t>
                      </a:r>
                      <a:r>
                        <a:rPr lang="es-MX" sz="1600" b="0" kern="1200" dirty="0">
                          <a:solidFill>
                            <a:schemeClr val="tx1"/>
                          </a:solidFill>
                          <a:effectLst/>
                        </a:rPr>
                        <a:t> neutra</a:t>
                      </a:r>
                      <a:endParaRPr lang="es-CL" sz="1600" b="0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kern="1200" dirty="0">
                          <a:solidFill>
                            <a:schemeClr val="tx1"/>
                          </a:solidFill>
                          <a:effectLst/>
                        </a:rPr>
                        <a:t>La investigación está ligada a los valores</a:t>
                      </a:r>
                      <a:endParaRPr lang="es-CL" sz="1600" b="0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4591" marR="64591" marT="0" marB="0"/>
                </a:tc>
                <a:extLst>
                  <a:ext uri="{0D108BD9-81ED-4DB2-BD59-A6C34878D82A}">
                    <a16:rowId xmlns:a16="http://schemas.microsoft.com/office/drawing/2014/main" val="414020598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00B7E48-076D-41BA-A11D-5A1CEC430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561" y="165932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s-CL" altLang="es-CL">
                <a:latin typeface="Arial" panose="020B0604020202020204" pitchFamily="34" charset="0"/>
              </a:rPr>
            </a:br>
            <a:endParaRPr lang="es-CL" altLang="es-CL"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59AB6A7-1646-4D80-818B-4EABE02B8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560" y="2094330"/>
            <a:ext cx="2792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[</a:t>
            </a:r>
            <a:r>
              <a:rPr lang="es-CL" altLang="es-CL" sz="1000" baseline="30000" dirty="0" bmk="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1]</a:t>
            </a:r>
            <a:endParaRPr lang="es-CL" altLang="es-C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248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16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8" name="Imagen 18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pic>
        <p:nvPicPr>
          <p:cNvPr id="7" name="Imagen 6" descr="Hojas dibujadas a lápiz">
            <a:extLst>
              <a:ext uri="{FF2B5EF4-FFF2-40B4-BE49-F238E27FC236}">
                <a16:creationId xmlns:a16="http://schemas.microsoft.com/office/drawing/2014/main" id="{57D7C723-A9F3-4A7E-B1AE-E6A0CCF40F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3881" r="3" b="42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48EE035-F12D-47A1-BB66-DD1E996E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37173"/>
            <a:ext cx="9448800" cy="26020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/>
            <a:r>
              <a:rPr lang="es-ES" sz="6000" b="1"/>
              <a:t>Gracias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1540807D-D4E8-4699-861F-C42A59789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842935"/>
            <a:ext cx="9448800" cy="6858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buNone/>
            </a:pPr>
            <a:r>
              <a:rPr lang="es-ES" sz="2000" b="1"/>
              <a:t>alguien@ejemplo.com</a:t>
            </a:r>
          </a:p>
        </p:txBody>
      </p:sp>
    </p:spTree>
    <p:extLst>
      <p:ext uri="{BB962C8B-B14F-4D97-AF65-F5344CB8AC3E}">
        <p14:creationId xmlns:p14="http://schemas.microsoft.com/office/powerpoint/2010/main" val="271203333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vap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411068-54FB-4183-BE8D-9A5F0DE062B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78A686E-C507-4F7D-AEA6-9FFC7523CB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76B320-E975-4049-B758-D52F391461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Estela de vapor </Template>
  <TotalTime>4</TotalTime>
  <Words>460</Words>
  <Application>Microsoft Office PowerPoint</Application>
  <PresentationFormat>Panorámica</PresentationFormat>
  <Paragraphs>56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Estela de vapor</vt:lpstr>
      <vt:lpstr>Paradigmas de investigación en ciencias sociales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Paradigmas de investigación en ciencias sociales</dc:title>
  <dc:creator>malva sanchez</dc:creator>
  <cp:lastModifiedBy>Fabiola Valeska Maldonado Garcia (fmaldona)</cp:lastModifiedBy>
  <cp:revision>2</cp:revision>
  <dcterms:created xsi:type="dcterms:W3CDTF">2020-10-06T16:01:01Z</dcterms:created>
  <dcterms:modified xsi:type="dcterms:W3CDTF">2022-08-30T13:54:16Z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