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0" r:id="rId3"/>
    <p:sldId id="302" r:id="rId4"/>
    <p:sldId id="303" r:id="rId5"/>
    <p:sldId id="304" r:id="rId6"/>
    <p:sldId id="305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43" r:id="rId18"/>
    <p:sldId id="318" r:id="rId19"/>
    <p:sldId id="319" r:id="rId20"/>
    <p:sldId id="344" r:id="rId21"/>
    <p:sldId id="345" r:id="rId22"/>
    <p:sldId id="346" r:id="rId23"/>
    <p:sldId id="365" r:id="rId24"/>
    <p:sldId id="366" r:id="rId25"/>
    <p:sldId id="367" r:id="rId26"/>
    <p:sldId id="368" r:id="rId27"/>
    <p:sldId id="362" r:id="rId28"/>
    <p:sldId id="363" r:id="rId29"/>
    <p:sldId id="369" r:id="rId30"/>
  </p:sldIdLst>
  <p:sldSz cx="9144000" cy="6858000" type="screen4x3"/>
  <p:notesSz cx="6858000" cy="9871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08" autoAdjust="0"/>
  </p:normalViewPr>
  <p:slideViewPr>
    <p:cSldViewPr>
      <p:cViewPr varScale="1">
        <p:scale>
          <a:sx n="76" d="100"/>
          <a:sy n="76" d="100"/>
        </p:scale>
        <p:origin x="10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44"/>
    </p:cViewPr>
  </p:sorterViewPr>
  <p:notesViewPr>
    <p:cSldViewPr>
      <p:cViewPr varScale="1">
        <p:scale>
          <a:sx n="38" d="100"/>
          <a:sy n="38" d="100"/>
        </p:scale>
        <p:origin x="-1542" y="-72"/>
      </p:cViewPr>
      <p:guideLst>
        <p:guide orient="horz" pos="310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98" tIns="47549" rIns="95098" bIns="47549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98" tIns="47549" rIns="95098" bIns="47549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98" tIns="47549" rIns="95098" bIns="47549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375775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98" tIns="47549" rIns="95098" bIns="47549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fld id="{DC43647E-EABF-41D3-8AE0-B3CCCA2C0403}" type="slidenum">
              <a:rPr lang="en-US" altLang="es-CL"/>
              <a:pPr/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98" tIns="47549" rIns="95098" bIns="47549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98" tIns="47549" rIns="95098" bIns="47549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89475"/>
            <a:ext cx="54864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98" tIns="47549" rIns="95098" bIns="47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440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98" tIns="47549" rIns="95098" bIns="47549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375775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98" tIns="47549" rIns="95098" bIns="47549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fld id="{72EFECDA-A06B-4584-A901-58F8B0A43119}" type="slidenum">
              <a:rPr lang="en-US" altLang="es-CL"/>
              <a:pPr/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r>
              <a:rPr lang="en-US" smtClean="0"/>
              <a:t>Técnicas estadísticas para el análisis de datos a través del SPSS ::: Iris Gallardo R., Cecilia Larraín R., Francisco Marro O., Andrés Antivilo B. Carolina Durán 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D790CAA-E83A-4B98-8C4F-1198E10F0466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58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848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2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8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685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79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9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659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604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2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013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29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3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57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7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813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376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700213"/>
            <a:ext cx="6781800" cy="1366837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Estadística Descriptiva</a:t>
            </a:r>
            <a:br>
              <a:rPr lang="es-ES_tradnl" sz="3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sz="3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Medidas de Centro y Posición</a:t>
            </a:r>
            <a:endParaRPr lang="en-US" sz="38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1008"/>
            <a:ext cx="3051423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915337"/>
            <a:ext cx="6798734" cy="929487"/>
          </a:xfrm>
        </p:spPr>
        <p:txBody>
          <a:bodyPr/>
          <a:lstStyle/>
          <a:p>
            <a:pPr eaLnBrk="1" hangingPunct="1"/>
            <a:r>
              <a:rPr lang="es-ES_tradnl" altLang="es-CL" sz="2400" dirty="0" smtClean="0"/>
              <a:t>Mediana (Modelo de cálculo para datos agrupados)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88926" y="2564904"/>
                <a:ext cx="6588125" cy="3450257"/>
              </a:xfrm>
            </p:spPr>
            <p:txBody>
              <a:bodyPr/>
              <a:lstStyle/>
              <a:p>
                <a:pPr marL="457200" lvl="1" indent="0" eaLnBrk="1" hangingPunct="1">
                  <a:buNone/>
                </a:pPr>
                <a:endParaRPr lang="en-GB" altLang="es-CL" sz="1600" dirty="0"/>
              </a:p>
              <a:p>
                <a:pPr marL="457200" lvl="1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s-CL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altLang="es-CL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CL" altLang="es-CL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CL" altLang="es-CL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L" altLang="es-CL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altLang="es-CL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CL" altLang="es-CL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𝑖𝑛𝑓</m:t>
                        </m:r>
                      </m:sub>
                    </m:sSub>
                    <m:r>
                      <a:rPr lang="es-CL" altLang="es-CL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altLang="es-CL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CL" altLang="es-CL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s-CL" altLang="es-CL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s-CL" altLang="es-CL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altLang="es-CL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s-CL" altLang="es-CL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CL" altLang="es-CL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CL" altLang="es-CL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altLang="es-CL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s-CL" altLang="es-CL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CL" altLang="es-CL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CL" altLang="es-CL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altLang="es-CL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s-CL" altLang="es-CL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altLang="es-CL" sz="2200" dirty="0" smtClean="0">
                    <a:solidFill>
                      <a:srgbClr val="0070C0"/>
                    </a:solidFill>
                  </a:rPr>
                  <a:t>]</a:t>
                </a:r>
              </a:p>
              <a:p>
                <a:pPr lvl="1" eaLnBrk="1" hangingPunct="1"/>
                <a:r>
                  <a:rPr lang="en-GB" altLang="es-CL" sz="1600" dirty="0" err="1" smtClean="0"/>
                  <a:t>Linf</a:t>
                </a:r>
                <a:r>
                  <a:rPr lang="en-GB" altLang="es-CL" sz="1600" dirty="0" smtClean="0"/>
                  <a:t> = </a:t>
                </a:r>
                <a:r>
                  <a:rPr lang="en-GB" altLang="es-CL" sz="1600" dirty="0" err="1" smtClean="0"/>
                  <a:t>Límite</a:t>
                </a:r>
                <a:r>
                  <a:rPr lang="en-GB" altLang="es-CL" sz="1600" dirty="0" smtClean="0"/>
                  <a:t> inferior del </a:t>
                </a:r>
                <a:r>
                  <a:rPr lang="en-GB" altLang="es-CL" sz="1600" dirty="0" err="1" smtClean="0"/>
                  <a:t>intervalo</a:t>
                </a:r>
                <a:r>
                  <a:rPr lang="en-GB" altLang="es-CL" sz="1600" dirty="0" smtClean="0"/>
                  <a:t> que </a:t>
                </a:r>
                <a:r>
                  <a:rPr lang="en-GB" altLang="es-CL" sz="1600" dirty="0" err="1" smtClean="0"/>
                  <a:t>contiene</a:t>
                </a:r>
                <a:r>
                  <a:rPr lang="en-GB" altLang="es-CL" sz="1600" dirty="0" smtClean="0"/>
                  <a:t> la </a:t>
                </a:r>
                <a:r>
                  <a:rPr lang="en-GB" altLang="es-CL" sz="1600" dirty="0" err="1" smtClean="0"/>
                  <a:t>mediana</a:t>
                </a:r>
                <a:r>
                  <a:rPr lang="en-GB" altLang="es-CL" sz="1600" dirty="0" smtClean="0"/>
                  <a:t>.</a:t>
                </a:r>
              </a:p>
              <a:p>
                <a:pPr lvl="1" eaLnBrk="1" hangingPunct="1"/>
                <a:r>
                  <a:rPr lang="en-GB" altLang="es-CL" sz="1600" dirty="0" err="1" smtClean="0"/>
                  <a:t>i</a:t>
                </a:r>
                <a:r>
                  <a:rPr lang="en-GB" altLang="es-CL" sz="1600" dirty="0" smtClean="0"/>
                  <a:t> = </a:t>
                </a:r>
                <a:r>
                  <a:rPr lang="en-GB" altLang="es-CL" sz="1600" dirty="0" err="1" smtClean="0"/>
                  <a:t>amplitud</a:t>
                </a:r>
                <a:r>
                  <a:rPr lang="en-GB" altLang="es-CL" sz="1600" dirty="0" smtClean="0"/>
                  <a:t> de </a:t>
                </a:r>
                <a:r>
                  <a:rPr lang="en-GB" altLang="es-CL" sz="1600" dirty="0" err="1" smtClean="0"/>
                  <a:t>intervalo</a:t>
                </a:r>
                <a:endParaRPr lang="en-GB" altLang="es-CL" sz="1600" dirty="0" smtClean="0"/>
              </a:p>
              <a:p>
                <a:pPr lvl="1" eaLnBrk="1" hangingPunct="1"/>
                <a:r>
                  <a:rPr lang="en-GB" altLang="es-CL" sz="1600" dirty="0" smtClean="0"/>
                  <a:t>n = </a:t>
                </a:r>
                <a:r>
                  <a:rPr lang="en-GB" altLang="es-CL" sz="1600" dirty="0" err="1" smtClean="0"/>
                  <a:t>número</a:t>
                </a:r>
                <a:r>
                  <a:rPr lang="en-GB" altLang="es-CL" sz="1600" dirty="0" smtClean="0"/>
                  <a:t> de </a:t>
                </a:r>
                <a:r>
                  <a:rPr lang="en-GB" altLang="es-CL" sz="1600" dirty="0" err="1" smtClean="0"/>
                  <a:t>casos</a:t>
                </a:r>
                <a:endParaRPr lang="en-GB" altLang="es-CL" sz="1600" dirty="0" smtClean="0"/>
              </a:p>
              <a:p>
                <a:pPr lvl="1" eaLnBrk="1" hangingPunct="1"/>
                <a:r>
                  <a:rPr lang="en-GB" altLang="es-CL" sz="1600" dirty="0" smtClean="0"/>
                  <a:t>N</a:t>
                </a:r>
                <a:r>
                  <a:rPr lang="en-GB" altLang="es-CL" sz="1600" baseline="-25000" dirty="0" smtClean="0"/>
                  <a:t>i-1</a:t>
                </a:r>
                <a:r>
                  <a:rPr lang="en-GB" altLang="es-CL" sz="1600" dirty="0" smtClean="0"/>
                  <a:t> = </a:t>
                </a:r>
                <a:r>
                  <a:rPr lang="en-GB" altLang="es-CL" sz="1600" dirty="0" err="1" smtClean="0"/>
                  <a:t>frecuencia</a:t>
                </a:r>
                <a:r>
                  <a:rPr lang="en-GB" altLang="es-CL" sz="1600" dirty="0" smtClean="0"/>
                  <a:t> </a:t>
                </a:r>
                <a:r>
                  <a:rPr lang="en-GB" altLang="es-CL" sz="1600" dirty="0" err="1" smtClean="0"/>
                  <a:t>acumulada</a:t>
                </a:r>
                <a:r>
                  <a:rPr lang="en-GB" altLang="es-CL" sz="1600" dirty="0" smtClean="0"/>
                  <a:t> del </a:t>
                </a:r>
                <a:r>
                  <a:rPr lang="en-GB" altLang="es-CL" sz="1600" dirty="0" err="1" smtClean="0"/>
                  <a:t>intervalo</a:t>
                </a:r>
                <a:r>
                  <a:rPr lang="en-GB" altLang="es-CL" sz="1600" dirty="0" smtClean="0"/>
                  <a:t> anterior</a:t>
                </a:r>
              </a:p>
              <a:p>
                <a:pPr lvl="1" eaLnBrk="1" hangingPunct="1"/>
                <a:r>
                  <a:rPr lang="en-GB" altLang="es-CL" sz="1600" dirty="0" err="1" smtClean="0"/>
                  <a:t>n</a:t>
                </a:r>
                <a:r>
                  <a:rPr lang="en-GB" altLang="es-CL" sz="1600" baseline="-25000" dirty="0" err="1" smtClean="0"/>
                  <a:t>i</a:t>
                </a:r>
                <a:r>
                  <a:rPr lang="en-GB" altLang="es-CL" sz="1600" dirty="0" smtClean="0"/>
                  <a:t> = </a:t>
                </a:r>
                <a:r>
                  <a:rPr lang="en-GB" altLang="es-CL" sz="1600" dirty="0" err="1" smtClean="0"/>
                  <a:t>frecuencia</a:t>
                </a:r>
                <a:r>
                  <a:rPr lang="en-GB" altLang="es-CL" sz="1600" dirty="0" smtClean="0"/>
                  <a:t> </a:t>
                </a:r>
                <a:r>
                  <a:rPr lang="en-GB" altLang="es-CL" sz="1600" dirty="0" err="1" smtClean="0"/>
                  <a:t>absoluta</a:t>
                </a:r>
                <a:r>
                  <a:rPr lang="en-GB" altLang="es-CL" sz="1600" dirty="0" smtClean="0"/>
                  <a:t> del </a:t>
                </a:r>
                <a:r>
                  <a:rPr lang="en-GB" altLang="es-CL" sz="1600" dirty="0" err="1" smtClean="0"/>
                  <a:t>intervalo</a:t>
                </a:r>
                <a:r>
                  <a:rPr lang="en-GB" altLang="es-CL" sz="1600" dirty="0" smtClean="0"/>
                  <a:t> que </a:t>
                </a:r>
                <a:r>
                  <a:rPr lang="en-GB" altLang="es-CL" sz="1600" dirty="0" err="1" smtClean="0"/>
                  <a:t>contiene</a:t>
                </a:r>
                <a:r>
                  <a:rPr lang="en-GB" altLang="es-CL" sz="1600" dirty="0" smtClean="0"/>
                  <a:t> la </a:t>
                </a:r>
                <a:r>
                  <a:rPr lang="en-GB" altLang="es-CL" sz="1600" dirty="0" err="1" smtClean="0"/>
                  <a:t>mediana</a:t>
                </a:r>
                <a:endParaRPr lang="en-GB" altLang="es-CL" sz="1600" dirty="0" smtClean="0"/>
              </a:p>
              <a:p>
                <a:pPr lvl="1" eaLnBrk="1" hangingPunct="1"/>
                <a:endParaRPr lang="es-ES_tradnl" altLang="es-CL" sz="1600" dirty="0" smtClean="0"/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8926" y="2564904"/>
                <a:ext cx="6588125" cy="345025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04813"/>
            <a:ext cx="8153400" cy="1143000"/>
          </a:xfrm>
        </p:spPr>
        <p:txBody>
          <a:bodyPr/>
          <a:lstStyle/>
          <a:p>
            <a:pPr eaLnBrk="1" hangingPunct="1"/>
            <a:r>
              <a:rPr lang="es-ES_tradnl" altLang="es-CL" sz="2800" smtClean="0"/>
              <a:t>Mediana (Ejemplo)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68515"/>
              </p:ext>
            </p:extLst>
          </p:nvPr>
        </p:nvGraphicFramePr>
        <p:xfrm>
          <a:off x="540594" y="2348880"/>
          <a:ext cx="2735262" cy="3353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</a:rPr>
                        <a:t>Li     -    </a:t>
                      </a:r>
                      <a:r>
                        <a:rPr lang="es-CL" sz="1400" dirty="0" err="1">
                          <a:solidFill>
                            <a:schemeClr val="tx1"/>
                          </a:solidFill>
                          <a:effectLst/>
                        </a:rPr>
                        <a:t>Ls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16,5 - 20,5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5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</a:rPr>
                        <a:t>5</a:t>
                      </a:r>
                      <a:endParaRPr lang="es-C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20,5 - 24,5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7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</a:rPr>
                        <a:t>12</a:t>
                      </a:r>
                      <a:endParaRPr lang="es-C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24,5 - 28,5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</a:rPr>
                        <a:t>24</a:t>
                      </a:r>
                      <a:endParaRPr lang="es-C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28,5 - 32,5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13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37</a:t>
                      </a:r>
                      <a:endParaRPr lang="es-C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</a:rPr>
                        <a:t>32,5 - 36,5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14</a:t>
                      </a:r>
                      <a:endParaRPr lang="es-C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51</a:t>
                      </a:r>
                      <a:endParaRPr lang="es-C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36,5 - 40,5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67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40,5 - 44,5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77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44,5 - 48,5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85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48,5 - 52,5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91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52,5 - 56,5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7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98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56,5 -  60,5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100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100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4" marR="6855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2 Rectángulo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2276872"/>
            <a:ext cx="5472608" cy="2511906"/>
          </a:xfrm>
          <a:prstGeom prst="rect">
            <a:avLst/>
          </a:prstGeom>
          <a:blipFill rotWithShape="1">
            <a:blip r:embed="rId2"/>
            <a:stretch>
              <a:fillRect l="-223" b="-1456"/>
            </a:stretch>
          </a:blipFill>
        </p:spPr>
        <p:txBody>
          <a:bodyPr/>
          <a:lstStyle/>
          <a:p>
            <a:pPr>
              <a:defRPr/>
            </a:pPr>
            <a:r>
              <a:rPr lang="es-CL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dirty="0" smtClean="0"/>
              <a:t>Promedio o Media Aritmética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altLang="es-CL" sz="2700" b="1" dirty="0" smtClean="0"/>
              <a:t>La media aritmética</a:t>
            </a:r>
            <a:r>
              <a:rPr lang="es-ES_tradnl" altLang="es-CL" sz="2700" dirty="0" smtClean="0"/>
              <a:t>: Se obtiene sumando las medidas y dividiendo luego por el número de medidas o casos.</a:t>
            </a:r>
            <a:endParaRPr lang="es-ES_tradnl" altLang="es-CL" dirty="0" smtClean="0"/>
          </a:p>
          <a:p>
            <a:pPr lvl="1" algn="just" eaLnBrk="1" hangingPunct="1"/>
            <a:endParaRPr lang="es-ES" altLang="es-CL" i="1" dirty="0" smtClean="0"/>
          </a:p>
          <a:p>
            <a:pPr lvl="1" algn="just" eaLnBrk="1" hangingPunct="1"/>
            <a:r>
              <a:rPr lang="es-ES" altLang="es-CL" i="1" dirty="0" smtClean="0"/>
              <a:t>Ejemplo</a:t>
            </a:r>
            <a:r>
              <a:rPr lang="es-ES" altLang="es-CL" dirty="0" smtClean="0"/>
              <a:t>: Los siguientes valores indican el</a:t>
            </a:r>
            <a:r>
              <a:rPr lang="es-ES_tradnl" altLang="es-CL" dirty="0" smtClean="0"/>
              <a:t> tiempo necesario en minutos para llegar a su trabajo de un grupo (muestra) de 15 empleados de una gran Industria. </a:t>
            </a:r>
            <a:endParaRPr lang="es-ES_tradnl" altLang="es-CL" dirty="0" smtClean="0">
              <a:solidFill>
                <a:srgbClr val="000000"/>
              </a:solidFill>
            </a:endParaRPr>
          </a:p>
          <a:p>
            <a:pPr eaLnBrk="1" hangingPunct="1"/>
            <a:endParaRPr lang="es-ES_tradnl" alt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dirty="0" smtClean="0"/>
              <a:t>Promedio o Media Aritmética</a:t>
            </a:r>
          </a:p>
        </p:txBody>
      </p:sp>
      <p:sp>
        <p:nvSpPr>
          <p:cNvPr id="16389" name="Rectangle 8"/>
          <p:cNvSpPr>
            <a:spLocks noGrp="1" noChangeArrowheads="1"/>
          </p:cNvSpPr>
          <p:nvPr>
            <p:ph idx="1"/>
          </p:nvPr>
        </p:nvSpPr>
        <p:spPr>
          <a:xfrm>
            <a:off x="481012" y="2408237"/>
            <a:ext cx="8153400" cy="1600200"/>
          </a:xfrm>
          <a:noFill/>
        </p:spPr>
        <p:txBody>
          <a:bodyPr/>
          <a:lstStyle/>
          <a:p>
            <a:pPr lvl="1" algn="just" eaLnBrk="1" hangingPunct="1"/>
            <a:r>
              <a:rPr lang="es-ES" altLang="es-CL" i="1" dirty="0" smtClean="0"/>
              <a:t>Ejemplo</a:t>
            </a:r>
            <a:r>
              <a:rPr lang="es-ES" altLang="es-CL" dirty="0" smtClean="0"/>
              <a:t>: Los siguientes valores indican el</a:t>
            </a:r>
            <a:r>
              <a:rPr lang="es-ES_tradnl" altLang="es-CL" dirty="0" smtClean="0"/>
              <a:t> tiempo necesario en minutos para llegar a su trabajo de un grupo (muestra) de 15 empleados de una gran Industria. </a:t>
            </a:r>
            <a:endParaRPr lang="es-ES_tradnl" altLang="es-CL" dirty="0" smtClean="0">
              <a:solidFill>
                <a:srgbClr val="000000"/>
              </a:solidFill>
            </a:endParaRPr>
          </a:p>
          <a:p>
            <a:pPr eaLnBrk="1" hangingPunct="1"/>
            <a:endParaRPr lang="es-ES_tradnl" altLang="es-CL" dirty="0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43056" r="28000" b="41667"/>
          <a:stretch>
            <a:fillRect/>
          </a:stretch>
        </p:blipFill>
        <p:spPr bwMode="auto">
          <a:xfrm>
            <a:off x="1600200" y="4572000"/>
            <a:ext cx="6019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914400" y="3810000"/>
            <a:ext cx="728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L" sz="2000" dirty="0">
                <a:solidFill>
                  <a:srgbClr val="000000"/>
                </a:solidFill>
              </a:rPr>
              <a:t>25   30   50   60   35   65   48   90   75   50   50   22   45   25  35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915337"/>
            <a:ext cx="6798734" cy="857479"/>
          </a:xfrm>
        </p:spPr>
        <p:txBody>
          <a:bodyPr/>
          <a:lstStyle/>
          <a:p>
            <a:r>
              <a:rPr lang="es-ES_tradnl" altLang="es-CL" dirty="0"/>
              <a:t>Promedio o Media Aritmética</a:t>
            </a:r>
            <a:endParaRPr lang="es-ES_tradnl" altLang="es-CL" dirty="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6389" r="14000" b="31944"/>
          <a:stretch>
            <a:fillRect/>
          </a:stretch>
        </p:blipFill>
        <p:spPr bwMode="auto">
          <a:xfrm>
            <a:off x="687801" y="2420888"/>
            <a:ext cx="7776864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915337"/>
            <a:ext cx="6798734" cy="569447"/>
          </a:xfrm>
        </p:spPr>
        <p:txBody>
          <a:bodyPr>
            <a:normAutofit fontScale="90000"/>
          </a:bodyPr>
          <a:lstStyle/>
          <a:p>
            <a:r>
              <a:rPr lang="es-ES_tradnl" altLang="es-CL" dirty="0"/>
              <a:t>Promedio o Media Aritmética</a:t>
            </a:r>
            <a:endParaRPr lang="es-ES_tradnl" altLang="es-CL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_tradnl" altLang="es-CL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3333" r="13000" b="20833"/>
          <a:stretch>
            <a:fillRect/>
          </a:stretch>
        </p:blipFill>
        <p:spPr bwMode="auto">
          <a:xfrm>
            <a:off x="1528233" y="2490135"/>
            <a:ext cx="6096000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03648" y="1556792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es-ES" altLang="es-CL" sz="1500" i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Ejemplo</a:t>
            </a:r>
            <a:r>
              <a:rPr lang="es-ES" altLang="es-CL" sz="1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s-ES" altLang="es-CL" sz="15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siguiente tabla muestra el número de radios que poseen las 355 familias seleccionadas aleatoriamente de cierta comunidad.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CL" dirty="0"/>
              <a:t>Promedio o Media Aritmética</a:t>
            </a:r>
            <a:endParaRPr lang="es-ES_tradnl" altLang="es-CL" dirty="0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_tradnl" altLang="es-CL" b="1" i="1" dirty="0" smtClean="0"/>
              <a:t>Propiedades de la media</a:t>
            </a:r>
          </a:p>
          <a:p>
            <a:pPr lvl="2" algn="just" eaLnBrk="1" hangingPunct="1"/>
            <a:r>
              <a:rPr lang="es-ES" altLang="es-CL" sz="2800" dirty="0" smtClean="0"/>
              <a:t>Equilibra  las desviaciones positivas y negativas de los datos respecto a su valor, es  decir  </a:t>
            </a:r>
            <a:r>
              <a:rPr lang="es-ES" altLang="es-CL" sz="2800" dirty="0" smtClean="0">
                <a:sym typeface="Symbol" panose="05050102010706020507" pitchFamily="18" charset="2"/>
              </a:rPr>
              <a:t></a:t>
            </a:r>
            <a:r>
              <a:rPr lang="es-ES" altLang="es-CL" sz="2800" dirty="0" smtClean="0"/>
              <a:t> (x</a:t>
            </a:r>
            <a:r>
              <a:rPr lang="es-ES" altLang="es-CL" sz="2800" baseline="-25000" dirty="0" smtClean="0"/>
              <a:t>i</a:t>
            </a:r>
            <a:r>
              <a:rPr lang="es-ES" altLang="es-CL" sz="2800" dirty="0" smtClean="0"/>
              <a:t> - x) = </a:t>
            </a:r>
            <a:r>
              <a:rPr lang="es-ES" altLang="es-CL" sz="2800" dirty="0" smtClean="0">
                <a:sym typeface="Symbol" panose="05050102010706020507" pitchFamily="18" charset="2"/>
              </a:rPr>
              <a:t></a:t>
            </a:r>
            <a:r>
              <a:rPr lang="es-ES" altLang="es-CL" sz="2800" dirty="0" smtClean="0"/>
              <a:t>d</a:t>
            </a:r>
            <a:r>
              <a:rPr lang="es-ES" altLang="es-CL" sz="2800" baseline="-25000" dirty="0" smtClean="0"/>
              <a:t>i</a:t>
            </a:r>
            <a:r>
              <a:rPr lang="es-ES" altLang="es-CL" sz="2800" dirty="0" smtClean="0"/>
              <a:t> = 0;     i = 1,2,…, n.</a:t>
            </a:r>
          </a:p>
          <a:p>
            <a:pPr lvl="2" algn="just" eaLnBrk="1" hangingPunct="1"/>
            <a:r>
              <a:rPr lang="es-ES" altLang="es-CL" sz="2800" dirty="0" smtClean="0"/>
              <a:t>Si a los valores de una variable se les suma una constante, el promedio aumenta en esa misma magnitud.</a:t>
            </a:r>
            <a:endParaRPr lang="es-ES" alt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CL" dirty="0"/>
              <a:t>Promedio o Media Aritmética</a:t>
            </a:r>
            <a:endParaRPr lang="es-ES_tradnl" altLang="es-CL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_tradnl" altLang="es-CL" b="1" i="1" dirty="0" smtClean="0"/>
              <a:t>Propiedades de la media</a:t>
            </a:r>
          </a:p>
          <a:p>
            <a:pPr lvl="2" eaLnBrk="1" hangingPunct="1"/>
            <a:r>
              <a:rPr lang="es-ES" altLang="es-CL" sz="2800" dirty="0" smtClean="0"/>
              <a:t>Si los valores de una variable son multiplicados por una constante, el promedio se amplificará en la misma magnitud.</a:t>
            </a:r>
            <a:endParaRPr lang="es-ES_tradnl" altLang="es-C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CL" dirty="0"/>
              <a:t>Promedio o Media Aritmética</a:t>
            </a:r>
            <a:endParaRPr lang="es-ES_tradnl" altLang="es-CL" dirty="0" smtClean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_tradnl" altLang="es-CL" b="1" i="1" dirty="0" smtClean="0"/>
              <a:t>Ventajas del promedio</a:t>
            </a:r>
          </a:p>
          <a:p>
            <a:pPr lvl="1" algn="just" eaLnBrk="1" hangingPunct="1"/>
            <a:r>
              <a:rPr lang="es-ES_tradnl" altLang="es-CL" dirty="0" smtClean="0"/>
              <a:t>Es la más confiable y precisa de las tres medidas de tendencia central; de varias muestras tomadas de una población es la menos fluctuante.</a:t>
            </a:r>
          </a:p>
          <a:p>
            <a:pPr lvl="1" eaLnBrk="1" hangingPunct="1"/>
            <a:r>
              <a:rPr lang="es-ES_tradnl" altLang="es-CL" dirty="0" smtClean="0"/>
              <a:t>Se utiliza en el cálculo de otros estadísticos.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altLang="es-CL" i="1" dirty="0" smtClean="0">
                          <a:latin typeface="Cambria Math" panose="02040503050406030204" pitchFamily="18" charset="0"/>
                        </a:rPr>
                        <m:t>𝐶𝑜𝑚𝑝𝑎𝑟𝑎𝑐𝑖</m:t>
                      </m:r>
                      <m:r>
                        <a:rPr lang="es-ES_tradnl" altLang="es-CL" i="1" dirty="0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_tradnl" altLang="es-CL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_tradnl" altLang="es-CL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_tradnl" altLang="es-CL" i="1" dirty="0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_tradnl" altLang="es-CL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_tradnl" altLang="es-CL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_tradnl" altLang="es-CL" b="0" i="1" baseline="-25000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s-ES_tradnl" altLang="es-CL" b="0" i="1" dirty="0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s-ES_tradnl" altLang="es-CL" b="0" i="1" dirty="0" smtClean="0">
                          <a:latin typeface="Cambria Math" panose="02040503050406030204" pitchFamily="18" charset="0"/>
                        </a:rPr>
                        <m:t>𝑀𝑜</m:t>
                      </m:r>
                      <m:r>
                        <a:rPr lang="es-ES_tradnl" altLang="es-CL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s-ES_tradnl" altLang="es-CL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altLang="es-CL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s-ES_tradnl" altLang="es-CL" b="0" baseline="-25000" dirty="0" smtClean="0"/>
              </a:p>
            </p:txBody>
          </p:sp>
        </mc:Choice>
        <mc:Fallback xmlns="">
          <p:sp>
            <p:nvSpPr>
              <p:cNvPr id="225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_tradnl" altLang="es-CL" b="1" i="1" dirty="0" smtClean="0"/>
              <a:t>Media aritmética</a:t>
            </a:r>
          </a:p>
          <a:p>
            <a:pPr lvl="1" algn="just" eaLnBrk="1" hangingPunct="1">
              <a:buFont typeface="Wingdings" panose="05000000000000000000" pitchFamily="2" charset="2"/>
              <a:buChar char="-"/>
            </a:pPr>
            <a:r>
              <a:rPr lang="es-ES_tradnl" altLang="es-CL" dirty="0" smtClean="0"/>
              <a:t>Utilizan todos los datos</a:t>
            </a:r>
          </a:p>
          <a:p>
            <a:pPr lvl="1" algn="just" eaLnBrk="1" hangingPunct="1">
              <a:buFont typeface="Wingdings" panose="05000000000000000000" pitchFamily="2" charset="2"/>
              <a:buChar char="-"/>
            </a:pPr>
            <a:r>
              <a:rPr lang="es-ES_tradnl" altLang="es-CL" dirty="0" smtClean="0"/>
              <a:t>Se exige nivel de medición de la variable en escala de intervalos.</a:t>
            </a:r>
          </a:p>
          <a:p>
            <a:pPr lvl="1" algn="just" eaLnBrk="1" hangingPunct="1">
              <a:buFont typeface="Wingdings" panose="05000000000000000000" pitchFamily="2" charset="2"/>
              <a:buChar char="-"/>
            </a:pPr>
            <a:r>
              <a:rPr lang="es-ES_tradnl" altLang="es-CL" dirty="0" smtClean="0"/>
              <a:t>Es preferible utilizar el promedio aritmético  como medida de resumen si los datos son homogéneos.</a:t>
            </a:r>
          </a:p>
          <a:p>
            <a:pPr lvl="1" algn="just" eaLnBrk="1" hangingPunct="1">
              <a:buFont typeface="Wingdings" panose="05000000000000000000" pitchFamily="2" charset="2"/>
              <a:buChar char="-"/>
            </a:pPr>
            <a:r>
              <a:rPr lang="es-ES_tradnl" altLang="es-CL" dirty="0" smtClean="0"/>
              <a:t>Es muy sensible a observaciones atípicas, y un error de datos puede modificarla totalmente.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_tradnl" b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Medidas de Tendencia Central</a:t>
            </a:r>
            <a:endParaRPr lang="en-US" b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eaLnBrk="1" hangingPunct="1"/>
            <a:r>
              <a:rPr lang="es-ES_tradnl" altLang="es-CL" sz="2500" b="1" dirty="0" smtClean="0"/>
              <a:t>Son índices de localización central</a:t>
            </a:r>
          </a:p>
          <a:p>
            <a:pPr marL="571500" indent="-571500" eaLnBrk="1" hangingPunct="1"/>
            <a:r>
              <a:rPr lang="es-ES_tradnl" altLang="es-CL" sz="2500" b="1" dirty="0" smtClean="0"/>
              <a:t>Permiten resumir las distribuciones de frecuencia.</a:t>
            </a:r>
          </a:p>
          <a:p>
            <a:pPr marL="571500" indent="-571500" eaLnBrk="1" hangingPunct="1"/>
            <a:r>
              <a:rPr lang="es-ES_tradnl" altLang="es-CL" sz="2500" b="1" dirty="0" smtClean="0"/>
              <a:t>Las más utilizadas en Ciencias son:</a:t>
            </a:r>
          </a:p>
          <a:p>
            <a:pPr marL="2286000" lvl="4" indent="-571500">
              <a:buFont typeface="Wingdings" panose="05000000000000000000" pitchFamily="2" charset="2"/>
              <a:buAutoNum type="arabicPeriod"/>
            </a:pPr>
            <a:r>
              <a:rPr lang="es-ES_tradnl" altLang="es-CL" sz="1500" b="1" dirty="0" smtClean="0">
                <a:solidFill>
                  <a:schemeClr val="tx2"/>
                </a:solidFill>
              </a:rPr>
              <a:t>Modo </a:t>
            </a:r>
          </a:p>
          <a:p>
            <a:pPr marL="2286000" lvl="4" indent="-571500">
              <a:buFont typeface="Wingdings" panose="05000000000000000000" pitchFamily="2" charset="2"/>
              <a:buAutoNum type="arabicPeriod"/>
            </a:pPr>
            <a:r>
              <a:rPr lang="es-ES_tradnl" altLang="es-CL" sz="1500" b="1" dirty="0" smtClean="0">
                <a:solidFill>
                  <a:schemeClr val="tx2"/>
                </a:solidFill>
              </a:rPr>
              <a:t>Mediana</a:t>
            </a:r>
          </a:p>
          <a:p>
            <a:pPr marL="2286000" lvl="4" indent="-571500">
              <a:buFont typeface="Wingdings" panose="05000000000000000000" pitchFamily="2" charset="2"/>
              <a:buAutoNum type="arabicPeriod"/>
            </a:pPr>
            <a:r>
              <a:rPr lang="es-ES_tradnl" altLang="es-CL" sz="1500" b="1" dirty="0" smtClean="0">
                <a:solidFill>
                  <a:schemeClr val="tx2"/>
                </a:solidFill>
              </a:rPr>
              <a:t>Media (Promedio)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Rectangle 1026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𝐶𝑜𝑚𝑝𝑎𝑟𝑎𝑐𝑖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𝑀𝑒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𝑀𝑜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s-ES_tradnl" altLang="es-CL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altLang="es-CL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s-ES_tradnl" altLang="es-CL" b="0" baseline="-25000" dirty="0" smtClean="0"/>
              </a:p>
            </p:txBody>
          </p:sp>
        </mc:Choice>
        <mc:Fallback xmlns="">
          <p:sp>
            <p:nvSpPr>
              <p:cNvPr id="23554" name="Rectangle 102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6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_tradnl" altLang="es-CL" b="1" i="1" dirty="0" smtClean="0"/>
              <a:t>Mediana</a:t>
            </a:r>
          </a:p>
          <a:p>
            <a:pPr lvl="2" algn="just" eaLnBrk="1" hangingPunct="1">
              <a:buFont typeface="Wingdings" panose="05000000000000000000" pitchFamily="2" charset="2"/>
              <a:buChar char="-"/>
            </a:pPr>
            <a:r>
              <a:rPr lang="es-ES_tradnl" altLang="es-CL" sz="2600" dirty="0" smtClean="0"/>
              <a:t>Utiliza menos información que la media</a:t>
            </a:r>
          </a:p>
          <a:p>
            <a:pPr lvl="2" algn="just" eaLnBrk="1" hangingPunct="1">
              <a:buFont typeface="Wingdings" panose="05000000000000000000" pitchFamily="2" charset="2"/>
              <a:buChar char="-"/>
            </a:pPr>
            <a:r>
              <a:rPr lang="es-ES_tradnl" altLang="es-CL" sz="2600" dirty="0" smtClean="0"/>
              <a:t>Tiene en cuenta el </a:t>
            </a:r>
            <a:r>
              <a:rPr lang="es-ES_tradnl" altLang="es-CL" sz="2600" i="1" dirty="0" smtClean="0"/>
              <a:t>orden</a:t>
            </a:r>
            <a:r>
              <a:rPr lang="es-ES_tradnl" altLang="es-CL" sz="2600" dirty="0" smtClean="0"/>
              <a:t> de los datos y no su magnitud.</a:t>
            </a:r>
          </a:p>
          <a:p>
            <a:pPr lvl="2" algn="just" eaLnBrk="1" hangingPunct="1">
              <a:buFont typeface="Wingdings" panose="05000000000000000000" pitchFamily="2" charset="2"/>
              <a:buChar char="-"/>
            </a:pPr>
            <a:r>
              <a:rPr lang="es-ES_tradnl" altLang="es-CL" sz="2600" dirty="0" smtClean="0"/>
              <a:t>La M</a:t>
            </a:r>
            <a:r>
              <a:rPr lang="es-ES_tradnl" altLang="es-CL" sz="2600" baseline="-25000" dirty="0" smtClean="0"/>
              <a:t>e</a:t>
            </a:r>
            <a:r>
              <a:rPr lang="es-ES_tradnl" altLang="es-CL" sz="2600" dirty="0" smtClean="0"/>
              <a:t> se ve menos alterada si una observación -o una pequeña parte de las observaciones- contiene errores de medida o de transcripción.</a:t>
            </a:r>
            <a:endParaRPr lang="es-ES_tradnl" alt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1026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95300" y="1268760"/>
                <a:ext cx="8153400" cy="7239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𝐶𝑜𝑚𝑝𝑎𝑟𝑎𝑐𝑖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𝑀𝑒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𝑀𝑜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s-ES_tradnl" altLang="es-CL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altLang="es-CL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s-ES_tradnl" altLang="es-CL" b="0" baseline="-25000" dirty="0" smtClean="0"/>
              </a:p>
            </p:txBody>
          </p:sp>
        </mc:Choice>
        <mc:Fallback xmlns="">
          <p:sp>
            <p:nvSpPr>
              <p:cNvPr id="24578" name="Rectangle 102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5300" y="1268760"/>
                <a:ext cx="8153400" cy="723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587" name="Rectangle 1027"/>
          <p:cNvSpPr>
            <a:spLocks noGrp="1" noChangeArrowheads="1"/>
          </p:cNvSpPr>
          <p:nvPr>
            <p:ph idx="1"/>
          </p:nvPr>
        </p:nvSpPr>
        <p:spPr>
          <a:xfrm>
            <a:off x="899592" y="2420888"/>
            <a:ext cx="7344816" cy="344651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s-ES_tradnl" b="1" i="1" dirty="0" smtClean="0"/>
              <a:t>Moda</a:t>
            </a:r>
          </a:p>
          <a:p>
            <a:pPr lvl="1" algn="just" eaLnBrk="1" hangingPunct="1">
              <a:buFont typeface="Wingdings" panose="05000000000000000000" pitchFamily="2" charset="2"/>
              <a:buChar char="-"/>
              <a:defRPr/>
            </a:pPr>
            <a:r>
              <a:rPr lang="es-ES_tradnl" dirty="0" smtClean="0"/>
              <a:t>La variable puede tener cualquier nivel de medición</a:t>
            </a:r>
          </a:p>
          <a:p>
            <a:pPr lvl="1" algn="just" eaLnBrk="1" hangingPunct="1">
              <a:buFont typeface="Wingdings" panose="05000000000000000000" pitchFamily="2" charset="2"/>
              <a:buChar char="-"/>
              <a:defRPr/>
            </a:pPr>
            <a:r>
              <a:rPr lang="es-ES_tradnl" dirty="0" smtClean="0"/>
              <a:t>Es la única medida de tendencia central que se puede calcular si la variable está en escala nominal. 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s-ES_tradnl" sz="2000" b="1" i="1" dirty="0" smtClean="0"/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_tradnl" sz="2000" b="1" i="1" dirty="0" smtClean="0"/>
              <a:t>Observación</a:t>
            </a:r>
            <a:r>
              <a:rPr lang="es-ES_tradnl" sz="2000" dirty="0" smtClean="0"/>
              <a:t>: </a:t>
            </a:r>
          </a:p>
          <a:p>
            <a:pPr marL="0" indent="0" algn="just" eaLnBrk="1" hangingPunct="1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_tradnl" sz="1800" dirty="0" smtClean="0"/>
              <a:t>Es recomendable calcular la media y la mediana, ambas medidas diferirán mucho cuando la distribución de datos sea muy asimétrica, lo que sugiere heterogeneidad en los datos.</a:t>
            </a:r>
            <a:r>
              <a:rPr lang="es-ES_tradnl" sz="35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Rectangle 1026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23528" y="980728"/>
                <a:ext cx="8153400" cy="7239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𝐶𝑜𝑚𝑝𝑎𝑟𝑎𝑐𝑖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𝑀𝑒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𝑀𝑜</m:t>
                      </m:r>
                      <m:r>
                        <a:rPr lang="es-ES_tradnl" altLang="es-CL" i="1" dirty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s-ES_tradnl" altLang="es-CL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altLang="es-CL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s-ES_tradnl" altLang="es-CL" b="0" baseline="-25000" dirty="0" smtClean="0"/>
              </a:p>
            </p:txBody>
          </p:sp>
        </mc:Choice>
        <mc:Fallback xmlns="">
          <p:sp>
            <p:nvSpPr>
              <p:cNvPr id="25602" name="Rectangle 102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980728"/>
                <a:ext cx="8153400" cy="723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4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844675"/>
            <a:ext cx="69437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340768"/>
            <a:ext cx="7859216" cy="5040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Medidas de Posición o de orden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492896"/>
            <a:ext cx="7344816" cy="3374504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sz="2000" i="1" dirty="0" smtClean="0">
                <a:latin typeface="Calibri" pitchFamily="34" charset="0"/>
                <a:cs typeface="Calibri" pitchFamily="34" charset="0"/>
              </a:rPr>
              <a:t>Son medidas que dividen una serie ordenada de observaciones en 2, 4, 10, 100 o n partes iguales.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_tradnl" sz="2000" i="1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sz="1800" i="1" dirty="0" smtClean="0">
                <a:latin typeface="Calibri" pitchFamily="34" charset="0"/>
                <a:cs typeface="Calibri" pitchFamily="34" charset="0"/>
              </a:rPr>
              <a:t>	Si dividimos la serie ordenada en dos partes iguales, tenemos la </a:t>
            </a:r>
            <a:r>
              <a:rPr lang="es-ES_tradnl" sz="1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Mediana.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_tradnl" sz="1800" b="1" i="1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sz="1800" i="1" dirty="0" smtClean="0">
                <a:latin typeface="Calibri" pitchFamily="34" charset="0"/>
                <a:cs typeface="Calibri" pitchFamily="34" charset="0"/>
              </a:rPr>
              <a:t>	Si dividimos en 4 partes iguales, tenemos los </a:t>
            </a:r>
            <a:r>
              <a:rPr lang="es-ES_tradnl" sz="1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cuartiles  (1, 2 y 3</a:t>
            </a:r>
            <a:r>
              <a:rPr lang="es-ES_tradnl" sz="18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s-ES_tradnl" sz="1800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sz="1800" i="1" dirty="0" smtClean="0">
                <a:latin typeface="Calibri" pitchFamily="34" charset="0"/>
                <a:cs typeface="Calibri" pitchFamily="34" charset="0"/>
              </a:rPr>
              <a:t>	Si </a:t>
            </a:r>
            <a:r>
              <a:rPr lang="es-ES_tradnl" sz="1800" i="1" dirty="0">
                <a:latin typeface="Calibri" pitchFamily="34" charset="0"/>
                <a:cs typeface="Calibri" pitchFamily="34" charset="0"/>
              </a:rPr>
              <a:t>dividimos en </a:t>
            </a:r>
            <a:r>
              <a:rPr lang="es-ES_tradnl" sz="1800" i="1" dirty="0" smtClean="0">
                <a:latin typeface="Calibri" pitchFamily="34" charset="0"/>
                <a:cs typeface="Calibri" pitchFamily="34" charset="0"/>
              </a:rPr>
              <a:t>5 </a:t>
            </a:r>
            <a:r>
              <a:rPr lang="es-ES_tradnl" sz="1800" i="1" dirty="0">
                <a:latin typeface="Calibri" pitchFamily="34" charset="0"/>
                <a:cs typeface="Calibri" pitchFamily="34" charset="0"/>
              </a:rPr>
              <a:t>partes iguales, tenemos los </a:t>
            </a:r>
            <a:r>
              <a:rPr lang="es-ES_tradnl" sz="1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quintiles</a:t>
            </a:r>
            <a:endParaRPr lang="es-ES_tradnl" sz="18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sz="1800" i="1" dirty="0" smtClean="0">
                <a:latin typeface="Calibri" pitchFamily="34" charset="0"/>
                <a:cs typeface="Calibri" pitchFamily="34" charset="0"/>
              </a:rPr>
              <a:t>	Si </a:t>
            </a:r>
            <a:r>
              <a:rPr lang="es-ES_tradnl" sz="1800" i="1" dirty="0">
                <a:latin typeface="Calibri" pitchFamily="34" charset="0"/>
                <a:cs typeface="Calibri" pitchFamily="34" charset="0"/>
              </a:rPr>
              <a:t>dividimos en </a:t>
            </a:r>
            <a:r>
              <a:rPr lang="es-ES_tradnl" sz="1800" i="1" dirty="0" smtClean="0">
                <a:latin typeface="Calibri" pitchFamily="34" charset="0"/>
                <a:cs typeface="Calibri" pitchFamily="34" charset="0"/>
              </a:rPr>
              <a:t>10 </a:t>
            </a:r>
            <a:r>
              <a:rPr lang="es-ES_tradnl" sz="1800" i="1" dirty="0">
                <a:latin typeface="Calibri" pitchFamily="34" charset="0"/>
                <a:cs typeface="Calibri" pitchFamily="34" charset="0"/>
              </a:rPr>
              <a:t>partes iguales, tenemos los </a:t>
            </a:r>
            <a:r>
              <a:rPr lang="es-ES_tradnl" sz="1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deciles</a:t>
            </a:r>
            <a:endParaRPr lang="es-ES_tradnl" sz="18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sz="1800" i="1" dirty="0" smtClean="0">
                <a:latin typeface="Calibri" pitchFamily="34" charset="0"/>
                <a:cs typeface="Calibri" pitchFamily="34" charset="0"/>
              </a:rPr>
              <a:t>	Si dividimos en 100 partes iguales tenemos los </a:t>
            </a:r>
            <a:r>
              <a:rPr lang="es-ES_tradnl" sz="18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1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Percentiles</a:t>
            </a:r>
            <a:r>
              <a:rPr lang="es-ES_tradnl" sz="1800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_tradnl" sz="2700" dirty="0" smtClean="0"/>
          </a:p>
        </p:txBody>
      </p:sp>
    </p:spTree>
    <p:extLst>
      <p:ext uri="{BB962C8B-B14F-4D97-AF65-F5344CB8AC3E}">
        <p14:creationId xmlns:p14="http://schemas.microsoft.com/office/powerpoint/2010/main" val="11518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611769" y="1108902"/>
            <a:ext cx="8153400" cy="57966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Medidas de posición (Percentiles)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2339975" y="2636838"/>
            <a:ext cx="4319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4859338" y="2384425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2330450" y="2384425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6643688" y="2384425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1763688" y="1890996"/>
                <a:ext cx="56886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𝑚</m:t>
                        </m:r>
                        <m:r>
                          <a:rPr lang="es-CL" b="0" i="1" smtClean="0">
                            <a:latin typeface="Cambria Math"/>
                          </a:rPr>
                          <m:t>í</m:t>
                        </m:r>
                        <m:r>
                          <a:rPr lang="es-CL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CL" dirty="0" smtClean="0"/>
                  <a:t>              </a:t>
                </a:r>
                <a14:m>
                  <m:oMath xmlns:m="http://schemas.openxmlformats.org/officeDocument/2006/math">
                    <m:r>
                      <a:rPr lang="es-CL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s-CL" dirty="0" smtClean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CL" b="0" i="1" dirty="0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s-CL" dirty="0" smtClean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s-CL" b="0" i="1" dirty="0" smtClean="0">
                            <a:latin typeface="Cambria Math"/>
                          </a:rPr>
                          <m:t>𝑚</m:t>
                        </m:r>
                        <m:r>
                          <a:rPr lang="es-CL" b="0" i="1" dirty="0" smtClean="0">
                            <a:latin typeface="Cambria Math"/>
                          </a:rPr>
                          <m:t>á</m:t>
                        </m:r>
                        <m:r>
                          <a:rPr lang="es-CL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890996"/>
                <a:ext cx="5688632" cy="36933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"/>
          <p:cNvSpPr/>
          <p:nvPr/>
        </p:nvSpPr>
        <p:spPr>
          <a:xfrm>
            <a:off x="2339975" y="2636837"/>
            <a:ext cx="2519363" cy="457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3059832" y="27762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smtClean="0">
                <a:solidFill>
                  <a:schemeClr val="accent6"/>
                </a:solidFill>
              </a:rPr>
              <a:t>     K%</a:t>
            </a:r>
            <a:endParaRPr lang="es-CL" i="1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647564" y="3448903"/>
                <a:ext cx="7920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i="1" dirty="0" smtClean="0">
                    <a:latin typeface="Calibri" pitchFamily="34" charset="0"/>
                    <a:cs typeface="Calibri" pitchFamily="34" charset="0"/>
                  </a:rPr>
                  <a:t>Para el cálculo de percentiles en datos </a:t>
                </a:r>
                <a:r>
                  <a:rPr lang="es-CL" i="1" u="sng" dirty="0" smtClean="0">
                    <a:solidFill>
                      <a:schemeClr val="accent6"/>
                    </a:solidFill>
                    <a:latin typeface="Calibri" pitchFamily="34" charset="0"/>
                    <a:cs typeface="Calibri" pitchFamily="34" charset="0"/>
                  </a:rPr>
                  <a:t>No agrupados </a:t>
                </a:r>
                <a:r>
                  <a:rPr lang="es-CL" i="1" dirty="0" smtClean="0">
                    <a:latin typeface="Calibri" pitchFamily="34" charset="0"/>
                    <a:cs typeface="Calibri" pitchFamily="34" charset="0"/>
                  </a:rPr>
                  <a:t>usamos:</a:t>
                </a:r>
              </a:p>
              <a:p>
                <a:endParaRPr lang="es-C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%∙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3448903"/>
                <a:ext cx="792088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15" t="-3311" b="-132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647564" y="4581128"/>
                <a:ext cx="7920880" cy="1359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i="1" dirty="0" smtClean="0">
                    <a:latin typeface="Calibri" pitchFamily="34" charset="0"/>
                    <a:cs typeface="Calibri" pitchFamily="34" charset="0"/>
                  </a:rPr>
                  <a:t>Para el cálculo de percentiles en datos  </a:t>
                </a:r>
                <a:r>
                  <a:rPr lang="es-CL" i="1" u="sng" dirty="0">
                    <a:solidFill>
                      <a:schemeClr val="accent6"/>
                    </a:solidFill>
                    <a:latin typeface="Calibri" pitchFamily="34" charset="0"/>
                    <a:cs typeface="Calibri" pitchFamily="34" charset="0"/>
                  </a:rPr>
                  <a:t>agrupados</a:t>
                </a:r>
                <a:r>
                  <a:rPr lang="es-CL" i="1" dirty="0">
                    <a:latin typeface="Calibri" pitchFamily="34" charset="0"/>
                    <a:cs typeface="Calibri" pitchFamily="34" charset="0"/>
                  </a:rPr>
                  <a:t> usamos:</a:t>
                </a:r>
              </a:p>
              <a:p>
                <a:endParaRPr lang="es-CL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s-CL" b="0" i="1" smtClean="0">
                        <a:latin typeface="Cambria Math"/>
                      </a:rPr>
                      <m:t>+</m:t>
                    </m:r>
                    <m:r>
                      <a:rPr lang="es-CL" b="0" i="1" smtClean="0">
                        <a:latin typeface="Cambria Math"/>
                      </a:rPr>
                      <m:t>𝑖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∙[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%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CL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s-CL" dirty="0" smtClean="0"/>
                  <a:t>]</a:t>
                </a:r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4581128"/>
                <a:ext cx="7920880" cy="1359796"/>
              </a:xfrm>
              <a:prstGeom prst="rect">
                <a:avLst/>
              </a:prstGeom>
              <a:blipFill>
                <a:blip r:embed="rId4"/>
                <a:stretch>
                  <a:fillRect l="-615" t="-223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8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611203"/>
            <a:ext cx="7488832" cy="509188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CL" sz="1800" i="1" dirty="0" smtClean="0">
                <a:latin typeface="Calibri" pitchFamily="34" charset="0"/>
                <a:cs typeface="Calibri" pitchFamily="34" charset="0"/>
              </a:rPr>
              <a:t>Considere la variable peso en gramos (Archivo </a:t>
            </a:r>
            <a:r>
              <a:rPr lang="es-CL" sz="1800" i="1" dirty="0" err="1" smtClean="0">
                <a:latin typeface="Calibri" pitchFamily="34" charset="0"/>
                <a:cs typeface="Calibri" pitchFamily="34" charset="0"/>
              </a:rPr>
              <a:t>peso_lab.omv</a:t>
            </a:r>
            <a:r>
              <a:rPr lang="es-CL" sz="1800" i="1" dirty="0" smtClean="0">
                <a:latin typeface="Calibri" pitchFamily="34" charset="0"/>
                <a:cs typeface="Calibri" pitchFamily="34" charset="0"/>
              </a:rPr>
              <a:t>). Describa las medidas presentadas y el correspondiente gráfico</a:t>
            </a:r>
            <a:endParaRPr lang="es-CL" sz="18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699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9934" y="2559050"/>
            <a:ext cx="1644650" cy="1571625"/>
          </a:xfrm>
        </p:spPr>
      </p:pic>
      <p:pic>
        <p:nvPicPr>
          <p:cNvPr id="29700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9050"/>
            <a:ext cx="3276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8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171608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18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153400" cy="3600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2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Ejercicio Propuesto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83568" y="2492896"/>
            <a:ext cx="8003232" cy="3374504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CL" sz="1400" i="1" dirty="0" smtClean="0">
                <a:latin typeface="Calibri" pitchFamily="34" charset="0"/>
                <a:cs typeface="Calibri" pitchFamily="34" charset="0"/>
              </a:rPr>
              <a:t>En un experimento controlado se han obteniendo los siguientes tiempos de sobrevida en segundos. Para dichos datos determine: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CL" sz="1400" i="1" dirty="0" smtClean="0">
              <a:latin typeface="Calibri" pitchFamily="34" charset="0"/>
              <a:cs typeface="Calibri" pitchFamily="34" charset="0"/>
            </a:endParaRPr>
          </a:p>
          <a:p>
            <a:pPr marL="400050" indent="-400050" algn="just" eaLnBrk="1" fontAlgn="auto" hangingPunct="1">
              <a:spcAft>
                <a:spcPts val="0"/>
              </a:spcAft>
              <a:buFont typeface="Wingdings 2"/>
              <a:buAutoNum type="romanLcParenR"/>
              <a:defRPr/>
            </a:pPr>
            <a:r>
              <a:rPr lang="es-CL" sz="1400" i="1" dirty="0" smtClean="0">
                <a:latin typeface="Calibri" pitchFamily="34" charset="0"/>
                <a:cs typeface="Calibri" pitchFamily="34" charset="0"/>
              </a:rPr>
              <a:t>Medidas de tendencia central (interprete la forma de la distribución)</a:t>
            </a:r>
          </a:p>
          <a:p>
            <a:pPr marL="400050" indent="-400050" algn="just" eaLnBrk="1" fontAlgn="auto" hangingPunct="1">
              <a:spcAft>
                <a:spcPts val="0"/>
              </a:spcAft>
              <a:buFont typeface="Wingdings 2"/>
              <a:buAutoNum type="romanLcParenR"/>
              <a:defRPr/>
            </a:pPr>
            <a:r>
              <a:rPr lang="es-CL" sz="1400" i="1" dirty="0" smtClean="0">
                <a:latin typeface="Calibri" pitchFamily="34" charset="0"/>
                <a:cs typeface="Calibri" pitchFamily="34" charset="0"/>
              </a:rPr>
              <a:t>Cuartiles y percentil 90 de la distribución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CL" sz="14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CL" sz="14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CL" sz="1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78281"/>
              </p:ext>
            </p:extLst>
          </p:nvPr>
        </p:nvGraphicFramePr>
        <p:xfrm>
          <a:off x="2195512" y="4221088"/>
          <a:ext cx="4737101" cy="1455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61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75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00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82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14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4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14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14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14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32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4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87624" y="1484784"/>
            <a:ext cx="7056784" cy="4258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i="1" dirty="0">
                <a:latin typeface="Calibri Light" panose="020F0302020204030204" pitchFamily="34" charset="0"/>
                <a:ea typeface="LiberationSerif"/>
                <a:cs typeface="Times New Roman" panose="02020603050405020304" pitchFamily="18" charset="0"/>
              </a:rPr>
              <a:t>En el archivo habilidad Oral.omv, se muestran los resultados obtenidos en un estudio sobre habilidades orales, en niños cuyas edades están entre 5 y 7 años. Con los datos de estudio realice lo siguiente: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LcParenR"/>
            </a:pPr>
            <a:r>
              <a:rPr lang="es-CL" i="1" dirty="0">
                <a:latin typeface="Calibri Light" panose="020F0302020204030204" pitchFamily="34" charset="0"/>
                <a:ea typeface="LiberationSerif"/>
                <a:cs typeface="Times New Roman" panose="02020603050405020304" pitchFamily="18" charset="0"/>
              </a:rPr>
              <a:t>Indique la cantidad de variables y registros del archivo de datos.</a:t>
            </a:r>
            <a:endParaRPr lang="es-CL" dirty="0">
              <a:latin typeface="Calibri" panose="020F0502020204030204" pitchFamily="34" charset="0"/>
              <a:ea typeface="LiberationSerif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LcParenR"/>
            </a:pPr>
            <a:r>
              <a:rPr lang="es-CL" i="1" dirty="0">
                <a:latin typeface="Calibri Light" panose="020F0302020204030204" pitchFamily="34" charset="0"/>
                <a:ea typeface="LiberationSerif"/>
                <a:cs typeface="Times New Roman" panose="02020603050405020304" pitchFamily="18" charset="0"/>
              </a:rPr>
              <a:t>Clasifique las variables del estudio, indicando tipo de variable, clasificación y nivel de medición.</a:t>
            </a:r>
            <a:endParaRPr lang="es-CL" dirty="0">
              <a:latin typeface="Calibri" panose="020F0502020204030204" pitchFamily="34" charset="0"/>
              <a:ea typeface="LiberationSerif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LcParenR"/>
            </a:pPr>
            <a:r>
              <a:rPr lang="es-CL" i="1" dirty="0">
                <a:latin typeface="Calibri Light" panose="020F0302020204030204" pitchFamily="34" charset="0"/>
                <a:ea typeface="LiberationSerif"/>
                <a:cs typeface="Times New Roman" panose="02020603050405020304" pitchFamily="18" charset="0"/>
              </a:rPr>
              <a:t>Describa las variables Edad y habilidad presentando: Tabla de frecuencias, gráfico adecuado y medidas de resumen.</a:t>
            </a:r>
            <a:endParaRPr lang="es-CL" dirty="0">
              <a:latin typeface="Calibri" panose="020F0502020204030204" pitchFamily="34" charset="0"/>
              <a:ea typeface="LiberationSerif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LcParenR"/>
            </a:pPr>
            <a:r>
              <a:rPr lang="es-CL" i="1" dirty="0">
                <a:latin typeface="Calibri Light" panose="020F0302020204030204" pitchFamily="34" charset="0"/>
                <a:ea typeface="LiberationSerif"/>
                <a:cs typeface="Times New Roman" panose="02020603050405020304" pitchFamily="18" charset="0"/>
              </a:rPr>
              <a:t>Refiérase según las medidas de tendencia central a la forma de la distribución de datos de las variables edad y habilidad oral.</a:t>
            </a:r>
            <a:endParaRPr lang="es-CL" dirty="0">
              <a:latin typeface="Calibri" panose="020F0502020204030204" pitchFamily="34" charset="0"/>
              <a:ea typeface="LiberationSerif"/>
              <a:cs typeface="Times New Roman" panose="02020603050405020304" pitchFamily="18" charset="0"/>
            </a:endParaRPr>
          </a:p>
          <a:p>
            <a:pPr algn="just"/>
            <a:r>
              <a:rPr lang="es-CL" i="1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v)   Presente </a:t>
            </a:r>
            <a:r>
              <a:rPr lang="es-CL" i="1" dirty="0">
                <a:latin typeface="Calibri Light" panose="020F0302020204030204" pitchFamily="34" charset="0"/>
                <a:ea typeface="Calibri" panose="020F0502020204030204" pitchFamily="34" charset="0"/>
              </a:rPr>
              <a:t>la variable tipo de colegio con un gráfico adecuado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48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41942"/>
              </p:ext>
            </p:extLst>
          </p:nvPr>
        </p:nvGraphicFramePr>
        <p:xfrm>
          <a:off x="827584" y="2132856"/>
          <a:ext cx="6616521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8073">
                  <a:extLst>
                    <a:ext uri="{9D8B030D-6E8A-4147-A177-3AD203B41FA5}">
                      <a16:colId xmlns:a16="http://schemas.microsoft.com/office/drawing/2014/main" val="1553369631"/>
                    </a:ext>
                  </a:extLst>
                </a:gridCol>
                <a:gridCol w="1156372">
                  <a:extLst>
                    <a:ext uri="{9D8B030D-6E8A-4147-A177-3AD203B41FA5}">
                      <a16:colId xmlns:a16="http://schemas.microsoft.com/office/drawing/2014/main" val="3882190395"/>
                    </a:ext>
                  </a:extLst>
                </a:gridCol>
                <a:gridCol w="1155630">
                  <a:extLst>
                    <a:ext uri="{9D8B030D-6E8A-4147-A177-3AD203B41FA5}">
                      <a16:colId xmlns:a16="http://schemas.microsoft.com/office/drawing/2014/main" val="4094089826"/>
                    </a:ext>
                  </a:extLst>
                </a:gridCol>
                <a:gridCol w="1786446">
                  <a:extLst>
                    <a:ext uri="{9D8B030D-6E8A-4147-A177-3AD203B41FA5}">
                      <a16:colId xmlns:a16="http://schemas.microsoft.com/office/drawing/2014/main" val="3917243664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Variable habilidad oral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887492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Filtro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Moda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Mediana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Promedio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718984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Niños de 7 años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43027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Niños de a lo más 6 años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934536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72827"/>
              </p:ext>
            </p:extLst>
          </p:nvPr>
        </p:nvGraphicFramePr>
        <p:xfrm>
          <a:off x="827584" y="3212976"/>
          <a:ext cx="6616521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8915">
                  <a:extLst>
                    <a:ext uri="{9D8B030D-6E8A-4147-A177-3AD203B41FA5}">
                      <a16:colId xmlns:a16="http://schemas.microsoft.com/office/drawing/2014/main" val="2004901635"/>
                    </a:ext>
                  </a:extLst>
                </a:gridCol>
                <a:gridCol w="1138389">
                  <a:extLst>
                    <a:ext uri="{9D8B030D-6E8A-4147-A177-3AD203B41FA5}">
                      <a16:colId xmlns:a16="http://schemas.microsoft.com/office/drawing/2014/main" val="3751049991"/>
                    </a:ext>
                  </a:extLst>
                </a:gridCol>
                <a:gridCol w="1137659">
                  <a:extLst>
                    <a:ext uri="{9D8B030D-6E8A-4147-A177-3AD203B41FA5}">
                      <a16:colId xmlns:a16="http://schemas.microsoft.com/office/drawing/2014/main" val="1397216770"/>
                    </a:ext>
                  </a:extLst>
                </a:gridCol>
                <a:gridCol w="1861558">
                  <a:extLst>
                    <a:ext uri="{9D8B030D-6E8A-4147-A177-3AD203B41FA5}">
                      <a16:colId xmlns:a16="http://schemas.microsoft.com/office/drawing/2014/main" val="32390295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Variable habilidad oral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138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Filtro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Varianza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Desviación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Coeficiente de variación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2760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Niños de 7 años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1501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Niños de a lo más 6 años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8447230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98053" y="1052736"/>
            <a:ext cx="399718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LcParenR"/>
            </a:pPr>
            <a:r>
              <a:rPr lang="es-CL" i="1" dirty="0">
                <a:latin typeface="Calibri Light" panose="020F0302020204030204" pitchFamily="34" charset="0"/>
                <a:ea typeface="LiberationSerif"/>
                <a:cs typeface="Times New Roman" panose="02020603050405020304" pitchFamily="18" charset="0"/>
              </a:rPr>
              <a:t>Complete </a:t>
            </a:r>
            <a:r>
              <a:rPr lang="es-CL" i="1" dirty="0" smtClean="0">
                <a:latin typeface="Calibri Light" panose="020F0302020204030204" pitchFamily="34" charset="0"/>
                <a:ea typeface="LiberationSerif"/>
                <a:cs typeface="Times New Roman" panose="02020603050405020304" pitchFamily="18" charset="0"/>
              </a:rPr>
              <a:t>los siguientes cuadros.</a:t>
            </a:r>
            <a:endParaRPr lang="es-CL" sz="1600" dirty="0">
              <a:effectLst/>
              <a:latin typeface="Calibri" panose="020F0502020204030204" pitchFamily="34" charset="0"/>
              <a:ea typeface="LiberationSerif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27584" y="4365104"/>
            <a:ext cx="72008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Refiérase a la forma de los datos y compare la variabilidad de los niños de 7 años con los de por lo menos 6 años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Título"/>
          <p:cNvSpPr>
            <a:spLocks noGrp="1"/>
          </p:cNvSpPr>
          <p:nvPr>
            <p:ph type="title"/>
          </p:nvPr>
        </p:nvSpPr>
        <p:spPr>
          <a:xfrm>
            <a:off x="468313" y="2924175"/>
            <a:ext cx="8153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Veremos luego: Variabilidad</a:t>
            </a:r>
          </a:p>
        </p:txBody>
      </p:sp>
    </p:spTree>
    <p:extLst>
      <p:ext uri="{BB962C8B-B14F-4D97-AF65-F5344CB8AC3E}">
        <p14:creationId xmlns:p14="http://schemas.microsoft.com/office/powerpoint/2010/main" val="28197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smtClean="0"/>
              <a:t>Medidas de tendencia central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_tradnl" altLang="es-CL" b="1" dirty="0" smtClean="0">
                <a:solidFill>
                  <a:schemeClr val="accent1"/>
                </a:solidFill>
              </a:rPr>
              <a:t>Modo</a:t>
            </a:r>
            <a:endParaRPr lang="es-ES_tradnl" altLang="es-CL" b="1" dirty="0" smtClean="0"/>
          </a:p>
          <a:p>
            <a:pPr lvl="1" algn="just" eaLnBrk="1" hangingPunct="1"/>
            <a:r>
              <a:rPr lang="es-ES_tradnl" altLang="es-CL" dirty="0" smtClean="0"/>
              <a:t>Es el valor o categoría de la variable que tiene la mayor frecuencia.</a:t>
            </a:r>
          </a:p>
          <a:p>
            <a:pPr lvl="1" algn="just" eaLnBrk="1" hangingPunct="1"/>
            <a:r>
              <a:rPr lang="es-ES_tradnl" altLang="es-CL" dirty="0" smtClean="0"/>
              <a:t>Si la variable se encuentra medida en el nivel nominal, mencionamos la categoría que tiene la mayor frecuencia en una distribución.</a:t>
            </a:r>
          </a:p>
          <a:p>
            <a:pPr lvl="1" algn="just" eaLnBrk="1" hangingPunct="1"/>
            <a:r>
              <a:rPr lang="es-ES_tradnl" altLang="es-CL" i="1" dirty="0" smtClean="0"/>
              <a:t>Ejemplo</a:t>
            </a:r>
            <a:r>
              <a:rPr lang="es-ES_tradnl" altLang="es-CL" dirty="0" smtClean="0"/>
              <a:t>: Se evaluaron a un grupo de pacientes, en un estudio sobre salud mental, obteniéndose 28 con trastornos depresivos, 25 con trastornos adaptativo y 20 con trastornos de ansiedad. En este caso el modo corresponde a la categoría “Trastornos depresivos”.</a:t>
            </a:r>
          </a:p>
          <a:p>
            <a:pPr eaLnBrk="1" hangingPunct="1"/>
            <a:endParaRPr lang="es-ES_tradnl" alt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smtClean="0"/>
              <a:t>Modo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_tradnl" altLang="es-CL" i="1" dirty="0" smtClean="0">
                <a:solidFill>
                  <a:srgbClr val="FF0000"/>
                </a:solidFill>
              </a:rPr>
              <a:t>Ejemplo</a:t>
            </a:r>
            <a:r>
              <a:rPr lang="es-ES_tradnl" altLang="es-CL" dirty="0" smtClean="0">
                <a:solidFill>
                  <a:srgbClr val="FF0000"/>
                </a:solidFill>
              </a:rPr>
              <a:t>: </a:t>
            </a:r>
            <a:r>
              <a:rPr lang="es-ES_tradnl" altLang="es-CL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 una empresa se ha medido la satisfacción laboral de una muestra de empleados.</a:t>
            </a:r>
          </a:p>
          <a:p>
            <a:pPr eaLnBrk="1" hangingPunct="1"/>
            <a:endParaRPr lang="es-ES_tradnl" altLang="es-CL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34723" r="56000" b="44444"/>
          <a:stretch>
            <a:fillRect/>
          </a:stretch>
        </p:blipFill>
        <p:spPr bwMode="auto">
          <a:xfrm>
            <a:off x="3203575" y="3284538"/>
            <a:ext cx="4114800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987824" y="55172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Modo= Categoría Satisfechos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smtClean="0"/>
              <a:t>Modo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_tradnl" altLang="es-CL" sz="2400" dirty="0" smtClean="0"/>
              <a:t>Si la variable se encuentra medida en el nivel intervalar, el modo será el puntaje más frecuente. </a:t>
            </a:r>
          </a:p>
          <a:p>
            <a:pPr lvl="1" eaLnBrk="1" hangingPunct="1"/>
            <a:r>
              <a:rPr lang="es-ES_tradnl" altLang="es-CL" sz="2400" i="1" dirty="0" smtClean="0">
                <a:solidFill>
                  <a:srgbClr val="FF0000"/>
                </a:solidFill>
              </a:rPr>
              <a:t>Ejemplo</a:t>
            </a:r>
            <a:r>
              <a:rPr lang="es-ES_tradnl" altLang="es-CL" sz="2400" dirty="0" smtClean="0">
                <a:solidFill>
                  <a:srgbClr val="FF0000"/>
                </a:solidFill>
              </a:rPr>
              <a:t>: </a:t>
            </a:r>
            <a:r>
              <a:rPr lang="es-ES_tradnl" altLang="es-CL" sz="2400" dirty="0" smtClean="0"/>
              <a:t>En la medición de la variable inteligencia en un curso, se han encontrado los siguientes puntajes de C.I.: </a:t>
            </a:r>
          </a:p>
          <a:p>
            <a:pPr lvl="1" eaLnBrk="1" hangingPunct="1"/>
            <a:r>
              <a:rPr lang="es-ES_tradnl" altLang="es-CL" sz="2400" dirty="0" smtClean="0"/>
              <a:t>81, 83, 83, 85, 86, 86, 87, 88, 90, 91, 92, 94, </a:t>
            </a:r>
            <a:r>
              <a:rPr lang="es-ES_tradnl" altLang="es-CL" sz="2400" dirty="0" smtClean="0">
                <a:solidFill>
                  <a:srgbClr val="FF0000"/>
                </a:solidFill>
              </a:rPr>
              <a:t>95, 95, 95, 95</a:t>
            </a:r>
            <a:r>
              <a:rPr lang="es-ES_tradnl" altLang="es-CL" sz="2400" dirty="0" smtClean="0"/>
              <a:t>, 96, 96, 97, 99, 101, 105, 107, 108, 109, 110, 115, 118, 120. </a:t>
            </a:r>
          </a:p>
          <a:p>
            <a:pPr lvl="1" eaLnBrk="1" hangingPunct="1"/>
            <a:r>
              <a:rPr lang="es-ES_tradnl" altLang="es-CL" sz="2400" dirty="0" smtClean="0"/>
              <a:t>En este caso, el modo corresponde al puntaje 95.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smtClean="0"/>
              <a:t>Modo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492896"/>
            <a:ext cx="7632848" cy="3528492"/>
          </a:xfrm>
        </p:spPr>
        <p:txBody>
          <a:bodyPr/>
          <a:lstStyle/>
          <a:p>
            <a:pPr lvl="1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_tradnl" altLang="es-CL" dirty="0" smtClean="0"/>
              <a:t>Y si los datos están agrupados en intervalos de clase, el modo será el </a:t>
            </a:r>
            <a:r>
              <a:rPr lang="es-ES_tradnl" altLang="es-CL" i="1" dirty="0" smtClean="0"/>
              <a:t>punto medio del intervalo más frecuente</a:t>
            </a:r>
            <a:r>
              <a:rPr lang="es-ES_tradnl" altLang="es-CL" dirty="0" smtClean="0"/>
              <a:t>. (no es un valor exacto, varía según la forma de agrupación).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_tradnl" altLang="es-CL" sz="2200" i="1" dirty="0" smtClean="0"/>
              <a:t>Ejemplo</a:t>
            </a:r>
            <a:r>
              <a:rPr lang="es-ES_tradnl" altLang="es-CL" sz="2200" dirty="0" smtClean="0"/>
              <a:t>:</a:t>
            </a:r>
            <a:r>
              <a:rPr lang="es-ES_tradnl" altLang="es-CL" sz="2200" i="1" dirty="0" smtClean="0"/>
              <a:t> </a:t>
            </a:r>
            <a:r>
              <a:rPr lang="es-ES_tradnl" altLang="es-CL" sz="2200" dirty="0" smtClean="0"/>
              <a:t>El ingreso de un grupo de trabajadores de cierta empresa se distribuye como indica la tabla a continuación.</a:t>
            </a:r>
          </a:p>
          <a:p>
            <a:pPr marL="1828800" lvl="4" indent="0" eaLnBrk="1" hangingPunct="1">
              <a:buFont typeface="Wingdings" panose="05000000000000000000" pitchFamily="2" charset="2"/>
              <a:buNone/>
            </a:pPr>
            <a:r>
              <a:rPr lang="es-ES_tradnl" altLang="es-CL" dirty="0" smtClean="0"/>
              <a:t>				</a:t>
            </a:r>
            <a:endParaRPr lang="es-ES_tradnl" altLang="es-CL" sz="1200" dirty="0" smtClean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628710"/>
              </p:ext>
            </p:extLst>
          </p:nvPr>
        </p:nvGraphicFramePr>
        <p:xfrm>
          <a:off x="1979712" y="4437112"/>
          <a:ext cx="2178050" cy="1450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7" marR="685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ni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7" marR="685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180.000-200.000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7" marR="685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5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7" marR="685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200.000-220.000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7" marR="685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7" marR="685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chemeClr val="tx1"/>
                          </a:solidFill>
                          <a:effectLst/>
                        </a:rPr>
                        <a:t>220.000-240.000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7" marR="685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7" marR="685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240.000-260.000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7" marR="685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7" marR="6855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260.000-280.000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7" marR="685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4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7" marR="6855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43" name="Rectangle 7"/>
          <p:cNvSpPr>
            <a:spLocks noChangeArrowheads="1"/>
          </p:cNvSpPr>
          <p:nvPr/>
        </p:nvSpPr>
        <p:spPr bwMode="auto">
          <a:xfrm>
            <a:off x="3765550" y="3270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923928" y="4504804"/>
            <a:ext cx="1008063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5093890" y="4871129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Frecuencias Absoluta</a:t>
            </a:r>
            <a:endParaRPr lang="es-CL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smtClean="0"/>
              <a:t>Mediana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altLang="es-CL" sz="2200" b="1" dirty="0" smtClean="0"/>
              <a:t>Mediana</a:t>
            </a:r>
            <a:r>
              <a:rPr lang="es-ES_tradnl" altLang="es-CL" sz="2200" dirty="0" smtClean="0"/>
              <a:t>: es un valor tal que, ordenados en magnitud los n datos de una variable X, el 50% es menor o igual que ella, y el 50% es mayor o igual.</a:t>
            </a:r>
          </a:p>
          <a:p>
            <a:pPr lvl="1" eaLnBrk="1" hangingPunct="1"/>
            <a:r>
              <a:rPr lang="es-ES_tradnl" altLang="es-CL" dirty="0" smtClean="0"/>
              <a:t>En datos no agrupados, con n impar, el valor central es la mediana.</a:t>
            </a:r>
          </a:p>
          <a:p>
            <a:pPr lvl="1" eaLnBrk="1" hangingPunct="1"/>
            <a:r>
              <a:rPr lang="es-ES_tradnl" altLang="es-CL" dirty="0" smtClean="0"/>
              <a:t>Ejemplo: 3, 5, 7, 8, 9, 12, 13, 15, 20. La mediana es el valor 9.</a:t>
            </a:r>
          </a:p>
          <a:p>
            <a:pPr eaLnBrk="1" hangingPunct="1"/>
            <a:endParaRPr lang="es-ES_tradnl" alt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smtClean="0"/>
              <a:t>Mediana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ES_tradnl" altLang="es-CL" sz="1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 datos no agrupados con n par, el valor de la mediana será el punto medio entre los valores centrales. Ejemplo: 5, 7, 9, 10, 14, 16, 17, 18: la mediana es el valor </a:t>
            </a:r>
            <a:r>
              <a:rPr lang="es-ES_tradnl" altLang="es-CL" sz="1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12.</a:t>
            </a:r>
          </a:p>
          <a:p>
            <a:pPr algn="just" eaLnBrk="1" hangingPunct="1"/>
            <a:endParaRPr lang="es-ES_tradnl" altLang="es-CL" sz="1800" i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 eaLnBrk="1" hangingPunct="1">
              <a:buNone/>
            </a:pPr>
            <a:endParaRPr lang="es-ES_tradnl" altLang="es-CL" sz="1800" i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/>
            <a:r>
              <a:rPr lang="es-ES_tradnl" altLang="es-CL" sz="1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Es preciso en todos los casos ordenar los datos para hacer el cálculo.</a:t>
            </a:r>
          </a:p>
          <a:p>
            <a:pPr eaLnBrk="1" hangingPunct="1"/>
            <a:endParaRPr lang="es-ES_tradnl" alt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smtClean="0"/>
              <a:t>Mediana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Aft>
                <a:spcPts val="600"/>
              </a:spcAft>
            </a:pPr>
            <a:r>
              <a:rPr lang="es-ES_tradnl" altLang="es-CL" sz="2700" smtClean="0"/>
              <a:t>En datos agrupados en tablas de frecuencia, procedemos de la siguiente manera:</a:t>
            </a:r>
            <a:endParaRPr lang="es-ES_tradnl" altLang="es-CL" smtClean="0"/>
          </a:p>
          <a:p>
            <a:pPr lvl="2" eaLnBrk="1" hangingPunct="1"/>
            <a:r>
              <a:rPr lang="es-ES_tradnl" altLang="es-CL" smtClean="0"/>
              <a:t>1</a:t>
            </a:r>
            <a:r>
              <a:rPr lang="es-ES_tradnl" altLang="es-CL" smtClean="0">
                <a:sym typeface="Symbol" panose="05050102010706020507" pitchFamily="18" charset="2"/>
              </a:rPr>
              <a:t></a:t>
            </a:r>
            <a:r>
              <a:rPr lang="es-ES_tradnl" altLang="es-CL" smtClean="0"/>
              <a:t> Calculamos la mitad de los casos.</a:t>
            </a:r>
          </a:p>
          <a:p>
            <a:pPr lvl="2" eaLnBrk="1" hangingPunct="1"/>
            <a:r>
              <a:rPr lang="es-ES_tradnl" altLang="es-CL" smtClean="0"/>
              <a:t>2</a:t>
            </a:r>
            <a:r>
              <a:rPr lang="es-ES_tradnl" altLang="es-CL" smtClean="0">
                <a:sym typeface="Symbol" panose="05050102010706020507" pitchFamily="18" charset="2"/>
              </a:rPr>
              <a:t></a:t>
            </a:r>
            <a:r>
              <a:rPr lang="es-ES_tradnl" altLang="es-CL" smtClean="0"/>
              <a:t> Acumulamos las frecuencias, para identificar el intervalo que contiene la mediana.</a:t>
            </a:r>
          </a:p>
          <a:p>
            <a:pPr lvl="2" eaLnBrk="1" hangingPunct="1"/>
            <a:r>
              <a:rPr lang="es-ES_tradnl" altLang="es-CL" smtClean="0"/>
              <a:t>3</a:t>
            </a:r>
            <a:r>
              <a:rPr lang="es-ES_tradnl" altLang="es-CL" smtClean="0">
                <a:sym typeface="Symbol" panose="05050102010706020507" pitchFamily="18" charset="2"/>
              </a:rPr>
              <a:t></a:t>
            </a:r>
            <a:r>
              <a:rPr lang="es-ES_tradnl" altLang="es-CL" smtClean="0"/>
              <a:t> Calculamos cuántos casos se requieren de ese intervalo para llegar a completar n/2 (posición de la mediana)</a:t>
            </a:r>
          </a:p>
          <a:p>
            <a:pPr lvl="2" eaLnBrk="1" hangingPunct="1"/>
            <a:r>
              <a:rPr lang="es-ES_tradnl" altLang="es-CL" smtClean="0"/>
              <a:t>Aplicamos el siguiente modelo: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1192</TotalTime>
  <Words>1425</Words>
  <Application>Microsoft Office PowerPoint</Application>
  <PresentationFormat>Presentación en pantalla (4:3)</PresentationFormat>
  <Paragraphs>259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Garamond</vt:lpstr>
      <vt:lpstr>High Tower Text</vt:lpstr>
      <vt:lpstr>LiberationSerif</vt:lpstr>
      <vt:lpstr>Symbol</vt:lpstr>
      <vt:lpstr>Times New Roman</vt:lpstr>
      <vt:lpstr>Wingdings</vt:lpstr>
      <vt:lpstr>Wingdings 2</vt:lpstr>
      <vt:lpstr>Orgánico</vt:lpstr>
      <vt:lpstr>Estadística Descriptiva Medidas de Centro y Posición</vt:lpstr>
      <vt:lpstr>Medidas de Tendencia Central</vt:lpstr>
      <vt:lpstr>Medidas de tendencia central</vt:lpstr>
      <vt:lpstr>Modo</vt:lpstr>
      <vt:lpstr>Modo</vt:lpstr>
      <vt:lpstr>Modo</vt:lpstr>
      <vt:lpstr>Mediana</vt:lpstr>
      <vt:lpstr>Mediana</vt:lpstr>
      <vt:lpstr>Mediana</vt:lpstr>
      <vt:lpstr>Mediana (Modelo de cálculo para datos agrupados)</vt:lpstr>
      <vt:lpstr>Mediana (Ejemplo)</vt:lpstr>
      <vt:lpstr>Promedio o Media Aritmética</vt:lpstr>
      <vt:lpstr>Promedio o Media Aritmética</vt:lpstr>
      <vt:lpstr>Promedio o Media Aritmética</vt:lpstr>
      <vt:lpstr>Promedio o Media Aritmética</vt:lpstr>
      <vt:lpstr>Promedio o Media Aritmética</vt:lpstr>
      <vt:lpstr>Promedio o Media Aritmética</vt:lpstr>
      <vt:lpstr>Promedio o Media Aritmética</vt:lpstr>
      <vt:lpstr>Comparación de Me , Mo, X ̅</vt:lpstr>
      <vt:lpstr>Comparación de Me , Mo, X ̅</vt:lpstr>
      <vt:lpstr>Comparación de Me , Mo, X ̅</vt:lpstr>
      <vt:lpstr>Comparación de Me , Mo, X ̅</vt:lpstr>
      <vt:lpstr>Medidas de Posición o de orden</vt:lpstr>
      <vt:lpstr>Medidas de posición (Percentiles)</vt:lpstr>
      <vt:lpstr>Considere la variable peso en gramos (Archivo peso_lab.omv). Describa las medidas presentadas y el correspondiente gráfico</vt:lpstr>
      <vt:lpstr>Ejercicio Propuesto</vt:lpstr>
      <vt:lpstr>Presentación de PowerPoint</vt:lpstr>
      <vt:lpstr>Presentación de PowerPoint</vt:lpstr>
      <vt:lpstr>Veremos luego: Variabilidad</vt:lpstr>
    </vt:vector>
  </TitlesOfParts>
  <Company>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Estadística y uso del SPSS</dc:title>
  <dc:creator>Carolina Durán</dc:creator>
  <cp:lastModifiedBy>Usuario</cp:lastModifiedBy>
  <cp:revision>199</cp:revision>
  <cp:lastPrinted>2004-07-28T12:16:53Z</cp:lastPrinted>
  <dcterms:created xsi:type="dcterms:W3CDTF">2004-07-27T20:46:46Z</dcterms:created>
  <dcterms:modified xsi:type="dcterms:W3CDTF">2020-10-10T16:59:52Z</dcterms:modified>
</cp:coreProperties>
</file>