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16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61" r:id="rId4"/>
    <p:sldId id="262" r:id="rId5"/>
    <p:sldId id="263" r:id="rId6"/>
  </p:sldIdLst>
  <p:sldSz cx="9144000" cy="6858000" type="screen4x3"/>
  <p:notesSz cx="6858000" cy="9871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08" autoAdjust="0"/>
  </p:normalViewPr>
  <p:slideViewPr>
    <p:cSldViewPr>
      <p:cViewPr varScale="1">
        <p:scale>
          <a:sx n="65" d="100"/>
          <a:sy n="65" d="100"/>
        </p:scale>
        <p:origin x="1328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44"/>
    </p:cViewPr>
  </p:sorterViewPr>
  <p:notesViewPr>
    <p:cSldViewPr>
      <p:cViewPr varScale="1">
        <p:scale>
          <a:sx n="38" d="100"/>
          <a:sy n="38" d="100"/>
        </p:scale>
        <p:origin x="-1542" y="-72"/>
      </p:cViewPr>
      <p:guideLst>
        <p:guide orient="horz" pos="3109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775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375775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FC06E420-1F5E-4FE8-9D80-802AA939481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18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t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0438" y="739775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403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89475"/>
            <a:ext cx="5486400" cy="444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Haga clic para modificar el estilo de texto del patrón</a:t>
            </a:r>
          </a:p>
          <a:p>
            <a:pPr lvl="1"/>
            <a:r>
              <a:rPr lang="en-US" noProof="0" smtClean="0"/>
              <a:t>Segundo nivel</a:t>
            </a:r>
          </a:p>
          <a:p>
            <a:pPr lvl="2"/>
            <a:r>
              <a:rPr lang="en-US" noProof="0" smtClean="0"/>
              <a:t>Tercer nivel</a:t>
            </a:r>
          </a:p>
          <a:p>
            <a:pPr lvl="3"/>
            <a:r>
              <a:rPr lang="en-US" noProof="0" smtClean="0"/>
              <a:t>Cuarto nivel</a:t>
            </a:r>
          </a:p>
          <a:p>
            <a:pPr lvl="4"/>
            <a:r>
              <a:rPr lang="en-US" noProof="0" smtClean="0"/>
              <a:t>Quinto nivel</a:t>
            </a:r>
          </a:p>
        </p:txBody>
      </p:sp>
      <p:sp>
        <p:nvSpPr>
          <p:cNvPr id="4403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5775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b" anchorCtr="0" compatLnSpc="1">
            <a:prstTxWarp prst="textNoShape">
              <a:avLst/>
            </a:prstTxWarp>
          </a:bodyPr>
          <a:lstStyle>
            <a:lvl1pPr defTabSz="9509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375775"/>
            <a:ext cx="29718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098" tIns="47549" rIns="95098" bIns="47549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/>
            </a:lvl1pPr>
          </a:lstStyle>
          <a:p>
            <a:pPr>
              <a:defRPr/>
            </a:pPr>
            <a:fld id="{7563EC9F-07AF-4C2B-8C89-D4FA4C1CEAC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44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63EC9F-07AF-4C2B-8C89-D4FA4C1CEAC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595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CL" smtClean="0"/>
              <a:t>Técnicas estadísticas para el análisis de datos a través del SPSS ::: Iris Gallardo R., Cecilia Larraín R., Francisco Marro O., Andrés Antivilo B. Carolina Durán S.</a:t>
            </a:r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ABB538-FB5A-4C7B-95B4-430B69CBD8DE}" type="slidenum">
              <a:rPr lang="es-CL" smtClean="0"/>
              <a:pPr>
                <a:defRPr/>
              </a:pPr>
              <a:t>‹Nº›</a:t>
            </a:fld>
            <a:endParaRPr lang="es-C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F5A849-1F2A-4203-A209-B5EA5D2E20A9}" type="datetime2">
              <a:rPr lang="en-US" smtClean="0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E56DDC-B3BD-49D3-A8C0-505997234CE8}" type="datetime2">
              <a:rPr lang="en-US" smtClean="0"/>
              <a:pPr>
                <a:defRPr/>
              </a:pPr>
              <a:t>Tuesday, October 27,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DE0CFC-92D4-4324-B23B-7575B4123F64}" type="datetime2">
              <a:rPr lang="en-US" smtClean="0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595F7C-30AD-4A3B-A7C8-23BFA319D68F}" type="datetime2">
              <a:rPr lang="en-US" smtClean="0"/>
              <a:pPr>
                <a:defRPr/>
              </a:pPr>
              <a:t>Tuesday, October 27,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BB9565-18A6-4937-BFDF-A8766FBAF4D0}" type="datetime2">
              <a:rPr lang="en-US" smtClean="0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447C3E-7FFD-4885-AAEC-1B777E515786}" type="datetime2">
              <a:rPr lang="en-US" smtClean="0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202E5D-6DD4-4C01-8440-C696F2B501D7}" type="datetime2">
              <a:rPr lang="en-US" smtClean="0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BD37C1-B91E-496D-82AA-5AE9C306C044}" type="datetime2">
              <a:rPr lang="en-US" smtClean="0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188622-1A7A-4C55-A8F6-C07670BB758C}" type="datetime2">
              <a:rPr lang="en-US" smtClean="0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0F2FF-2BE6-4F21-99F5-E8337C30063B}" type="datetime2">
              <a:rPr lang="en-US" smtClean="0"/>
              <a:pPr>
                <a:defRPr/>
              </a:pPr>
              <a:t>Tuesday, October 27,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F7A88C4B-2C6A-4CDD-9E7D-3611A29D939C}" type="datetime2">
              <a:rPr lang="en-US" smtClean="0"/>
              <a:pPr>
                <a:defRPr/>
              </a:pPr>
              <a:t>Tuesday, October 27,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7" r:id="rId1"/>
    <p:sldLayoutId id="2147484018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  <p:sldLayoutId id="214748402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27075" y="332656"/>
            <a:ext cx="7190184" cy="648072"/>
          </a:xfrm>
        </p:spPr>
        <p:txBody>
          <a:bodyPr>
            <a:normAutofit fontScale="90000"/>
          </a:bodyPr>
          <a:lstStyle/>
          <a:p>
            <a:pPr marL="182880" indent="0" algn="ctr" eaLnBrk="1" fontAlgn="auto" hangingPunct="1">
              <a:spcAft>
                <a:spcPts val="0"/>
              </a:spcAft>
              <a:buNone/>
              <a:defRPr/>
            </a:pPr>
            <a:r>
              <a:rPr lang="es-ES_tradnl" sz="3800" b="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Gráfica Box-</a:t>
            </a:r>
            <a:r>
              <a:rPr lang="es-ES_tradnl" sz="3800" b="0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Plot</a:t>
            </a:r>
            <a: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_tradnl" sz="3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_tradnl" sz="3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_tradnl" sz="3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_tradnl" sz="3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s-ES_tradnl" sz="3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3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52765"/>
            <a:ext cx="2088232" cy="3254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211208"/>
            <a:ext cx="2359025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5" y="3861048"/>
            <a:ext cx="3229145" cy="273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96943" cy="1728192"/>
          </a:xfrm>
        </p:spPr>
        <p:txBody>
          <a:bodyPr/>
          <a:lstStyle/>
          <a:p>
            <a:pPr marL="0" indent="0" algn="l">
              <a:buNone/>
            </a:pPr>
            <a:r>
              <a:rPr lang="es-CL" sz="2000" b="0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Ejercicio</a:t>
            </a:r>
            <a:r>
              <a:rPr lang="es-CL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s-CL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s-CL" sz="1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s-CL" sz="1600" b="0" i="1" dirty="0">
                <a:effectLst/>
                <a:latin typeface="Calibri" pitchFamily="34" charset="0"/>
                <a:cs typeface="Calibri" pitchFamily="34" charset="0"/>
              </a:rPr>
              <a:t>A continuación aparece </a:t>
            </a:r>
            <a:r>
              <a:rPr lang="es-CL" sz="1600" b="0" i="1" dirty="0" smtClean="0">
                <a:effectLst/>
                <a:latin typeface="Calibri" pitchFamily="34" charset="0"/>
                <a:cs typeface="Calibri" pitchFamily="34" charset="0"/>
              </a:rPr>
              <a:t>los resultados de un test de razonamiento abstracto, </a:t>
            </a:r>
            <a:r>
              <a:rPr lang="es-CL" sz="1600" b="0" i="1" dirty="0">
                <a:effectLst/>
                <a:latin typeface="Calibri" pitchFamily="34" charset="0"/>
                <a:cs typeface="Calibri" pitchFamily="34" charset="0"/>
              </a:rPr>
              <a:t>para dos </a:t>
            </a:r>
            <a:r>
              <a:rPr lang="es-CL" sz="1600" b="0" i="1" dirty="0" smtClean="0">
                <a:effectLst/>
                <a:latin typeface="Calibri" pitchFamily="34" charset="0"/>
                <a:cs typeface="Calibri" pitchFamily="34" charset="0"/>
              </a:rPr>
              <a:t>grupos de participantes en una determinada investigación.  (Archivo razonamiento abstracto.omv)</a:t>
            </a:r>
            <a:br>
              <a:rPr lang="es-CL" sz="1600" b="0" i="1" dirty="0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b="0" i="1" dirty="0" smtClean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b="0" i="1" dirty="0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b="0" i="1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s-CL" sz="1600" b="0" i="1" dirty="0">
                <a:effectLst/>
                <a:latin typeface="Calibri" pitchFamily="34" charset="0"/>
                <a:cs typeface="Calibri" pitchFamily="34" charset="0"/>
              </a:rPr>
              <a:t>Genere los correspondientes Box_Plot para</a:t>
            </a:r>
            <a:r>
              <a:rPr lang="es-CL" sz="1600" i="1" dirty="0">
                <a:effectLst/>
                <a:latin typeface="Calibri" pitchFamily="34" charset="0"/>
                <a:cs typeface="Calibri" pitchFamily="34" charset="0"/>
              </a:rPr>
              <a:t>:</a:t>
            </a:r>
            <a:r>
              <a:rPr lang="es-CL" sz="1600" dirty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dirty="0" smtClean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dirty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dirty="0" smtClean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dirty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dirty="0" smtClean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dirty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>
                <a:effectLst/>
                <a:latin typeface="Calibri" pitchFamily="34" charset="0"/>
                <a:cs typeface="Calibri" pitchFamily="34" charset="0"/>
              </a:rPr>
            </a:br>
            <a:endParaRPr lang="es-CL" sz="1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049668"/>
              </p:ext>
            </p:extLst>
          </p:nvPr>
        </p:nvGraphicFramePr>
        <p:xfrm>
          <a:off x="683568" y="2348880"/>
          <a:ext cx="7992882" cy="1152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8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78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09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685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378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102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 dirty="0" smtClean="0">
                          <a:effectLst/>
                        </a:rPr>
                        <a:t>Grupo</a:t>
                      </a:r>
                      <a:r>
                        <a:rPr lang="es-CL" sz="900" u="none" strike="noStrike" baseline="0" dirty="0" smtClean="0">
                          <a:effectLst/>
                        </a:rPr>
                        <a:t> 1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5,7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8,3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effectLst/>
                        </a:rPr>
                        <a:t>9,1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9,1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10,6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11,3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11,8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12,4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12,7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Q1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Q3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Max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 dirty="0" smtClean="0">
                          <a:effectLst/>
                        </a:rPr>
                        <a:t>Grupo</a:t>
                      </a:r>
                      <a:r>
                        <a:rPr lang="es-CL" sz="900" u="none" strike="noStrike" baseline="0" dirty="0" smtClean="0">
                          <a:effectLst/>
                        </a:rPr>
                        <a:t> 2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6,2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8,8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8,9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9,0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effectLst/>
                        </a:rPr>
                        <a:t>9,2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9,5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11,5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14,0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Min</a:t>
                      </a:r>
                      <a:endParaRPr lang="es-C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Q1</a:t>
                      </a:r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Me=8,95</a:t>
                      </a:r>
                      <a:endParaRPr lang="es-C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Q3</a:t>
                      </a:r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Max</a:t>
                      </a:r>
                      <a:endParaRPr lang="es-C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269483"/>
              </p:ext>
            </p:extLst>
          </p:nvPr>
        </p:nvGraphicFramePr>
        <p:xfrm>
          <a:off x="1872823" y="4119321"/>
          <a:ext cx="1524000" cy="1333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              Sector 1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Min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 smtClean="0">
                          <a:effectLst/>
                        </a:rPr>
                        <a:t>5,7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Q1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 smtClean="0">
                          <a:effectLst/>
                        </a:rPr>
                        <a:t>8,3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Q2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 smtClean="0">
                          <a:effectLst/>
                        </a:rPr>
                        <a:t>9,1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Q3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 smtClean="0">
                          <a:effectLst/>
                        </a:rPr>
                        <a:t>10,6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Max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 smtClean="0">
                          <a:effectLst/>
                        </a:rPr>
                        <a:t>12,7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RI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 smtClean="0">
                          <a:effectLst/>
                        </a:rPr>
                        <a:t>2,3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948292"/>
              </p:ext>
            </p:extLst>
          </p:nvPr>
        </p:nvGraphicFramePr>
        <p:xfrm>
          <a:off x="4802102" y="4119321"/>
          <a:ext cx="1524000" cy="1333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             Sector 2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Min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 smtClean="0">
                          <a:effectLst/>
                        </a:rPr>
                        <a:t>6,2 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Q1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 smtClean="0">
                          <a:effectLst/>
                        </a:rPr>
                        <a:t>8,8 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Q2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</a:rPr>
                        <a:t>8,95 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Q3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 smtClean="0">
                          <a:effectLst/>
                        </a:rPr>
                        <a:t>9,5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Max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 smtClean="0">
                          <a:effectLst/>
                        </a:rPr>
                        <a:t>14 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RI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</a:rPr>
                        <a:t>0,75 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792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67543" y="84008"/>
            <a:ext cx="8496943" cy="333741"/>
          </a:xfrm>
        </p:spPr>
        <p:txBody>
          <a:bodyPr/>
          <a:lstStyle/>
          <a:p>
            <a:pPr marL="0" indent="0" algn="l">
              <a:buNone/>
            </a:pPr>
            <a:r>
              <a:rPr lang="es-CL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Ejercicio</a:t>
            </a:r>
            <a:br>
              <a:rPr lang="es-CL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s-CL" sz="1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s-CL" sz="1600" dirty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dirty="0" smtClean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dirty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>
                <a:effectLst/>
                <a:latin typeface="Calibri" pitchFamily="34" charset="0"/>
                <a:cs typeface="Calibri" pitchFamily="34" charset="0"/>
              </a:rPr>
            </a:br>
            <a:endParaRPr lang="es-CL" sz="1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630496"/>
              </p:ext>
            </p:extLst>
          </p:nvPr>
        </p:nvGraphicFramePr>
        <p:xfrm>
          <a:off x="719573" y="588446"/>
          <a:ext cx="7992882" cy="1152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8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78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09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685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378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102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 dirty="0" smtClean="0">
                          <a:effectLst/>
                        </a:rPr>
                        <a:t>Grupo 1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5,7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effectLst/>
                        </a:rPr>
                        <a:t>7,1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8,3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effectLst/>
                        </a:rPr>
                        <a:t>9,1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9,1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10,6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11,3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11,8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12,4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12,7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Q1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Q3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Max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 dirty="0" smtClean="0">
                          <a:effectLst/>
                        </a:rPr>
                        <a:t>Grupo 2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6,2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effectLst/>
                        </a:rPr>
                        <a:t>7,0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8,8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8,9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9,0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effectLst/>
                        </a:rPr>
                        <a:t>9,2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9,5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effectLst/>
                        </a:rPr>
                        <a:t>11,5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14,0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Min</a:t>
                      </a:r>
                      <a:endParaRPr lang="es-C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Q1</a:t>
                      </a:r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Me=8,95</a:t>
                      </a:r>
                      <a:endParaRPr lang="es-C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Q3</a:t>
                      </a:r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Max</a:t>
                      </a:r>
                      <a:endParaRPr lang="es-C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899379"/>
            <a:ext cx="626469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687636"/>
              </p:ext>
            </p:extLst>
          </p:nvPr>
        </p:nvGraphicFramePr>
        <p:xfrm>
          <a:off x="7347101" y="2203028"/>
          <a:ext cx="1551384" cy="13548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401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             </a:t>
                      </a:r>
                      <a:r>
                        <a:rPr lang="es-CL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Grupo</a:t>
                      </a:r>
                      <a:r>
                        <a:rPr lang="es-CL" sz="1100" u="none" strike="no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 1</a:t>
                      </a:r>
                      <a:endParaRPr lang="es-CL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Min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5,7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Q1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8,3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Q2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9,1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  <a:latin typeface="Calibri" pitchFamily="34" charset="0"/>
                          <a:cs typeface="Calibri" pitchFamily="34" charset="0"/>
                        </a:rPr>
                        <a:t>Q3</a:t>
                      </a:r>
                      <a:endParaRPr lang="es-CL" sz="10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10,6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  <a:latin typeface="Calibri" pitchFamily="34" charset="0"/>
                          <a:cs typeface="Calibri" pitchFamily="34" charset="0"/>
                        </a:rPr>
                        <a:t>Max</a:t>
                      </a:r>
                      <a:endParaRPr lang="es-CL" sz="10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12,7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5152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RI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2,3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938538"/>
              </p:ext>
            </p:extLst>
          </p:nvPr>
        </p:nvGraphicFramePr>
        <p:xfrm>
          <a:off x="7380312" y="3621806"/>
          <a:ext cx="1584176" cy="15599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773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             </a:t>
                      </a:r>
                      <a:r>
                        <a:rPr lang="es-CL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Grupo </a:t>
                      </a:r>
                      <a:r>
                        <a:rPr lang="es-CL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s-CL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733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 dirty="0">
                          <a:effectLst/>
                        </a:rPr>
                        <a:t>Min</a:t>
                      </a:r>
                      <a:endParaRPr lang="es-CL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6,2 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7733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 dirty="0">
                          <a:effectLst/>
                        </a:rPr>
                        <a:t>Q1</a:t>
                      </a:r>
                      <a:endParaRPr lang="es-CL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8,8 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7733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>
                          <a:effectLst/>
                        </a:rPr>
                        <a:t>Q2</a:t>
                      </a:r>
                      <a:endParaRPr lang="es-CL" sz="10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8,95 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7733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>
                          <a:effectLst/>
                        </a:rPr>
                        <a:t>Q3</a:t>
                      </a:r>
                      <a:endParaRPr lang="es-CL" sz="10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9,5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7733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>
                          <a:effectLst/>
                        </a:rPr>
                        <a:t>Max</a:t>
                      </a:r>
                      <a:endParaRPr lang="es-CL" sz="10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14 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3573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RI</a:t>
                      </a:r>
                      <a:endParaRPr lang="es-CL" sz="1000" b="0" i="1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0,7 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Rectángulo"/>
              <p:cNvSpPr/>
              <p:nvPr/>
            </p:nvSpPr>
            <p:spPr>
              <a:xfrm>
                <a:off x="755576" y="5373216"/>
                <a:ext cx="8208912" cy="11695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CL" sz="1400" dirty="0" smtClean="0">
                    <a:latin typeface="Calibri" pitchFamily="34" charset="0"/>
                    <a:cs typeface="Calibri" pitchFamily="34" charset="0"/>
                  </a:rPr>
                  <a:t>Entenderemos por dato atípico a todo aquel  que se encuentre </a:t>
                </a:r>
                <a:r>
                  <a:rPr lang="es-CL" sz="1400" dirty="0" smtClean="0">
                    <a:solidFill>
                      <a:srgbClr val="FF0000"/>
                    </a:solidFill>
                    <a:latin typeface="Calibri" pitchFamily="34" charset="0"/>
                    <a:cs typeface="Calibri" pitchFamily="34" charset="0"/>
                  </a:rPr>
                  <a:t>fuera del rango </a:t>
                </a:r>
                <a14:m>
                  <m:oMath xmlns:m="http://schemas.openxmlformats.org/officeDocument/2006/math">
                    <m:r>
                      <a:rPr lang="es-CL" sz="1400" i="0">
                        <a:solidFill>
                          <a:srgbClr val="FF0000"/>
                        </a:solidFill>
                        <a:latin typeface="Cambria Math"/>
                      </a:rPr>
                      <m:t>   [</m:t>
                    </m:r>
                    <m:sSub>
                      <m:sSubPr>
                        <m:ctrlPr>
                          <a:rPr lang="es-CL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s-CL" sz="1400" i="0">
                            <a:solidFill>
                              <a:srgbClr val="FF0000"/>
                            </a:solidFill>
                            <a:latin typeface="Cambria Math"/>
                          </a:rPr>
                          <m:t>Q</m:t>
                        </m:r>
                      </m:e>
                      <m:sub>
                        <m:r>
                          <a:rPr lang="es-CL" sz="1400" i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s-CL" sz="1400" i="0">
                        <a:solidFill>
                          <a:srgbClr val="FF0000"/>
                        </a:solidFill>
                        <a:latin typeface="Cambria Math"/>
                      </a:rPr>
                      <m:t>−1,5</m:t>
                    </m:r>
                    <m:r>
                      <m:rPr>
                        <m:sty m:val="p"/>
                      </m:rPr>
                      <a:rPr lang="es-CL" sz="1400" i="0">
                        <a:solidFill>
                          <a:srgbClr val="FF0000"/>
                        </a:solidFill>
                        <a:latin typeface="Cambria Math"/>
                      </a:rPr>
                      <m:t>RI</m:t>
                    </m:r>
                    <m:r>
                      <a:rPr lang="es-CL" sz="1400" i="0">
                        <a:solidFill>
                          <a:srgbClr val="FF0000"/>
                        </a:solidFill>
                        <a:latin typeface="Cambria Math"/>
                      </a:rPr>
                      <m:t> ; </m:t>
                    </m:r>
                    <m:sSub>
                      <m:sSubPr>
                        <m:ctrlPr>
                          <a:rPr lang="es-CL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s-CL" sz="1400" i="0">
                            <a:solidFill>
                              <a:srgbClr val="FF0000"/>
                            </a:solidFill>
                            <a:latin typeface="Cambria Math"/>
                          </a:rPr>
                          <m:t>Q</m:t>
                        </m:r>
                      </m:e>
                      <m:sub>
                        <m:r>
                          <a:rPr lang="es-CL" sz="1400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es-CL" sz="1400" i="0">
                        <a:solidFill>
                          <a:srgbClr val="FF0000"/>
                        </a:solidFill>
                        <a:latin typeface="Cambria Math"/>
                      </a:rPr>
                      <m:t>+1,5</m:t>
                    </m:r>
                    <m:r>
                      <m:rPr>
                        <m:sty m:val="p"/>
                      </m:rPr>
                      <a:rPr lang="es-CL" sz="1400" i="0">
                        <a:solidFill>
                          <a:srgbClr val="FF0000"/>
                        </a:solidFill>
                        <a:latin typeface="Cambria Math"/>
                      </a:rPr>
                      <m:t>RI</m:t>
                    </m:r>
                    <m:r>
                      <a:rPr lang="es-CL" sz="1400" i="0">
                        <a:solidFill>
                          <a:srgbClr val="FF0000"/>
                        </a:solidFill>
                        <a:latin typeface="Cambria Math"/>
                      </a:rPr>
                      <m:t>]</m:t>
                    </m:r>
                  </m:oMath>
                </a14:m>
                <a:r>
                  <a:rPr lang="es-CL" sz="1400" dirty="0">
                    <a:latin typeface="Calibri" pitchFamily="34" charset="0"/>
                    <a:cs typeface="Calibri" pitchFamily="34" charset="0"/>
                  </a:rPr>
                  <a:t> </a:t>
                </a:r>
                <a:r>
                  <a:rPr lang="es-CL" sz="1400" dirty="0" smtClean="0">
                    <a:latin typeface="Calibri" pitchFamily="34" charset="0"/>
                    <a:cs typeface="Calibri" pitchFamily="34" charset="0"/>
                  </a:rPr>
                  <a:t>, </a:t>
                </a:r>
                <a:r>
                  <a:rPr lang="es-CL" sz="1400" dirty="0">
                    <a:latin typeface="Calibri" pitchFamily="34" charset="0"/>
                    <a:cs typeface="Calibri" pitchFamily="34" charset="0"/>
                  </a:rPr>
                  <a:t>de esta forma tenemos para</a:t>
                </a:r>
                <a:r>
                  <a:rPr lang="es-CL" sz="1400" dirty="0" smtClean="0">
                    <a:latin typeface="Calibri" pitchFamily="34" charset="0"/>
                    <a:cs typeface="Calibri" pitchFamily="34" charset="0"/>
                  </a:rPr>
                  <a:t>:</a:t>
                </a:r>
              </a:p>
              <a:p>
                <a:endParaRPr lang="es-CL" sz="1400" dirty="0">
                  <a:latin typeface="Calibri" pitchFamily="34" charset="0"/>
                  <a:cs typeface="Calibri" pitchFamily="34" charset="0"/>
                </a:endParaRPr>
              </a:p>
              <a:p>
                <a:r>
                  <a:rPr lang="es-CL" sz="1400" i="1" dirty="0">
                    <a:latin typeface="Calibri" pitchFamily="34" charset="0"/>
                    <a:cs typeface="Calibri" pitchFamily="34" charset="0"/>
                  </a:rPr>
                  <a:t>Sector 1: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CL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sz="1400" b="0" i="1" smtClean="0">
                            <a:latin typeface="Cambria Math"/>
                          </a:rPr>
                          <m:t>8,3</m:t>
                        </m:r>
                        <m:r>
                          <a:rPr lang="es-CL" sz="1400" i="1">
                            <a:latin typeface="Cambria Math"/>
                          </a:rPr>
                          <m:t>−1,5∙2,3 ;</m:t>
                        </m:r>
                        <m:r>
                          <a:rPr lang="es-CL" sz="1400" b="0" i="1" smtClean="0">
                            <a:latin typeface="Cambria Math"/>
                          </a:rPr>
                          <m:t>10,6</m:t>
                        </m:r>
                        <m:r>
                          <a:rPr lang="es-CL" sz="1400" i="1">
                            <a:latin typeface="Cambria Math"/>
                          </a:rPr>
                          <m:t>+1,5∙2,3</m:t>
                        </m:r>
                      </m:e>
                    </m:d>
                    <m:r>
                      <a:rPr lang="es-CL" sz="1400" b="0" i="1" smtClean="0">
                        <a:latin typeface="Cambria Math"/>
                      </a:rPr>
                      <m:t>    </m:t>
                    </m:r>
                    <m:r>
                      <a:rPr lang="es-CL" sz="14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s-CL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sz="1400" i="1">
                            <a:latin typeface="Cambria Math"/>
                          </a:rPr>
                          <m:t>4,85 ;14,05</m:t>
                        </m:r>
                      </m:e>
                    </m:d>
                    <m:r>
                      <a:rPr lang="es-CL" sz="1400" b="0" i="1" smtClean="0">
                        <a:latin typeface="Cambria Math"/>
                      </a:rPr>
                      <m:t>  </m:t>
                    </m:r>
                    <m:r>
                      <a:rPr lang="es-CL" sz="1400" b="0" i="1" smtClean="0">
                        <a:latin typeface="Cambria Math"/>
                      </a:rPr>
                      <m:t>𝑁𝑜</m:t>
                    </m:r>
                    <m:r>
                      <a:rPr lang="es-CL" sz="1400" b="0" i="1" smtClean="0">
                        <a:latin typeface="Cambria Math"/>
                      </a:rPr>
                      <m:t> </m:t>
                    </m:r>
                    <m:r>
                      <a:rPr lang="es-CL" sz="1400" b="0" i="1" smtClean="0">
                        <a:latin typeface="Cambria Math"/>
                      </a:rPr>
                      <m:t>h𝑎𝑦</m:t>
                    </m:r>
                    <m:r>
                      <a:rPr lang="es-CL" sz="1400" b="0" i="1" smtClean="0">
                        <a:latin typeface="Cambria Math"/>
                      </a:rPr>
                      <m:t> </m:t>
                    </m:r>
                    <m:r>
                      <a:rPr lang="es-CL" sz="1400" b="0" i="1" smtClean="0">
                        <a:latin typeface="Cambria Math"/>
                      </a:rPr>
                      <m:t>𝑑𝑎𝑡𝑜𝑠</m:t>
                    </m:r>
                    <m:r>
                      <a:rPr lang="es-CL" sz="1400" b="0" i="1" smtClean="0">
                        <a:latin typeface="Cambria Math"/>
                      </a:rPr>
                      <m:t> </m:t>
                    </m:r>
                    <m:r>
                      <a:rPr lang="es-CL" sz="1400" b="0" i="1" smtClean="0">
                        <a:latin typeface="Cambria Math"/>
                      </a:rPr>
                      <m:t>𝑎𝑡</m:t>
                    </m:r>
                    <m:r>
                      <a:rPr lang="es-CL" sz="1400" b="0" i="1" smtClean="0">
                        <a:latin typeface="Cambria Math"/>
                      </a:rPr>
                      <m:t>í</m:t>
                    </m:r>
                    <m:r>
                      <a:rPr lang="es-CL" sz="1400" b="0" i="1" smtClean="0">
                        <a:latin typeface="Cambria Math"/>
                      </a:rPr>
                      <m:t>𝑝𝑖𝑐𝑜𝑠</m:t>
                    </m:r>
                  </m:oMath>
                </a14:m>
                <a:endParaRPr lang="es-CL" sz="1400" i="1" dirty="0">
                  <a:latin typeface="Calibri" pitchFamily="34" charset="0"/>
                  <a:cs typeface="Calibri" pitchFamily="34" charset="0"/>
                </a:endParaRPr>
              </a:p>
              <a:p>
                <a:r>
                  <a:rPr lang="es-CL" sz="1400" i="1" dirty="0">
                    <a:latin typeface="Calibri" pitchFamily="34" charset="0"/>
                    <a:cs typeface="Calibri" pitchFamily="34" charset="0"/>
                  </a:rPr>
                  <a:t>Sector 2:</a:t>
                </a:r>
                <a14:m>
                  <m:oMath xmlns:m="http://schemas.openxmlformats.org/officeDocument/2006/math">
                    <m:r>
                      <a:rPr lang="es-CL" sz="1400" i="1">
                        <a:latin typeface="Cambria Math"/>
                      </a:rPr>
                      <m:t> </m:t>
                    </m:r>
                    <m:d>
                      <m:dPr>
                        <m:begChr m:val="["/>
                        <m:endChr m:val="]"/>
                        <m:ctrlPr>
                          <a:rPr lang="es-CL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sz="1400" i="1">
                            <a:latin typeface="Cambria Math"/>
                          </a:rPr>
                          <m:t>8,8−1.5∙0.7 ; 9,5+1.5∙0,7</m:t>
                        </m:r>
                      </m:e>
                    </m:d>
                    <m:r>
                      <a:rPr lang="es-CL" sz="1400" i="1">
                        <a:latin typeface="Cambria Math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s-CL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sz="1400" i="1">
                            <a:latin typeface="Cambria Math"/>
                          </a:rPr>
                          <m:t>7,75;10,55</m:t>
                        </m:r>
                      </m:e>
                    </m:d>
                    <m:r>
                      <a:rPr lang="es-CL" sz="1400" b="0" i="1" smtClean="0">
                        <a:latin typeface="Cambria Math"/>
                      </a:rPr>
                      <m:t>   </m:t>
                    </m:r>
                    <m:r>
                      <a:rPr lang="es-CL" sz="1400" b="0" i="1" smtClean="0">
                        <a:latin typeface="Cambria Math"/>
                      </a:rPr>
                      <m:t>𝐻𝑎𝑦</m:t>
                    </m:r>
                    <m:r>
                      <a:rPr lang="es-CL" sz="1400" b="0" i="1" smtClean="0">
                        <a:latin typeface="Cambria Math"/>
                      </a:rPr>
                      <m:t> 4 </m:t>
                    </m:r>
                    <m:r>
                      <a:rPr lang="es-CL" sz="1400" b="0" i="1" smtClean="0">
                        <a:latin typeface="Cambria Math"/>
                      </a:rPr>
                      <m:t>𝑑𝑎𝑡𝑜𝑠</m:t>
                    </m:r>
                    <m:r>
                      <a:rPr lang="es-CL" sz="1400" b="0" i="1" smtClean="0">
                        <a:latin typeface="Cambria Math"/>
                      </a:rPr>
                      <m:t> </m:t>
                    </m:r>
                    <m:r>
                      <a:rPr lang="es-CL" sz="1400" b="0" i="1" smtClean="0">
                        <a:latin typeface="Cambria Math"/>
                      </a:rPr>
                      <m:t>𝑎𝑡</m:t>
                    </m:r>
                    <m:r>
                      <a:rPr lang="es-CL" sz="1400" b="0" i="1" smtClean="0">
                        <a:latin typeface="Cambria Math"/>
                      </a:rPr>
                      <m:t>í</m:t>
                    </m:r>
                    <m:r>
                      <a:rPr lang="es-CL" sz="1400" b="0" i="1" smtClean="0">
                        <a:latin typeface="Cambria Math"/>
                      </a:rPr>
                      <m:t>𝑝𝑖𝑐𝑜𝑠</m:t>
                    </m:r>
                    <m:r>
                      <a:rPr lang="es-CL" sz="1400" b="0" i="1" smtClean="0">
                        <a:latin typeface="Cambria Math"/>
                      </a:rPr>
                      <m:t> (6,2  7,0   11,5  14)</m:t>
                    </m:r>
                  </m:oMath>
                </a14:m>
                <a:endParaRPr lang="es-CL" sz="1400" i="1" dirty="0" smtClean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7" name="6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373216"/>
                <a:ext cx="8208912" cy="1169551"/>
              </a:xfrm>
              <a:prstGeom prst="rect">
                <a:avLst/>
              </a:prstGeom>
              <a:blipFill rotWithShape="1">
                <a:blip r:embed="rId3"/>
                <a:stretch>
                  <a:fillRect l="-223" t="-521" b="-4167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2 Rectángulo"/>
          <p:cNvSpPr/>
          <p:nvPr/>
        </p:nvSpPr>
        <p:spPr>
          <a:xfrm>
            <a:off x="3491880" y="4077072"/>
            <a:ext cx="172819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4 Rectángulo"/>
          <p:cNvSpPr/>
          <p:nvPr/>
        </p:nvSpPr>
        <p:spPr>
          <a:xfrm>
            <a:off x="1187624" y="2852936"/>
            <a:ext cx="14401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624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496943" cy="360040"/>
          </a:xfrm>
        </p:spPr>
        <p:txBody>
          <a:bodyPr/>
          <a:lstStyle/>
          <a:p>
            <a:pPr marL="0" indent="0" algn="l">
              <a:buNone/>
            </a:pPr>
            <a:r>
              <a:rPr lang="es-CL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Resultados en Jamovi</a:t>
            </a:r>
            <a:br>
              <a:rPr lang="es-CL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s-CL" sz="1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</a:br>
            <a:r>
              <a:rPr lang="es-CL" sz="1600" dirty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dirty="0" smtClean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 smtClean="0">
                <a:effectLst/>
                <a:latin typeface="Calibri" pitchFamily="34" charset="0"/>
                <a:cs typeface="Calibri" pitchFamily="34" charset="0"/>
              </a:rPr>
            </a:br>
            <a:r>
              <a:rPr lang="es-CL" sz="1600" dirty="0"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CL" sz="1600" dirty="0">
                <a:effectLst/>
                <a:latin typeface="Calibri" pitchFamily="34" charset="0"/>
                <a:cs typeface="Calibri" pitchFamily="34" charset="0"/>
              </a:rPr>
            </a:br>
            <a:endParaRPr lang="es-CL" sz="1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001685"/>
              </p:ext>
            </p:extLst>
          </p:nvPr>
        </p:nvGraphicFramePr>
        <p:xfrm>
          <a:off x="755576" y="908720"/>
          <a:ext cx="7992882" cy="1152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8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8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78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09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685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3780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7102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5441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328620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 dirty="0" smtClean="0">
                          <a:effectLst/>
                        </a:rPr>
                        <a:t>Grupo 1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5,7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8,3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effectLst/>
                        </a:rPr>
                        <a:t>9,1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9,1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10,6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11,3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11,8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12,4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12,7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Q1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Q3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Max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L" sz="900" u="none" strike="noStrike" dirty="0" smtClean="0">
                          <a:effectLst/>
                        </a:rPr>
                        <a:t>Grupo 2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6,2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7,9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8,8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8,8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8,9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9,0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effectLst/>
                        </a:rPr>
                        <a:t>9,2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9,5</a:t>
                      </a:r>
                      <a:endParaRPr lang="es-CL" sz="9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9,6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10,5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u="none" strike="noStrike">
                          <a:effectLst/>
                        </a:rPr>
                        <a:t>11,5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14,0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Min</a:t>
                      </a:r>
                      <a:endParaRPr lang="es-C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Q1</a:t>
                      </a:r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CL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Me=8,95</a:t>
                      </a:r>
                      <a:endParaRPr lang="es-C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Q3</a:t>
                      </a:r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L" sz="9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Max</a:t>
                      </a:r>
                      <a:endParaRPr lang="es-CL" sz="10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7" marR="8527" marT="8527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940817"/>
              </p:ext>
            </p:extLst>
          </p:nvPr>
        </p:nvGraphicFramePr>
        <p:xfrm>
          <a:off x="6876256" y="2424510"/>
          <a:ext cx="1551384" cy="1333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              </a:t>
                      </a:r>
                      <a:r>
                        <a:rPr lang="es-CL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Grupo 1</a:t>
                      </a:r>
                      <a:endParaRPr lang="es-CL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Min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5,7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  <a:latin typeface="Calibri" pitchFamily="34" charset="0"/>
                          <a:cs typeface="Calibri" pitchFamily="34" charset="0"/>
                        </a:rPr>
                        <a:t>Q1</a:t>
                      </a:r>
                      <a:endParaRPr lang="es-CL" sz="10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8,3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Q2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9,1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  <a:latin typeface="Calibri" pitchFamily="34" charset="0"/>
                          <a:cs typeface="Calibri" pitchFamily="34" charset="0"/>
                        </a:rPr>
                        <a:t>Q3</a:t>
                      </a:r>
                      <a:endParaRPr lang="es-CL" sz="10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10,6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>
                          <a:effectLst/>
                          <a:latin typeface="Calibri" pitchFamily="34" charset="0"/>
                          <a:cs typeface="Calibri" pitchFamily="34" charset="0"/>
                        </a:rPr>
                        <a:t>Max</a:t>
                      </a:r>
                      <a:endParaRPr lang="es-CL" sz="1000" b="0" i="0" u="none" strike="noStrike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12,7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RI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2,3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008830"/>
              </p:ext>
            </p:extLst>
          </p:nvPr>
        </p:nvGraphicFramePr>
        <p:xfrm>
          <a:off x="6876256" y="3881647"/>
          <a:ext cx="1524000" cy="1304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             </a:t>
                      </a:r>
                      <a:r>
                        <a:rPr lang="es-CL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Grupo </a:t>
                      </a:r>
                      <a:r>
                        <a:rPr lang="es-CL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es-CL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 dirty="0">
                          <a:effectLst/>
                        </a:rPr>
                        <a:t>Min</a:t>
                      </a:r>
                      <a:endParaRPr lang="es-CL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6,2 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>
                          <a:effectLst/>
                        </a:rPr>
                        <a:t>Q1</a:t>
                      </a:r>
                      <a:endParaRPr lang="es-CL" sz="10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8,8 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 dirty="0">
                          <a:effectLst/>
                        </a:rPr>
                        <a:t>Q2</a:t>
                      </a:r>
                      <a:endParaRPr lang="es-CL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8,95 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>
                          <a:effectLst/>
                        </a:rPr>
                        <a:t>Q3</a:t>
                      </a:r>
                      <a:endParaRPr lang="es-CL" sz="10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9,5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>
                          <a:effectLst/>
                        </a:rPr>
                        <a:t>Max</a:t>
                      </a:r>
                      <a:endParaRPr lang="es-CL" sz="1000" b="0" i="1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14 </a:t>
                      </a:r>
                      <a:endParaRPr lang="es-C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3144"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i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RI</a:t>
                      </a:r>
                      <a:endParaRPr lang="es-CL" sz="1000" b="0" i="1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00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0,7 </a:t>
                      </a:r>
                      <a:endParaRPr lang="es-CL" sz="1000" b="0" i="0" u="none" strike="noStrike" dirty="0"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10791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Results </a:t>
            </a:r>
            <a:endParaRPr kumimoji="0" lang="es-CL" sz="1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L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</a:t>
            </a:r>
            <a:r>
              <a:rPr kumimoji="0" lang="es-CL" sz="18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s-C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://127.0.0.1:51881/557d5b04-fedb-4301-9e70-0aa06644cf25/4/res/04%20descriptives/resources/94e6ba4087833eac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276872"/>
            <a:ext cx="3914775" cy="2962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3865091" y="4941168"/>
            <a:ext cx="418877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5986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470229"/>
              </p:ext>
            </p:extLst>
          </p:nvPr>
        </p:nvGraphicFramePr>
        <p:xfrm>
          <a:off x="4139952" y="1056347"/>
          <a:ext cx="1549400" cy="23031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86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              </a:t>
                      </a:r>
                      <a:r>
                        <a:rPr lang="es-CL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Grupo</a:t>
                      </a:r>
                      <a:r>
                        <a:rPr lang="es-CL" sz="1100" u="none" strike="no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CL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s-CL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es-CL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96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Min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5,70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696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Q1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8,30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696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Q2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9,10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696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Q3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10,60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255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Max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12,70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8696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RI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2,30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8696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Mo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7,8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8696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Me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9,1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8696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Promedio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9,4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8696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Sx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1,7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8696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CV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18,29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8696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Percentil 90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</a:rPr>
                        <a:t>11,60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700035"/>
              </p:ext>
            </p:extLst>
          </p:nvPr>
        </p:nvGraphicFramePr>
        <p:xfrm>
          <a:off x="5830912" y="1079021"/>
          <a:ext cx="1549400" cy="23031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7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344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            </a:t>
                      </a:r>
                      <a:r>
                        <a:rPr lang="es-CL" sz="11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Grupo 2</a:t>
                      </a:r>
                      <a:endParaRPr lang="es-CL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Min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6,20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Q1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8,78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Q2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8,95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Q3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9,53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Max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14,00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RI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0,75 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 dirty="0">
                          <a:effectLst/>
                        </a:rPr>
                        <a:t>Mo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7,8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Me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9,0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Promedio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9,2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Sx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1,6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CV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>
                          <a:effectLst/>
                        </a:rPr>
                        <a:t>17,49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3444"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u="none" strike="noStrike">
                          <a:effectLst/>
                        </a:rPr>
                        <a:t>Percentil 90</a:t>
                      </a:r>
                      <a:endParaRPr lang="es-CL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L" sz="1100" u="none" strike="noStrike" dirty="0">
                          <a:effectLst/>
                        </a:rPr>
                        <a:t>10,60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CuadroTexto"/>
              <p:cNvSpPr txBox="1"/>
              <p:nvPr/>
            </p:nvSpPr>
            <p:spPr>
              <a:xfrm>
                <a:off x="467563" y="4365104"/>
                <a:ext cx="604865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CL" sz="1200" b="0" i="1" smtClean="0">
                        <a:latin typeface="Cambria Math"/>
                      </a:rPr>
                      <m:t>    </m:t>
                    </m:r>
                    <m:r>
                      <a:rPr lang="es-CL" sz="1200" b="0" i="1" smtClean="0">
                        <a:latin typeface="Cambria Math"/>
                      </a:rPr>
                      <m:t>𝑖</m:t>
                    </m:r>
                    <m:r>
                      <a:rPr lang="es-CL" sz="1200" b="0" i="1" smtClean="0">
                        <a:latin typeface="Cambria Math"/>
                      </a:rPr>
                      <m:t>)       </m:t>
                    </m:r>
                    <m:r>
                      <a:rPr lang="es-CL" sz="1200" b="0" i="1" smtClean="0">
                        <a:latin typeface="Cambria Math"/>
                      </a:rPr>
                      <m:t>𝑃𝑎𝑟𝑎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𝑎𝑚𝑏𝑜𝑠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𝑠𝑒𝑐𝑡𝑜𝑟𝑒𝑠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𝑠𝑒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𝑝𝑟𝑒𝑠𝑒𝑛𝑡𝑎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𝑢𝑛𝑎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𝐴𝑠𝑖𝑚𝑒𝑡𝑟</m:t>
                    </m:r>
                    <m:r>
                      <a:rPr lang="es-CL" sz="1200" b="0" i="1" smtClean="0">
                        <a:latin typeface="Cambria Math"/>
                      </a:rPr>
                      <m:t>í</m:t>
                    </m:r>
                    <m:r>
                      <a:rPr lang="es-CL" sz="1200" b="0" i="1" smtClean="0">
                        <a:latin typeface="Cambria Math"/>
                      </a:rPr>
                      <m:t>𝑎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𝑝𝑜𝑠𝑖𝑡𝑖𝑣𝑎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s-CL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sz="1200" b="0" i="1" smtClean="0">
                            <a:latin typeface="Cambria Math"/>
                          </a:rPr>
                          <m:t>𝑀𝑜</m:t>
                        </m:r>
                        <m:r>
                          <a:rPr lang="es-CL" sz="1200" b="0" i="1" smtClean="0">
                            <a:latin typeface="Cambria Math"/>
                          </a:rPr>
                          <m:t>&lt;</m:t>
                        </m:r>
                        <m:r>
                          <a:rPr lang="es-CL" sz="1200" b="0" i="1" smtClean="0">
                            <a:latin typeface="Cambria Math"/>
                          </a:rPr>
                          <m:t>𝑀𝑒</m:t>
                        </m:r>
                        <m:r>
                          <a:rPr lang="es-CL" sz="1200" b="0" i="1" smtClean="0">
                            <a:latin typeface="Cambria Math"/>
                          </a:rPr>
                          <m:t>&lt;</m:t>
                        </m:r>
                        <m:acc>
                          <m:accPr>
                            <m:chr m:val="̅"/>
                            <m:ctrlPr>
                              <a:rPr lang="es-CL" sz="1200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s-CL" sz="1200" b="0" i="1" smtClean="0">
                                <a:latin typeface="Cambria Math"/>
                              </a:rPr>
                              <m:t>𝑋</m:t>
                            </m:r>
                          </m:e>
                        </m:acc>
                      </m:e>
                    </m:d>
                    <m:r>
                      <a:rPr lang="es-CL" sz="12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s-CL" sz="1200" i="1" dirty="0" smtClean="0"/>
                  <a:t> </a:t>
                </a:r>
                <a:endParaRPr lang="es-CL" sz="1200" i="1" dirty="0"/>
              </a:p>
            </p:txBody>
          </p:sp>
        </mc:Choice>
        <mc:Fallback xmlns="">
          <p:sp>
            <p:nvSpPr>
              <p:cNvPr id="6" name="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63" y="4365104"/>
                <a:ext cx="6048653" cy="276999"/>
              </a:xfrm>
              <a:prstGeom prst="rect">
                <a:avLst/>
              </a:prstGeom>
              <a:blipFill>
                <a:blip r:embed="rId2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CuadroTexto"/>
              <p:cNvSpPr txBox="1"/>
              <p:nvPr/>
            </p:nvSpPr>
            <p:spPr>
              <a:xfrm>
                <a:off x="539552" y="4717061"/>
                <a:ext cx="612067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sz="1200" i="1" smtClean="0">
                          <a:latin typeface="Cambria Math"/>
                        </a:rPr>
                        <m:t>𝑖𝑖</m:t>
                      </m:r>
                      <m:r>
                        <a:rPr lang="es-CL" sz="1200" i="1" smtClean="0">
                          <a:latin typeface="Cambria Math"/>
                        </a:rPr>
                        <m:t>)      </m:t>
                      </m:r>
                      <m:r>
                        <a:rPr lang="es-CL" sz="1200" i="1" smtClean="0">
                          <a:latin typeface="Cambria Math"/>
                        </a:rPr>
                        <m:t>𝑒𝑙</m:t>
                      </m:r>
                      <m:r>
                        <a:rPr lang="es-CL" sz="1200" i="1" smtClean="0">
                          <a:latin typeface="Cambria Math"/>
                        </a:rPr>
                        <m:t> 90% </m:t>
                      </m:r>
                      <m:r>
                        <a:rPr lang="es-CL" sz="1200" i="1" smtClean="0">
                          <a:latin typeface="Cambria Math"/>
                        </a:rPr>
                        <m:t>𝑑𝑒</m:t>
                      </m:r>
                      <m:r>
                        <a:rPr lang="es-CL" sz="1200" i="1" smtClean="0">
                          <a:latin typeface="Cambria Math"/>
                        </a:rPr>
                        <m:t> </m:t>
                      </m:r>
                      <m:r>
                        <a:rPr lang="es-CL" sz="1200" i="1" smtClean="0">
                          <a:latin typeface="Cambria Math"/>
                        </a:rPr>
                        <m:t>𝑙𝑎𝑠</m:t>
                      </m:r>
                      <m:r>
                        <a:rPr lang="es-CL" sz="1200" i="1" smtClean="0">
                          <a:latin typeface="Cambria Math"/>
                        </a:rPr>
                        <m:t> </m:t>
                      </m:r>
                      <m:r>
                        <a:rPr lang="es-CL" sz="1200" i="1" smtClean="0">
                          <a:latin typeface="Cambria Math"/>
                        </a:rPr>
                        <m:t>𝑚𝑒𝑑𝑖𝑐𝑖𝑜𝑛𝑒𝑠</m:t>
                      </m:r>
                      <m:r>
                        <a:rPr lang="es-CL" sz="1200" i="1" smtClean="0">
                          <a:latin typeface="Cambria Math"/>
                        </a:rPr>
                        <m:t> </m:t>
                      </m:r>
                      <m:r>
                        <a:rPr lang="es-CL" sz="1200" i="1" smtClean="0">
                          <a:latin typeface="Cambria Math"/>
                        </a:rPr>
                        <m:t>𝑝𝑟𝑒𝑠𝑒𝑛𝑡𝑎</m:t>
                      </m:r>
                      <m:r>
                        <a:rPr lang="es-CL" sz="1200" i="1" smtClean="0">
                          <a:latin typeface="Cambria Math"/>
                        </a:rPr>
                        <m:t> </m:t>
                      </m:r>
                      <m:r>
                        <a:rPr lang="es-CL" sz="1200" i="1" smtClean="0">
                          <a:latin typeface="Cambria Math"/>
                        </a:rPr>
                        <m:t>𝑢𝑛</m:t>
                      </m:r>
                      <m:r>
                        <a:rPr lang="es-CL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sz="1200" b="0" i="1" smtClean="0">
                          <a:latin typeface="Cambria Math" panose="02040503050406030204" pitchFamily="18" charset="0"/>
                        </a:rPr>
                        <m:t>𝑝𝑢𝑛𝑡𝑎𝑗𝑒</m:t>
                      </m:r>
                      <m:r>
                        <a:rPr lang="es-CL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sz="1200" b="0" i="1" smtClean="0">
                          <a:latin typeface="Cambria Math" panose="02040503050406030204" pitchFamily="18" charset="0"/>
                        </a:rPr>
                        <m:t>𝑒𝑛</m:t>
                      </m:r>
                      <m:r>
                        <a:rPr lang="es-CL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sz="1200" b="0" i="1" smtClean="0">
                          <a:latin typeface="Cambria Math" panose="02040503050406030204" pitchFamily="18" charset="0"/>
                        </a:rPr>
                        <m:t>𝑟𝑎𝑧𝑜𝑛𝑎𝑚𝑖𝑒𝑛𝑡𝑜</m:t>
                      </m:r>
                      <m:r>
                        <a:rPr lang="es-CL" sz="1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CL" sz="1200" b="0" i="1" smtClean="0">
                          <a:latin typeface="Cambria Math" panose="02040503050406030204" pitchFamily="18" charset="0"/>
                        </a:rPr>
                        <m:t>𝑎𝑏𝑡𝑟𝑎𝑐𝑡𝑜</m:t>
                      </m:r>
                      <m:r>
                        <a:rPr lang="es-CL" sz="1200" i="1" smtClean="0">
                          <a:latin typeface="Cambria Math"/>
                        </a:rPr>
                        <m:t> </m:t>
                      </m:r>
                      <m:r>
                        <a:rPr lang="es-CL" sz="1200" i="1" smtClean="0">
                          <a:latin typeface="Cambria Math"/>
                        </a:rPr>
                        <m:t>𝑑𝑒</m:t>
                      </m:r>
                      <m:r>
                        <a:rPr lang="es-CL" sz="1200" i="1" smtClean="0">
                          <a:latin typeface="Cambria Math"/>
                        </a:rPr>
                        <m:t> </m:t>
                      </m:r>
                      <m:r>
                        <a:rPr lang="es-CL" sz="1200" i="1" smtClean="0">
                          <a:latin typeface="Cambria Math"/>
                        </a:rPr>
                        <m:t>𝑎</m:t>
                      </m:r>
                      <m:r>
                        <a:rPr lang="es-CL" sz="1200" i="1" smtClean="0">
                          <a:latin typeface="Cambria Math"/>
                        </a:rPr>
                        <m:t> </m:t>
                      </m:r>
                      <m:r>
                        <a:rPr lang="es-CL" sz="1200" i="1" smtClean="0">
                          <a:latin typeface="Cambria Math"/>
                        </a:rPr>
                        <m:t>𝑙𝑜</m:t>
                      </m:r>
                      <m:r>
                        <a:rPr lang="es-CL" sz="1200" i="1" smtClean="0">
                          <a:latin typeface="Cambria Math"/>
                        </a:rPr>
                        <m:t> </m:t>
                      </m:r>
                      <m:r>
                        <a:rPr lang="es-CL" sz="1200" i="1" smtClean="0">
                          <a:latin typeface="Cambria Math"/>
                        </a:rPr>
                        <m:t>𝑚</m:t>
                      </m:r>
                      <m:r>
                        <a:rPr lang="es-CL" sz="1200" b="0" i="1" smtClean="0">
                          <a:latin typeface="Cambria Math"/>
                        </a:rPr>
                        <m:t>á</m:t>
                      </m:r>
                      <m:r>
                        <a:rPr lang="es-CL" sz="1200" b="0" i="1" smtClean="0">
                          <a:latin typeface="Cambria Math"/>
                        </a:rPr>
                        <m:t>𝑠</m:t>
                      </m:r>
                      <m:r>
                        <a:rPr lang="es-CL" sz="1200" b="0" i="0" smtClean="0">
                          <a:latin typeface="Cambria Math"/>
                        </a:rPr>
                        <m:t> 11,6</m:t>
                      </m:r>
                      <m:r>
                        <a:rPr lang="es-CL" sz="1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s-CL" sz="1200" b="0" i="0" smtClean="0">
                          <a:latin typeface="Cambria Math" panose="02040503050406030204" pitchFamily="18" charset="0"/>
                        </a:rPr>
                        <m:t>puntos</m:t>
                      </m:r>
                      <m:r>
                        <a:rPr lang="es-CL" sz="1200" b="0" i="1" smtClean="0">
                          <a:latin typeface="Cambria Math"/>
                        </a:rPr>
                        <m:t> </m:t>
                      </m:r>
                      <m:r>
                        <a:rPr lang="es-CL" sz="1200" b="0" i="0" smtClean="0">
                          <a:latin typeface="Cambria Math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CL" sz="1200" b="0" i="0" smtClean="0">
                          <a:latin typeface="Cambria Math"/>
                        </a:rPr>
                        <m:t>grupo</m:t>
                      </m:r>
                      <m:r>
                        <a:rPr lang="es-CL" sz="1200" b="0" i="0" smtClean="0">
                          <a:latin typeface="Cambria Math"/>
                        </a:rPr>
                        <m:t> 1)</m:t>
                      </m:r>
                    </m:oMath>
                  </m:oMathPara>
                </a14:m>
                <a:endParaRPr lang="es-CL" sz="12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7" name="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4717061"/>
                <a:ext cx="6120679" cy="276999"/>
              </a:xfrm>
              <a:prstGeom prst="rect">
                <a:avLst/>
              </a:prstGeom>
              <a:blipFill>
                <a:blip r:embed="rId3"/>
                <a:stretch>
                  <a:fillRect r="-26992" b="-8889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7 CuadroTexto"/>
              <p:cNvSpPr txBox="1"/>
              <p:nvPr/>
            </p:nvSpPr>
            <p:spPr>
              <a:xfrm>
                <a:off x="899592" y="4916828"/>
                <a:ext cx="648072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1200" dirty="0" smtClean="0"/>
                  <a:t>    </a:t>
                </a:r>
                <a14:m>
                  <m:oMath xmlns:m="http://schemas.openxmlformats.org/officeDocument/2006/math">
                    <m:r>
                      <a:rPr lang="es-CL" sz="1200" i="1" smtClean="0">
                        <a:latin typeface="Cambria Math"/>
                      </a:rPr>
                      <m:t>𝑒𝑙</m:t>
                    </m:r>
                    <m:r>
                      <a:rPr lang="es-CL" sz="1200" i="1" smtClean="0">
                        <a:latin typeface="Cambria Math"/>
                      </a:rPr>
                      <m:t> 90% </m:t>
                    </m:r>
                    <m:r>
                      <a:rPr lang="es-CL" sz="1200" i="1" smtClean="0">
                        <a:latin typeface="Cambria Math"/>
                      </a:rPr>
                      <m:t>𝑑𝑒</m:t>
                    </m:r>
                    <m:r>
                      <a:rPr lang="es-CL" sz="1200" i="1" smtClean="0">
                        <a:latin typeface="Cambria Math"/>
                      </a:rPr>
                      <m:t> </m:t>
                    </m:r>
                    <m:r>
                      <a:rPr lang="es-CL" sz="1200" i="1" smtClean="0">
                        <a:latin typeface="Cambria Math"/>
                      </a:rPr>
                      <m:t>𝑙𝑎𝑠</m:t>
                    </m:r>
                    <m:r>
                      <a:rPr lang="es-CL" sz="1200" i="1" smtClean="0">
                        <a:latin typeface="Cambria Math"/>
                      </a:rPr>
                      <m:t> </m:t>
                    </m:r>
                    <m:r>
                      <a:rPr lang="es-CL" sz="1200" i="1" smtClean="0">
                        <a:latin typeface="Cambria Math"/>
                      </a:rPr>
                      <m:t>𝑚𝑒𝑑𝑖𝑐𝑖𝑜𝑛𝑒𝑠</m:t>
                    </m:r>
                    <m:r>
                      <a:rPr lang="es-CL" sz="1200" i="1" smtClean="0">
                        <a:latin typeface="Cambria Math"/>
                      </a:rPr>
                      <m:t> </m:t>
                    </m:r>
                    <m:r>
                      <a:rPr lang="es-CL" sz="1200" i="1" smtClean="0">
                        <a:latin typeface="Cambria Math"/>
                      </a:rPr>
                      <m:t>𝑝𝑟𝑒𝑠𝑒𝑛𝑡𝑎𝑢𝑛</m:t>
                    </m:r>
                    <m:r>
                      <a:rPr lang="es-CL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sz="1200" i="1">
                        <a:latin typeface="Cambria Math" panose="02040503050406030204" pitchFamily="18" charset="0"/>
                      </a:rPr>
                      <m:t>𝑝𝑢𝑛𝑡𝑎𝑗𝑒</m:t>
                    </m:r>
                    <m:r>
                      <a:rPr lang="es-CL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sz="1200" i="1">
                        <a:latin typeface="Cambria Math" panose="02040503050406030204" pitchFamily="18" charset="0"/>
                      </a:rPr>
                      <m:t>𝑒𝑛</m:t>
                    </m:r>
                    <m:r>
                      <a:rPr lang="es-CL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sz="1200" i="1">
                        <a:latin typeface="Cambria Math" panose="02040503050406030204" pitchFamily="18" charset="0"/>
                      </a:rPr>
                      <m:t>𝑟𝑎𝑧𝑜𝑛𝑎𝑚𝑖𝑒𝑛𝑡𝑜</m:t>
                    </m:r>
                    <m:r>
                      <a:rPr lang="es-CL" sz="12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sz="1200" i="1">
                        <a:latin typeface="Cambria Math" panose="02040503050406030204" pitchFamily="18" charset="0"/>
                      </a:rPr>
                      <m:t>𝑎𝑏𝑡𝑟𝑎𝑐𝑡𝑜</m:t>
                    </m:r>
                    <m:r>
                      <a:rPr lang="es-CL" sz="1200" i="1">
                        <a:latin typeface="Cambria Math"/>
                      </a:rPr>
                      <m:t> </m:t>
                    </m:r>
                    <m:r>
                      <a:rPr lang="es-CL" sz="1200" i="1">
                        <a:latin typeface="Cambria Math"/>
                      </a:rPr>
                      <m:t>𝑑𝑒</m:t>
                    </m:r>
                    <m:r>
                      <a:rPr lang="es-CL" sz="1200" i="1">
                        <a:latin typeface="Cambria Math"/>
                      </a:rPr>
                      <m:t> </m:t>
                    </m:r>
                    <m:r>
                      <a:rPr lang="es-CL" sz="1200" i="1">
                        <a:latin typeface="Cambria Math"/>
                      </a:rPr>
                      <m:t>𝑎</m:t>
                    </m:r>
                    <m:r>
                      <a:rPr lang="es-CL" sz="1200" i="1">
                        <a:latin typeface="Cambria Math"/>
                      </a:rPr>
                      <m:t> </m:t>
                    </m:r>
                    <m:r>
                      <a:rPr lang="es-CL" sz="1200" i="1">
                        <a:latin typeface="Cambria Math"/>
                      </a:rPr>
                      <m:t>𝑙𝑜</m:t>
                    </m:r>
                    <m:r>
                      <a:rPr lang="es-CL" sz="1200" i="1">
                        <a:latin typeface="Cambria Math"/>
                      </a:rPr>
                      <m:t> </m:t>
                    </m:r>
                    <m:r>
                      <a:rPr lang="es-CL" sz="1200" i="1">
                        <a:latin typeface="Cambria Math"/>
                      </a:rPr>
                      <m:t>𝑚</m:t>
                    </m:r>
                    <m:r>
                      <a:rPr lang="es-CL" sz="1200" i="1">
                        <a:latin typeface="Cambria Math"/>
                      </a:rPr>
                      <m:t>á</m:t>
                    </m:r>
                    <m:r>
                      <a:rPr lang="es-CL" sz="1200" i="1">
                        <a:latin typeface="Cambria Math"/>
                      </a:rPr>
                      <m:t>𝑠</m:t>
                    </m:r>
                    <m:r>
                      <a:rPr lang="es-CL" sz="12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CL" sz="1200" b="0" i="0" smtClean="0">
                        <a:latin typeface="Cambria Math"/>
                      </a:rPr>
                      <m:t>10,6 </m:t>
                    </m:r>
                    <m:r>
                      <m:rPr>
                        <m:sty m:val="p"/>
                      </m:rPr>
                      <a:rPr lang="es-CL" sz="1200" b="0" i="0" smtClean="0">
                        <a:latin typeface="Cambria Math"/>
                      </a:rPr>
                      <m:t>segundos</m:t>
                    </m:r>
                    <m:r>
                      <a:rPr lang="es-CL" sz="1200" b="0" i="0" smtClean="0">
                        <a:latin typeface="Cambria Math"/>
                      </a:rPr>
                      <m:t> (</m:t>
                    </m:r>
                    <m:r>
                      <m:rPr>
                        <m:sty m:val="p"/>
                      </m:rPr>
                      <a:rPr lang="es-CL" sz="1200" b="0" i="0" smtClean="0">
                        <a:latin typeface="Cambria Math"/>
                      </a:rPr>
                      <m:t>grupo</m:t>
                    </m:r>
                    <m:r>
                      <a:rPr lang="es-CL" sz="1200" b="0" i="0" smtClean="0">
                        <a:latin typeface="Cambria Math"/>
                      </a:rPr>
                      <m:t> 2)</m:t>
                    </m:r>
                  </m:oMath>
                </a14:m>
                <a:endParaRPr lang="es-CL" sz="12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8" name="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4916828"/>
                <a:ext cx="6480720" cy="461665"/>
              </a:xfrm>
              <a:prstGeom prst="rect">
                <a:avLst/>
              </a:prstGeom>
              <a:blipFill>
                <a:blip r:embed="rId4"/>
                <a:stretch>
                  <a:fillRect r="-16275" b="-533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CuadroTexto"/>
              <p:cNvSpPr txBox="1"/>
              <p:nvPr/>
            </p:nvSpPr>
            <p:spPr>
              <a:xfrm>
                <a:off x="323528" y="5474331"/>
                <a:ext cx="849694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CL" sz="1200" i="1" dirty="0" smtClean="0"/>
                  <a:t>   </a:t>
                </a:r>
                <a14:m>
                  <m:oMath xmlns:m="http://schemas.openxmlformats.org/officeDocument/2006/math"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𝑖𝑖𝑖</m:t>
                    </m:r>
                    <m:r>
                      <a:rPr lang="es-CL" sz="1200" b="0" i="1" smtClean="0">
                        <a:latin typeface="Cambria Math"/>
                      </a:rPr>
                      <m:t>)  </m:t>
                    </m:r>
                    <m:r>
                      <a:rPr lang="es-CL" sz="1200" b="0" i="0" smtClean="0">
                        <a:latin typeface="Cambria Math" panose="02040503050406030204" pitchFamily="18" charset="0"/>
                      </a:rPr>
                      <m:t>     </m:t>
                    </m:r>
                    <m:r>
                      <m:rPr>
                        <m:sty m:val="p"/>
                      </m:rPr>
                      <a:rPr lang="es-CL" sz="1200" b="0" i="0" smtClean="0">
                        <a:latin typeface="Cambria Math"/>
                      </a:rPr>
                      <m:t>El</m:t>
                    </m:r>
                    <m:r>
                      <a:rPr lang="es-CL" sz="1200" b="0" i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s-CL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sz="1200" b="0" i="1" smtClean="0">
                            <a:latin typeface="Cambria Math"/>
                          </a:rPr>
                          <m:t>𝐶𝑉</m:t>
                        </m:r>
                      </m:e>
                      <m:sub>
                        <m:r>
                          <a:rPr lang="es-CL" sz="1200" b="0" i="1" smtClean="0">
                            <a:latin typeface="Cambria Math"/>
                          </a:rPr>
                          <m:t>𝑠</m:t>
                        </m:r>
                        <m:r>
                          <a:rPr lang="es-CL" sz="1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s-CL" sz="1200" b="0" i="1" smtClean="0">
                        <a:latin typeface="Cambria Math"/>
                      </a:rPr>
                      <m:t>=18,29%&gt;</m:t>
                    </m:r>
                    <m:sSub>
                      <m:sSubPr>
                        <m:ctrlPr>
                          <a:rPr lang="es-CL" sz="1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CL" sz="1200" b="0" i="1" smtClean="0">
                            <a:latin typeface="Cambria Math"/>
                          </a:rPr>
                          <m:t>𝐶𝑉</m:t>
                        </m:r>
                      </m:e>
                      <m:sub>
                        <m:r>
                          <a:rPr lang="es-CL" sz="1200" b="0" i="1" smtClean="0">
                            <a:latin typeface="Cambria Math"/>
                          </a:rPr>
                          <m:t>𝑠</m:t>
                        </m:r>
                        <m:r>
                          <a:rPr lang="es-CL" sz="12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s-CL" sz="1200" b="0" i="1" smtClean="0">
                        <a:latin typeface="Cambria Math"/>
                      </a:rPr>
                      <m:t>=17,49%  . </m:t>
                    </m:r>
                    <m:r>
                      <a:rPr lang="es-CL" sz="1200" b="0" i="1" smtClean="0">
                        <a:latin typeface="Cambria Math"/>
                      </a:rPr>
                      <m:t>𝐸𝑥𝑖𝑠𝑡𝑒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𝑢𝑛𝑎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𝑚𝑎𝑦𝑜𝑟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𝑣𝑎𝑟𝑖𝑎𝑏𝑖𝑙𝑖𝑑𝑎𝑑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𝑝𝑜𝑟𝑐𝑒𝑛𝑡𝑢𝑎𝑙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𝑒𝑛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𝑒𝑙</m:t>
                    </m:r>
                    <m:r>
                      <a:rPr lang="es-CL" sz="1200" b="0" i="1" smtClean="0">
                        <a:latin typeface="Cambria Math"/>
                      </a:rPr>
                      <m:t> </m:t>
                    </m:r>
                    <m:r>
                      <a:rPr lang="es-CL" sz="1200" b="0" i="1" smtClean="0">
                        <a:latin typeface="Cambria Math"/>
                      </a:rPr>
                      <m:t>𝑔𝑟𝑢𝑝𝑜</m:t>
                    </m:r>
                    <m:r>
                      <a:rPr lang="es-CL" sz="1200" b="0" i="1" smtClean="0">
                        <a:latin typeface="Cambria Math"/>
                      </a:rPr>
                      <m:t> 1</m:t>
                    </m:r>
                  </m:oMath>
                </a14:m>
                <a:endParaRPr lang="es-CL" sz="1200" dirty="0">
                  <a:latin typeface="Calibri" pitchFamily="34" charset="0"/>
                  <a:cs typeface="Calibri" pitchFamily="34" charset="0"/>
                </a:endParaRPr>
              </a:p>
            </p:txBody>
          </p:sp>
        </mc:Choice>
        <mc:Fallback xmlns="">
          <p:sp>
            <p:nvSpPr>
              <p:cNvPr id="9" name="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5474331"/>
                <a:ext cx="8496944" cy="276999"/>
              </a:xfrm>
              <a:prstGeom prst="rect">
                <a:avLst/>
              </a:prstGeom>
              <a:blipFill>
                <a:blip r:embed="rId5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2 CuadroTexto"/>
          <p:cNvSpPr txBox="1"/>
          <p:nvPr/>
        </p:nvSpPr>
        <p:spPr>
          <a:xfrm>
            <a:off x="755576" y="116046"/>
            <a:ext cx="53285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Resuelva:</a:t>
            </a:r>
            <a:r>
              <a:rPr lang="es-CL" sz="1200" i="1" dirty="0">
                <a:latin typeface="Calibri" pitchFamily="34" charset="0"/>
                <a:cs typeface="Calibri" pitchFamily="34" charset="0"/>
              </a:rPr>
              <a:t/>
            </a:r>
            <a:br>
              <a:rPr lang="es-CL" sz="1200" i="1" dirty="0">
                <a:latin typeface="Calibri" pitchFamily="34" charset="0"/>
                <a:cs typeface="Calibri" pitchFamily="34" charset="0"/>
              </a:rPr>
            </a:br>
            <a:r>
              <a:rPr lang="es-CL" sz="1200" i="1" dirty="0">
                <a:latin typeface="Calibri" pitchFamily="34" charset="0"/>
                <a:cs typeface="Calibri" pitchFamily="34" charset="0"/>
              </a:rPr>
              <a:t>De acuerdo a la información presentada y para ambos </a:t>
            </a:r>
            <a:r>
              <a:rPr lang="es-CL" sz="1200" i="1" dirty="0" smtClean="0">
                <a:latin typeface="Calibri" pitchFamily="34" charset="0"/>
                <a:cs typeface="Calibri" pitchFamily="34" charset="0"/>
              </a:rPr>
              <a:t>grupos :</a:t>
            </a:r>
            <a:r>
              <a:rPr lang="es-CL" sz="1200" i="1" dirty="0">
                <a:latin typeface="Calibri" pitchFamily="34" charset="0"/>
                <a:cs typeface="Calibri" pitchFamily="34" charset="0"/>
              </a:rPr>
              <a:t/>
            </a:r>
            <a:br>
              <a:rPr lang="es-CL" sz="1200" i="1" dirty="0">
                <a:latin typeface="Calibri" pitchFamily="34" charset="0"/>
                <a:cs typeface="Calibri" pitchFamily="34" charset="0"/>
              </a:rPr>
            </a:br>
            <a:r>
              <a:rPr lang="es-CL" sz="1200" i="1" dirty="0">
                <a:latin typeface="Calibri" pitchFamily="34" charset="0"/>
                <a:cs typeface="Calibri" pitchFamily="34" charset="0"/>
              </a:rPr>
              <a:t/>
            </a:r>
            <a:br>
              <a:rPr lang="es-CL" sz="1200" i="1" dirty="0">
                <a:latin typeface="Calibri" pitchFamily="34" charset="0"/>
                <a:cs typeface="Calibri" pitchFamily="34" charset="0"/>
              </a:rPr>
            </a:br>
            <a:r>
              <a:rPr lang="es-CL" sz="1200" i="1" dirty="0">
                <a:latin typeface="Calibri" pitchFamily="34" charset="0"/>
                <a:cs typeface="Calibri" pitchFamily="34" charset="0"/>
              </a:rPr>
              <a:t>i)     Analice la forma de los datos según las medidas de tendencias central</a:t>
            </a:r>
            <a:br>
              <a:rPr lang="es-CL" sz="1200" i="1" dirty="0">
                <a:latin typeface="Calibri" pitchFamily="34" charset="0"/>
                <a:cs typeface="Calibri" pitchFamily="34" charset="0"/>
              </a:rPr>
            </a:br>
            <a:r>
              <a:rPr lang="es-CL" sz="1200" i="1" dirty="0">
                <a:latin typeface="Calibri" pitchFamily="34" charset="0"/>
                <a:cs typeface="Calibri" pitchFamily="34" charset="0"/>
              </a:rPr>
              <a:t>ii)    Calcule el percentil 90 e interprételo</a:t>
            </a:r>
            <a:br>
              <a:rPr lang="es-CL" sz="1200" i="1" dirty="0">
                <a:latin typeface="Calibri" pitchFamily="34" charset="0"/>
                <a:cs typeface="Calibri" pitchFamily="34" charset="0"/>
              </a:rPr>
            </a:br>
            <a:r>
              <a:rPr lang="es-CL" sz="1200" i="1" dirty="0">
                <a:latin typeface="Calibri" pitchFamily="34" charset="0"/>
                <a:cs typeface="Calibri" pitchFamily="34" charset="0"/>
              </a:rPr>
              <a:t>iii)   Compare la variabilidad de ambos </a:t>
            </a:r>
            <a:r>
              <a:rPr lang="es-CL" sz="1200" i="1" dirty="0" smtClean="0">
                <a:latin typeface="Calibri" pitchFamily="34" charset="0"/>
                <a:cs typeface="Calibri" pitchFamily="34" charset="0"/>
              </a:rPr>
              <a:t>grupos.</a:t>
            </a:r>
            <a:endParaRPr lang="es-CL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55576" y="3883569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i="1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Solución:</a:t>
            </a:r>
            <a:endParaRPr lang="es-CL" i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48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nsmisión de listas">
  <a:themeElements>
    <a:clrScheme name="Personalizado 1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5422</TotalTime>
  <Words>420</Words>
  <Application>Microsoft Office PowerPoint</Application>
  <PresentationFormat>Presentación en pantalla (4:3)</PresentationFormat>
  <Paragraphs>316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Cambria Math</vt:lpstr>
      <vt:lpstr>Georgia</vt:lpstr>
      <vt:lpstr>Trebuchet MS</vt:lpstr>
      <vt:lpstr>Transmisión de listas</vt:lpstr>
      <vt:lpstr>Gráfica Box-Plot     </vt:lpstr>
      <vt:lpstr>Ejercicio  A continuación aparece los resultados de un test de razonamiento abstracto, para dos grupos de participantes en una determinada investigación.  (Archivo razonamiento abstracto.omv)   Genere los correspondientes Box_Plot para:       </vt:lpstr>
      <vt:lpstr>Ejercicio     </vt:lpstr>
      <vt:lpstr>Resultados en Jamovi     </vt:lpstr>
      <vt:lpstr>Presentación de PowerPoint</vt:lpstr>
    </vt:vector>
  </TitlesOfParts>
  <Company>CM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Estadística y uso del SPSS</dc:title>
  <dc:creator>Carolina Durán</dc:creator>
  <cp:lastModifiedBy>Usuario</cp:lastModifiedBy>
  <cp:revision>243</cp:revision>
  <cp:lastPrinted>2004-07-28T12:16:53Z</cp:lastPrinted>
  <dcterms:created xsi:type="dcterms:W3CDTF">2004-07-27T20:46:46Z</dcterms:created>
  <dcterms:modified xsi:type="dcterms:W3CDTF">2020-10-27T11:04:37Z</dcterms:modified>
</cp:coreProperties>
</file>