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6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4" r:id="rId3"/>
    <p:sldId id="364" r:id="rId4"/>
    <p:sldId id="365" r:id="rId5"/>
    <p:sldId id="366" r:id="rId6"/>
    <p:sldId id="367" r:id="rId7"/>
    <p:sldId id="368" r:id="rId8"/>
    <p:sldId id="369" r:id="rId9"/>
    <p:sldId id="372" r:id="rId10"/>
    <p:sldId id="373" r:id="rId11"/>
    <p:sldId id="362" r:id="rId12"/>
    <p:sldId id="354" r:id="rId13"/>
    <p:sldId id="355" r:id="rId14"/>
    <p:sldId id="371" r:id="rId15"/>
  </p:sldIdLst>
  <p:sldSz cx="9144000" cy="6858000" type="screen4x3"/>
  <p:notesSz cx="6858000" cy="9871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08" autoAdjust="0"/>
  </p:normalViewPr>
  <p:slideViewPr>
    <p:cSldViewPr>
      <p:cViewPr varScale="1">
        <p:scale>
          <a:sx n="65" d="100"/>
          <a:sy n="65" d="100"/>
        </p:scale>
        <p:origin x="55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44"/>
    </p:cViewPr>
  </p:sorterViewPr>
  <p:notesViewPr>
    <p:cSldViewPr>
      <p:cViewPr varScale="1">
        <p:scale>
          <a:sx n="38" d="100"/>
          <a:sy n="38" d="100"/>
        </p:scale>
        <p:origin x="-1542" y="-72"/>
      </p:cViewPr>
      <p:guideLst>
        <p:guide orient="horz" pos="310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375775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FB2788F2-053C-4C79-A3A2-B627E9A23F5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97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0438" y="739775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89475"/>
            <a:ext cx="5486400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Haga clic para modificar el estilo de texto del patrón</a:t>
            </a:r>
          </a:p>
          <a:p>
            <a:pPr lvl="1"/>
            <a:r>
              <a:rPr lang="en-US" noProof="0" smtClean="0"/>
              <a:t>Segundo nivel</a:t>
            </a:r>
          </a:p>
          <a:p>
            <a:pPr lvl="2"/>
            <a:r>
              <a:rPr lang="en-US" noProof="0" smtClean="0"/>
              <a:t>Tercer nivel</a:t>
            </a:r>
          </a:p>
          <a:p>
            <a:pPr lvl="3"/>
            <a:r>
              <a:rPr lang="en-US" noProof="0" smtClean="0"/>
              <a:t>Cuarto nivel</a:t>
            </a:r>
          </a:p>
          <a:p>
            <a:pPr lvl="4"/>
            <a:r>
              <a:rPr lang="en-US" noProof="0" smtClean="0"/>
              <a:t>Quinto nivel</a:t>
            </a:r>
          </a:p>
        </p:txBody>
      </p:sp>
      <p:sp>
        <p:nvSpPr>
          <p:cNvPr id="440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375775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70AFF46F-C9E5-434A-8962-5FDCDC8D7D2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5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5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L"/>
              <a:t>Técnicas estadísticas para el análisis de datos a través del SPSS ::: Iris Gallardo R., Cecilia Larraín R., Francisco Marro O., Andrés Antivilo B. Carolina Durán S.</a:t>
            </a:r>
          </a:p>
        </p:txBody>
      </p:sp>
      <p:sp>
        <p:nvSpPr>
          <p:cNvPr id="7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98A84-E5FD-4FC1-AF33-9ED92395013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2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2C98F-B128-4EA6-BD74-D7289DBBF22F}" type="datetime2">
              <a:rPr lang="en-US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5" name="2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52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9BA56-74D6-4142-9C14-B272803482D7}" type="datetime2">
              <a:rPr lang="en-US"/>
              <a:pPr>
                <a:defRPr/>
              </a:pPr>
              <a:t>Tuesday, October 27, 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741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75F7B-EABB-49E5-A2DB-A841C5FC3E4F}" type="datetime2">
              <a:rPr lang="en-US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19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B97F9-D47C-4558-8B2A-2A8F8F77AA4B}" type="datetime2">
              <a:rPr lang="en-US"/>
              <a:pPr>
                <a:defRPr/>
              </a:pPr>
              <a:t>Tuesday, October 27, 2020</a:t>
            </a:fld>
            <a:endParaRPr lang="en-US"/>
          </a:p>
        </p:txBody>
      </p:sp>
      <p:sp>
        <p:nvSpPr>
          <p:cNvPr id="7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876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20FBE-720F-4EA6-BAAC-00EF0FB09F4E}" type="datetime2">
              <a:rPr lang="en-US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6" name="2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9656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DDB04-C668-4913-BF6B-8F15EEFC6ACD}" type="datetime2">
              <a:rPr lang="en-US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839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9D914-1EE6-46BF-941F-BE91A818C0CF}" type="datetime2">
              <a:rPr lang="en-US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4" name="2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4292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6F5BA-BAF8-472D-A266-5D2DB7A44583}" type="datetime2">
              <a:rPr lang="en-US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3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384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31C2E-C898-40F3-8B14-C3527AF0D7FE}" type="datetime2">
              <a:rPr lang="en-US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7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0012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AE081-9637-4616-97DC-55E6ACBCCFAA}" type="datetime2">
              <a:rPr lang="en-US"/>
              <a:pPr>
                <a:defRPr/>
              </a:pPr>
              <a:t>Tuesday, October 27, 2020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815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7 Marcador de texto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EA4638B-C14B-43E2-9F47-ACB6F946369C}" type="datetime2">
              <a:rPr lang="en-US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55" r:id="rId4"/>
    <p:sldLayoutId id="2147483961" r:id="rId5"/>
    <p:sldLayoutId id="2147483956" r:id="rId6"/>
    <p:sldLayoutId id="2147483962" r:id="rId7"/>
    <p:sldLayoutId id="2147483963" r:id="rId8"/>
    <p:sldLayoutId id="2147483964" r:id="rId9"/>
    <p:sldLayoutId id="2147483957" r:id="rId10"/>
    <p:sldLayoutId id="21474839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tmp"/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09091" y="188640"/>
            <a:ext cx="7495357" cy="1008211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29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igh Tower Text" pitchFamily="18" charset="0"/>
              </a:rPr>
              <a:t>Estadística Descriptiva </a:t>
            </a:r>
            <a:r>
              <a:rPr lang="es-ES_tradnl" sz="29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igh Tower Text" pitchFamily="18" charset="0"/>
              </a:rPr>
              <a:t> Medidas </a:t>
            </a:r>
            <a:r>
              <a:rPr lang="es-ES_tradnl" sz="29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igh Tower Text" pitchFamily="18" charset="0"/>
              </a:rPr>
              <a:t>de Variabilidad</a:t>
            </a:r>
            <a: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2776"/>
            <a:ext cx="6552728" cy="39554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8957" y="1412776"/>
            <a:ext cx="2615411" cy="829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200" i="1" dirty="0" smtClean="0">
                <a:solidFill>
                  <a:srgbClr val="FF0000"/>
                </a:solidFill>
                <a:latin typeface="High Tower Text" pitchFamily="18" charset="0"/>
              </a:rPr>
              <a:t>Solución:</a:t>
            </a:r>
          </a:p>
        </p:txBody>
      </p:sp>
      <p:sp>
        <p:nvSpPr>
          <p:cNvPr id="18435" name="Rectangle 1027"/>
          <p:cNvSpPr>
            <a:spLocks noGrp="1" noChangeArrowheads="1"/>
          </p:cNvSpPr>
          <p:nvPr>
            <p:ph idx="1"/>
          </p:nvPr>
        </p:nvSpPr>
        <p:spPr>
          <a:xfrm>
            <a:off x="323528" y="1196752"/>
            <a:ext cx="8686800" cy="792088"/>
          </a:xfrm>
        </p:spPr>
        <p:txBody>
          <a:bodyPr/>
          <a:lstStyle/>
          <a:p>
            <a:pPr marL="457200" lvl="1" indent="0" algn="just" eaLnBrk="1" hangingPunct="1">
              <a:buFont typeface="Wingdings 2" pitchFamily="18" charset="2"/>
              <a:buNone/>
            </a:pPr>
            <a:r>
              <a:rPr lang="es-ES" sz="2000" i="1" dirty="0" smtClean="0"/>
              <a:t>Datos: </a:t>
            </a:r>
            <a:r>
              <a:rPr lang="es-ES" sz="1800" i="1" dirty="0" smtClean="0"/>
              <a:t>10,8   14,4    8,5    17,2   19,6   30,1    17,2    17,1   16,1    12,6    14,7   12,4   17,3   18   8,4   15,2    11    1,5    14,6   9,1   12   11,6.</a:t>
            </a:r>
          </a:p>
          <a:p>
            <a:pPr marL="457200" lvl="1" indent="0" eaLnBrk="1" hangingPunct="1">
              <a:buFont typeface="Wingdings 2" pitchFamily="18" charset="2"/>
              <a:buNone/>
            </a:pPr>
            <a:endParaRPr lang="es-ES" i="1" dirty="0" smtClean="0"/>
          </a:p>
        </p:txBody>
      </p:sp>
      <p:pic>
        <p:nvPicPr>
          <p:cNvPr id="3" name="2 Imagen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502" y="2492896"/>
            <a:ext cx="2943078" cy="3019847"/>
          </a:xfrm>
          <a:prstGeom prst="rect">
            <a:avLst/>
          </a:prstGeom>
        </p:spPr>
      </p:pic>
      <p:pic>
        <p:nvPicPr>
          <p:cNvPr id="5" name="4 Imagen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988840"/>
            <a:ext cx="2448272" cy="44644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/>
            </p:nvSpPr>
            <p:spPr>
              <a:xfrm>
                <a:off x="4355976" y="5949280"/>
                <a:ext cx="44644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i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Datos Atípicos son valores fuera del Intervalo.  </a:t>
                </a:r>
                <a14:m>
                  <m:oMath xmlns:m="http://schemas.openxmlformats.org/officeDocument/2006/math">
                    <m:r>
                      <a:rPr lang="es-CL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[</m:t>
                    </m:r>
                    <m:sSub>
                      <m:sSubPr>
                        <m:ctrlPr>
                          <a:rPr lang="es-CL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s-CL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s-CL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−1,5</m:t>
                    </m:r>
                    <m:r>
                      <a:rPr lang="es-CL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𝑅𝐼</m:t>
                    </m:r>
                    <m:r>
                      <a:rPr lang="es-CL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 ;</m:t>
                    </m:r>
                    <m:sSub>
                      <m:sSubPr>
                        <m:ctrlPr>
                          <a:rPr lang="es-CL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s-CL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s-CL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+1,5</m:t>
                    </m:r>
                    <m:r>
                      <a:rPr lang="es-CL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𝑅𝐼</m:t>
                    </m:r>
                    <m:r>
                      <a:rPr lang="es-CL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]</m:t>
                    </m:r>
                  </m:oMath>
                </a14:m>
                <a:endParaRPr lang="es-CL" i="1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5949280"/>
                <a:ext cx="4464496" cy="646331"/>
              </a:xfrm>
              <a:prstGeom prst="rect">
                <a:avLst/>
              </a:prstGeom>
              <a:blipFill>
                <a:blip r:embed="rId4"/>
                <a:stretch>
                  <a:fillRect l="-1230" t="-5660" b="-14151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7 Conector recto de flecha"/>
          <p:cNvCxnSpPr/>
          <p:nvPr/>
        </p:nvCxnSpPr>
        <p:spPr>
          <a:xfrm flipV="1">
            <a:off x="5004502" y="2852936"/>
            <a:ext cx="1471539" cy="3096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V="1">
            <a:off x="5004502" y="5301208"/>
            <a:ext cx="1471539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97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200" i="1" dirty="0">
                <a:solidFill>
                  <a:srgbClr val="FF0000"/>
                </a:solidFill>
                <a:latin typeface="High Tower Text" pitchFamily="18" charset="0"/>
              </a:rPr>
              <a:t>Diagrama de caja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443664" cy="1730821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ES" sz="2000" i="1" dirty="0" smtClean="0"/>
              <a:t>El diagrama de caja es un gráfico basado en los cuartiles que contiene además información sobre la simetría de la distribución y permite definir la idea de dato atípico</a:t>
            </a:r>
            <a:r>
              <a:rPr lang="es-ES" i="1" dirty="0" smtClean="0"/>
              <a:t>. </a:t>
            </a:r>
            <a:endParaRPr lang="es-ES_tradnl" i="1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0" t="38889" r="9000" b="33333"/>
          <a:stretch>
            <a:fillRect/>
          </a:stretch>
        </p:blipFill>
        <p:spPr bwMode="auto">
          <a:xfrm>
            <a:off x="827584" y="3501008"/>
            <a:ext cx="7924800" cy="190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200" i="1" dirty="0">
                <a:solidFill>
                  <a:srgbClr val="FF0000"/>
                </a:solidFill>
                <a:latin typeface="High Tower Text" pitchFamily="18" charset="0"/>
              </a:rPr>
              <a:t>Diagrama de caja</a:t>
            </a:r>
          </a:p>
        </p:txBody>
      </p:sp>
      <p:pic>
        <p:nvPicPr>
          <p:cNvPr id="2355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33" r="14999" b="16667"/>
          <a:stretch>
            <a:fillRect/>
          </a:stretch>
        </p:blipFill>
        <p:spPr bwMode="auto">
          <a:xfrm>
            <a:off x="914400" y="1752600"/>
            <a:ext cx="723900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200" i="1" dirty="0">
                <a:solidFill>
                  <a:srgbClr val="FF0000"/>
                </a:solidFill>
                <a:latin typeface="High Tower Text" pitchFamily="18" charset="0"/>
              </a:rPr>
              <a:t>Diagrama de caja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r>
              <a:rPr lang="es-ES" sz="2000" i="1" dirty="0" smtClean="0">
                <a:solidFill>
                  <a:srgbClr val="FF0000"/>
                </a:solidFill>
              </a:rPr>
              <a:t>Observación:</a:t>
            </a:r>
          </a:p>
          <a:p>
            <a:pPr marL="457200" lvl="1" indent="0" algn="just" eaLnBrk="1" hangingPunct="1">
              <a:buNone/>
            </a:pPr>
            <a:r>
              <a:rPr lang="es-ES" sz="2000" i="1" dirty="0" smtClean="0"/>
              <a:t>Los datos atípicos extremos requieren una atención particular, pueden deberse a errores en la medida o en el tratamiento de los datos, o bien porque pueden contener información relevante sobre el comportamiento de la variable. </a:t>
            </a:r>
            <a:endParaRPr lang="es-ES_tradnl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L" sz="1800" i="1" dirty="0" smtClean="0">
                <a:latin typeface="Calibri" pitchFamily="34" charset="0"/>
                <a:cs typeface="Calibri" pitchFamily="34" charset="0"/>
              </a:rPr>
              <a:t> A forma de ejemplo se muestran descriptivos de 200 muestras, para la variable peso en gramos (Peso_lab.omv):</a:t>
            </a:r>
            <a:br>
              <a:rPr lang="es-CL" sz="1800" i="1" dirty="0" smtClean="0">
                <a:latin typeface="Calibri" pitchFamily="34" charset="0"/>
                <a:cs typeface="Calibri" pitchFamily="34" charset="0"/>
              </a:rPr>
            </a:br>
            <a:endParaRPr lang="es-CL" sz="1800" i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5603" name="5 Marcador de contenido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4984" y="1314465"/>
            <a:ext cx="1773237" cy="1695450"/>
          </a:xfrm>
        </p:spPr>
      </p:pic>
      <p:pic>
        <p:nvPicPr>
          <p:cNvPr id="25604" name="6 Imagen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162" y="1196975"/>
            <a:ext cx="3209925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8 Imagen" descr="Recorte de pantal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4" y="2986088"/>
            <a:ext cx="1773236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9 Imagen" descr="Recorte de pantall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4" y="4623907"/>
            <a:ext cx="1773237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10 Imagen" descr="Recorte de pantalla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888" y="3644900"/>
            <a:ext cx="3121025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3419872" y="5058085"/>
            <a:ext cx="16591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i="1" dirty="0" smtClean="0">
                <a:solidFill>
                  <a:schemeClr val="accent6">
                    <a:lumMod val="50000"/>
                  </a:schemeClr>
                </a:solidFill>
              </a:rPr>
              <a:t>Datos Atípicos </a:t>
            </a:r>
            <a:endParaRPr lang="es-CL" dirty="0"/>
          </a:p>
        </p:txBody>
      </p:sp>
      <p:cxnSp>
        <p:nvCxnSpPr>
          <p:cNvPr id="5" name="4 Conector recto de flecha"/>
          <p:cNvCxnSpPr>
            <a:stCxn id="3" idx="3"/>
          </p:cNvCxnSpPr>
          <p:nvPr/>
        </p:nvCxnSpPr>
        <p:spPr>
          <a:xfrm flipV="1">
            <a:off x="5078996" y="4005064"/>
            <a:ext cx="2185404" cy="1237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sz="34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igh Tower Text" pitchFamily="18" charset="0"/>
              </a:rPr>
              <a:t>Medidas de dispersión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301306"/>
            <a:ext cx="8153400" cy="2608312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s-ES_tradnl" sz="1600" i="1" dirty="0" smtClean="0">
                <a:latin typeface="Calibri" pitchFamily="34" charset="0"/>
                <a:cs typeface="Calibri" pitchFamily="34" charset="0"/>
              </a:rPr>
              <a:t>Las medidas de variabilidad indican la dispersión de los puntajes obtenidos para la variable en estudio.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s-ES_tradnl" sz="1600" i="1" dirty="0" smtClean="0"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s-ES_tradnl" sz="1600" i="1" dirty="0" smtClean="0">
              <a:latin typeface="Calibri" pitchFamily="34" charset="0"/>
              <a:cs typeface="Calibri" pitchFamily="34" charset="0"/>
            </a:endParaRPr>
          </a:p>
          <a:p>
            <a:pPr marL="914400" lvl="2" indent="0" algn="just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s-ES_tradnl" sz="1600" i="1" dirty="0" smtClean="0">
                <a:latin typeface="Calibri" pitchFamily="34" charset="0"/>
                <a:cs typeface="Calibri" pitchFamily="34" charset="0"/>
              </a:rPr>
              <a:t>Cuando el conjunto está con </a:t>
            </a:r>
            <a:r>
              <a:rPr lang="es-ES_tradnl" sz="1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baja dispersión</a:t>
            </a:r>
            <a:r>
              <a:rPr lang="es-ES_tradnl" sz="16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_tradnl" sz="1600" i="1" dirty="0" smtClean="0">
                <a:latin typeface="Calibri" pitchFamily="34" charset="0"/>
                <a:cs typeface="Calibri" pitchFamily="34" charset="0"/>
              </a:rPr>
              <a:t>se dice que es </a:t>
            </a:r>
            <a:r>
              <a:rPr lang="es-ES_tradnl" sz="1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homogéneo</a:t>
            </a:r>
            <a:r>
              <a:rPr lang="es-ES_tradnl" sz="16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914400" lvl="2" indent="0" algn="just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s-ES_tradnl" sz="1600" i="1" dirty="0" smtClean="0">
                <a:latin typeface="Calibri" pitchFamily="34" charset="0"/>
                <a:cs typeface="Calibri" pitchFamily="34" charset="0"/>
              </a:rPr>
              <a:t>Cuando está </a:t>
            </a:r>
            <a:r>
              <a:rPr lang="es-ES_tradnl" sz="1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altamente disperso</a:t>
            </a:r>
            <a:r>
              <a:rPr lang="es-ES_tradnl" sz="1600" i="1" dirty="0" smtClean="0">
                <a:latin typeface="Calibri" pitchFamily="34" charset="0"/>
                <a:cs typeface="Calibri" pitchFamily="34" charset="0"/>
              </a:rPr>
              <a:t> se dice que es </a:t>
            </a:r>
            <a:r>
              <a:rPr lang="es-ES_tradnl" sz="1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heterogéneo</a:t>
            </a:r>
            <a:r>
              <a:rPr lang="es-ES_tradnl" sz="16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2" algn="just" eaLnBrk="1" hangingPunct="1">
              <a:lnSpc>
                <a:spcPct val="90000"/>
              </a:lnSpc>
              <a:defRPr/>
            </a:pPr>
            <a:endParaRPr lang="es-ES_tradnl" sz="1600" i="1" dirty="0" smtClean="0">
              <a:latin typeface="Calibri" pitchFamily="34" charset="0"/>
              <a:cs typeface="Calibri" pitchFamily="34" charset="0"/>
            </a:endParaRPr>
          </a:p>
          <a:p>
            <a:pPr lvl="2" algn="just" eaLnBrk="1" hangingPunct="1">
              <a:lnSpc>
                <a:spcPct val="90000"/>
              </a:lnSpc>
              <a:defRPr/>
            </a:pPr>
            <a:endParaRPr lang="es-ES_tradnl" sz="1600" i="1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s-ES_tradnl" sz="1600" i="1" dirty="0" smtClean="0">
                <a:latin typeface="Calibri" pitchFamily="34" charset="0"/>
                <a:cs typeface="Calibri" pitchFamily="34" charset="0"/>
              </a:rPr>
              <a:t>Las medidas de dispersión más utilizadas son: </a:t>
            </a:r>
            <a:r>
              <a:rPr lang="es-ES_tradnl" sz="1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Rango; Rango intercuartil, Varianza, Desviación estándar o típica; Coeficiente de variación.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s-ES_tradnl" sz="2700" dirty="0" smtClean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216630"/>
            <a:ext cx="3240360" cy="225665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4221088"/>
            <a:ext cx="3086359" cy="23286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1 Imagen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81075"/>
            <a:ext cx="8137525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3 Imagen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836613"/>
            <a:ext cx="82804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2 Imagen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81075"/>
            <a:ext cx="8424862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2 Imagen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585788"/>
            <a:ext cx="14859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3 Imagen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3709988"/>
            <a:ext cx="372110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4 Imagen" descr="Recorte de pantal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763" y="3148013"/>
            <a:ext cx="7524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Flecha derecha"/>
          <p:cNvSpPr/>
          <p:nvPr/>
        </p:nvSpPr>
        <p:spPr>
          <a:xfrm>
            <a:off x="4572000" y="4044950"/>
            <a:ext cx="576263" cy="320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pic>
        <p:nvPicPr>
          <p:cNvPr id="15366" name="7 Imagen" descr="Recorte de pantall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950" y="838200"/>
            <a:ext cx="551815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8 Imagen" descr="Recorte de pantalla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713" y="3455988"/>
            <a:ext cx="2389187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9 Imagen" descr="Recorte de pantalla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516563"/>
            <a:ext cx="39719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Flecha abajo"/>
          <p:cNvSpPr/>
          <p:nvPr/>
        </p:nvSpPr>
        <p:spPr>
          <a:xfrm>
            <a:off x="6557963" y="4813300"/>
            <a:ext cx="317500" cy="5603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1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8643457"/>
                  </p:ext>
                </p:extLst>
              </p:nvPr>
            </p:nvGraphicFramePr>
            <p:xfrm>
              <a:off x="467544" y="3793108"/>
              <a:ext cx="5829300" cy="291263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7927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0500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20213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Medidas</a:t>
                          </a: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  <a:r>
                            <a:rPr lang="es-CL" sz="1100" dirty="0" smtClean="0">
                              <a:effectLst/>
                            </a:rPr>
                            <a:t>Alumno 2:</a:t>
                          </a:r>
                          <a:r>
                            <a:rPr lang="es-CL" sz="1100" baseline="0" dirty="0" smtClean="0">
                              <a:effectLst/>
                            </a:rPr>
                            <a:t>     1     4     4     4    7</a:t>
                          </a:r>
                        </a:p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0213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Rango 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R = 7 – 1 = 6</a:t>
                          </a:r>
                          <a14:m>
                            <m:oMath xmlns:m="http://schemas.openxmlformats.org/officeDocument/2006/math">
                              <m:r>
                                <a:rPr lang="es-CL" sz="1100" b="0" i="1" smtClean="0">
                                  <a:effectLst/>
                                  <a:latin typeface="Cambria Math"/>
                                </a:rPr>
                                <m:t>𝑢</m:t>
                              </m:r>
                            </m:oMath>
                          </a14:m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43812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Rango Intercuartil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RI = 5,5 – 2,5 = 3</a:t>
                          </a:r>
                          <a14:m>
                            <m:oMath xmlns:m="http://schemas.openxmlformats.org/officeDocument/2006/math">
                              <m:r>
                                <a:rPr lang="es-CL" sz="1100" b="0" i="1" smtClean="0">
                                  <a:effectLst/>
                                  <a:latin typeface="Cambria Math"/>
                                </a:rPr>
                                <m:t>𝑢</m:t>
                              </m:r>
                            </m:oMath>
                          </a14:m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510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Desviación Estándar o Típica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S=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CL" sz="11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CL" sz="1100">
                                          <a:effectLst/>
                                          <a:latin typeface="Cambria Math"/>
                                        </a:rPr>
                                        <m:t>(1−4)</m:t>
                                      </m:r>
                                    </m:e>
                                    <m:sup>
                                      <m:r>
                                        <a:rPr lang="es-CL" sz="1100">
                                          <a:effectLst/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(4−4)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(4−4)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(4−4)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(7−4)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s-CL" sz="11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r>
                                <a:rPr lang="es-CL" sz="1100" b="0" i="1" smtClean="0">
                                  <a:effectLst/>
                                  <a:latin typeface="Cambria Math"/>
                                </a:rPr>
                                <m:t>2,1213 </m:t>
                              </m:r>
                              <m:r>
                                <a:rPr lang="es-CL" sz="1100" b="0" i="1" smtClean="0">
                                  <a:effectLst/>
                                  <a:latin typeface="Cambria Math"/>
                                </a:rPr>
                                <m:t>𝑢</m:t>
                              </m:r>
                            </m:oMath>
                          </a14:m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2808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Varianza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−1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s-CL" sz="11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p>
                                        <m:sSupPr>
                                          <m:ctrlPr>
                                            <a:rPr lang="es-CL" sz="1100" i="1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s-CL" sz="1100">
                                              <a:effectLst/>
                                              <a:latin typeface="Cambria Math"/>
                                            </a:rPr>
                                            <m:t>𝑋</m:t>
                                          </m:r>
                                        </m:e>
                                        <m:sup>
                                          <m:r>
                                            <a:rPr lang="es-CL" sz="1100">
                                              <a:effectLst/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acc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s-CL" sz="11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s-CL" sz="1100" i="1"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s-CL" sz="1100">
                                              <a:effectLst/>
                                              <a:latin typeface="Cambria Math"/>
                                            </a:rPr>
                                            <m:t>𝑋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es-CL" sz="1100">
                                          <a:effectLst/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19.6−</m:t>
                                  </m:r>
                                  <m:sSup>
                                    <m:sSupPr>
                                      <m:ctrlPr>
                                        <a:rPr lang="es-CL" sz="11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CL" sz="1100">
                                          <a:effectLst/>
                                          <a:latin typeface="Cambria Math"/>
                                        </a:rPr>
                                        <m:t>4</m:t>
                                      </m:r>
                                    </m:e>
                                    <m:sup>
                                      <m:r>
                                        <a:rPr lang="es-CL" sz="1100">
                                          <a:effectLst/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=4,5</m:t>
                              </m:r>
                            </m:oMath>
                          </a14:m>
                          <a:r>
                            <a:rPr lang="es-CL" sz="1100" dirty="0" smtClean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s-CL" sz="11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 b="0" i="1" smtClean="0">
                                      <a:effectLst/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es-CL" sz="1100" b="0" i="1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s-CL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27938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Coeficiente de variación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𝐶𝑉</m:t>
                                </m:r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𝑆</m:t>
                                    </m:r>
                                  </m:num>
                                  <m:den>
                                    <m:acc>
                                      <m:accPr>
                                        <m:chr m:val="̅"/>
                                        <m:ctrlPr>
                                          <a:rPr lang="es-CL" sz="11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s-CL" sz="1100">
                                            <a:effectLst/>
                                            <a:latin typeface="Cambria Math"/>
                                          </a:rPr>
                                          <m:t>𝑋</m:t>
                                        </m:r>
                                      </m:e>
                                    </m:acc>
                                  </m:den>
                                </m:f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∙100%=</m:t>
                                </m:r>
                                <m:f>
                                  <m:f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2,1213</m:t>
                                    </m:r>
                                  </m:num>
                                  <m:den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s-CL" sz="1100" b="0" i="0" smtClean="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53,0.%</m:t>
                                </m:r>
                              </m:oMath>
                            </m:oMathPara>
                          </a14:m>
                          <a:endParaRPr lang="es-CL" sz="1100" dirty="0">
                            <a:effectLst/>
                          </a:endParaRPr>
                        </a:p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1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8643457"/>
                  </p:ext>
                </p:extLst>
              </p:nvPr>
            </p:nvGraphicFramePr>
            <p:xfrm>
              <a:off x="467544" y="3793108"/>
              <a:ext cx="5829300" cy="290132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79270"/>
                    <a:gridCol w="4050030"/>
                  </a:tblGrid>
                  <a:tr h="374269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Medidas</a:t>
                          </a: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  <a:r>
                            <a:rPr lang="es-CL" sz="1100" dirty="0" smtClean="0">
                              <a:effectLst/>
                            </a:rPr>
                            <a:t>Alumno 2:</a:t>
                          </a:r>
                          <a:r>
                            <a:rPr lang="es-CL" sz="1100" baseline="0" dirty="0" smtClean="0">
                              <a:effectLst/>
                            </a:rPr>
                            <a:t>     1     4     4     4    7</a:t>
                          </a:r>
                        </a:p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20213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Rango 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44127" t="-197059" b="-1123529"/>
                          </a:stretch>
                        </a:blipFill>
                      </a:tcPr>
                    </a:tc>
                  </a:tr>
                  <a:tr h="243812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Rango Intercuartil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44127" t="-252500" b="-855000"/>
                          </a:stretch>
                        </a:blipFill>
                      </a:tcPr>
                    </a:tc>
                  </a:tr>
                  <a:tr h="42510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Desviación Estándar o Típica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44127" t="-204348" b="-395652"/>
                          </a:stretch>
                        </a:blipFill>
                      </a:tcPr>
                    </a:tc>
                  </a:tr>
                  <a:tr h="82808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Varianza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44127" t="-154412" b="-100735"/>
                          </a:stretch>
                        </a:blipFill>
                      </a:tcPr>
                    </a:tc>
                  </a:tr>
                  <a:tr h="827938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Coeficiente de variación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44127" t="-254412" b="-73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2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00457604"/>
                  </p:ext>
                </p:extLst>
              </p:nvPr>
            </p:nvGraphicFramePr>
            <p:xfrm>
              <a:off x="467544" y="728063"/>
              <a:ext cx="5829300" cy="283637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7927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0500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213495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Medidas</a:t>
                          </a: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  <a:r>
                            <a:rPr lang="es-CL" sz="1100" dirty="0" smtClean="0">
                              <a:effectLst/>
                            </a:rPr>
                            <a:t>Alumno 1.</a:t>
                          </a:r>
                          <a:r>
                            <a:rPr lang="es-CL" sz="1100" baseline="0" dirty="0" smtClean="0">
                              <a:effectLst/>
                            </a:rPr>
                            <a:t>:     </a:t>
                          </a:r>
                          <a:r>
                            <a:rPr lang="es-CL" sz="1100" dirty="0" smtClean="0">
                              <a:effectLst/>
                            </a:rPr>
                            <a:t>4 </a:t>
                          </a:r>
                          <a:r>
                            <a:rPr lang="es-CL" sz="1100" baseline="0" dirty="0" smtClean="0">
                              <a:effectLst/>
                            </a:rPr>
                            <a:t>    4     4      4      4  </a:t>
                          </a:r>
                        </a:p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99318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Rango 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R =4 – 4 = 0</a:t>
                          </a:r>
                          <a14:m>
                            <m:oMath xmlns:m="http://schemas.openxmlformats.org/officeDocument/2006/math">
                              <m:r>
                                <a:rPr lang="es-CL" sz="1100" b="0" i="1" smtClean="0">
                                  <a:effectLst/>
                                  <a:latin typeface="Cambria Math"/>
                                </a:rPr>
                                <m:t>𝑢</m:t>
                              </m:r>
                            </m:oMath>
                          </a14:m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99318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Rango Intercuartil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RI = 4 – 4 = 0</a:t>
                          </a:r>
                          <a14:m>
                            <m:oMath xmlns:m="http://schemas.openxmlformats.org/officeDocument/2006/math">
                              <m:r>
                                <a:rPr lang="es-CL" sz="1100" b="0" i="1" smtClean="0">
                                  <a:effectLst/>
                                  <a:latin typeface="Cambria Math"/>
                                </a:rPr>
                                <m:t>𝑢</m:t>
                              </m:r>
                            </m:oMath>
                          </a14:m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19186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Desviación Estándar o Típica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S=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CL" sz="11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CL" sz="1100">
                                          <a:effectLst/>
                                          <a:latin typeface="Cambria Math"/>
                                        </a:rPr>
                                        <m:t>(4−4)</m:t>
                                      </m:r>
                                    </m:e>
                                    <m:sup>
                                      <m:r>
                                        <a:rPr lang="es-CL" sz="1100">
                                          <a:effectLst/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(4−4)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(4−4)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(4−4)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CL" sz="1100">
                                  <a:effectLst/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s-CL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(4−4)</m:t>
                                  </m:r>
                                </m:e>
                                <m:sup>
                                  <m:r>
                                    <a:rPr lang="es-CL" sz="11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s-CL" sz="1100" dirty="0">
                              <a:effectLst/>
                            </a:rPr>
                            <a:t>=</a:t>
                          </a:r>
                          <a:r>
                            <a:rPr lang="es-CL" sz="1100" dirty="0" smtClean="0">
                              <a:effectLst/>
                            </a:rPr>
                            <a:t>0 </a:t>
                          </a:r>
                          <a14:m>
                            <m:oMath xmlns:m="http://schemas.openxmlformats.org/officeDocument/2006/math">
                              <m:r>
                                <a:rPr lang="es-CL" sz="1100" b="0" i="1" smtClean="0">
                                  <a:effectLst/>
                                  <a:latin typeface="Cambria Math"/>
                                </a:rPr>
                                <m:t>𝑢</m:t>
                              </m:r>
                            </m:oMath>
                          </a14:m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1656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Varianza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 smtClean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p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𝑛</m:t>
                                    </m:r>
                                  </m:num>
                                  <m:den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−1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s-CL" sz="11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sSup>
                                          <m:sSupPr>
                                            <m:ctrlPr>
                                              <a:rPr lang="es-CL" sz="11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s-CL" sz="1100">
                                                <a:effectLst/>
                                                <a:latin typeface="Cambria Math"/>
                                              </a:rPr>
                                              <m:t>𝑋</m:t>
                                            </m:r>
                                          </m:e>
                                          <m:sup>
                                            <m:r>
                                              <a:rPr lang="es-CL" sz="1100">
                                                <a:effectLst/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acc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s-CL" sz="11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s-CL" sz="1100" i="1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s-CL" sz="1100">
                                                <a:effectLst/>
                                                <a:latin typeface="Cambria Math"/>
                                              </a:rPr>
                                              <m:t>𝑋</m:t>
                                            </m:r>
                                          </m:e>
                                        </m:acc>
                                      </m:e>
                                      <m:sup>
                                        <m:r>
                                          <a:rPr lang="es-CL" sz="11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16−</m:t>
                                    </m:r>
                                    <m:sSup>
                                      <m:sSupPr>
                                        <m:ctrlPr>
                                          <a:rPr lang="es-CL" sz="11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CL" sz="1100">
                                            <a:effectLst/>
                                            <a:latin typeface="Cambria Math"/>
                                          </a:rPr>
                                          <m:t>4</m:t>
                                        </m:r>
                                      </m:e>
                                      <m:sup>
                                        <m:r>
                                          <a:rPr lang="es-CL" sz="11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=0</m:t>
                                </m:r>
                                <m:r>
                                  <a:rPr lang="es-CL" sz="1100" i="1" smtClean="0">
                                    <a:effectLst/>
                                    <a:latin typeface="Cambria Math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s-CL" sz="11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sz="1100" b="0" i="1" smtClean="0">
                                        <a:effectLst/>
                                        <a:latin typeface="Cambria Math"/>
                                      </a:rPr>
                                      <m:t>𝑢</m:t>
                                    </m:r>
                                  </m:e>
                                  <m:sup>
                                    <m:r>
                                      <a:rPr lang="es-CL" sz="1100" b="0" i="1" smtClean="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s-CL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16419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Coeficiente de variación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</a:p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𝐶𝑉</m:t>
                                </m:r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𝑆</m:t>
                                    </m:r>
                                  </m:num>
                                  <m:den>
                                    <m:acc>
                                      <m:accPr>
                                        <m:chr m:val="̅"/>
                                        <m:ctrlPr>
                                          <a:rPr lang="es-CL" sz="11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s-CL" sz="1100">
                                            <a:effectLst/>
                                            <a:latin typeface="Cambria Math"/>
                                          </a:rPr>
                                          <m:t>𝑋</m:t>
                                        </m:r>
                                      </m:e>
                                    </m:acc>
                                  </m:den>
                                </m:f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∙100%=</m:t>
                                </m:r>
                                <m:f>
                                  <m:fPr>
                                    <m:ctrlPr>
                                      <a:rPr lang="es-CL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num>
                                  <m:den>
                                    <m:r>
                                      <a:rPr lang="es-CL" sz="11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s-CL" sz="1100">
                                    <a:effectLst/>
                                    <a:latin typeface="Cambria Math"/>
                                  </a:rPr>
                                  <m:t>.100%=0%</m:t>
                                </m:r>
                              </m:oMath>
                            </m:oMathPara>
                          </a14:m>
                          <a:endParaRPr lang="es-CL" sz="1100" dirty="0">
                            <a:effectLst/>
                          </a:endParaRPr>
                        </a:p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2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00457604"/>
                  </p:ext>
                </p:extLst>
              </p:nvPr>
            </p:nvGraphicFramePr>
            <p:xfrm>
              <a:off x="467544" y="728063"/>
              <a:ext cx="5829300" cy="282507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79270"/>
                    <a:gridCol w="4050030"/>
                  </a:tblGrid>
                  <a:tr h="374269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Medidas</a:t>
                          </a: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 dirty="0">
                              <a:effectLst/>
                            </a:rPr>
                            <a:t> </a:t>
                          </a:r>
                          <a:r>
                            <a:rPr lang="es-CL" sz="1100" dirty="0" smtClean="0">
                              <a:effectLst/>
                            </a:rPr>
                            <a:t>Alumno 1.</a:t>
                          </a:r>
                          <a:r>
                            <a:rPr lang="es-CL" sz="1100" baseline="0" dirty="0" smtClean="0">
                              <a:effectLst/>
                            </a:rPr>
                            <a:t>:     </a:t>
                          </a:r>
                          <a:r>
                            <a:rPr lang="es-CL" sz="1100" dirty="0" smtClean="0">
                              <a:effectLst/>
                            </a:rPr>
                            <a:t>4 </a:t>
                          </a:r>
                          <a:r>
                            <a:rPr lang="es-CL" sz="1100" baseline="0" dirty="0" smtClean="0">
                              <a:effectLst/>
                            </a:rPr>
                            <a:t>    4     4      4      4  </a:t>
                          </a:r>
                        </a:p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C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99318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Rango 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44127" t="-203030" b="-1121212"/>
                          </a:stretch>
                        </a:blipFill>
                      </a:tcPr>
                    </a:tc>
                  </a:tr>
                  <a:tr h="199318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Rango Intercuartil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44127" t="-303030" b="-1021212"/>
                          </a:stretch>
                        </a:blipFill>
                      </a:tcPr>
                    </a:tc>
                  </a:tr>
                  <a:tr h="419186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Desviación Estándar o Típica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44127" t="-192754" b="-388406"/>
                          </a:stretch>
                        </a:blipFill>
                      </a:tcPr>
                    </a:tc>
                  </a:tr>
                  <a:tr h="81656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Varianza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44127" t="-150746" b="-100000"/>
                          </a:stretch>
                        </a:blipFill>
                      </a:tcPr>
                    </a:tc>
                  </a:tr>
                  <a:tr h="816419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CL" sz="1100">
                              <a:effectLst/>
                            </a:rPr>
                            <a:t>Coeficiente de variación</a:t>
                          </a:r>
                          <a:endParaRPr lang="es-C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44127" t="-25074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3 CuadroTexto"/>
          <p:cNvSpPr txBox="1"/>
          <p:nvPr/>
        </p:nvSpPr>
        <p:spPr>
          <a:xfrm>
            <a:off x="467544" y="17406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u="sng" dirty="0" smtClean="0">
                <a:solidFill>
                  <a:schemeClr val="accent6">
                    <a:lumMod val="50000"/>
                  </a:schemeClr>
                </a:solidFill>
              </a:rPr>
              <a:t>Calculamos </a:t>
            </a:r>
            <a:endParaRPr lang="es-CL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444208" y="1484784"/>
            <a:ext cx="21602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i="1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Considerando iguales medidas de tendencia central para ambos alumnos, se aprecia una variabilidad nula para el alumno 1 y una variabilidad porcentual de un 53,03% para el alumno 2.</a:t>
            </a:r>
            <a:endParaRPr lang="es-CL" sz="1600" i="1" dirty="0">
              <a:solidFill>
                <a:schemeClr val="accent6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1 Imagen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585788"/>
            <a:ext cx="14859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4 Imagen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3644900"/>
            <a:ext cx="3552825" cy="2520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Flecha derecha"/>
          <p:cNvSpPr/>
          <p:nvPr/>
        </p:nvSpPr>
        <p:spPr>
          <a:xfrm>
            <a:off x="4427538" y="3933825"/>
            <a:ext cx="576262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pic>
        <p:nvPicPr>
          <p:cNvPr id="17413" name="6 Imagen" descr="Recorte de pantal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1063625"/>
            <a:ext cx="3668713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200" i="1" dirty="0" smtClean="0">
                <a:solidFill>
                  <a:srgbClr val="FF0000"/>
                </a:solidFill>
                <a:latin typeface="High Tower Text" pitchFamily="18" charset="0"/>
              </a:rPr>
              <a:t>Ejercicio</a:t>
            </a:r>
          </a:p>
        </p:txBody>
      </p:sp>
      <p:sp>
        <p:nvSpPr>
          <p:cNvPr id="18435" name="Rectangle 1027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686800" cy="2810941"/>
          </a:xfrm>
        </p:spPr>
        <p:txBody>
          <a:bodyPr/>
          <a:lstStyle/>
          <a:p>
            <a:pPr marL="457200" lvl="1" indent="0" algn="just" eaLnBrk="1" hangingPunct="1">
              <a:buFont typeface="Wingdings 2" pitchFamily="18" charset="2"/>
              <a:buNone/>
            </a:pPr>
            <a:r>
              <a:rPr lang="es-ES" sz="2000" i="1" dirty="0" smtClean="0"/>
              <a:t>Se presentan los tiempos de reacción en segundos de 22 muestras ante un experimentos de laboratorio.</a:t>
            </a:r>
          </a:p>
          <a:p>
            <a:pPr marL="457200" lvl="1" indent="0" algn="just" eaLnBrk="1" hangingPunct="1">
              <a:buFont typeface="Wingdings 2" pitchFamily="18" charset="2"/>
              <a:buNone/>
            </a:pPr>
            <a:endParaRPr lang="es-ES" sz="2000" i="1" dirty="0"/>
          </a:p>
          <a:p>
            <a:pPr marL="457200" lvl="1" indent="0" eaLnBrk="1" hangingPunct="1">
              <a:buNone/>
            </a:pPr>
            <a:r>
              <a:rPr lang="es-ES" sz="1800" i="1" dirty="0"/>
              <a:t>10,8   14,4    8,5    17,2   19,6   30,1    17,2    17,1   16,1    12,6    14,7   12,4   17,3   18   8,4   15,2    11    1,5    14,6   9,1   12   11,6.</a:t>
            </a:r>
          </a:p>
          <a:p>
            <a:pPr marL="457200" lvl="1" indent="0" eaLnBrk="1" hangingPunct="1">
              <a:buFont typeface="Wingdings 2" pitchFamily="18" charset="2"/>
              <a:buNone/>
            </a:pPr>
            <a:r>
              <a:rPr lang="es-ES" sz="2000" i="1" dirty="0" smtClean="0"/>
              <a:t>Encuentre </a:t>
            </a:r>
            <a:r>
              <a:rPr lang="es-ES" sz="2000" i="1" dirty="0"/>
              <a:t>medidas de tendencia central y variabilidad y refiérase a la dispersión de las observaciones.</a:t>
            </a:r>
            <a:endParaRPr lang="es-ES_tradnl" sz="2000" i="1" dirty="0"/>
          </a:p>
        </p:txBody>
      </p:sp>
    </p:spTree>
    <p:extLst>
      <p:ext uri="{BB962C8B-B14F-4D97-AF65-F5344CB8AC3E}">
        <p14:creationId xmlns:p14="http://schemas.microsoft.com/office/powerpoint/2010/main" val="317601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Personalizado 1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5339</TotalTime>
  <Words>362</Words>
  <Application>Microsoft Office PowerPoint</Application>
  <PresentationFormat>Presentación en pantalla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Calibri</vt:lpstr>
      <vt:lpstr>Cambria Math</vt:lpstr>
      <vt:lpstr>Franklin Gothic Book</vt:lpstr>
      <vt:lpstr>Franklin Gothic Medium</vt:lpstr>
      <vt:lpstr>High Tower Text</vt:lpstr>
      <vt:lpstr>Times New Roman</vt:lpstr>
      <vt:lpstr>Wingdings 2</vt:lpstr>
      <vt:lpstr>Viajes</vt:lpstr>
      <vt:lpstr>Estadística Descriptiva  Medidas de Variabilidad     </vt:lpstr>
      <vt:lpstr>Medidas de dispersión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Ejercicio</vt:lpstr>
      <vt:lpstr>Solución:</vt:lpstr>
      <vt:lpstr>Diagrama de caja</vt:lpstr>
      <vt:lpstr>Diagrama de caja</vt:lpstr>
      <vt:lpstr>Diagrama de caja</vt:lpstr>
      <vt:lpstr> A forma de ejemplo se muestran descriptivos de 200 muestras, para la variable peso en gramos (Peso_lab.omv): </vt:lpstr>
    </vt:vector>
  </TitlesOfParts>
  <Company>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Estadística y uso del SPSS</dc:title>
  <dc:creator>Carolina Durán</dc:creator>
  <cp:lastModifiedBy>Usuario</cp:lastModifiedBy>
  <cp:revision>219</cp:revision>
  <cp:lastPrinted>2004-07-28T12:16:53Z</cp:lastPrinted>
  <dcterms:created xsi:type="dcterms:W3CDTF">2004-07-27T20:46:46Z</dcterms:created>
  <dcterms:modified xsi:type="dcterms:W3CDTF">2020-10-27T11:03:06Z</dcterms:modified>
</cp:coreProperties>
</file>