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6" r:id="rId1"/>
  </p:sldMasterIdLst>
  <p:notesMasterIdLst>
    <p:notesMasterId r:id="rId29"/>
  </p:notesMasterIdLst>
  <p:handoutMasterIdLst>
    <p:handoutMasterId r:id="rId30"/>
  </p:handoutMasterIdLst>
  <p:sldIdLst>
    <p:sldId id="256" r:id="rId2"/>
    <p:sldId id="259" r:id="rId3"/>
    <p:sldId id="299" r:id="rId4"/>
    <p:sldId id="295" r:id="rId5"/>
    <p:sldId id="296" r:id="rId6"/>
    <p:sldId id="263" r:id="rId7"/>
    <p:sldId id="264" r:id="rId8"/>
    <p:sldId id="265" r:id="rId9"/>
    <p:sldId id="297" r:id="rId10"/>
    <p:sldId id="300" r:id="rId11"/>
    <p:sldId id="281" r:id="rId12"/>
    <p:sldId id="302"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Lst>
  <p:sldSz cx="9144000" cy="6858000" type="screen4x3"/>
  <p:notesSz cx="6858000" cy="9871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4608" autoAdjust="0"/>
  </p:normalViewPr>
  <p:slideViewPr>
    <p:cSldViewPr>
      <p:cViewPr varScale="1">
        <p:scale>
          <a:sx n="65" d="100"/>
          <a:sy n="65" d="100"/>
        </p:scale>
        <p:origin x="13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44"/>
    </p:cViewPr>
  </p:sorterViewPr>
  <p:notesViewPr>
    <p:cSldViewPr>
      <p:cViewPr varScale="1">
        <p:scale>
          <a:sx n="38" d="100"/>
          <a:sy n="38" d="100"/>
        </p:scale>
        <p:origin x="-1542" y="-72"/>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t" anchorCtr="0" compatLnSpc="1">
            <a:prstTxWarp prst="textNoShape">
              <a:avLst/>
            </a:prstTxWarp>
          </a:bodyPr>
          <a:lstStyle>
            <a:lvl1pPr defTabSz="950913">
              <a:defRPr sz="1200"/>
            </a:lvl1pPr>
          </a:lstStyle>
          <a:p>
            <a:pPr>
              <a:defRPr/>
            </a:pPr>
            <a:endParaRPr lang="en-US"/>
          </a:p>
        </p:txBody>
      </p:sp>
      <p:sp>
        <p:nvSpPr>
          <p:cNvPr id="34819" name="Rectangle 3"/>
          <p:cNvSpPr>
            <a:spLocks noGrp="1" noChangeArrowheads="1"/>
          </p:cNvSpPr>
          <p:nvPr>
            <p:ph type="dt" sz="quarter" idx="1"/>
          </p:nvPr>
        </p:nvSpPr>
        <p:spPr bwMode="auto">
          <a:xfrm>
            <a:off x="3884613"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t" anchorCtr="0" compatLnSpc="1">
            <a:prstTxWarp prst="textNoShape">
              <a:avLst/>
            </a:prstTxWarp>
          </a:bodyPr>
          <a:lstStyle>
            <a:lvl1pPr algn="r" defTabSz="950913">
              <a:defRPr sz="1200"/>
            </a:lvl1pPr>
          </a:lstStyle>
          <a:p>
            <a:pPr>
              <a:defRPr/>
            </a:pPr>
            <a:endParaRPr lang="en-US"/>
          </a:p>
        </p:txBody>
      </p:sp>
      <p:sp>
        <p:nvSpPr>
          <p:cNvPr id="34820" name="Rectangle 4"/>
          <p:cNvSpPr>
            <a:spLocks noGrp="1" noChangeArrowheads="1"/>
          </p:cNvSpPr>
          <p:nvPr>
            <p:ph type="ftr" sz="quarter" idx="2"/>
          </p:nvPr>
        </p:nvSpPr>
        <p:spPr bwMode="auto">
          <a:xfrm>
            <a:off x="0" y="9375775"/>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b" anchorCtr="0" compatLnSpc="1">
            <a:prstTxWarp prst="textNoShape">
              <a:avLst/>
            </a:prstTxWarp>
          </a:bodyPr>
          <a:lstStyle>
            <a:lvl1pPr defTabSz="950913">
              <a:defRPr sz="1200"/>
            </a:lvl1pPr>
          </a:lstStyle>
          <a:p>
            <a:pPr>
              <a:defRPr/>
            </a:pPr>
            <a:endParaRPr lang="en-US"/>
          </a:p>
        </p:txBody>
      </p:sp>
      <p:sp>
        <p:nvSpPr>
          <p:cNvPr id="34821" name="Rectangle 5"/>
          <p:cNvSpPr>
            <a:spLocks noGrp="1" noChangeArrowheads="1"/>
          </p:cNvSpPr>
          <p:nvPr>
            <p:ph type="sldNum" sz="quarter" idx="3"/>
          </p:nvPr>
        </p:nvSpPr>
        <p:spPr bwMode="auto">
          <a:xfrm>
            <a:off x="3884613" y="9375775"/>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b" anchorCtr="0" compatLnSpc="1">
            <a:prstTxWarp prst="textNoShape">
              <a:avLst/>
            </a:prstTxWarp>
          </a:bodyPr>
          <a:lstStyle>
            <a:lvl1pPr algn="r" defTabSz="950913">
              <a:defRPr sz="1200"/>
            </a:lvl1pPr>
          </a:lstStyle>
          <a:p>
            <a:pPr>
              <a:defRPr/>
            </a:pPr>
            <a:fld id="{FB2788F2-053C-4C79-A3A2-B627E9A23F59}" type="slidenum">
              <a:rPr lang="en-US"/>
              <a:pPr>
                <a:defRPr/>
              </a:pPr>
              <a:t>‹Nº›</a:t>
            </a:fld>
            <a:endParaRPr lang="en-US"/>
          </a:p>
        </p:txBody>
      </p:sp>
    </p:spTree>
    <p:extLst>
      <p:ext uri="{BB962C8B-B14F-4D97-AF65-F5344CB8AC3E}">
        <p14:creationId xmlns:p14="http://schemas.microsoft.com/office/powerpoint/2010/main" val="227369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bwMode="auto">
          <a:xfrm>
            <a:off x="0"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t" anchorCtr="0" compatLnSpc="1">
            <a:prstTxWarp prst="textNoShape">
              <a:avLst/>
            </a:prstTxWarp>
          </a:bodyPr>
          <a:lstStyle>
            <a:lvl1pPr defTabSz="950913">
              <a:defRPr sz="1200"/>
            </a:lvl1pPr>
          </a:lstStyle>
          <a:p>
            <a:pPr>
              <a:defRPr/>
            </a:pPr>
            <a:endParaRPr lang="en-US"/>
          </a:p>
        </p:txBody>
      </p:sp>
      <p:sp>
        <p:nvSpPr>
          <p:cNvPr id="44035" name="Rectangle 1027"/>
          <p:cNvSpPr>
            <a:spLocks noGrp="1" noChangeArrowheads="1"/>
          </p:cNvSpPr>
          <p:nvPr>
            <p:ph type="dt" idx="1"/>
          </p:nvPr>
        </p:nvSpPr>
        <p:spPr bwMode="auto">
          <a:xfrm>
            <a:off x="3884613"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t" anchorCtr="0" compatLnSpc="1">
            <a:prstTxWarp prst="textNoShape">
              <a:avLst/>
            </a:prstTxWarp>
          </a:bodyPr>
          <a:lstStyle>
            <a:lvl1pPr algn="r" defTabSz="950913">
              <a:defRPr sz="1200"/>
            </a:lvl1pPr>
          </a:lstStyle>
          <a:p>
            <a:pPr>
              <a:defRPr/>
            </a:pPr>
            <a:endParaRPr lang="en-US"/>
          </a:p>
        </p:txBody>
      </p:sp>
      <p:sp>
        <p:nvSpPr>
          <p:cNvPr id="26628" name="Rectangle 1028"/>
          <p:cNvSpPr>
            <a:spLocks noGrp="1" noRot="1" noChangeAspect="1" noChangeArrowheads="1" noTextEdit="1"/>
          </p:cNvSpPr>
          <p:nvPr>
            <p:ph type="sldImg" idx="2"/>
          </p:nvPr>
        </p:nvSpPr>
        <p:spPr bwMode="auto">
          <a:xfrm>
            <a:off x="960438" y="739775"/>
            <a:ext cx="49371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1029"/>
          <p:cNvSpPr>
            <a:spLocks noGrp="1" noChangeArrowheads="1"/>
          </p:cNvSpPr>
          <p:nvPr>
            <p:ph type="body" sz="quarter" idx="3"/>
          </p:nvPr>
        </p:nvSpPr>
        <p:spPr bwMode="auto">
          <a:xfrm>
            <a:off x="685800" y="4689475"/>
            <a:ext cx="54864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44038" name="Rectangle 1030"/>
          <p:cNvSpPr>
            <a:spLocks noGrp="1" noChangeArrowheads="1"/>
          </p:cNvSpPr>
          <p:nvPr>
            <p:ph type="ftr" sz="quarter" idx="4"/>
          </p:nvPr>
        </p:nvSpPr>
        <p:spPr bwMode="auto">
          <a:xfrm>
            <a:off x="0" y="9375775"/>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b" anchorCtr="0" compatLnSpc="1">
            <a:prstTxWarp prst="textNoShape">
              <a:avLst/>
            </a:prstTxWarp>
          </a:bodyPr>
          <a:lstStyle>
            <a:lvl1pPr defTabSz="950913">
              <a:defRPr sz="1200"/>
            </a:lvl1pPr>
          </a:lstStyle>
          <a:p>
            <a:pPr>
              <a:defRPr/>
            </a:pPr>
            <a:endParaRPr lang="en-US"/>
          </a:p>
        </p:txBody>
      </p:sp>
      <p:sp>
        <p:nvSpPr>
          <p:cNvPr id="44039" name="Rectangle 1031"/>
          <p:cNvSpPr>
            <a:spLocks noGrp="1" noChangeArrowheads="1"/>
          </p:cNvSpPr>
          <p:nvPr>
            <p:ph type="sldNum" sz="quarter" idx="5"/>
          </p:nvPr>
        </p:nvSpPr>
        <p:spPr bwMode="auto">
          <a:xfrm>
            <a:off x="3884613" y="9375775"/>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8" tIns="47549" rIns="95098" bIns="47549" numCol="1" anchor="b" anchorCtr="0" compatLnSpc="1">
            <a:prstTxWarp prst="textNoShape">
              <a:avLst/>
            </a:prstTxWarp>
          </a:bodyPr>
          <a:lstStyle>
            <a:lvl1pPr algn="r" defTabSz="950913">
              <a:defRPr sz="1200"/>
            </a:lvl1pPr>
          </a:lstStyle>
          <a:p>
            <a:pPr>
              <a:defRPr/>
            </a:pPr>
            <a:fld id="{70AFF46F-C9E5-434A-8962-5FDCDC8D7D20}" type="slidenum">
              <a:rPr lang="en-US"/>
              <a:pPr>
                <a:defRPr/>
              </a:pPr>
              <a:t>‹Nº›</a:t>
            </a:fld>
            <a:endParaRPr lang="en-US"/>
          </a:p>
        </p:txBody>
      </p:sp>
    </p:spTree>
    <p:extLst>
      <p:ext uri="{BB962C8B-B14F-4D97-AF65-F5344CB8AC3E}">
        <p14:creationId xmlns:p14="http://schemas.microsoft.com/office/powerpoint/2010/main" val="392025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C94993AF-755E-4173-AEE8-959277C8B039}" type="slidenum">
              <a:rPr lang="en-US" smtClean="0"/>
              <a:pPr>
                <a:defRPr/>
              </a:pPr>
              <a:t>3</a:t>
            </a:fld>
            <a:endParaRPr lang="en-US"/>
          </a:p>
        </p:txBody>
      </p:sp>
    </p:spTree>
    <p:extLst>
      <p:ext uri="{BB962C8B-B14F-4D97-AF65-F5344CB8AC3E}">
        <p14:creationId xmlns:p14="http://schemas.microsoft.com/office/powerpoint/2010/main" val="112943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a:ln/>
        </p:spPr>
      </p:sp>
      <p:sp>
        <p:nvSpPr>
          <p:cNvPr id="15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smtClean="0"/>
          </a:p>
        </p:txBody>
      </p:sp>
      <p:sp>
        <p:nvSpPr>
          <p:cNvPr id="153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92150" eaLnBrk="0" hangingPunct="0">
              <a:defRPr sz="1900">
                <a:solidFill>
                  <a:schemeClr val="tx1"/>
                </a:solidFill>
                <a:latin typeface="Arial" charset="0"/>
              </a:defRPr>
            </a:lvl1pPr>
            <a:lvl2pPr marL="742950" indent="-285750" defTabSz="692150" eaLnBrk="0" hangingPunct="0">
              <a:defRPr sz="1900">
                <a:solidFill>
                  <a:schemeClr val="tx1"/>
                </a:solidFill>
                <a:latin typeface="Arial" charset="0"/>
              </a:defRPr>
            </a:lvl2pPr>
            <a:lvl3pPr marL="1143000" indent="-228600" defTabSz="692150" eaLnBrk="0" hangingPunct="0">
              <a:defRPr sz="1900">
                <a:solidFill>
                  <a:schemeClr val="tx1"/>
                </a:solidFill>
                <a:latin typeface="Arial" charset="0"/>
              </a:defRPr>
            </a:lvl3pPr>
            <a:lvl4pPr marL="1600200" indent="-228600" defTabSz="692150" eaLnBrk="0" hangingPunct="0">
              <a:defRPr sz="1900">
                <a:solidFill>
                  <a:schemeClr val="tx1"/>
                </a:solidFill>
                <a:latin typeface="Arial" charset="0"/>
              </a:defRPr>
            </a:lvl4pPr>
            <a:lvl5pPr marL="2057400" indent="-228600" defTabSz="692150" eaLnBrk="0" hangingPunct="0">
              <a:defRPr sz="1900">
                <a:solidFill>
                  <a:schemeClr val="tx1"/>
                </a:solidFill>
                <a:latin typeface="Arial" charset="0"/>
              </a:defRPr>
            </a:lvl5pPr>
            <a:lvl6pPr marL="2514600" indent="-228600" defTabSz="692150" eaLnBrk="0" fontAlgn="base" hangingPunct="0">
              <a:spcBef>
                <a:spcPct val="0"/>
              </a:spcBef>
              <a:spcAft>
                <a:spcPct val="0"/>
              </a:spcAft>
              <a:defRPr sz="1900">
                <a:solidFill>
                  <a:schemeClr val="tx1"/>
                </a:solidFill>
                <a:latin typeface="Arial" charset="0"/>
              </a:defRPr>
            </a:lvl6pPr>
            <a:lvl7pPr marL="2971800" indent="-228600" defTabSz="692150" eaLnBrk="0" fontAlgn="base" hangingPunct="0">
              <a:spcBef>
                <a:spcPct val="0"/>
              </a:spcBef>
              <a:spcAft>
                <a:spcPct val="0"/>
              </a:spcAft>
              <a:defRPr sz="1900">
                <a:solidFill>
                  <a:schemeClr val="tx1"/>
                </a:solidFill>
                <a:latin typeface="Arial" charset="0"/>
              </a:defRPr>
            </a:lvl7pPr>
            <a:lvl8pPr marL="3429000" indent="-228600" defTabSz="692150" eaLnBrk="0" fontAlgn="base" hangingPunct="0">
              <a:spcBef>
                <a:spcPct val="0"/>
              </a:spcBef>
              <a:spcAft>
                <a:spcPct val="0"/>
              </a:spcAft>
              <a:defRPr sz="1900">
                <a:solidFill>
                  <a:schemeClr val="tx1"/>
                </a:solidFill>
                <a:latin typeface="Arial" charset="0"/>
              </a:defRPr>
            </a:lvl8pPr>
            <a:lvl9pPr marL="3886200" indent="-228600" defTabSz="692150" eaLnBrk="0" fontAlgn="base" hangingPunct="0">
              <a:spcBef>
                <a:spcPct val="0"/>
              </a:spcBef>
              <a:spcAft>
                <a:spcPct val="0"/>
              </a:spcAft>
              <a:defRPr sz="1900">
                <a:solidFill>
                  <a:schemeClr val="tx1"/>
                </a:solidFill>
                <a:latin typeface="Arial" charset="0"/>
              </a:defRPr>
            </a:lvl9pPr>
          </a:lstStyle>
          <a:p>
            <a:pPr eaLnBrk="1" hangingPunct="1"/>
            <a:fld id="{53663C01-8096-4260-8F56-9C9FE6D0F3D0}" type="slidenum">
              <a:rPr lang="es-ES" sz="1000" smtClean="0"/>
              <a:pPr eaLnBrk="1" hangingPunct="1"/>
              <a:t>5</a:t>
            </a:fld>
            <a:endParaRPr lang="es-ES" sz="1000" smtClean="0"/>
          </a:p>
        </p:txBody>
      </p:sp>
    </p:spTree>
    <p:extLst>
      <p:ext uri="{BB962C8B-B14F-4D97-AF65-F5344CB8AC3E}">
        <p14:creationId xmlns:p14="http://schemas.microsoft.com/office/powerpoint/2010/main" val="414763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C94993AF-755E-4173-AEE8-959277C8B039}" type="slidenum">
              <a:rPr lang="en-US" smtClean="0"/>
              <a:pPr>
                <a:defRPr/>
              </a:pPr>
              <a:t>10</a:t>
            </a:fld>
            <a:endParaRPr lang="en-US"/>
          </a:p>
        </p:txBody>
      </p:sp>
    </p:spTree>
    <p:extLst>
      <p:ext uri="{BB962C8B-B14F-4D97-AF65-F5344CB8AC3E}">
        <p14:creationId xmlns:p14="http://schemas.microsoft.com/office/powerpoint/2010/main" val="12219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endParaRPr lang="es-CL"/>
          </a:p>
        </p:txBody>
      </p:sp>
      <p:sp>
        <p:nvSpPr>
          <p:cNvPr id="6" name="1 Marcador de pie de página"/>
          <p:cNvSpPr>
            <a:spLocks noGrp="1"/>
          </p:cNvSpPr>
          <p:nvPr>
            <p:ph type="ftr" sz="quarter" idx="11"/>
          </p:nvPr>
        </p:nvSpPr>
        <p:spPr/>
        <p:txBody>
          <a:bodyPr/>
          <a:lstStyle>
            <a:lvl1pPr>
              <a:defRPr/>
            </a:lvl1pPr>
          </a:lstStyle>
          <a:p>
            <a:pPr>
              <a:defRPr/>
            </a:pPr>
            <a:r>
              <a:rPr lang="es-CL"/>
              <a:t>Técnicas estadísticas para el análisis de datos a través del SPSS ::: Iris Gallardo R., Cecilia Larraín R., Francisco Marro O., Andrés Antivilo B. Carolina Durán S.</a:t>
            </a:r>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4AC98A84-E5FD-4FC1-AF33-9ED923950131}" type="slidenum">
              <a:rPr lang="es-CL"/>
              <a:pPr>
                <a:defRPr/>
              </a:pPr>
              <a:t>‹Nº›</a:t>
            </a:fld>
            <a:endParaRPr lang="es-CL"/>
          </a:p>
        </p:txBody>
      </p:sp>
    </p:spTree>
    <p:extLst>
      <p:ext uri="{BB962C8B-B14F-4D97-AF65-F5344CB8AC3E}">
        <p14:creationId xmlns:p14="http://schemas.microsoft.com/office/powerpoint/2010/main" val="492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0022C98F-B128-4EA6-BD74-D7289DBBF22F}" type="datetime2">
              <a:rPr lang="en-US"/>
              <a:pPr>
                <a:defRPr/>
              </a:pPr>
              <a:t>Tuesday, August 17, 2021</a:t>
            </a:fld>
            <a:endParaRPr lang="en-US" dirty="0"/>
          </a:p>
        </p:txBody>
      </p:sp>
      <p:sp>
        <p:nvSpPr>
          <p:cNvPr id="5" name="27 Marcador de pie de página"/>
          <p:cNvSpPr>
            <a:spLocks noGrp="1"/>
          </p:cNvSpPr>
          <p:nvPr>
            <p:ph type="ftr" sz="quarter" idx="11"/>
          </p:nvPr>
        </p:nvSpPr>
        <p:spPr/>
        <p:txBody>
          <a:bodyPr/>
          <a:lstStyle>
            <a:lvl1pPr>
              <a:defRPr/>
            </a:lvl1pPr>
          </a:lstStyle>
          <a:p>
            <a:pPr>
              <a:defRPr/>
            </a:pPr>
            <a:endParaRPr lang="en-US"/>
          </a:p>
        </p:txBody>
      </p:sp>
      <p:sp>
        <p:nvSpPr>
          <p:cNvPr id="6" name="4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42052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D6A9BA56-74D6-4142-9C14-B272803482D7}" type="datetime2">
              <a:rPr lang="en-US"/>
              <a:pPr>
                <a:defRPr/>
              </a:pPr>
              <a:t>Tuesday, August 17, 2021</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197413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35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E2B75F7B-EABB-49E5-A2DB-A841C5FC3E4F}" type="datetime2">
              <a:rPr lang="en-US"/>
              <a:pPr>
                <a:defRPr/>
              </a:pPr>
              <a:t>Tuesday, August 17, 2021</a:t>
            </a:fld>
            <a:endParaRPr lang="en-US" dirty="0"/>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endParaRPr lang="es-ES_tradnl"/>
          </a:p>
        </p:txBody>
      </p:sp>
    </p:spTree>
    <p:extLst>
      <p:ext uri="{BB962C8B-B14F-4D97-AF65-F5344CB8AC3E}">
        <p14:creationId xmlns:p14="http://schemas.microsoft.com/office/powerpoint/2010/main" val="21219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E50B97F9-D47C-4558-8B2A-2A8F8F77AA4B}" type="datetime2">
              <a:rPr lang="en-US"/>
              <a:pPr>
                <a:defRPr/>
              </a:pPr>
              <a:t>Tuesday, August 17, 2021</a:t>
            </a:fld>
            <a:endParaRPr lang="en-US"/>
          </a:p>
        </p:txBody>
      </p:sp>
      <p:sp>
        <p:nvSpPr>
          <p:cNvPr id="7" name="10 Marcador de pie de página"/>
          <p:cNvSpPr>
            <a:spLocks noGrp="1"/>
          </p:cNvSpPr>
          <p:nvPr>
            <p:ph type="ftr" sz="quarter" idx="11"/>
          </p:nvPr>
        </p:nvSpPr>
        <p:spPr/>
        <p:txBody>
          <a:bodyPr/>
          <a:lstStyle>
            <a:lvl1pPr>
              <a:defRPr/>
            </a:lvl1pPr>
          </a:lstStyle>
          <a:p>
            <a:pPr>
              <a:defRPr/>
            </a:pPr>
            <a:endParaRPr lang="en-US"/>
          </a:p>
        </p:txBody>
      </p:sp>
      <p:sp>
        <p:nvSpPr>
          <p:cNvPr id="9" name="15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308763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5DE20FBE-720F-4EA6-BAAC-00EF0FB09F4E}" type="datetime2">
              <a:rPr lang="en-US"/>
              <a:pPr>
                <a:defRPr/>
              </a:pPr>
              <a:t>Tuesday, August 17, 2021</a:t>
            </a:fld>
            <a:endParaRPr lang="en-US" dirty="0"/>
          </a:p>
        </p:txBody>
      </p:sp>
      <p:sp>
        <p:nvSpPr>
          <p:cNvPr id="6" name="27 Marcador de pie de página"/>
          <p:cNvSpPr>
            <a:spLocks noGrp="1"/>
          </p:cNvSpPr>
          <p:nvPr>
            <p:ph type="ftr" sz="quarter" idx="11"/>
          </p:nvPr>
        </p:nvSpPr>
        <p:spPr/>
        <p:txBody>
          <a:bodyPr/>
          <a:lstStyle>
            <a:lvl1pPr>
              <a:defRPr/>
            </a:lvl1pPr>
          </a:lstStyle>
          <a:p>
            <a:pPr>
              <a:defRPr/>
            </a:pPr>
            <a:endParaRPr lang="en-US"/>
          </a:p>
        </p:txBody>
      </p:sp>
      <p:sp>
        <p:nvSpPr>
          <p:cNvPr id="7" name="4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239656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AC1DDB04-C668-4913-BF6B-8F15EEFC6ACD}" type="datetime2">
              <a:rPr lang="en-US"/>
              <a:pPr>
                <a:defRPr/>
              </a:pPr>
              <a:t>Tuesday, August 17, 2021</a:t>
            </a:fld>
            <a:endParaRPr lang="en-US" dirty="0"/>
          </a:p>
        </p:txBody>
      </p:sp>
      <p:sp>
        <p:nvSpPr>
          <p:cNvPr id="9" name="5 Marcador de pie de página"/>
          <p:cNvSpPr>
            <a:spLocks noGrp="1"/>
          </p:cNvSpPr>
          <p:nvPr>
            <p:ph type="ftr" sz="quarter" idx="11"/>
          </p:nvPr>
        </p:nvSpPr>
        <p:spPr/>
        <p:txBody>
          <a:bodyPr/>
          <a:lstStyle>
            <a:lvl1pPr>
              <a:defRPr/>
            </a:lvl1pPr>
          </a:lstStyle>
          <a:p>
            <a:pPr>
              <a:defRPr/>
            </a:pPr>
            <a:endParaRPr lang="en-U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endParaRPr lang="es-ES_tradnl"/>
          </a:p>
        </p:txBody>
      </p:sp>
    </p:spTree>
    <p:extLst>
      <p:ext uri="{BB962C8B-B14F-4D97-AF65-F5344CB8AC3E}">
        <p14:creationId xmlns:p14="http://schemas.microsoft.com/office/powerpoint/2010/main" val="184839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EF29D914-1EE6-46BF-941F-BE91A818C0CF}" type="datetime2">
              <a:rPr lang="en-US"/>
              <a:pPr>
                <a:defRPr/>
              </a:pPr>
              <a:t>Tuesday, August 17, 2021</a:t>
            </a:fld>
            <a:endParaRPr lang="en-US" dirty="0"/>
          </a:p>
        </p:txBody>
      </p:sp>
      <p:sp>
        <p:nvSpPr>
          <p:cNvPr id="4" name="27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284292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58D6F5BA-BAF8-472D-A266-5D2DB7A44583}" type="datetime2">
              <a:rPr lang="en-US"/>
              <a:pPr>
                <a:defRPr/>
              </a:pPr>
              <a:t>Tuesday, August 17, 2021</a:t>
            </a:fld>
            <a:endParaRPr lang="en-US" dirty="0"/>
          </a:p>
        </p:txBody>
      </p:sp>
      <p:sp>
        <p:nvSpPr>
          <p:cNvPr id="3" name="23 Marcador de pie de página"/>
          <p:cNvSpPr>
            <a:spLocks noGrp="1"/>
          </p:cNvSpPr>
          <p:nvPr>
            <p:ph type="ftr" sz="quarter" idx="11"/>
          </p:nvPr>
        </p:nvSpPr>
        <p:spPr/>
        <p:txBody>
          <a:bodyPr/>
          <a:lstStyle>
            <a:lvl1pPr>
              <a:defRPr/>
            </a:lvl1pPr>
          </a:lstStyle>
          <a:p>
            <a:pPr>
              <a:defRPr/>
            </a:pPr>
            <a:endParaRPr lang="en-US"/>
          </a:p>
        </p:txBody>
      </p:sp>
      <p:sp>
        <p:nvSpPr>
          <p:cNvPr id="4" name="6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49384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81631C2E-C898-40F3-8B14-C3527AF0D7FE}" type="datetime2">
              <a:rPr lang="en-US"/>
              <a:pPr>
                <a:defRPr/>
              </a:pPr>
              <a:t>Tuesday, August 17, 2021</a:t>
            </a:fld>
            <a:endParaRPr lang="en-US" dirty="0"/>
          </a:p>
        </p:txBody>
      </p:sp>
      <p:sp>
        <p:nvSpPr>
          <p:cNvPr id="7" name="28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300012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9DCAE081-9637-4616-97DC-55E6ACBCCFAA}" type="datetime2">
              <a:rPr lang="en-US"/>
              <a:pPr>
                <a:defRPr/>
              </a:pPr>
              <a:t>Tuesday, August 17, 2021</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30 Marcador de número de diapositiva"/>
          <p:cNvSpPr>
            <a:spLocks noGrp="1"/>
          </p:cNvSpPr>
          <p:nvPr>
            <p:ph type="sldNum"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184815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1000"/>
            <a:lum/>
          </a:blip>
          <a:srcRect/>
          <a:tile tx="0" ty="0" sx="100000" sy="100000" flip="none" algn="tl"/>
        </a:blip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7 Marcador de texto"/>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1EA4638B-C14B-43E2-9F47-ACB6F946369C}" type="datetime2">
              <a:rPr lang="en-US"/>
              <a:pPr>
                <a:defRPr/>
              </a:pPr>
              <a:t>Tuesday, August 17, 2021</a:t>
            </a:fld>
            <a:endParaRPr lang="en-U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s-ES_tradn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55" r:id="rId4"/>
    <p:sldLayoutId id="2147483961" r:id="rId5"/>
    <p:sldLayoutId id="2147483956" r:id="rId6"/>
    <p:sldLayoutId id="2147483962" r:id="rId7"/>
    <p:sldLayoutId id="2147483963" r:id="rId8"/>
    <p:sldLayoutId id="2147483964" r:id="rId9"/>
    <p:sldLayoutId id="2147483957" r:id="rId10"/>
    <p:sldLayoutId id="2147483965" r:id="rId11"/>
    <p:sldLayoutId id="2147483966"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35.tmp"/></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36.tmp"/></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38.tmp"/><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37.tmp"/><Relationship Id="rId10" Type="http://schemas.openxmlformats.org/officeDocument/2006/relationships/image" Target="../media/image40.tmp"/><Relationship Id="rId4" Type="http://schemas.openxmlformats.org/officeDocument/2006/relationships/image" Target="../media/image46.png"/><Relationship Id="rId9" Type="http://schemas.openxmlformats.org/officeDocument/2006/relationships/image" Target="../media/image39.tmp"/></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tmp"/><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7.tmp"/><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44.tmp"/><Relationship Id="rId3" Type="http://schemas.openxmlformats.org/officeDocument/2006/relationships/image" Target="../media/image53.png"/><Relationship Id="rId7" Type="http://schemas.openxmlformats.org/officeDocument/2006/relationships/image" Target="../media/image43.tmp"/><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42.tmp"/><Relationship Id="rId5" Type="http://schemas.openxmlformats.org/officeDocument/2006/relationships/image" Target="../media/image59.png"/><Relationship Id="rId4" Type="http://schemas.openxmlformats.org/officeDocument/2006/relationships/image" Target="../media/image37.tmp"/><Relationship Id="rId9" Type="http://schemas.openxmlformats.org/officeDocument/2006/relationships/image" Target="../media/image45.tmp"/></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47.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59.png"/><Relationship Id="rId4" Type="http://schemas.openxmlformats.org/officeDocument/2006/relationships/image" Target="../media/image41.tmp"/></Relationships>
</file>

<file path=ppt/slides/_rels/slide23.xml.rels><?xml version="1.0" encoding="UTF-8" standalone="yes"?>
<Relationships xmlns="http://schemas.openxmlformats.org/package/2006/relationships"><Relationship Id="rId8" Type="http://schemas.openxmlformats.org/officeDocument/2006/relationships/image" Target="../media/image49.tmp"/><Relationship Id="rId3" Type="http://schemas.openxmlformats.org/officeDocument/2006/relationships/image" Target="../media/image66.png"/><Relationship Id="rId7" Type="http://schemas.openxmlformats.org/officeDocument/2006/relationships/image" Target="../media/image48.tmp"/><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6.png"/><Relationship Id="rId7" Type="http://schemas.openxmlformats.org/officeDocument/2006/relationships/image" Target="../media/image48.tmp"/><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50.tmp"/><Relationship Id="rId4" Type="http://schemas.openxmlformats.org/officeDocument/2006/relationships/image" Target="../media/image7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4.tmp"/><Relationship Id="rId3" Type="http://schemas.openxmlformats.org/officeDocument/2006/relationships/image" Target="../media/image53.png"/><Relationship Id="rId7" Type="http://schemas.openxmlformats.org/officeDocument/2006/relationships/image" Target="../media/image53.tmp"/><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2.tmp"/><Relationship Id="rId5" Type="http://schemas.openxmlformats.org/officeDocument/2006/relationships/image" Target="../media/image79.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50.tmp"/><Relationship Id="rId3" Type="http://schemas.openxmlformats.org/officeDocument/2006/relationships/image" Target="../media/image53.png"/><Relationship Id="rId7" Type="http://schemas.openxmlformats.org/officeDocument/2006/relationships/image" Target="../media/image55.tmp"/><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79.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332656"/>
            <a:ext cx="7495357" cy="1008211"/>
          </a:xfrm>
        </p:spPr>
        <p:txBody>
          <a:bodyPr>
            <a:normAutofit fontScale="90000"/>
          </a:bodyPr>
          <a:lstStyle/>
          <a:p>
            <a:pPr algn="ctr" eaLnBrk="1" fontAlgn="auto" hangingPunct="1">
              <a:spcAft>
                <a:spcPts val="0"/>
              </a:spcAft>
              <a:defRPr/>
            </a:pPr>
            <a:r>
              <a:rPr lang="es-ES_tradnl" sz="2900" i="1" dirty="0" smtClean="0">
                <a:solidFill>
                  <a:srgbClr val="FFFF00"/>
                </a:solidFill>
                <a:effectLst>
                  <a:outerShdw blurRad="38100" dist="38100" dir="2700000" algn="tl">
                    <a:srgbClr val="C0C0C0"/>
                  </a:outerShdw>
                </a:effectLst>
                <a:latin typeface="High Tower Text" pitchFamily="18" charset="0"/>
              </a:rPr>
              <a:t>Probabilidades y Distribución Normal</a:t>
            </a:r>
            <a:r>
              <a:rPr lang="es-ES_tradnl" sz="3800" dirty="0" smtClean="0">
                <a:effectLst>
                  <a:outerShdw blurRad="38100" dist="38100" dir="2700000" algn="tl">
                    <a:srgbClr val="C0C0C0"/>
                  </a:outerShdw>
                </a:effectLst>
              </a:rPr>
              <a:t/>
            </a:r>
            <a:br>
              <a:rPr lang="es-ES_tradnl" sz="3800" dirty="0" smtClean="0">
                <a:effectLst>
                  <a:outerShdw blurRad="38100" dist="38100" dir="2700000" algn="tl">
                    <a:srgbClr val="C0C0C0"/>
                  </a:outerShdw>
                </a:effectLst>
              </a:rPr>
            </a:br>
            <a:r>
              <a:rPr lang="es-ES_tradnl" sz="3800" dirty="0">
                <a:effectLst>
                  <a:outerShdw blurRad="38100" dist="38100" dir="2700000" algn="tl">
                    <a:srgbClr val="C0C0C0"/>
                  </a:outerShdw>
                </a:effectLst>
              </a:rPr>
              <a:t/>
            </a:r>
            <a:br>
              <a:rPr lang="es-ES_tradnl" sz="3800" dirty="0">
                <a:effectLst>
                  <a:outerShdw blurRad="38100" dist="38100" dir="2700000" algn="tl">
                    <a:srgbClr val="C0C0C0"/>
                  </a:outerShdw>
                </a:effectLst>
              </a:rPr>
            </a:br>
            <a:r>
              <a:rPr lang="es-ES_tradnl" sz="3800" dirty="0" smtClean="0">
                <a:effectLst>
                  <a:outerShdw blurRad="38100" dist="38100" dir="2700000" algn="tl">
                    <a:srgbClr val="C0C0C0"/>
                  </a:outerShdw>
                </a:effectLst>
              </a:rPr>
              <a:t/>
            </a:r>
            <a:br>
              <a:rPr lang="es-ES_tradnl" sz="3800" dirty="0" smtClean="0">
                <a:effectLst>
                  <a:outerShdw blurRad="38100" dist="38100" dir="2700000" algn="tl">
                    <a:srgbClr val="C0C0C0"/>
                  </a:outerShdw>
                </a:effectLst>
              </a:rPr>
            </a:br>
            <a:r>
              <a:rPr lang="es-ES_tradnl" sz="3800" dirty="0">
                <a:effectLst>
                  <a:outerShdw blurRad="38100" dist="38100" dir="2700000" algn="tl">
                    <a:srgbClr val="C0C0C0"/>
                  </a:outerShdw>
                </a:effectLst>
              </a:rPr>
              <a:t/>
            </a:r>
            <a:br>
              <a:rPr lang="es-ES_tradnl" sz="3800" dirty="0">
                <a:effectLst>
                  <a:outerShdw blurRad="38100" dist="38100" dir="2700000" algn="tl">
                    <a:srgbClr val="C0C0C0"/>
                  </a:outerShdw>
                </a:effectLst>
              </a:rPr>
            </a:br>
            <a:r>
              <a:rPr lang="es-ES_tradnl" sz="3800" dirty="0" smtClean="0">
                <a:effectLst>
                  <a:outerShdw blurRad="38100" dist="38100" dir="2700000" algn="tl">
                    <a:srgbClr val="C0C0C0"/>
                  </a:outerShdw>
                </a:effectLst>
              </a:rPr>
              <a:t/>
            </a:r>
            <a:br>
              <a:rPr lang="es-ES_tradnl" sz="3800" dirty="0" smtClean="0">
                <a:effectLst>
                  <a:outerShdw blurRad="38100" dist="38100" dir="2700000" algn="tl">
                    <a:srgbClr val="C0C0C0"/>
                  </a:outerShdw>
                </a:effectLst>
              </a:rPr>
            </a:br>
            <a:endParaRPr lang="en-US" sz="3800" dirty="0" smtClean="0">
              <a:effectLst>
                <a:outerShdw blurRad="38100" dist="38100" dir="2700000" algn="tl">
                  <a:srgbClr val="C0C0C0"/>
                </a:outerShdw>
              </a:effectLst>
            </a:endParaRPr>
          </a:p>
        </p:txBody>
      </p:sp>
      <p:pic>
        <p:nvPicPr>
          <p:cNvPr id="1026" name="Picture 2" descr="フランスの知能指数ＩＱが高い子供達の現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48955"/>
            <a:ext cx="3581214" cy="28678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Uno de mis sentidos es la Psicología - SicologiaSin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 name="Imagen 2"/>
          <p:cNvPicPr>
            <a:picLocks noChangeAspect="1"/>
          </p:cNvPicPr>
          <p:nvPr/>
        </p:nvPicPr>
        <p:blipFill>
          <a:blip r:embed="rId3"/>
          <a:stretch>
            <a:fillRect/>
          </a:stretch>
        </p:blipFill>
        <p:spPr>
          <a:xfrm>
            <a:off x="4348573" y="4052080"/>
            <a:ext cx="3728546" cy="2232247"/>
          </a:xfrm>
          <a:prstGeom prst="rect">
            <a:avLst/>
          </a:prstGeom>
        </p:spPr>
      </p:pic>
      <p:pic>
        <p:nvPicPr>
          <p:cNvPr id="4" name="Imagen 3"/>
          <p:cNvPicPr>
            <a:picLocks noChangeAspect="1"/>
          </p:cNvPicPr>
          <p:nvPr/>
        </p:nvPicPr>
        <p:blipFill>
          <a:blip r:embed="rId4"/>
          <a:stretch>
            <a:fillRect/>
          </a:stretch>
        </p:blipFill>
        <p:spPr>
          <a:xfrm>
            <a:off x="4401293" y="1648955"/>
            <a:ext cx="3675826" cy="22841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523528"/>
          </a:xfrm>
        </p:spPr>
        <p:txBody>
          <a:bodyPr/>
          <a:lstStyle/>
          <a:p>
            <a:pPr>
              <a:defRPr/>
            </a:pPr>
            <a:r>
              <a:rPr lang="es-CL" sz="2400" i="1" dirty="0" smtClean="0">
                <a:solidFill>
                  <a:srgbClr val="FFFF00"/>
                </a:solidFill>
                <a:latin typeface="Calibri" pitchFamily="34" charset="0"/>
                <a:cs typeface="Calibri" pitchFamily="34" charset="0"/>
              </a:rPr>
              <a:t>Inferencia Estadística (Variables Aleatorias)</a:t>
            </a:r>
            <a:endParaRPr lang="es-CL" sz="2400" i="1" dirty="0">
              <a:solidFill>
                <a:srgbClr val="FFFF00"/>
              </a:solidFill>
              <a:latin typeface="Calibri" pitchFamily="34" charset="0"/>
              <a:cs typeface="Calibri" pitchFamily="34" charset="0"/>
            </a:endParaRPr>
          </a:p>
        </p:txBody>
      </p:sp>
      <p:sp>
        <p:nvSpPr>
          <p:cNvPr id="4" name="Rectángulo 3"/>
          <p:cNvSpPr/>
          <p:nvPr/>
        </p:nvSpPr>
        <p:spPr>
          <a:xfrm>
            <a:off x="304800" y="1166843"/>
            <a:ext cx="8839200" cy="1477328"/>
          </a:xfrm>
          <a:prstGeom prst="rect">
            <a:avLst/>
          </a:prstGeom>
        </p:spPr>
        <p:txBody>
          <a:bodyPr wrap="square">
            <a:spAutoFit/>
          </a:bodyPr>
          <a:lstStyle/>
          <a:p>
            <a:pPr algn="just"/>
            <a:r>
              <a:rPr lang="es-MX" sz="1500" i="1" dirty="0">
                <a:solidFill>
                  <a:schemeClr val="bg1"/>
                </a:solidFill>
                <a:latin typeface="Calibri Light" panose="020F0302020204030204" pitchFamily="34" charset="0"/>
                <a:cs typeface="Calibri Light" panose="020F0302020204030204" pitchFamily="34" charset="0"/>
              </a:rPr>
              <a:t>Una variable aleatoria es un número que representa un resultado </a:t>
            </a:r>
            <a:r>
              <a:rPr lang="es-MX" sz="1500" i="1" dirty="0" smtClean="0">
                <a:solidFill>
                  <a:schemeClr val="bg1"/>
                </a:solidFill>
                <a:latin typeface="Calibri Light" panose="020F0302020204030204" pitchFamily="34" charset="0"/>
                <a:cs typeface="Calibri Light" panose="020F0302020204030204" pitchFamily="34" charset="0"/>
              </a:rPr>
              <a:t>de </a:t>
            </a:r>
            <a:r>
              <a:rPr lang="es-MX" sz="1500" i="1" dirty="0">
                <a:solidFill>
                  <a:schemeClr val="bg1"/>
                </a:solidFill>
                <a:latin typeface="Calibri Light" panose="020F0302020204030204" pitchFamily="34" charset="0"/>
                <a:cs typeface="Calibri Light" panose="020F0302020204030204" pitchFamily="34" charset="0"/>
              </a:rPr>
              <a:t>un experimento aleatorio. Una variable aleatoria puede ser discreta o continua. </a:t>
            </a:r>
            <a:r>
              <a:rPr lang="es-MX" sz="1500" i="1" u="sng" dirty="0">
                <a:solidFill>
                  <a:srgbClr val="FFFF00"/>
                </a:solidFill>
                <a:latin typeface="Calibri Light" panose="020F0302020204030204" pitchFamily="34" charset="0"/>
                <a:cs typeface="Calibri Light" panose="020F0302020204030204" pitchFamily="34" charset="0"/>
              </a:rPr>
              <a:t>Una variable aleatoria discreta </a:t>
            </a:r>
            <a:r>
              <a:rPr lang="es-MX" sz="1500" i="1" dirty="0">
                <a:solidFill>
                  <a:schemeClr val="bg1"/>
                </a:solidFill>
                <a:latin typeface="Calibri Light" panose="020F0302020204030204" pitchFamily="34" charset="0"/>
                <a:cs typeface="Calibri Light" panose="020F0302020204030204" pitchFamily="34" charset="0"/>
              </a:rPr>
              <a:t>solo puede tener valores contables distintos, tales como 0, 1, 2, 3, …. </a:t>
            </a:r>
            <a:r>
              <a:rPr lang="es-MX" sz="1500" i="1" dirty="0" smtClean="0">
                <a:solidFill>
                  <a:schemeClr val="bg1"/>
                </a:solidFill>
                <a:latin typeface="Calibri Light" panose="020F0302020204030204" pitchFamily="34" charset="0"/>
                <a:cs typeface="Calibri Light" panose="020F0302020204030204" pitchFamily="34" charset="0"/>
              </a:rPr>
              <a:t>Por ejemplo: el </a:t>
            </a:r>
            <a:r>
              <a:rPr lang="es-MX" sz="1500" i="1" dirty="0">
                <a:solidFill>
                  <a:schemeClr val="bg1"/>
                </a:solidFill>
                <a:latin typeface="Calibri Light" panose="020F0302020204030204" pitchFamily="34" charset="0"/>
                <a:cs typeface="Calibri Light" panose="020F0302020204030204" pitchFamily="34" charset="0"/>
              </a:rPr>
              <a:t>número de estudiantes en un aula, el número de aviones en un aeropuerto o el número de </a:t>
            </a:r>
            <a:r>
              <a:rPr lang="es-MX" sz="1500" i="1" dirty="0" smtClean="0">
                <a:solidFill>
                  <a:schemeClr val="bg1"/>
                </a:solidFill>
                <a:latin typeface="Calibri Light" panose="020F0302020204030204" pitchFamily="34" charset="0"/>
                <a:cs typeface="Calibri Light" panose="020F0302020204030204" pitchFamily="34" charset="0"/>
              </a:rPr>
              <a:t>errores </a:t>
            </a:r>
            <a:r>
              <a:rPr lang="es-MX" sz="1500" i="1" dirty="0">
                <a:solidFill>
                  <a:schemeClr val="bg1"/>
                </a:solidFill>
                <a:latin typeface="Calibri Light" panose="020F0302020204030204" pitchFamily="34" charset="0"/>
                <a:cs typeface="Calibri Light" panose="020F0302020204030204" pitchFamily="34" charset="0"/>
              </a:rPr>
              <a:t>en un </a:t>
            </a:r>
            <a:r>
              <a:rPr lang="es-MX" sz="1500" i="1" dirty="0" smtClean="0">
                <a:solidFill>
                  <a:schemeClr val="bg1"/>
                </a:solidFill>
                <a:latin typeface="Calibri Light" panose="020F0302020204030204" pitchFamily="34" charset="0"/>
                <a:cs typeface="Calibri Light" panose="020F0302020204030204" pitchFamily="34" charset="0"/>
              </a:rPr>
              <a:t>experimento de laboratorio. </a:t>
            </a:r>
            <a:r>
              <a:rPr lang="es-MX" sz="1500" i="1" u="sng" dirty="0">
                <a:solidFill>
                  <a:srgbClr val="FFFF00"/>
                </a:solidFill>
                <a:latin typeface="Calibri Light" panose="020F0302020204030204" pitchFamily="34" charset="0"/>
                <a:cs typeface="Calibri Light" panose="020F0302020204030204" pitchFamily="34" charset="0"/>
              </a:rPr>
              <a:t>Una variable aleatoria continua </a:t>
            </a:r>
            <a:r>
              <a:rPr lang="es-MX" sz="1500" i="1" dirty="0">
                <a:solidFill>
                  <a:schemeClr val="bg1"/>
                </a:solidFill>
                <a:latin typeface="Calibri Light" panose="020F0302020204030204" pitchFamily="34" charset="0"/>
                <a:cs typeface="Calibri Light" panose="020F0302020204030204" pitchFamily="34" charset="0"/>
              </a:rPr>
              <a:t>puede tener cualquier valor, por ejemplo una medición. Los ejemplos incluyen la estatura de los sujetos de un estudio, </a:t>
            </a:r>
            <a:r>
              <a:rPr lang="es-MX" sz="1500" i="1" dirty="0" smtClean="0">
                <a:solidFill>
                  <a:schemeClr val="bg1"/>
                </a:solidFill>
                <a:latin typeface="Calibri Light" panose="020F0302020204030204" pitchFamily="34" charset="0"/>
                <a:cs typeface="Calibri Light" panose="020F0302020204030204" pitchFamily="34" charset="0"/>
              </a:rPr>
              <a:t>el tiempo en tener los resultados de una examen PCR.</a:t>
            </a:r>
            <a:endParaRPr lang="es-CL" sz="1500" i="1" dirty="0">
              <a:solidFill>
                <a:schemeClr val="bg1"/>
              </a:solidFill>
              <a:latin typeface="Calibri Light" panose="020F0302020204030204" pitchFamily="34" charset="0"/>
              <a:cs typeface="Calibri Light" panose="020F0302020204030204" pitchFamily="34" charset="0"/>
            </a:endParaRPr>
          </a:p>
        </p:txBody>
      </p:sp>
      <p:sp>
        <p:nvSpPr>
          <p:cNvPr id="7" name="Rectángulo 6"/>
          <p:cNvSpPr/>
          <p:nvPr/>
        </p:nvSpPr>
        <p:spPr>
          <a:xfrm>
            <a:off x="304800" y="2829898"/>
            <a:ext cx="8839200" cy="784830"/>
          </a:xfrm>
          <a:prstGeom prst="rect">
            <a:avLst/>
          </a:prstGeom>
        </p:spPr>
        <p:txBody>
          <a:bodyPr wrap="square">
            <a:spAutoFit/>
          </a:bodyPr>
          <a:lstStyle/>
          <a:p>
            <a:pPr algn="just"/>
            <a:r>
              <a:rPr lang="es-MX" sz="1500" i="1" dirty="0" smtClean="0">
                <a:solidFill>
                  <a:schemeClr val="bg1"/>
                </a:solidFill>
                <a:latin typeface="Calibri Light" panose="020F0302020204030204" pitchFamily="34" charset="0"/>
                <a:cs typeface="Calibri Light" panose="020F0302020204030204" pitchFamily="34" charset="0"/>
              </a:rPr>
              <a:t>La variables aleatorias se caracterizan mediante la media aritmética (Esperanza matemática) y la varianza de la distribución de observaciones, según sea el caso.  En casos particulares y muy definidos, ciertos tipos de variables aleatoria se asocian a modelos probabilísticos, lo que el practica nos permiten modelar la realidad.</a:t>
            </a:r>
            <a:endParaRPr lang="es-CL" sz="1500" i="1" dirty="0">
              <a:solidFill>
                <a:schemeClr val="bg1"/>
              </a:solidFill>
              <a:latin typeface="Calibri Light" panose="020F0302020204030204" pitchFamily="34" charset="0"/>
              <a:cs typeface="Calibri Light" panose="020F0302020204030204" pitchFamily="34" charset="0"/>
            </a:endParaRPr>
          </a:p>
        </p:txBody>
      </p:sp>
      <p:pic>
        <p:nvPicPr>
          <p:cNvPr id="1026" name="Picture 2" descr="https://support.minitab.com/es-mx/minitab/18/probability_dist_plot_variance_d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294" y="4005064"/>
            <a:ext cx="3374914" cy="260998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4005064"/>
            <a:ext cx="3365673" cy="2609984"/>
          </a:xfrm>
          <a:prstGeom prst="rect">
            <a:avLst/>
          </a:prstGeom>
        </p:spPr>
      </p:pic>
      <mc:AlternateContent xmlns:mc="http://schemas.openxmlformats.org/markup-compatibility/2006" xmlns:a14="http://schemas.microsoft.com/office/drawing/2010/main">
        <mc:Choice Requires="a14">
          <p:sp>
            <p:nvSpPr>
              <p:cNvPr id="8" name="CuadroTexto 7"/>
              <p:cNvSpPr txBox="1"/>
              <p:nvPr/>
            </p:nvSpPr>
            <p:spPr>
              <a:xfrm>
                <a:off x="1763688" y="3671396"/>
                <a:ext cx="18414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FF00"/>
                          </a:solidFill>
                          <a:latin typeface="Cambria Math" panose="02040503050406030204" pitchFamily="18" charset="0"/>
                        </a:rPr>
                        <m:t>𝑀𝑜𝑑𝑒𝑙𝑜</m:t>
                      </m:r>
                      <m:r>
                        <a:rPr lang="es-CL" b="0" i="1" smtClean="0">
                          <a:solidFill>
                            <a:srgbClr val="FFFF00"/>
                          </a:solidFill>
                          <a:latin typeface="Cambria Math" panose="02040503050406030204" pitchFamily="18" charset="0"/>
                        </a:rPr>
                        <m:t> </m:t>
                      </m:r>
                      <m:r>
                        <a:rPr lang="es-CL" b="0" i="1" smtClean="0">
                          <a:solidFill>
                            <a:srgbClr val="FFFF00"/>
                          </a:solidFill>
                          <a:latin typeface="Cambria Math" panose="02040503050406030204" pitchFamily="18" charset="0"/>
                        </a:rPr>
                        <m:t>𝐵𝑖𝑛𝑜𝑚𝑖𝑎𝑙</m:t>
                      </m:r>
                    </m:oMath>
                  </m:oMathPara>
                </a14:m>
                <a:endParaRPr lang="es-CL" dirty="0">
                  <a:solidFill>
                    <a:srgbClr val="FFFF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1763688" y="3671396"/>
                <a:ext cx="1841402" cy="276999"/>
              </a:xfrm>
              <a:prstGeom prst="rect">
                <a:avLst/>
              </a:prstGeom>
              <a:blipFill>
                <a:blip r:embed="rId5"/>
                <a:stretch>
                  <a:fillRect l="-2318" r="-2318" b="-869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508104" y="3676955"/>
                <a:ext cx="16859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FF00"/>
                          </a:solidFill>
                          <a:latin typeface="Cambria Math" panose="02040503050406030204" pitchFamily="18" charset="0"/>
                        </a:rPr>
                        <m:t>𝑀𝑜𝑑𝑒𝑙𝑜</m:t>
                      </m:r>
                      <m:r>
                        <a:rPr lang="es-CL" b="0" i="1" smtClean="0">
                          <a:solidFill>
                            <a:srgbClr val="FFFF00"/>
                          </a:solidFill>
                          <a:latin typeface="Cambria Math" panose="02040503050406030204" pitchFamily="18" charset="0"/>
                        </a:rPr>
                        <m:t> </m:t>
                      </m:r>
                      <m:r>
                        <a:rPr lang="es-CL" b="0" i="1" smtClean="0">
                          <a:solidFill>
                            <a:srgbClr val="FFFF00"/>
                          </a:solidFill>
                          <a:latin typeface="Cambria Math" panose="02040503050406030204" pitchFamily="18" charset="0"/>
                        </a:rPr>
                        <m:t>𝑁𝑜𝑟𝑚𝑎𝑙</m:t>
                      </m:r>
                    </m:oMath>
                  </m:oMathPara>
                </a14:m>
                <a:endParaRPr lang="es-CL" dirty="0">
                  <a:solidFill>
                    <a:srgbClr val="FFFF00"/>
                  </a:solidFill>
                </a:endParaRPr>
              </a:p>
            </p:txBody>
          </p:sp>
        </mc:Choice>
        <mc:Fallback xmlns="">
          <p:sp>
            <p:nvSpPr>
              <p:cNvPr id="9" name="CuadroTexto 8"/>
              <p:cNvSpPr txBox="1">
                <a:spLocks noRot="1" noChangeAspect="1" noMove="1" noResize="1" noEditPoints="1" noAdjustHandles="1" noChangeArrowheads="1" noChangeShapeType="1" noTextEdit="1"/>
              </p:cNvSpPr>
              <p:nvPr/>
            </p:nvSpPr>
            <p:spPr>
              <a:xfrm>
                <a:off x="5508104" y="3676955"/>
                <a:ext cx="1685910" cy="276999"/>
              </a:xfrm>
              <a:prstGeom prst="rect">
                <a:avLst/>
              </a:prstGeom>
              <a:blipFill>
                <a:blip r:embed="rId6"/>
                <a:stretch>
                  <a:fillRect l="-2899" r="-2899" b="-8696"/>
                </a:stretch>
              </a:blipFill>
            </p:spPr>
            <p:txBody>
              <a:bodyPr/>
              <a:lstStyle/>
              <a:p>
                <a:r>
                  <a:rPr lang="es-CL">
                    <a:noFill/>
                  </a:rPr>
                  <a:t> </a:t>
                </a:r>
              </a:p>
            </p:txBody>
          </p:sp>
        </mc:Fallback>
      </mc:AlternateContent>
    </p:spTree>
    <p:extLst>
      <p:ext uri="{BB962C8B-B14F-4D97-AF65-F5344CB8AC3E}">
        <p14:creationId xmlns:p14="http://schemas.microsoft.com/office/powerpoint/2010/main" val="10954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1000"/>
                                        <p:tgtEl>
                                          <p:spTgt spid="1026"/>
                                        </p:tgtEl>
                                      </p:cBhvr>
                                    </p:animEffect>
                                    <p:anim calcmode="lin" valueType="num">
                                      <p:cBhvr>
                                        <p:cTn id="43" dur="1000" fill="hold"/>
                                        <p:tgtEl>
                                          <p:spTgt spid="1026"/>
                                        </p:tgtEl>
                                        <p:attrNameLst>
                                          <p:attrName>ppt_x</p:attrName>
                                        </p:attrNameLst>
                                      </p:cBhvr>
                                      <p:tavLst>
                                        <p:tav tm="0">
                                          <p:val>
                                            <p:strVal val="#ppt_x"/>
                                          </p:val>
                                        </p:tav>
                                        <p:tav tm="100000">
                                          <p:val>
                                            <p:strVal val="#ppt_x"/>
                                          </p:val>
                                        </p:tav>
                                      </p:tavLst>
                                    </p:anim>
                                    <p:anim calcmode="lin" valueType="num">
                                      <p:cBhvr>
                                        <p:cTn id="4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954" y="0"/>
            <a:ext cx="9143999" cy="6857996"/>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28954" y="1794310"/>
            <a:ext cx="9036496" cy="3616980"/>
            <a:chOff x="0" y="2119883"/>
            <a:chExt cx="9144000" cy="3371215"/>
          </a:xfrm>
        </p:grpSpPr>
        <p:sp>
          <p:nvSpPr>
            <p:cNvPr id="4" name="object 4"/>
            <p:cNvSpPr/>
            <p:nvPr/>
          </p:nvSpPr>
          <p:spPr>
            <a:xfrm>
              <a:off x="0" y="2119883"/>
              <a:ext cx="9144000" cy="3340608"/>
            </a:xfrm>
            <a:prstGeom prst="rect">
              <a:avLst/>
            </a:prstGeom>
            <a:blipFill>
              <a:blip r:embed="rId3" cstate="print"/>
              <a:stretch>
                <a:fillRect/>
              </a:stretch>
            </a:blipFill>
          </p:spPr>
          <p:txBody>
            <a:bodyPr wrap="square" lIns="0" tIns="0" rIns="0" bIns="0" rtlCol="0"/>
            <a:lstStyle/>
            <a:p>
              <a:pPr algn="ctr"/>
              <a:endParaRPr/>
            </a:p>
          </p:txBody>
        </p:sp>
        <p:sp>
          <p:nvSpPr>
            <p:cNvPr id="5" name="object 5"/>
            <p:cNvSpPr/>
            <p:nvPr/>
          </p:nvSpPr>
          <p:spPr>
            <a:xfrm>
              <a:off x="1941576" y="2538983"/>
              <a:ext cx="6428232" cy="1999488"/>
            </a:xfrm>
            <a:prstGeom prst="rect">
              <a:avLst/>
            </a:prstGeom>
            <a:blipFill>
              <a:blip r:embed="rId4" cstate="print"/>
              <a:stretch>
                <a:fillRect/>
              </a:stretch>
            </a:blipFill>
          </p:spPr>
          <p:txBody>
            <a:bodyPr wrap="square" lIns="0" tIns="0" rIns="0" bIns="0" rtlCol="0"/>
            <a:lstStyle/>
            <a:p>
              <a:pPr algn="ctr"/>
              <a:endParaRPr/>
            </a:p>
          </p:txBody>
        </p:sp>
        <p:sp>
          <p:nvSpPr>
            <p:cNvPr id="6" name="object 6"/>
            <p:cNvSpPr/>
            <p:nvPr/>
          </p:nvSpPr>
          <p:spPr>
            <a:xfrm>
              <a:off x="787908" y="2444495"/>
              <a:ext cx="2321052" cy="2240279"/>
            </a:xfrm>
            <a:prstGeom prst="rect">
              <a:avLst/>
            </a:prstGeom>
            <a:blipFill>
              <a:blip r:embed="rId5" cstate="print"/>
              <a:stretch>
                <a:fillRect/>
              </a:stretch>
            </a:blipFill>
          </p:spPr>
          <p:txBody>
            <a:bodyPr wrap="square" lIns="0" tIns="0" rIns="0" bIns="0" rtlCol="0"/>
            <a:lstStyle/>
            <a:p>
              <a:pPr algn="ctr"/>
              <a:endParaRPr/>
            </a:p>
          </p:txBody>
        </p:sp>
        <p:sp>
          <p:nvSpPr>
            <p:cNvPr id="7" name="object 7"/>
            <p:cNvSpPr/>
            <p:nvPr/>
          </p:nvSpPr>
          <p:spPr>
            <a:xfrm>
              <a:off x="3506723" y="3272027"/>
              <a:ext cx="4904232" cy="2218944"/>
            </a:xfrm>
            <a:prstGeom prst="rect">
              <a:avLst/>
            </a:prstGeom>
            <a:blipFill>
              <a:blip r:embed="rId6" cstate="print"/>
              <a:stretch>
                <a:fillRect/>
              </a:stretch>
            </a:blipFill>
          </p:spPr>
          <p:txBody>
            <a:bodyPr wrap="square" lIns="0" tIns="0" rIns="0" bIns="0" rtlCol="0"/>
            <a:lstStyle/>
            <a:p>
              <a:pPr algn="ctr"/>
              <a:endParaRPr/>
            </a:p>
          </p:txBody>
        </p:sp>
      </p:grpSp>
      <p:sp>
        <p:nvSpPr>
          <p:cNvPr id="8" name="object 8"/>
          <p:cNvSpPr txBox="1"/>
          <p:nvPr/>
        </p:nvSpPr>
        <p:spPr>
          <a:xfrm>
            <a:off x="611560" y="1828243"/>
            <a:ext cx="6364605" cy="3168175"/>
          </a:xfrm>
          <a:prstGeom prst="rect">
            <a:avLst/>
          </a:prstGeom>
        </p:spPr>
        <p:txBody>
          <a:bodyPr vert="horz" wrap="square" lIns="0" tIns="13335" rIns="0" bIns="0" rtlCol="0">
            <a:spAutoFit/>
          </a:bodyPr>
          <a:lstStyle/>
          <a:p>
            <a:pPr marR="5080" algn="ctr">
              <a:lnSpc>
                <a:spcPts val="8200"/>
              </a:lnSpc>
              <a:spcBef>
                <a:spcPts val="105"/>
              </a:spcBef>
            </a:pPr>
            <a:r>
              <a:rPr sz="12000" i="1" spc="-2129" baseline="-2083" dirty="0">
                <a:solidFill>
                  <a:srgbClr val="FFFFFF"/>
                </a:solidFill>
                <a:latin typeface="Arial Black"/>
                <a:cs typeface="Arial Black"/>
              </a:rPr>
              <a:t>La</a:t>
            </a:r>
            <a:r>
              <a:rPr sz="12000" i="1" spc="-3029" baseline="-2083" dirty="0">
                <a:solidFill>
                  <a:srgbClr val="FFFFFF"/>
                </a:solidFill>
                <a:latin typeface="Arial Black"/>
                <a:cs typeface="Arial Black"/>
              </a:rPr>
              <a:t> </a:t>
            </a:r>
            <a:r>
              <a:rPr lang="es-CL" sz="12000" i="1" spc="-3029" baseline="-2083" dirty="0" smtClean="0">
                <a:solidFill>
                  <a:srgbClr val="FFFFFF"/>
                </a:solidFill>
                <a:latin typeface="Arial Black"/>
                <a:cs typeface="Arial Black"/>
              </a:rPr>
              <a:t> </a:t>
            </a:r>
            <a:r>
              <a:rPr sz="7200" b="1" i="1" spc="-60" dirty="0" err="1" smtClean="0">
                <a:solidFill>
                  <a:srgbClr val="FFFFFF"/>
                </a:solidFill>
                <a:latin typeface="Arial"/>
                <a:cs typeface="Arial"/>
              </a:rPr>
              <a:t>Distribución</a:t>
            </a:r>
            <a:endParaRPr sz="7200" i="1" dirty="0">
              <a:latin typeface="Arial"/>
              <a:cs typeface="Arial"/>
            </a:endParaRPr>
          </a:p>
          <a:p>
            <a:pPr marR="29845" algn="ctr">
              <a:lnSpc>
                <a:spcPts val="8200"/>
              </a:lnSpc>
            </a:pPr>
            <a:r>
              <a:rPr sz="8000" b="1" i="1" spc="120" dirty="0">
                <a:solidFill>
                  <a:srgbClr val="A6A6A6"/>
                </a:solidFill>
                <a:latin typeface="Arial"/>
                <a:cs typeface="Arial"/>
              </a:rPr>
              <a:t>Normal</a:t>
            </a:r>
            <a:endParaRPr sz="8000" i="1" dirty="0">
              <a:latin typeface="Arial"/>
              <a:cs typeface="Arial"/>
            </a:endParaRPr>
          </a:p>
        </p:txBody>
      </p:sp>
      <p:grpSp>
        <p:nvGrpSpPr>
          <p:cNvPr id="9" name="object 9"/>
          <p:cNvGrpSpPr/>
          <p:nvPr/>
        </p:nvGrpSpPr>
        <p:grpSpPr>
          <a:xfrm>
            <a:off x="-1" y="4747309"/>
            <a:ext cx="3956685" cy="2354580"/>
            <a:chOff x="-28955" y="2982467"/>
            <a:chExt cx="3956685" cy="2354580"/>
          </a:xfrm>
        </p:grpSpPr>
        <p:sp>
          <p:nvSpPr>
            <p:cNvPr id="10" name="object 10"/>
            <p:cNvSpPr/>
            <p:nvPr/>
          </p:nvSpPr>
          <p:spPr>
            <a:xfrm>
              <a:off x="0" y="2982467"/>
              <a:ext cx="3927348" cy="235458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0" y="3037378"/>
              <a:ext cx="3840479" cy="1322070"/>
            </a:xfrm>
            <a:custGeom>
              <a:avLst/>
              <a:gdLst/>
              <a:ahLst/>
              <a:cxnLst/>
              <a:rect l="l" t="t" r="r" b="b"/>
              <a:pathLst>
                <a:path w="3840479" h="1322070">
                  <a:moveTo>
                    <a:pt x="0" y="464781"/>
                  </a:moveTo>
                  <a:lnTo>
                    <a:pt x="26235" y="417633"/>
                  </a:lnTo>
                  <a:lnTo>
                    <a:pt x="65413" y="353541"/>
                  </a:lnTo>
                  <a:lnTo>
                    <a:pt x="106765" y="293432"/>
                  </a:lnTo>
                  <a:lnTo>
                    <a:pt x="150546" y="237706"/>
                  </a:lnTo>
                  <a:lnTo>
                    <a:pt x="197013" y="186766"/>
                  </a:lnTo>
                  <a:lnTo>
                    <a:pt x="246423" y="141015"/>
                  </a:lnTo>
                  <a:lnTo>
                    <a:pt x="299032" y="100853"/>
                  </a:lnTo>
                  <a:lnTo>
                    <a:pt x="355097" y="66683"/>
                  </a:lnTo>
                  <a:lnTo>
                    <a:pt x="414874" y="38908"/>
                  </a:lnTo>
                  <a:lnTo>
                    <a:pt x="478621" y="17928"/>
                  </a:lnTo>
                  <a:lnTo>
                    <a:pt x="532735" y="6313"/>
                  </a:lnTo>
                  <a:lnTo>
                    <a:pt x="572429" y="1414"/>
                  </a:lnTo>
                  <a:lnTo>
                    <a:pt x="610039" y="0"/>
                  </a:lnTo>
                  <a:lnTo>
                    <a:pt x="628105" y="555"/>
                  </a:lnTo>
                  <a:lnTo>
                    <a:pt x="679553" y="7069"/>
                  </a:lnTo>
                  <a:lnTo>
                    <a:pt x="727237" y="20490"/>
                  </a:lnTo>
                  <a:lnTo>
                    <a:pt x="771618" y="40350"/>
                  </a:lnTo>
                  <a:lnTo>
                    <a:pt x="813161" y="66185"/>
                  </a:lnTo>
                  <a:lnTo>
                    <a:pt x="852327" y="97528"/>
                  </a:lnTo>
                  <a:lnTo>
                    <a:pt x="889580" y="133912"/>
                  </a:lnTo>
                  <a:lnTo>
                    <a:pt x="925382" y="174872"/>
                  </a:lnTo>
                  <a:lnTo>
                    <a:pt x="960196" y="219940"/>
                  </a:lnTo>
                  <a:lnTo>
                    <a:pt x="983085" y="252039"/>
                  </a:lnTo>
                  <a:lnTo>
                    <a:pt x="1005878" y="285618"/>
                  </a:lnTo>
                  <a:lnTo>
                    <a:pt x="1028711" y="320540"/>
                  </a:lnTo>
                  <a:lnTo>
                    <a:pt x="1051723" y="356666"/>
                  </a:lnTo>
                  <a:lnTo>
                    <a:pt x="1075049" y="393859"/>
                  </a:lnTo>
                  <a:lnTo>
                    <a:pt x="1098827" y="431981"/>
                  </a:lnTo>
                  <a:lnTo>
                    <a:pt x="1110929" y="451346"/>
                  </a:lnTo>
                  <a:lnTo>
                    <a:pt x="1135643" y="490601"/>
                  </a:lnTo>
                  <a:lnTo>
                    <a:pt x="1161151" y="530439"/>
                  </a:lnTo>
                  <a:lnTo>
                    <a:pt x="1187592" y="570721"/>
                  </a:lnTo>
                  <a:lnTo>
                    <a:pt x="1215102" y="611310"/>
                  </a:lnTo>
                  <a:lnTo>
                    <a:pt x="1243817" y="652068"/>
                  </a:lnTo>
                  <a:lnTo>
                    <a:pt x="1273877" y="692856"/>
                  </a:lnTo>
                  <a:lnTo>
                    <a:pt x="1305417" y="733536"/>
                  </a:lnTo>
                  <a:lnTo>
                    <a:pt x="1338574" y="773970"/>
                  </a:lnTo>
                  <a:lnTo>
                    <a:pt x="1373486" y="814020"/>
                  </a:lnTo>
                  <a:lnTo>
                    <a:pt x="1410290" y="853548"/>
                  </a:lnTo>
                  <a:lnTo>
                    <a:pt x="1449123" y="892415"/>
                  </a:lnTo>
                  <a:lnTo>
                    <a:pt x="1490122" y="930484"/>
                  </a:lnTo>
                  <a:lnTo>
                    <a:pt x="1533424" y="967616"/>
                  </a:lnTo>
                  <a:lnTo>
                    <a:pt x="1579167" y="1003674"/>
                  </a:lnTo>
                  <a:lnTo>
                    <a:pt x="1627486" y="1038518"/>
                  </a:lnTo>
                  <a:lnTo>
                    <a:pt x="1678521" y="1072011"/>
                  </a:lnTo>
                  <a:lnTo>
                    <a:pt x="1732407" y="1104015"/>
                  </a:lnTo>
                  <a:lnTo>
                    <a:pt x="1789281" y="1134391"/>
                  </a:lnTo>
                  <a:lnTo>
                    <a:pt x="1849282" y="1163002"/>
                  </a:lnTo>
                  <a:lnTo>
                    <a:pt x="1912545" y="1189709"/>
                  </a:lnTo>
                  <a:lnTo>
                    <a:pt x="1979209" y="1214375"/>
                  </a:lnTo>
                  <a:lnTo>
                    <a:pt x="2049410" y="1236860"/>
                  </a:lnTo>
                  <a:lnTo>
                    <a:pt x="2123285" y="1257027"/>
                  </a:lnTo>
                  <a:lnTo>
                    <a:pt x="2161643" y="1266198"/>
                  </a:lnTo>
                  <a:lnTo>
                    <a:pt x="2200971" y="1274738"/>
                  </a:lnTo>
                  <a:lnTo>
                    <a:pt x="2241287" y="1282629"/>
                  </a:lnTo>
                  <a:lnTo>
                    <a:pt x="2282606" y="1289854"/>
                  </a:lnTo>
                  <a:lnTo>
                    <a:pt x="2324947" y="1296396"/>
                  </a:lnTo>
                  <a:lnTo>
                    <a:pt x="2368327" y="1302238"/>
                  </a:lnTo>
                  <a:lnTo>
                    <a:pt x="2412762" y="1307362"/>
                  </a:lnTo>
                  <a:lnTo>
                    <a:pt x="2458270" y="1311751"/>
                  </a:lnTo>
                  <a:lnTo>
                    <a:pt x="2504868" y="1315387"/>
                  </a:lnTo>
                  <a:lnTo>
                    <a:pt x="2552574" y="1318255"/>
                  </a:lnTo>
                  <a:lnTo>
                    <a:pt x="2601403" y="1320335"/>
                  </a:lnTo>
                  <a:lnTo>
                    <a:pt x="2651374" y="1321611"/>
                  </a:lnTo>
                  <a:lnTo>
                    <a:pt x="2702503" y="1322067"/>
                  </a:lnTo>
                  <a:lnTo>
                    <a:pt x="2754808" y="1321683"/>
                  </a:lnTo>
                  <a:lnTo>
                    <a:pt x="2808306" y="1320444"/>
                  </a:lnTo>
                  <a:lnTo>
                    <a:pt x="2863014" y="1318332"/>
                  </a:lnTo>
                  <a:lnTo>
                    <a:pt x="2918949" y="1315329"/>
                  </a:lnTo>
                  <a:lnTo>
                    <a:pt x="2976128" y="1311418"/>
                  </a:lnTo>
                  <a:lnTo>
                    <a:pt x="3034569" y="1306583"/>
                  </a:lnTo>
                  <a:lnTo>
                    <a:pt x="3094288" y="1300806"/>
                  </a:lnTo>
                  <a:lnTo>
                    <a:pt x="3155302" y="1294069"/>
                  </a:lnTo>
                  <a:lnTo>
                    <a:pt x="3217630" y="1286355"/>
                  </a:lnTo>
                  <a:lnTo>
                    <a:pt x="3281287" y="1277647"/>
                  </a:lnTo>
                  <a:lnTo>
                    <a:pt x="3346291" y="1267928"/>
                  </a:lnTo>
                  <a:lnTo>
                    <a:pt x="3412660" y="1257181"/>
                  </a:lnTo>
                  <a:lnTo>
                    <a:pt x="3480410" y="1245388"/>
                  </a:lnTo>
                  <a:lnTo>
                    <a:pt x="3549558" y="1232532"/>
                  </a:lnTo>
                  <a:lnTo>
                    <a:pt x="3620122" y="1218595"/>
                  </a:lnTo>
                  <a:lnTo>
                    <a:pt x="3692119" y="1203561"/>
                  </a:lnTo>
                  <a:lnTo>
                    <a:pt x="3765566" y="1187412"/>
                  </a:lnTo>
                  <a:lnTo>
                    <a:pt x="3840479" y="1170130"/>
                  </a:lnTo>
                </a:path>
              </a:pathLst>
            </a:custGeom>
            <a:ln w="57912">
              <a:solidFill>
                <a:srgbClr val="7E7E7E"/>
              </a:solidFill>
            </a:ln>
          </p:spPr>
          <p:txBody>
            <a:bodyPr wrap="square" lIns="0" tIns="0" rIns="0" bIns="0" rtlCol="0"/>
            <a:lstStyle/>
            <a:p>
              <a:endParaRPr/>
            </a:p>
          </p:txBody>
        </p:sp>
      </p:grpSp>
    </p:spTree>
    <p:extLst>
      <p:ext uri="{BB962C8B-B14F-4D97-AF65-F5344CB8AC3E}">
        <p14:creationId xmlns:p14="http://schemas.microsoft.com/office/powerpoint/2010/main" val="403098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p:sp>
        <p:nvSpPr>
          <p:cNvPr id="17411" name="2 Rectángulo"/>
          <p:cNvSpPr>
            <a:spLocks noChangeArrowheads="1"/>
          </p:cNvSpPr>
          <p:nvPr/>
        </p:nvSpPr>
        <p:spPr bwMode="auto">
          <a:xfrm>
            <a:off x="418658" y="1218121"/>
            <a:ext cx="8109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1600" i="1" dirty="0">
                <a:solidFill>
                  <a:srgbClr val="FF0000"/>
                </a:solidFill>
                <a:latin typeface="Calibri" pitchFamily="34" charset="0"/>
                <a:cs typeface="Calibri" pitchFamily="34" charset="0"/>
              </a:rPr>
              <a:t>Definición: </a:t>
            </a:r>
            <a:r>
              <a:rPr lang="es-CL" sz="1600" i="1" dirty="0">
                <a:latin typeface="Calibri" pitchFamily="34" charset="0"/>
                <a:cs typeface="Calibri" pitchFamily="34" charset="0"/>
              </a:rPr>
              <a:t>L</a:t>
            </a:r>
            <a:r>
              <a:rPr lang="es-CL" sz="1600" i="1" dirty="0" smtClean="0">
                <a:latin typeface="Calibri" pitchFamily="34" charset="0"/>
                <a:cs typeface="Calibri" pitchFamily="34" charset="0"/>
              </a:rPr>
              <a:t>a </a:t>
            </a:r>
            <a:r>
              <a:rPr lang="es-CL" sz="1600" i="1" dirty="0">
                <a:latin typeface="Calibri" pitchFamily="34" charset="0"/>
                <a:cs typeface="Calibri" pitchFamily="34" charset="0"/>
              </a:rPr>
              <a:t>variable </a:t>
            </a:r>
            <a:r>
              <a:rPr lang="es-CL" sz="1600" i="1" dirty="0" smtClean="0">
                <a:latin typeface="Calibri" pitchFamily="34" charset="0"/>
                <a:cs typeface="Calibri" pitchFamily="34" charset="0"/>
              </a:rPr>
              <a:t>aleatoria </a:t>
            </a:r>
            <a:r>
              <a:rPr lang="es-CL" sz="1600" i="1" dirty="0">
                <a:latin typeface="Calibri" pitchFamily="34" charset="0"/>
                <a:cs typeface="Calibri" pitchFamily="34" charset="0"/>
              </a:rPr>
              <a:t>que toma todos los valores reales entre [-∞; ∞] , tiene  una </a:t>
            </a:r>
            <a:r>
              <a:rPr lang="es-CL" sz="1600" i="1" u="sng" dirty="0">
                <a:solidFill>
                  <a:srgbClr val="FF0000"/>
                </a:solidFill>
                <a:latin typeface="Calibri" pitchFamily="34" charset="0"/>
                <a:cs typeface="Calibri" pitchFamily="34" charset="0"/>
              </a:rPr>
              <a:t>distribución normal (o gaussiana)</a:t>
            </a:r>
            <a:r>
              <a:rPr lang="es-CL" sz="1600" i="1" dirty="0">
                <a:solidFill>
                  <a:srgbClr val="FF0000"/>
                </a:solidFill>
                <a:latin typeface="Calibri" pitchFamily="34" charset="0"/>
                <a:cs typeface="Calibri" pitchFamily="34" charset="0"/>
              </a:rPr>
              <a:t> </a:t>
            </a:r>
            <a:r>
              <a:rPr lang="es-CL" sz="1600" i="1" dirty="0">
                <a:latin typeface="Calibri" pitchFamily="34" charset="0"/>
                <a:cs typeface="Calibri" pitchFamily="34" charset="0"/>
              </a:rPr>
              <a:t>si su función de densidad es:</a:t>
            </a:r>
          </a:p>
        </p:txBody>
      </p:sp>
      <p:sp>
        <p:nvSpPr>
          <p:cNvPr id="4" name="3 CuadroTexto"/>
          <p:cNvSpPr txBox="1">
            <a:spLocks noRot="1" noChangeAspect="1" noMove="1" noResize="1" noEditPoints="1" noAdjustHandles="1" noChangeArrowheads="1" noChangeShapeType="1" noTextEdit="1"/>
          </p:cNvSpPr>
          <p:nvPr/>
        </p:nvSpPr>
        <p:spPr>
          <a:xfrm>
            <a:off x="2843808" y="1816178"/>
            <a:ext cx="2193474" cy="535590"/>
          </a:xfrm>
          <a:prstGeom prst="rect">
            <a:avLst/>
          </a:prstGeom>
          <a:blipFill rotWithShape="1">
            <a:blip r:embed="rId3"/>
            <a:stretch>
              <a:fillRect/>
            </a:stretch>
          </a:blipFill>
        </p:spPr>
        <p:txBody>
          <a:bodyPr/>
          <a:lstStyle/>
          <a:p>
            <a:pPr>
              <a:defRPr/>
            </a:pPr>
            <a:r>
              <a:rPr lang="es-CL">
                <a:noFill/>
                <a:latin typeface="Arial" charset="0"/>
              </a:rPr>
              <a:t> </a:t>
            </a:r>
          </a:p>
        </p:txBody>
      </p:sp>
      <p:sp>
        <p:nvSpPr>
          <p:cNvPr id="5" name="4 CuadroTexto"/>
          <p:cNvSpPr txBox="1">
            <a:spLocks noRot="1" noChangeAspect="1" noMove="1" noResize="1" noEditPoints="1" noAdjustHandles="1" noChangeArrowheads="1" noChangeShapeType="1" noTextEdit="1"/>
          </p:cNvSpPr>
          <p:nvPr/>
        </p:nvSpPr>
        <p:spPr>
          <a:xfrm>
            <a:off x="5236689" y="1972433"/>
            <a:ext cx="3958717" cy="312511"/>
          </a:xfrm>
          <a:prstGeom prst="rect">
            <a:avLst/>
          </a:prstGeom>
          <a:blipFill rotWithShape="1">
            <a:blip r:embed="rId4"/>
            <a:stretch>
              <a:fillRect b="-5455"/>
            </a:stretch>
          </a:blipFill>
        </p:spPr>
        <p:txBody>
          <a:bodyPr/>
          <a:lstStyle/>
          <a:p>
            <a:pPr>
              <a:defRPr/>
            </a:pPr>
            <a:r>
              <a:rPr lang="es-CL">
                <a:noFill/>
                <a:latin typeface="Arial" charset="0"/>
              </a:rPr>
              <a:t> </a:t>
            </a:r>
          </a:p>
        </p:txBody>
      </p:sp>
      <p:grpSp>
        <p:nvGrpSpPr>
          <p:cNvPr id="17414" name="Group 3"/>
          <p:cNvGrpSpPr>
            <a:grpSpLocks/>
          </p:cNvGrpSpPr>
          <p:nvPr/>
        </p:nvGrpSpPr>
        <p:grpSpPr bwMode="auto">
          <a:xfrm>
            <a:off x="636276" y="2554587"/>
            <a:ext cx="3171690" cy="2288339"/>
            <a:chOff x="3469" y="578"/>
            <a:chExt cx="5410" cy="3905"/>
          </a:xfrm>
        </p:grpSpPr>
        <p:sp>
          <p:nvSpPr>
            <p:cNvPr id="17421" name="Rectangle 4"/>
            <p:cNvSpPr>
              <a:spLocks/>
            </p:cNvSpPr>
            <p:nvPr/>
          </p:nvSpPr>
          <p:spPr bwMode="auto">
            <a:xfrm>
              <a:off x="8778" y="615"/>
              <a:ext cx="2" cy="3868"/>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17422" name="Rectangle 5"/>
            <p:cNvSpPr>
              <a:spLocks/>
            </p:cNvSpPr>
            <p:nvPr/>
          </p:nvSpPr>
          <p:spPr bwMode="auto">
            <a:xfrm>
              <a:off x="3469" y="615"/>
              <a:ext cx="4" cy="3868"/>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17423" name="Rectangle 6"/>
            <p:cNvSpPr>
              <a:spLocks/>
            </p:cNvSpPr>
            <p:nvPr/>
          </p:nvSpPr>
          <p:spPr bwMode="auto">
            <a:xfrm>
              <a:off x="3576" y="578"/>
              <a:ext cx="5303" cy="3856"/>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17424" name="Rectangle 7"/>
            <p:cNvSpPr>
              <a:spLocks/>
            </p:cNvSpPr>
            <p:nvPr/>
          </p:nvSpPr>
          <p:spPr bwMode="auto">
            <a:xfrm>
              <a:off x="3472" y="623"/>
              <a:ext cx="5303" cy="3856"/>
            </a:xfrm>
            <a:prstGeom prst="rect">
              <a:avLst/>
            </a:prstGeom>
            <a:noFill/>
            <a:ln w="4084">
              <a:solidFill>
                <a:srgbClr val="EAF2F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25" name="Rectangle 8"/>
            <p:cNvSpPr>
              <a:spLocks/>
            </p:cNvSpPr>
            <p:nvPr/>
          </p:nvSpPr>
          <p:spPr bwMode="auto">
            <a:xfrm>
              <a:off x="4114" y="1202"/>
              <a:ext cx="4545" cy="2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17426" name="Rectangle 9"/>
            <p:cNvSpPr>
              <a:spLocks/>
            </p:cNvSpPr>
            <p:nvPr/>
          </p:nvSpPr>
          <p:spPr bwMode="auto">
            <a:xfrm>
              <a:off x="4096" y="992"/>
              <a:ext cx="4545" cy="2961"/>
            </a:xfrm>
            <a:prstGeom prst="rect">
              <a:avLst/>
            </a:prstGeom>
            <a:noFill/>
            <a:ln w="4084">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27" name="Freeform 10"/>
            <p:cNvSpPr>
              <a:spLocks/>
            </p:cNvSpPr>
            <p:nvPr/>
          </p:nvSpPr>
          <p:spPr bwMode="auto">
            <a:xfrm>
              <a:off x="4096" y="3875"/>
              <a:ext cx="4546" cy="20"/>
            </a:xfrm>
            <a:custGeom>
              <a:avLst/>
              <a:gdLst>
                <a:gd name="T0" fmla="*/ 0 w 4546"/>
                <a:gd name="T1" fmla="*/ 0 h 20"/>
                <a:gd name="T2" fmla="*/ 4545 w 4546"/>
                <a:gd name="T3" fmla="*/ 0 h 20"/>
                <a:gd name="T4" fmla="*/ 0 60000 65536"/>
                <a:gd name="T5" fmla="*/ 0 60000 65536"/>
              </a:gdLst>
              <a:ahLst/>
              <a:cxnLst>
                <a:cxn ang="T4">
                  <a:pos x="T0" y="T1"/>
                </a:cxn>
                <a:cxn ang="T5">
                  <a:pos x="T2" y="T3"/>
                </a:cxn>
              </a:cxnLst>
              <a:rect l="0" t="0" r="r" b="b"/>
              <a:pathLst>
                <a:path w="4546" h="20">
                  <a:moveTo>
                    <a:pt x="0" y="0"/>
                  </a:moveTo>
                  <a:lnTo>
                    <a:pt x="4545" y="0"/>
                  </a:lnTo>
                </a:path>
              </a:pathLst>
            </a:custGeom>
            <a:noFill/>
            <a:ln w="8168">
              <a:solidFill>
                <a:srgbClr val="EAF2F3"/>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28" name="Freeform 11"/>
            <p:cNvSpPr>
              <a:spLocks/>
            </p:cNvSpPr>
            <p:nvPr/>
          </p:nvSpPr>
          <p:spPr bwMode="auto">
            <a:xfrm>
              <a:off x="4096" y="3174"/>
              <a:ext cx="4546" cy="20"/>
            </a:xfrm>
            <a:custGeom>
              <a:avLst/>
              <a:gdLst>
                <a:gd name="T0" fmla="*/ 0 w 4546"/>
                <a:gd name="T1" fmla="*/ 0 h 20"/>
                <a:gd name="T2" fmla="*/ 4545 w 4546"/>
                <a:gd name="T3" fmla="*/ 0 h 20"/>
                <a:gd name="T4" fmla="*/ 0 60000 65536"/>
                <a:gd name="T5" fmla="*/ 0 60000 65536"/>
              </a:gdLst>
              <a:ahLst/>
              <a:cxnLst>
                <a:cxn ang="T4">
                  <a:pos x="T0" y="T1"/>
                </a:cxn>
                <a:cxn ang="T5">
                  <a:pos x="T2" y="T3"/>
                </a:cxn>
              </a:cxnLst>
              <a:rect l="0" t="0" r="r" b="b"/>
              <a:pathLst>
                <a:path w="4546" h="20">
                  <a:moveTo>
                    <a:pt x="0" y="0"/>
                  </a:moveTo>
                  <a:lnTo>
                    <a:pt x="4545" y="0"/>
                  </a:lnTo>
                </a:path>
              </a:pathLst>
            </a:custGeom>
            <a:noFill/>
            <a:ln w="8168">
              <a:solidFill>
                <a:srgbClr val="EAF2F3"/>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29" name="Freeform 12"/>
            <p:cNvSpPr>
              <a:spLocks/>
            </p:cNvSpPr>
            <p:nvPr/>
          </p:nvSpPr>
          <p:spPr bwMode="auto">
            <a:xfrm>
              <a:off x="4096" y="2473"/>
              <a:ext cx="4546" cy="20"/>
            </a:xfrm>
            <a:custGeom>
              <a:avLst/>
              <a:gdLst>
                <a:gd name="T0" fmla="*/ 0 w 4546"/>
                <a:gd name="T1" fmla="*/ 0 h 20"/>
                <a:gd name="T2" fmla="*/ 4545 w 4546"/>
                <a:gd name="T3" fmla="*/ 0 h 20"/>
                <a:gd name="T4" fmla="*/ 0 60000 65536"/>
                <a:gd name="T5" fmla="*/ 0 60000 65536"/>
              </a:gdLst>
              <a:ahLst/>
              <a:cxnLst>
                <a:cxn ang="T4">
                  <a:pos x="T0" y="T1"/>
                </a:cxn>
                <a:cxn ang="T5">
                  <a:pos x="T2" y="T3"/>
                </a:cxn>
              </a:cxnLst>
              <a:rect l="0" t="0" r="r" b="b"/>
              <a:pathLst>
                <a:path w="4546" h="20">
                  <a:moveTo>
                    <a:pt x="0" y="0"/>
                  </a:moveTo>
                  <a:lnTo>
                    <a:pt x="4545" y="0"/>
                  </a:lnTo>
                </a:path>
              </a:pathLst>
            </a:custGeom>
            <a:noFill/>
            <a:ln w="8168">
              <a:solidFill>
                <a:srgbClr val="EAF2F3"/>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0" name="Freeform 13"/>
            <p:cNvSpPr>
              <a:spLocks/>
            </p:cNvSpPr>
            <p:nvPr/>
          </p:nvSpPr>
          <p:spPr bwMode="auto">
            <a:xfrm>
              <a:off x="4096" y="1775"/>
              <a:ext cx="4546" cy="20"/>
            </a:xfrm>
            <a:custGeom>
              <a:avLst/>
              <a:gdLst>
                <a:gd name="T0" fmla="*/ 0 w 4546"/>
                <a:gd name="T1" fmla="*/ 0 h 20"/>
                <a:gd name="T2" fmla="*/ 4545 w 4546"/>
                <a:gd name="T3" fmla="*/ 0 h 20"/>
                <a:gd name="T4" fmla="*/ 0 60000 65536"/>
                <a:gd name="T5" fmla="*/ 0 60000 65536"/>
              </a:gdLst>
              <a:ahLst/>
              <a:cxnLst>
                <a:cxn ang="T4">
                  <a:pos x="T0" y="T1"/>
                </a:cxn>
                <a:cxn ang="T5">
                  <a:pos x="T2" y="T3"/>
                </a:cxn>
              </a:cxnLst>
              <a:rect l="0" t="0" r="r" b="b"/>
              <a:pathLst>
                <a:path w="4546" h="20">
                  <a:moveTo>
                    <a:pt x="0" y="0"/>
                  </a:moveTo>
                  <a:lnTo>
                    <a:pt x="4545" y="0"/>
                  </a:lnTo>
                </a:path>
              </a:pathLst>
            </a:custGeom>
            <a:noFill/>
            <a:ln w="8168">
              <a:solidFill>
                <a:srgbClr val="EAF2F3"/>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1" name="Freeform 14"/>
            <p:cNvSpPr>
              <a:spLocks/>
            </p:cNvSpPr>
            <p:nvPr/>
          </p:nvSpPr>
          <p:spPr bwMode="auto">
            <a:xfrm>
              <a:off x="4096" y="1076"/>
              <a:ext cx="4546" cy="20"/>
            </a:xfrm>
            <a:custGeom>
              <a:avLst/>
              <a:gdLst>
                <a:gd name="T0" fmla="*/ 0 w 4546"/>
                <a:gd name="T1" fmla="*/ 0 h 20"/>
                <a:gd name="T2" fmla="*/ 4545 w 4546"/>
                <a:gd name="T3" fmla="*/ 0 h 20"/>
                <a:gd name="T4" fmla="*/ 0 60000 65536"/>
                <a:gd name="T5" fmla="*/ 0 60000 65536"/>
              </a:gdLst>
              <a:ahLst/>
              <a:cxnLst>
                <a:cxn ang="T4">
                  <a:pos x="T0" y="T1"/>
                </a:cxn>
                <a:cxn ang="T5">
                  <a:pos x="T2" y="T3"/>
                </a:cxn>
              </a:cxnLst>
              <a:rect l="0" t="0" r="r" b="b"/>
              <a:pathLst>
                <a:path w="4546" h="20">
                  <a:moveTo>
                    <a:pt x="0" y="0"/>
                  </a:moveTo>
                  <a:lnTo>
                    <a:pt x="4545" y="0"/>
                  </a:lnTo>
                </a:path>
              </a:pathLst>
            </a:custGeom>
            <a:noFill/>
            <a:ln w="8168">
              <a:solidFill>
                <a:srgbClr val="EAF2F3"/>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2" name="Freeform 15"/>
            <p:cNvSpPr>
              <a:spLocks/>
            </p:cNvSpPr>
            <p:nvPr/>
          </p:nvSpPr>
          <p:spPr bwMode="auto">
            <a:xfrm>
              <a:off x="6367" y="992"/>
              <a:ext cx="20" cy="2964"/>
            </a:xfrm>
            <a:custGeom>
              <a:avLst/>
              <a:gdLst>
                <a:gd name="T0" fmla="*/ 0 w 20"/>
                <a:gd name="T1" fmla="*/ 2963 h 2964"/>
                <a:gd name="T2" fmla="*/ 0 w 20"/>
                <a:gd name="T3" fmla="*/ 0 h 2964"/>
                <a:gd name="T4" fmla="*/ 0 60000 65536"/>
                <a:gd name="T5" fmla="*/ 0 60000 65536"/>
              </a:gdLst>
              <a:ahLst/>
              <a:cxnLst>
                <a:cxn ang="T4">
                  <a:pos x="T0" y="T1"/>
                </a:cxn>
                <a:cxn ang="T5">
                  <a:pos x="T2" y="T3"/>
                </a:cxn>
              </a:cxnLst>
              <a:rect l="0" t="0" r="r" b="b"/>
              <a:pathLst>
                <a:path w="20" h="2964">
                  <a:moveTo>
                    <a:pt x="0" y="2963"/>
                  </a:moveTo>
                  <a:lnTo>
                    <a:pt x="0" y="0"/>
                  </a:lnTo>
                </a:path>
              </a:pathLst>
            </a:custGeom>
            <a:noFill/>
            <a:ln w="8168">
              <a:solidFill>
                <a:srgbClr val="C10533"/>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3" name="Freeform 16"/>
            <p:cNvSpPr>
              <a:spLocks/>
            </p:cNvSpPr>
            <p:nvPr/>
          </p:nvSpPr>
          <p:spPr bwMode="auto">
            <a:xfrm>
              <a:off x="4454" y="1083"/>
              <a:ext cx="3830" cy="2784"/>
            </a:xfrm>
            <a:custGeom>
              <a:avLst/>
              <a:gdLst>
                <a:gd name="T0" fmla="*/ 50 w 3830"/>
                <a:gd name="T1" fmla="*/ 2781 h 2784"/>
                <a:gd name="T2" fmla="*/ 115 w 3830"/>
                <a:gd name="T3" fmla="*/ 2776 h 2784"/>
                <a:gd name="T4" fmla="*/ 179 w 3830"/>
                <a:gd name="T5" fmla="*/ 2771 h 2784"/>
                <a:gd name="T6" fmla="*/ 242 w 3830"/>
                <a:gd name="T7" fmla="*/ 2764 h 2784"/>
                <a:gd name="T8" fmla="*/ 307 w 3830"/>
                <a:gd name="T9" fmla="*/ 2750 h 2784"/>
                <a:gd name="T10" fmla="*/ 369 w 3830"/>
                <a:gd name="T11" fmla="*/ 2738 h 2784"/>
                <a:gd name="T12" fmla="*/ 431 w 3830"/>
                <a:gd name="T13" fmla="*/ 2719 h 2784"/>
                <a:gd name="T14" fmla="*/ 496 w 3830"/>
                <a:gd name="T15" fmla="*/ 2690 h 2784"/>
                <a:gd name="T16" fmla="*/ 561 w 3830"/>
                <a:gd name="T17" fmla="*/ 2659 h 2784"/>
                <a:gd name="T18" fmla="*/ 626 w 3830"/>
                <a:gd name="T19" fmla="*/ 2615 h 2784"/>
                <a:gd name="T20" fmla="*/ 691 w 3830"/>
                <a:gd name="T21" fmla="*/ 2560 h 2784"/>
                <a:gd name="T22" fmla="*/ 755 w 3830"/>
                <a:gd name="T23" fmla="*/ 2493 h 2784"/>
                <a:gd name="T24" fmla="*/ 818 w 3830"/>
                <a:gd name="T25" fmla="*/ 2414 h 2784"/>
                <a:gd name="T26" fmla="*/ 883 w 3830"/>
                <a:gd name="T27" fmla="*/ 2315 h 2784"/>
                <a:gd name="T28" fmla="*/ 947 w 3830"/>
                <a:gd name="T29" fmla="*/ 2203 h 2784"/>
                <a:gd name="T30" fmla="*/ 1012 w 3830"/>
                <a:gd name="T31" fmla="*/ 2075 h 2784"/>
                <a:gd name="T32" fmla="*/ 1077 w 3830"/>
                <a:gd name="T33" fmla="*/ 1929 h 2784"/>
                <a:gd name="T34" fmla="*/ 1137 w 3830"/>
                <a:gd name="T35" fmla="*/ 1766 h 2784"/>
                <a:gd name="T36" fmla="*/ 1202 w 3830"/>
                <a:gd name="T37" fmla="*/ 1588 h 2784"/>
                <a:gd name="T38" fmla="*/ 1267 w 3830"/>
                <a:gd name="T39" fmla="*/ 1401 h 2784"/>
                <a:gd name="T40" fmla="*/ 1329 w 3830"/>
                <a:gd name="T41" fmla="*/ 1209 h 2784"/>
                <a:gd name="T42" fmla="*/ 1394 w 3830"/>
                <a:gd name="T43" fmla="*/ 1010 h 2784"/>
                <a:gd name="T44" fmla="*/ 1459 w 3830"/>
                <a:gd name="T45" fmla="*/ 813 h 2784"/>
                <a:gd name="T46" fmla="*/ 1523 w 3830"/>
                <a:gd name="T47" fmla="*/ 626 h 2784"/>
                <a:gd name="T48" fmla="*/ 1588 w 3830"/>
                <a:gd name="T49" fmla="*/ 455 h 2784"/>
                <a:gd name="T50" fmla="*/ 1653 w 3830"/>
                <a:gd name="T51" fmla="*/ 304 h 2784"/>
                <a:gd name="T52" fmla="*/ 1715 w 3830"/>
                <a:gd name="T53" fmla="*/ 179 h 2784"/>
                <a:gd name="T54" fmla="*/ 1780 w 3830"/>
                <a:gd name="T55" fmla="*/ 81 h 2784"/>
                <a:gd name="T56" fmla="*/ 1843 w 3830"/>
                <a:gd name="T57" fmla="*/ 21 h 2784"/>
                <a:gd name="T58" fmla="*/ 1905 w 3830"/>
                <a:gd name="T59" fmla="*/ 0 h 2784"/>
                <a:gd name="T60" fmla="*/ 1970 w 3830"/>
                <a:gd name="T61" fmla="*/ 14 h 2784"/>
                <a:gd name="T62" fmla="*/ 2035 w 3830"/>
                <a:gd name="T63" fmla="*/ 69 h 2784"/>
                <a:gd name="T64" fmla="*/ 2099 w 3830"/>
                <a:gd name="T65" fmla="*/ 155 h 2784"/>
                <a:gd name="T66" fmla="*/ 2164 w 3830"/>
                <a:gd name="T67" fmla="*/ 275 h 2784"/>
                <a:gd name="T68" fmla="*/ 2227 w 3830"/>
                <a:gd name="T69" fmla="*/ 424 h 2784"/>
                <a:gd name="T70" fmla="*/ 2291 w 3830"/>
                <a:gd name="T71" fmla="*/ 590 h 2784"/>
                <a:gd name="T72" fmla="*/ 2356 w 3830"/>
                <a:gd name="T73" fmla="*/ 777 h 2784"/>
                <a:gd name="T74" fmla="*/ 2421 w 3830"/>
                <a:gd name="T75" fmla="*/ 971 h 2784"/>
                <a:gd name="T76" fmla="*/ 2481 w 3830"/>
                <a:gd name="T77" fmla="*/ 1168 h 2784"/>
                <a:gd name="T78" fmla="*/ 2546 w 3830"/>
                <a:gd name="T79" fmla="*/ 1363 h 2784"/>
                <a:gd name="T80" fmla="*/ 2611 w 3830"/>
                <a:gd name="T81" fmla="*/ 1552 h 2784"/>
                <a:gd name="T82" fmla="*/ 2675 w 3830"/>
                <a:gd name="T83" fmla="*/ 1735 h 2784"/>
                <a:gd name="T84" fmla="*/ 2740 w 3830"/>
                <a:gd name="T85" fmla="*/ 1898 h 2784"/>
                <a:gd name="T86" fmla="*/ 2803 w 3830"/>
                <a:gd name="T87" fmla="*/ 2047 h 2784"/>
                <a:gd name="T88" fmla="*/ 2867 w 3830"/>
                <a:gd name="T89" fmla="*/ 2181 h 2784"/>
                <a:gd name="T90" fmla="*/ 2932 w 3830"/>
                <a:gd name="T91" fmla="*/ 2296 h 2784"/>
                <a:gd name="T92" fmla="*/ 2997 w 3830"/>
                <a:gd name="T93" fmla="*/ 2397 h 2784"/>
                <a:gd name="T94" fmla="*/ 3062 w 3830"/>
                <a:gd name="T95" fmla="*/ 2476 h 2784"/>
                <a:gd name="T96" fmla="*/ 3124 w 3830"/>
                <a:gd name="T97" fmla="*/ 2548 h 2784"/>
                <a:gd name="T98" fmla="*/ 3187 w 3830"/>
                <a:gd name="T99" fmla="*/ 2603 h 2784"/>
                <a:gd name="T100" fmla="*/ 3251 w 3830"/>
                <a:gd name="T101" fmla="*/ 2649 h 2784"/>
                <a:gd name="T102" fmla="*/ 3316 w 3830"/>
                <a:gd name="T103" fmla="*/ 2687 h 2784"/>
                <a:gd name="T104" fmla="*/ 3379 w 3830"/>
                <a:gd name="T105" fmla="*/ 2711 h 2784"/>
                <a:gd name="T106" fmla="*/ 3443 w 3830"/>
                <a:gd name="T107" fmla="*/ 2735 h 2784"/>
                <a:gd name="T108" fmla="*/ 3508 w 3830"/>
                <a:gd name="T109" fmla="*/ 2750 h 2784"/>
                <a:gd name="T110" fmla="*/ 3573 w 3830"/>
                <a:gd name="T111" fmla="*/ 2762 h 2784"/>
                <a:gd name="T112" fmla="*/ 3638 w 3830"/>
                <a:gd name="T113" fmla="*/ 2771 h 2784"/>
                <a:gd name="T114" fmla="*/ 3700 w 3830"/>
                <a:gd name="T115" fmla="*/ 2776 h 2784"/>
                <a:gd name="T116" fmla="*/ 3765 w 3830"/>
                <a:gd name="T117" fmla="*/ 2781 h 2784"/>
                <a:gd name="T118" fmla="*/ 3830 w 3830"/>
                <a:gd name="T119" fmla="*/ 2783 h 27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30" h="2784">
                  <a:moveTo>
                    <a:pt x="0" y="2783"/>
                  </a:moveTo>
                  <a:lnTo>
                    <a:pt x="11" y="2783"/>
                  </a:lnTo>
                  <a:lnTo>
                    <a:pt x="23" y="2783"/>
                  </a:lnTo>
                  <a:lnTo>
                    <a:pt x="38" y="2783"/>
                  </a:lnTo>
                  <a:lnTo>
                    <a:pt x="50" y="2781"/>
                  </a:lnTo>
                  <a:lnTo>
                    <a:pt x="62" y="2781"/>
                  </a:lnTo>
                  <a:lnTo>
                    <a:pt x="76" y="2781"/>
                  </a:lnTo>
                  <a:lnTo>
                    <a:pt x="88" y="2781"/>
                  </a:lnTo>
                  <a:lnTo>
                    <a:pt x="100" y="2776"/>
                  </a:lnTo>
                  <a:lnTo>
                    <a:pt x="115" y="2776"/>
                  </a:lnTo>
                  <a:lnTo>
                    <a:pt x="127" y="2776"/>
                  </a:lnTo>
                  <a:lnTo>
                    <a:pt x="139" y="2774"/>
                  </a:lnTo>
                  <a:lnTo>
                    <a:pt x="153" y="2774"/>
                  </a:lnTo>
                  <a:lnTo>
                    <a:pt x="165" y="2774"/>
                  </a:lnTo>
                  <a:lnTo>
                    <a:pt x="179" y="2771"/>
                  </a:lnTo>
                  <a:lnTo>
                    <a:pt x="191" y="2771"/>
                  </a:lnTo>
                  <a:lnTo>
                    <a:pt x="203" y="2767"/>
                  </a:lnTo>
                  <a:lnTo>
                    <a:pt x="218" y="2767"/>
                  </a:lnTo>
                  <a:lnTo>
                    <a:pt x="230" y="2764"/>
                  </a:lnTo>
                  <a:lnTo>
                    <a:pt x="242" y="2764"/>
                  </a:lnTo>
                  <a:lnTo>
                    <a:pt x="256" y="2762"/>
                  </a:lnTo>
                  <a:lnTo>
                    <a:pt x="268" y="2762"/>
                  </a:lnTo>
                  <a:lnTo>
                    <a:pt x="280" y="2757"/>
                  </a:lnTo>
                  <a:lnTo>
                    <a:pt x="295" y="2755"/>
                  </a:lnTo>
                  <a:lnTo>
                    <a:pt x="307" y="2750"/>
                  </a:lnTo>
                  <a:lnTo>
                    <a:pt x="321" y="2750"/>
                  </a:lnTo>
                  <a:lnTo>
                    <a:pt x="333" y="2747"/>
                  </a:lnTo>
                  <a:lnTo>
                    <a:pt x="345" y="2745"/>
                  </a:lnTo>
                  <a:lnTo>
                    <a:pt x="359" y="2740"/>
                  </a:lnTo>
                  <a:lnTo>
                    <a:pt x="369" y="2738"/>
                  </a:lnTo>
                  <a:lnTo>
                    <a:pt x="383" y="2735"/>
                  </a:lnTo>
                  <a:lnTo>
                    <a:pt x="393" y="2728"/>
                  </a:lnTo>
                  <a:lnTo>
                    <a:pt x="407" y="2726"/>
                  </a:lnTo>
                  <a:lnTo>
                    <a:pt x="419" y="2721"/>
                  </a:lnTo>
                  <a:lnTo>
                    <a:pt x="431" y="2719"/>
                  </a:lnTo>
                  <a:lnTo>
                    <a:pt x="446" y="2711"/>
                  </a:lnTo>
                  <a:lnTo>
                    <a:pt x="458" y="2709"/>
                  </a:lnTo>
                  <a:lnTo>
                    <a:pt x="472" y="2702"/>
                  </a:lnTo>
                  <a:lnTo>
                    <a:pt x="484" y="2697"/>
                  </a:lnTo>
                  <a:lnTo>
                    <a:pt x="496" y="2690"/>
                  </a:lnTo>
                  <a:lnTo>
                    <a:pt x="511" y="2687"/>
                  </a:lnTo>
                  <a:lnTo>
                    <a:pt x="523" y="2680"/>
                  </a:lnTo>
                  <a:lnTo>
                    <a:pt x="535" y="2671"/>
                  </a:lnTo>
                  <a:lnTo>
                    <a:pt x="549" y="2663"/>
                  </a:lnTo>
                  <a:lnTo>
                    <a:pt x="561" y="2659"/>
                  </a:lnTo>
                  <a:lnTo>
                    <a:pt x="573" y="2649"/>
                  </a:lnTo>
                  <a:lnTo>
                    <a:pt x="587" y="2642"/>
                  </a:lnTo>
                  <a:lnTo>
                    <a:pt x="599" y="2632"/>
                  </a:lnTo>
                  <a:lnTo>
                    <a:pt x="614" y="2623"/>
                  </a:lnTo>
                  <a:lnTo>
                    <a:pt x="626" y="2615"/>
                  </a:lnTo>
                  <a:lnTo>
                    <a:pt x="638" y="2603"/>
                  </a:lnTo>
                  <a:lnTo>
                    <a:pt x="652" y="2594"/>
                  </a:lnTo>
                  <a:lnTo>
                    <a:pt x="664" y="2584"/>
                  </a:lnTo>
                  <a:lnTo>
                    <a:pt x="676" y="2570"/>
                  </a:lnTo>
                  <a:lnTo>
                    <a:pt x="691" y="2560"/>
                  </a:lnTo>
                  <a:lnTo>
                    <a:pt x="703" y="2548"/>
                  </a:lnTo>
                  <a:lnTo>
                    <a:pt x="715" y="2536"/>
                  </a:lnTo>
                  <a:lnTo>
                    <a:pt x="729" y="2522"/>
                  </a:lnTo>
                  <a:lnTo>
                    <a:pt x="741" y="2510"/>
                  </a:lnTo>
                  <a:lnTo>
                    <a:pt x="755" y="2493"/>
                  </a:lnTo>
                  <a:lnTo>
                    <a:pt x="767" y="2476"/>
                  </a:lnTo>
                  <a:lnTo>
                    <a:pt x="779" y="2464"/>
                  </a:lnTo>
                  <a:lnTo>
                    <a:pt x="794" y="2447"/>
                  </a:lnTo>
                  <a:lnTo>
                    <a:pt x="806" y="2428"/>
                  </a:lnTo>
                  <a:lnTo>
                    <a:pt x="818" y="2414"/>
                  </a:lnTo>
                  <a:lnTo>
                    <a:pt x="832" y="2397"/>
                  </a:lnTo>
                  <a:lnTo>
                    <a:pt x="844" y="2378"/>
                  </a:lnTo>
                  <a:lnTo>
                    <a:pt x="856" y="2359"/>
                  </a:lnTo>
                  <a:lnTo>
                    <a:pt x="871" y="2339"/>
                  </a:lnTo>
                  <a:lnTo>
                    <a:pt x="883" y="2315"/>
                  </a:lnTo>
                  <a:lnTo>
                    <a:pt x="897" y="2296"/>
                  </a:lnTo>
                  <a:lnTo>
                    <a:pt x="909" y="2275"/>
                  </a:lnTo>
                  <a:lnTo>
                    <a:pt x="921" y="2253"/>
                  </a:lnTo>
                  <a:lnTo>
                    <a:pt x="935" y="2229"/>
                  </a:lnTo>
                  <a:lnTo>
                    <a:pt x="947" y="2203"/>
                  </a:lnTo>
                  <a:lnTo>
                    <a:pt x="959" y="2181"/>
                  </a:lnTo>
                  <a:lnTo>
                    <a:pt x="974" y="2155"/>
                  </a:lnTo>
                  <a:lnTo>
                    <a:pt x="986" y="2131"/>
                  </a:lnTo>
                  <a:lnTo>
                    <a:pt x="998" y="2102"/>
                  </a:lnTo>
                  <a:lnTo>
                    <a:pt x="1012" y="2075"/>
                  </a:lnTo>
                  <a:lnTo>
                    <a:pt x="1024" y="2047"/>
                  </a:lnTo>
                  <a:lnTo>
                    <a:pt x="1036" y="2018"/>
                  </a:lnTo>
                  <a:lnTo>
                    <a:pt x="1051" y="1989"/>
                  </a:lnTo>
                  <a:lnTo>
                    <a:pt x="1063" y="1958"/>
                  </a:lnTo>
                  <a:lnTo>
                    <a:pt x="1077" y="1929"/>
                  </a:lnTo>
                  <a:lnTo>
                    <a:pt x="1087" y="1898"/>
                  </a:lnTo>
                  <a:lnTo>
                    <a:pt x="1099" y="1867"/>
                  </a:lnTo>
                  <a:lnTo>
                    <a:pt x="1111" y="1833"/>
                  </a:lnTo>
                  <a:lnTo>
                    <a:pt x="1125" y="1802"/>
                  </a:lnTo>
                  <a:lnTo>
                    <a:pt x="1137" y="1766"/>
                  </a:lnTo>
                  <a:lnTo>
                    <a:pt x="1149" y="1735"/>
                  </a:lnTo>
                  <a:lnTo>
                    <a:pt x="1163" y="1699"/>
                  </a:lnTo>
                  <a:lnTo>
                    <a:pt x="1175" y="1663"/>
                  </a:lnTo>
                  <a:lnTo>
                    <a:pt x="1187" y="1627"/>
                  </a:lnTo>
                  <a:lnTo>
                    <a:pt x="1202" y="1588"/>
                  </a:lnTo>
                  <a:lnTo>
                    <a:pt x="1214" y="1552"/>
                  </a:lnTo>
                  <a:lnTo>
                    <a:pt x="1228" y="1514"/>
                  </a:lnTo>
                  <a:lnTo>
                    <a:pt x="1240" y="1480"/>
                  </a:lnTo>
                  <a:lnTo>
                    <a:pt x="1252" y="1442"/>
                  </a:lnTo>
                  <a:lnTo>
                    <a:pt x="1267" y="1401"/>
                  </a:lnTo>
                  <a:lnTo>
                    <a:pt x="1279" y="1363"/>
                  </a:lnTo>
                  <a:lnTo>
                    <a:pt x="1291" y="1324"/>
                  </a:lnTo>
                  <a:lnTo>
                    <a:pt x="1305" y="1286"/>
                  </a:lnTo>
                  <a:lnTo>
                    <a:pt x="1317" y="1247"/>
                  </a:lnTo>
                  <a:lnTo>
                    <a:pt x="1329" y="1209"/>
                  </a:lnTo>
                  <a:lnTo>
                    <a:pt x="1343" y="1168"/>
                  </a:lnTo>
                  <a:lnTo>
                    <a:pt x="1355" y="1127"/>
                  </a:lnTo>
                  <a:lnTo>
                    <a:pt x="1370" y="1089"/>
                  </a:lnTo>
                  <a:lnTo>
                    <a:pt x="1382" y="1048"/>
                  </a:lnTo>
                  <a:lnTo>
                    <a:pt x="1394" y="1010"/>
                  </a:lnTo>
                  <a:lnTo>
                    <a:pt x="1408" y="971"/>
                  </a:lnTo>
                  <a:lnTo>
                    <a:pt x="1420" y="933"/>
                  </a:lnTo>
                  <a:lnTo>
                    <a:pt x="1432" y="890"/>
                  </a:lnTo>
                  <a:lnTo>
                    <a:pt x="1447" y="851"/>
                  </a:lnTo>
                  <a:lnTo>
                    <a:pt x="1459" y="813"/>
                  </a:lnTo>
                  <a:lnTo>
                    <a:pt x="1471" y="777"/>
                  </a:lnTo>
                  <a:lnTo>
                    <a:pt x="1485" y="739"/>
                  </a:lnTo>
                  <a:lnTo>
                    <a:pt x="1497" y="700"/>
                  </a:lnTo>
                  <a:lnTo>
                    <a:pt x="1511" y="664"/>
                  </a:lnTo>
                  <a:lnTo>
                    <a:pt x="1523" y="626"/>
                  </a:lnTo>
                  <a:lnTo>
                    <a:pt x="1535" y="590"/>
                  </a:lnTo>
                  <a:lnTo>
                    <a:pt x="1550" y="556"/>
                  </a:lnTo>
                  <a:lnTo>
                    <a:pt x="1562" y="523"/>
                  </a:lnTo>
                  <a:lnTo>
                    <a:pt x="1574" y="487"/>
                  </a:lnTo>
                  <a:lnTo>
                    <a:pt x="1588" y="455"/>
                  </a:lnTo>
                  <a:lnTo>
                    <a:pt x="1600" y="424"/>
                  </a:lnTo>
                  <a:lnTo>
                    <a:pt x="1612" y="391"/>
                  </a:lnTo>
                  <a:lnTo>
                    <a:pt x="1627" y="362"/>
                  </a:lnTo>
                  <a:lnTo>
                    <a:pt x="1639" y="331"/>
                  </a:lnTo>
                  <a:lnTo>
                    <a:pt x="1653" y="304"/>
                  </a:lnTo>
                  <a:lnTo>
                    <a:pt x="1665" y="275"/>
                  </a:lnTo>
                  <a:lnTo>
                    <a:pt x="1677" y="249"/>
                  </a:lnTo>
                  <a:lnTo>
                    <a:pt x="1691" y="223"/>
                  </a:lnTo>
                  <a:lnTo>
                    <a:pt x="1703" y="201"/>
                  </a:lnTo>
                  <a:lnTo>
                    <a:pt x="1715" y="179"/>
                  </a:lnTo>
                  <a:lnTo>
                    <a:pt x="1730" y="155"/>
                  </a:lnTo>
                  <a:lnTo>
                    <a:pt x="1742" y="136"/>
                  </a:lnTo>
                  <a:lnTo>
                    <a:pt x="1754" y="117"/>
                  </a:lnTo>
                  <a:lnTo>
                    <a:pt x="1763" y="98"/>
                  </a:lnTo>
                  <a:lnTo>
                    <a:pt x="1780" y="81"/>
                  </a:lnTo>
                  <a:lnTo>
                    <a:pt x="1790" y="69"/>
                  </a:lnTo>
                  <a:lnTo>
                    <a:pt x="1804" y="52"/>
                  </a:lnTo>
                  <a:lnTo>
                    <a:pt x="1816" y="43"/>
                  </a:lnTo>
                  <a:lnTo>
                    <a:pt x="1828" y="31"/>
                  </a:lnTo>
                  <a:lnTo>
                    <a:pt x="1843" y="21"/>
                  </a:lnTo>
                  <a:lnTo>
                    <a:pt x="1855" y="14"/>
                  </a:lnTo>
                  <a:lnTo>
                    <a:pt x="1867" y="9"/>
                  </a:lnTo>
                  <a:lnTo>
                    <a:pt x="1881" y="4"/>
                  </a:lnTo>
                  <a:lnTo>
                    <a:pt x="1893" y="2"/>
                  </a:lnTo>
                  <a:lnTo>
                    <a:pt x="1905" y="0"/>
                  </a:lnTo>
                  <a:lnTo>
                    <a:pt x="1919" y="0"/>
                  </a:lnTo>
                  <a:lnTo>
                    <a:pt x="1931" y="2"/>
                  </a:lnTo>
                  <a:lnTo>
                    <a:pt x="1946" y="4"/>
                  </a:lnTo>
                  <a:lnTo>
                    <a:pt x="1958" y="9"/>
                  </a:lnTo>
                  <a:lnTo>
                    <a:pt x="1970" y="14"/>
                  </a:lnTo>
                  <a:lnTo>
                    <a:pt x="1984" y="21"/>
                  </a:lnTo>
                  <a:lnTo>
                    <a:pt x="1996" y="31"/>
                  </a:lnTo>
                  <a:lnTo>
                    <a:pt x="2008" y="43"/>
                  </a:lnTo>
                  <a:lnTo>
                    <a:pt x="2023" y="52"/>
                  </a:lnTo>
                  <a:lnTo>
                    <a:pt x="2035" y="69"/>
                  </a:lnTo>
                  <a:lnTo>
                    <a:pt x="2047" y="81"/>
                  </a:lnTo>
                  <a:lnTo>
                    <a:pt x="2061" y="98"/>
                  </a:lnTo>
                  <a:lnTo>
                    <a:pt x="2073" y="117"/>
                  </a:lnTo>
                  <a:lnTo>
                    <a:pt x="2085" y="136"/>
                  </a:lnTo>
                  <a:lnTo>
                    <a:pt x="2099" y="155"/>
                  </a:lnTo>
                  <a:lnTo>
                    <a:pt x="2111" y="179"/>
                  </a:lnTo>
                  <a:lnTo>
                    <a:pt x="2126" y="201"/>
                  </a:lnTo>
                  <a:lnTo>
                    <a:pt x="2138" y="223"/>
                  </a:lnTo>
                  <a:lnTo>
                    <a:pt x="2150" y="249"/>
                  </a:lnTo>
                  <a:lnTo>
                    <a:pt x="2164" y="275"/>
                  </a:lnTo>
                  <a:lnTo>
                    <a:pt x="2176" y="304"/>
                  </a:lnTo>
                  <a:lnTo>
                    <a:pt x="2188" y="331"/>
                  </a:lnTo>
                  <a:lnTo>
                    <a:pt x="2203" y="362"/>
                  </a:lnTo>
                  <a:lnTo>
                    <a:pt x="2215" y="391"/>
                  </a:lnTo>
                  <a:lnTo>
                    <a:pt x="2227" y="424"/>
                  </a:lnTo>
                  <a:lnTo>
                    <a:pt x="2241" y="455"/>
                  </a:lnTo>
                  <a:lnTo>
                    <a:pt x="2253" y="487"/>
                  </a:lnTo>
                  <a:lnTo>
                    <a:pt x="2267" y="523"/>
                  </a:lnTo>
                  <a:lnTo>
                    <a:pt x="2279" y="556"/>
                  </a:lnTo>
                  <a:lnTo>
                    <a:pt x="2291" y="590"/>
                  </a:lnTo>
                  <a:lnTo>
                    <a:pt x="2306" y="626"/>
                  </a:lnTo>
                  <a:lnTo>
                    <a:pt x="2318" y="664"/>
                  </a:lnTo>
                  <a:lnTo>
                    <a:pt x="2330" y="700"/>
                  </a:lnTo>
                  <a:lnTo>
                    <a:pt x="2344" y="739"/>
                  </a:lnTo>
                  <a:lnTo>
                    <a:pt x="2356" y="777"/>
                  </a:lnTo>
                  <a:lnTo>
                    <a:pt x="2368" y="813"/>
                  </a:lnTo>
                  <a:lnTo>
                    <a:pt x="2383" y="851"/>
                  </a:lnTo>
                  <a:lnTo>
                    <a:pt x="2395" y="890"/>
                  </a:lnTo>
                  <a:lnTo>
                    <a:pt x="2409" y="933"/>
                  </a:lnTo>
                  <a:lnTo>
                    <a:pt x="2421" y="971"/>
                  </a:lnTo>
                  <a:lnTo>
                    <a:pt x="2433" y="1010"/>
                  </a:lnTo>
                  <a:lnTo>
                    <a:pt x="2447" y="1048"/>
                  </a:lnTo>
                  <a:lnTo>
                    <a:pt x="2459" y="1089"/>
                  </a:lnTo>
                  <a:lnTo>
                    <a:pt x="2469" y="1127"/>
                  </a:lnTo>
                  <a:lnTo>
                    <a:pt x="2481" y="1168"/>
                  </a:lnTo>
                  <a:lnTo>
                    <a:pt x="2495" y="1209"/>
                  </a:lnTo>
                  <a:lnTo>
                    <a:pt x="2507" y="1247"/>
                  </a:lnTo>
                  <a:lnTo>
                    <a:pt x="2519" y="1286"/>
                  </a:lnTo>
                  <a:lnTo>
                    <a:pt x="2534" y="1324"/>
                  </a:lnTo>
                  <a:lnTo>
                    <a:pt x="2546" y="1363"/>
                  </a:lnTo>
                  <a:lnTo>
                    <a:pt x="2560" y="1401"/>
                  </a:lnTo>
                  <a:lnTo>
                    <a:pt x="2572" y="1442"/>
                  </a:lnTo>
                  <a:lnTo>
                    <a:pt x="2584" y="1480"/>
                  </a:lnTo>
                  <a:lnTo>
                    <a:pt x="2599" y="1514"/>
                  </a:lnTo>
                  <a:lnTo>
                    <a:pt x="2611" y="1552"/>
                  </a:lnTo>
                  <a:lnTo>
                    <a:pt x="2623" y="1588"/>
                  </a:lnTo>
                  <a:lnTo>
                    <a:pt x="2637" y="1627"/>
                  </a:lnTo>
                  <a:lnTo>
                    <a:pt x="2649" y="1663"/>
                  </a:lnTo>
                  <a:lnTo>
                    <a:pt x="2661" y="1699"/>
                  </a:lnTo>
                  <a:lnTo>
                    <a:pt x="2675" y="1735"/>
                  </a:lnTo>
                  <a:lnTo>
                    <a:pt x="2687" y="1766"/>
                  </a:lnTo>
                  <a:lnTo>
                    <a:pt x="2702" y="1802"/>
                  </a:lnTo>
                  <a:lnTo>
                    <a:pt x="2714" y="1833"/>
                  </a:lnTo>
                  <a:lnTo>
                    <a:pt x="2726" y="1867"/>
                  </a:lnTo>
                  <a:lnTo>
                    <a:pt x="2740" y="1898"/>
                  </a:lnTo>
                  <a:lnTo>
                    <a:pt x="2752" y="1929"/>
                  </a:lnTo>
                  <a:lnTo>
                    <a:pt x="2764" y="1958"/>
                  </a:lnTo>
                  <a:lnTo>
                    <a:pt x="2779" y="1989"/>
                  </a:lnTo>
                  <a:lnTo>
                    <a:pt x="2791" y="2018"/>
                  </a:lnTo>
                  <a:lnTo>
                    <a:pt x="2803" y="2047"/>
                  </a:lnTo>
                  <a:lnTo>
                    <a:pt x="2817" y="2075"/>
                  </a:lnTo>
                  <a:lnTo>
                    <a:pt x="2829" y="2102"/>
                  </a:lnTo>
                  <a:lnTo>
                    <a:pt x="2843" y="2131"/>
                  </a:lnTo>
                  <a:lnTo>
                    <a:pt x="2855" y="2155"/>
                  </a:lnTo>
                  <a:lnTo>
                    <a:pt x="2867" y="2181"/>
                  </a:lnTo>
                  <a:lnTo>
                    <a:pt x="2882" y="2203"/>
                  </a:lnTo>
                  <a:lnTo>
                    <a:pt x="2894" y="2229"/>
                  </a:lnTo>
                  <a:lnTo>
                    <a:pt x="2906" y="2253"/>
                  </a:lnTo>
                  <a:lnTo>
                    <a:pt x="2920" y="2275"/>
                  </a:lnTo>
                  <a:lnTo>
                    <a:pt x="2932" y="2296"/>
                  </a:lnTo>
                  <a:lnTo>
                    <a:pt x="2944" y="2315"/>
                  </a:lnTo>
                  <a:lnTo>
                    <a:pt x="2959" y="2339"/>
                  </a:lnTo>
                  <a:lnTo>
                    <a:pt x="2971" y="2359"/>
                  </a:lnTo>
                  <a:lnTo>
                    <a:pt x="2983" y="2378"/>
                  </a:lnTo>
                  <a:lnTo>
                    <a:pt x="2997" y="2397"/>
                  </a:lnTo>
                  <a:lnTo>
                    <a:pt x="3009" y="2414"/>
                  </a:lnTo>
                  <a:lnTo>
                    <a:pt x="3023" y="2428"/>
                  </a:lnTo>
                  <a:lnTo>
                    <a:pt x="3035" y="2447"/>
                  </a:lnTo>
                  <a:lnTo>
                    <a:pt x="3047" y="2464"/>
                  </a:lnTo>
                  <a:lnTo>
                    <a:pt x="3062" y="2476"/>
                  </a:lnTo>
                  <a:lnTo>
                    <a:pt x="3074" y="2493"/>
                  </a:lnTo>
                  <a:lnTo>
                    <a:pt x="3086" y="2510"/>
                  </a:lnTo>
                  <a:lnTo>
                    <a:pt x="3100" y="2522"/>
                  </a:lnTo>
                  <a:lnTo>
                    <a:pt x="3112" y="2536"/>
                  </a:lnTo>
                  <a:lnTo>
                    <a:pt x="3124" y="2548"/>
                  </a:lnTo>
                  <a:lnTo>
                    <a:pt x="3139" y="2560"/>
                  </a:lnTo>
                  <a:lnTo>
                    <a:pt x="3151" y="2570"/>
                  </a:lnTo>
                  <a:lnTo>
                    <a:pt x="3160" y="2584"/>
                  </a:lnTo>
                  <a:lnTo>
                    <a:pt x="3175" y="2594"/>
                  </a:lnTo>
                  <a:lnTo>
                    <a:pt x="3187" y="2603"/>
                  </a:lnTo>
                  <a:lnTo>
                    <a:pt x="3199" y="2615"/>
                  </a:lnTo>
                  <a:lnTo>
                    <a:pt x="3213" y="2623"/>
                  </a:lnTo>
                  <a:lnTo>
                    <a:pt x="3225" y="2632"/>
                  </a:lnTo>
                  <a:lnTo>
                    <a:pt x="3237" y="2642"/>
                  </a:lnTo>
                  <a:lnTo>
                    <a:pt x="3251" y="2649"/>
                  </a:lnTo>
                  <a:lnTo>
                    <a:pt x="3263" y="2659"/>
                  </a:lnTo>
                  <a:lnTo>
                    <a:pt x="3275" y="2663"/>
                  </a:lnTo>
                  <a:lnTo>
                    <a:pt x="3290" y="2671"/>
                  </a:lnTo>
                  <a:lnTo>
                    <a:pt x="3302" y="2680"/>
                  </a:lnTo>
                  <a:lnTo>
                    <a:pt x="3316" y="2687"/>
                  </a:lnTo>
                  <a:lnTo>
                    <a:pt x="3328" y="2690"/>
                  </a:lnTo>
                  <a:lnTo>
                    <a:pt x="3340" y="2697"/>
                  </a:lnTo>
                  <a:lnTo>
                    <a:pt x="3355" y="2702"/>
                  </a:lnTo>
                  <a:lnTo>
                    <a:pt x="3367" y="2709"/>
                  </a:lnTo>
                  <a:lnTo>
                    <a:pt x="3379" y="2711"/>
                  </a:lnTo>
                  <a:lnTo>
                    <a:pt x="3393" y="2719"/>
                  </a:lnTo>
                  <a:lnTo>
                    <a:pt x="3405" y="2721"/>
                  </a:lnTo>
                  <a:lnTo>
                    <a:pt x="3417" y="2726"/>
                  </a:lnTo>
                  <a:lnTo>
                    <a:pt x="3431" y="2728"/>
                  </a:lnTo>
                  <a:lnTo>
                    <a:pt x="3443" y="2735"/>
                  </a:lnTo>
                  <a:lnTo>
                    <a:pt x="3458" y="2738"/>
                  </a:lnTo>
                  <a:lnTo>
                    <a:pt x="3470" y="2740"/>
                  </a:lnTo>
                  <a:lnTo>
                    <a:pt x="3482" y="2745"/>
                  </a:lnTo>
                  <a:lnTo>
                    <a:pt x="3496" y="2747"/>
                  </a:lnTo>
                  <a:lnTo>
                    <a:pt x="3508" y="2750"/>
                  </a:lnTo>
                  <a:lnTo>
                    <a:pt x="3520" y="2750"/>
                  </a:lnTo>
                  <a:lnTo>
                    <a:pt x="3535" y="2755"/>
                  </a:lnTo>
                  <a:lnTo>
                    <a:pt x="3547" y="2757"/>
                  </a:lnTo>
                  <a:lnTo>
                    <a:pt x="3559" y="2762"/>
                  </a:lnTo>
                  <a:lnTo>
                    <a:pt x="3573" y="2762"/>
                  </a:lnTo>
                  <a:lnTo>
                    <a:pt x="3585" y="2764"/>
                  </a:lnTo>
                  <a:lnTo>
                    <a:pt x="3599" y="2764"/>
                  </a:lnTo>
                  <a:lnTo>
                    <a:pt x="3611" y="2767"/>
                  </a:lnTo>
                  <a:lnTo>
                    <a:pt x="3623" y="2767"/>
                  </a:lnTo>
                  <a:lnTo>
                    <a:pt x="3638" y="2771"/>
                  </a:lnTo>
                  <a:lnTo>
                    <a:pt x="3650" y="2771"/>
                  </a:lnTo>
                  <a:lnTo>
                    <a:pt x="3662" y="2774"/>
                  </a:lnTo>
                  <a:lnTo>
                    <a:pt x="3676" y="2774"/>
                  </a:lnTo>
                  <a:lnTo>
                    <a:pt x="3688" y="2774"/>
                  </a:lnTo>
                  <a:lnTo>
                    <a:pt x="3700" y="2776"/>
                  </a:lnTo>
                  <a:lnTo>
                    <a:pt x="3715" y="2776"/>
                  </a:lnTo>
                  <a:lnTo>
                    <a:pt x="3727" y="2776"/>
                  </a:lnTo>
                  <a:lnTo>
                    <a:pt x="3741" y="2781"/>
                  </a:lnTo>
                  <a:lnTo>
                    <a:pt x="3753" y="2781"/>
                  </a:lnTo>
                  <a:lnTo>
                    <a:pt x="3765" y="2781"/>
                  </a:lnTo>
                  <a:lnTo>
                    <a:pt x="3779" y="2781"/>
                  </a:lnTo>
                  <a:lnTo>
                    <a:pt x="3791" y="2783"/>
                  </a:lnTo>
                  <a:lnTo>
                    <a:pt x="3803" y="2783"/>
                  </a:lnTo>
                  <a:lnTo>
                    <a:pt x="3818" y="2783"/>
                  </a:lnTo>
                  <a:lnTo>
                    <a:pt x="3830" y="2783"/>
                  </a:lnTo>
                </a:path>
              </a:pathLst>
            </a:custGeom>
            <a:noFill/>
            <a:ln w="8168">
              <a:solidFill>
                <a:srgbClr val="1A466E"/>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4" name="Freeform 17"/>
            <p:cNvSpPr>
              <a:spLocks/>
            </p:cNvSpPr>
            <p:nvPr/>
          </p:nvSpPr>
          <p:spPr bwMode="auto">
            <a:xfrm>
              <a:off x="4096" y="992"/>
              <a:ext cx="20" cy="2964"/>
            </a:xfrm>
            <a:custGeom>
              <a:avLst/>
              <a:gdLst>
                <a:gd name="T0" fmla="*/ 0 w 20"/>
                <a:gd name="T1" fmla="*/ 2963 h 2964"/>
                <a:gd name="T2" fmla="*/ 0 w 20"/>
                <a:gd name="T3" fmla="*/ 0 h 2964"/>
                <a:gd name="T4" fmla="*/ 0 60000 65536"/>
                <a:gd name="T5" fmla="*/ 0 60000 65536"/>
              </a:gdLst>
              <a:ahLst/>
              <a:cxnLst>
                <a:cxn ang="T4">
                  <a:pos x="T0" y="T1"/>
                </a:cxn>
                <a:cxn ang="T5">
                  <a:pos x="T2" y="T3"/>
                </a:cxn>
              </a:cxnLst>
              <a:rect l="0" t="0" r="r" b="b"/>
              <a:pathLst>
                <a:path w="20" h="2964">
                  <a:moveTo>
                    <a:pt x="0" y="2963"/>
                  </a:moveTo>
                  <a:lnTo>
                    <a:pt x="0"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5" name="Freeform 18"/>
            <p:cNvSpPr>
              <a:spLocks/>
            </p:cNvSpPr>
            <p:nvPr/>
          </p:nvSpPr>
          <p:spPr bwMode="auto">
            <a:xfrm>
              <a:off x="4041" y="3875"/>
              <a:ext cx="55" cy="20"/>
            </a:xfrm>
            <a:custGeom>
              <a:avLst/>
              <a:gdLst>
                <a:gd name="T0" fmla="*/ 55 w 55"/>
                <a:gd name="T1" fmla="*/ 0 h 20"/>
                <a:gd name="T2" fmla="*/ 0 w 55"/>
                <a:gd name="T3" fmla="*/ 0 h 20"/>
                <a:gd name="T4" fmla="*/ 0 60000 65536"/>
                <a:gd name="T5" fmla="*/ 0 60000 65536"/>
              </a:gdLst>
              <a:ahLst/>
              <a:cxnLst>
                <a:cxn ang="T4">
                  <a:pos x="T0" y="T1"/>
                </a:cxn>
                <a:cxn ang="T5">
                  <a:pos x="T2" y="T3"/>
                </a:cxn>
              </a:cxnLst>
              <a:rect l="0" t="0" r="r" b="b"/>
              <a:pathLst>
                <a:path w="55" h="20">
                  <a:moveTo>
                    <a:pt x="55" y="0"/>
                  </a:moveTo>
                  <a:lnTo>
                    <a:pt x="0"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6" name="Freeform 19"/>
            <p:cNvSpPr>
              <a:spLocks/>
            </p:cNvSpPr>
            <p:nvPr/>
          </p:nvSpPr>
          <p:spPr bwMode="auto">
            <a:xfrm>
              <a:off x="4041" y="3174"/>
              <a:ext cx="55" cy="20"/>
            </a:xfrm>
            <a:custGeom>
              <a:avLst/>
              <a:gdLst>
                <a:gd name="T0" fmla="*/ 55 w 55"/>
                <a:gd name="T1" fmla="*/ 0 h 20"/>
                <a:gd name="T2" fmla="*/ 0 w 55"/>
                <a:gd name="T3" fmla="*/ 0 h 20"/>
                <a:gd name="T4" fmla="*/ 0 60000 65536"/>
                <a:gd name="T5" fmla="*/ 0 60000 65536"/>
              </a:gdLst>
              <a:ahLst/>
              <a:cxnLst>
                <a:cxn ang="T4">
                  <a:pos x="T0" y="T1"/>
                </a:cxn>
                <a:cxn ang="T5">
                  <a:pos x="T2" y="T3"/>
                </a:cxn>
              </a:cxnLst>
              <a:rect l="0" t="0" r="r" b="b"/>
              <a:pathLst>
                <a:path w="55" h="20">
                  <a:moveTo>
                    <a:pt x="55" y="0"/>
                  </a:moveTo>
                  <a:lnTo>
                    <a:pt x="0"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7" name="Freeform 20"/>
            <p:cNvSpPr>
              <a:spLocks/>
            </p:cNvSpPr>
            <p:nvPr/>
          </p:nvSpPr>
          <p:spPr bwMode="auto">
            <a:xfrm>
              <a:off x="4041" y="2473"/>
              <a:ext cx="55" cy="20"/>
            </a:xfrm>
            <a:custGeom>
              <a:avLst/>
              <a:gdLst>
                <a:gd name="T0" fmla="*/ 55 w 55"/>
                <a:gd name="T1" fmla="*/ 0 h 20"/>
                <a:gd name="T2" fmla="*/ 0 w 55"/>
                <a:gd name="T3" fmla="*/ 0 h 20"/>
                <a:gd name="T4" fmla="*/ 0 60000 65536"/>
                <a:gd name="T5" fmla="*/ 0 60000 65536"/>
              </a:gdLst>
              <a:ahLst/>
              <a:cxnLst>
                <a:cxn ang="T4">
                  <a:pos x="T0" y="T1"/>
                </a:cxn>
                <a:cxn ang="T5">
                  <a:pos x="T2" y="T3"/>
                </a:cxn>
              </a:cxnLst>
              <a:rect l="0" t="0" r="r" b="b"/>
              <a:pathLst>
                <a:path w="55" h="20">
                  <a:moveTo>
                    <a:pt x="55" y="0"/>
                  </a:moveTo>
                  <a:lnTo>
                    <a:pt x="0"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8" name="Freeform 21"/>
            <p:cNvSpPr>
              <a:spLocks/>
            </p:cNvSpPr>
            <p:nvPr/>
          </p:nvSpPr>
          <p:spPr bwMode="auto">
            <a:xfrm>
              <a:off x="4041" y="1775"/>
              <a:ext cx="55" cy="20"/>
            </a:xfrm>
            <a:custGeom>
              <a:avLst/>
              <a:gdLst>
                <a:gd name="T0" fmla="*/ 55 w 55"/>
                <a:gd name="T1" fmla="*/ 0 h 20"/>
                <a:gd name="T2" fmla="*/ 0 w 55"/>
                <a:gd name="T3" fmla="*/ 0 h 20"/>
                <a:gd name="T4" fmla="*/ 0 60000 65536"/>
                <a:gd name="T5" fmla="*/ 0 60000 65536"/>
              </a:gdLst>
              <a:ahLst/>
              <a:cxnLst>
                <a:cxn ang="T4">
                  <a:pos x="T0" y="T1"/>
                </a:cxn>
                <a:cxn ang="T5">
                  <a:pos x="T2" y="T3"/>
                </a:cxn>
              </a:cxnLst>
              <a:rect l="0" t="0" r="r" b="b"/>
              <a:pathLst>
                <a:path w="55" h="20">
                  <a:moveTo>
                    <a:pt x="55" y="0"/>
                  </a:moveTo>
                  <a:lnTo>
                    <a:pt x="0"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39" name="Freeform 22"/>
            <p:cNvSpPr>
              <a:spLocks/>
            </p:cNvSpPr>
            <p:nvPr/>
          </p:nvSpPr>
          <p:spPr bwMode="auto">
            <a:xfrm>
              <a:off x="4041" y="1076"/>
              <a:ext cx="55" cy="20"/>
            </a:xfrm>
            <a:custGeom>
              <a:avLst/>
              <a:gdLst>
                <a:gd name="T0" fmla="*/ 55 w 55"/>
                <a:gd name="T1" fmla="*/ 0 h 20"/>
                <a:gd name="T2" fmla="*/ 0 w 55"/>
                <a:gd name="T3" fmla="*/ 0 h 20"/>
                <a:gd name="T4" fmla="*/ 0 60000 65536"/>
                <a:gd name="T5" fmla="*/ 0 60000 65536"/>
              </a:gdLst>
              <a:ahLst/>
              <a:cxnLst>
                <a:cxn ang="T4">
                  <a:pos x="T0" y="T1"/>
                </a:cxn>
                <a:cxn ang="T5">
                  <a:pos x="T2" y="T3"/>
                </a:cxn>
              </a:cxnLst>
              <a:rect l="0" t="0" r="r" b="b"/>
              <a:pathLst>
                <a:path w="55" h="20">
                  <a:moveTo>
                    <a:pt x="55" y="0"/>
                  </a:moveTo>
                  <a:lnTo>
                    <a:pt x="0"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0" name="Freeform 23"/>
            <p:cNvSpPr>
              <a:spLocks/>
            </p:cNvSpPr>
            <p:nvPr/>
          </p:nvSpPr>
          <p:spPr bwMode="auto">
            <a:xfrm>
              <a:off x="4096" y="3956"/>
              <a:ext cx="4546" cy="20"/>
            </a:xfrm>
            <a:custGeom>
              <a:avLst/>
              <a:gdLst>
                <a:gd name="T0" fmla="*/ 0 w 4546"/>
                <a:gd name="T1" fmla="*/ 0 h 20"/>
                <a:gd name="T2" fmla="*/ 4545 w 4546"/>
                <a:gd name="T3" fmla="*/ 0 h 20"/>
                <a:gd name="T4" fmla="*/ 0 60000 65536"/>
                <a:gd name="T5" fmla="*/ 0 60000 65536"/>
              </a:gdLst>
              <a:ahLst/>
              <a:cxnLst>
                <a:cxn ang="T4">
                  <a:pos x="T0" y="T1"/>
                </a:cxn>
                <a:cxn ang="T5">
                  <a:pos x="T2" y="T3"/>
                </a:cxn>
              </a:cxnLst>
              <a:rect l="0" t="0" r="r" b="b"/>
              <a:pathLst>
                <a:path w="4546" h="20">
                  <a:moveTo>
                    <a:pt x="0" y="0"/>
                  </a:moveTo>
                  <a:lnTo>
                    <a:pt x="4545" y="0"/>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1" name="Freeform 24"/>
            <p:cNvSpPr>
              <a:spLocks/>
            </p:cNvSpPr>
            <p:nvPr/>
          </p:nvSpPr>
          <p:spPr bwMode="auto">
            <a:xfrm>
              <a:off x="4180"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2" name="Freeform 25"/>
            <p:cNvSpPr>
              <a:spLocks/>
            </p:cNvSpPr>
            <p:nvPr/>
          </p:nvSpPr>
          <p:spPr bwMode="auto">
            <a:xfrm>
              <a:off x="4725"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3" name="Freeform 26"/>
            <p:cNvSpPr>
              <a:spLocks/>
            </p:cNvSpPr>
            <p:nvPr/>
          </p:nvSpPr>
          <p:spPr bwMode="auto">
            <a:xfrm>
              <a:off x="5272"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4" name="Freeform 27"/>
            <p:cNvSpPr>
              <a:spLocks/>
            </p:cNvSpPr>
            <p:nvPr/>
          </p:nvSpPr>
          <p:spPr bwMode="auto">
            <a:xfrm>
              <a:off x="5819"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5" name="Freeform 28"/>
            <p:cNvSpPr>
              <a:spLocks/>
            </p:cNvSpPr>
            <p:nvPr/>
          </p:nvSpPr>
          <p:spPr bwMode="auto">
            <a:xfrm>
              <a:off x="6367"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6" name="Freeform 29"/>
            <p:cNvSpPr>
              <a:spLocks/>
            </p:cNvSpPr>
            <p:nvPr/>
          </p:nvSpPr>
          <p:spPr bwMode="auto">
            <a:xfrm>
              <a:off x="6914"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7" name="Freeform 30"/>
            <p:cNvSpPr>
              <a:spLocks/>
            </p:cNvSpPr>
            <p:nvPr/>
          </p:nvSpPr>
          <p:spPr bwMode="auto">
            <a:xfrm>
              <a:off x="7461"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8" name="Freeform 31"/>
            <p:cNvSpPr>
              <a:spLocks/>
            </p:cNvSpPr>
            <p:nvPr/>
          </p:nvSpPr>
          <p:spPr bwMode="auto">
            <a:xfrm>
              <a:off x="8011"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49" name="Freeform 32"/>
            <p:cNvSpPr>
              <a:spLocks/>
            </p:cNvSpPr>
            <p:nvPr/>
          </p:nvSpPr>
          <p:spPr bwMode="auto">
            <a:xfrm>
              <a:off x="8558" y="3956"/>
              <a:ext cx="20" cy="55"/>
            </a:xfrm>
            <a:custGeom>
              <a:avLst/>
              <a:gdLst>
                <a:gd name="T0" fmla="*/ 0 w 20"/>
                <a:gd name="T1" fmla="*/ 0 h 55"/>
                <a:gd name="T2" fmla="*/ 0 w 20"/>
                <a:gd name="T3" fmla="*/ 55 h 55"/>
                <a:gd name="T4" fmla="*/ 0 60000 65536"/>
                <a:gd name="T5" fmla="*/ 0 60000 65536"/>
              </a:gdLst>
              <a:ahLst/>
              <a:cxnLst>
                <a:cxn ang="T4">
                  <a:pos x="T0" y="T1"/>
                </a:cxn>
                <a:cxn ang="T5">
                  <a:pos x="T2" y="T3"/>
                </a:cxn>
              </a:cxnLst>
              <a:rect l="0" t="0" r="r" b="b"/>
              <a:pathLst>
                <a:path w="20" h="55">
                  <a:moveTo>
                    <a:pt x="0" y="0"/>
                  </a:moveTo>
                  <a:lnTo>
                    <a:pt x="0" y="55"/>
                  </a:lnTo>
                </a:path>
              </a:pathLst>
            </a:custGeom>
            <a:noFill/>
            <a:ln w="4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grpSp>
      <p:sp>
        <p:nvSpPr>
          <p:cNvPr id="36" name="35 CuadroTexto"/>
          <p:cNvSpPr txBox="1">
            <a:spLocks noRot="1" noChangeAspect="1" noMove="1" noResize="1" noEditPoints="1" noAdjustHandles="1" noChangeArrowheads="1" noChangeShapeType="1" noTextEdit="1"/>
          </p:cNvSpPr>
          <p:nvPr/>
        </p:nvSpPr>
        <p:spPr>
          <a:xfrm>
            <a:off x="1022871" y="4552554"/>
            <a:ext cx="1935855" cy="227281"/>
          </a:xfrm>
          <a:prstGeom prst="rect">
            <a:avLst/>
          </a:prstGeom>
          <a:blipFill rotWithShape="1">
            <a:blip r:embed="rId5"/>
            <a:stretch>
              <a:fillRect/>
            </a:stretch>
          </a:blipFill>
        </p:spPr>
        <p:txBody>
          <a:bodyPr/>
          <a:lstStyle/>
          <a:p>
            <a:pPr>
              <a:defRPr/>
            </a:pPr>
            <a:r>
              <a:rPr lang="es-CL">
                <a:noFill/>
                <a:latin typeface="Arial" charset="0"/>
              </a:rPr>
              <a:t> </a:t>
            </a:r>
          </a:p>
        </p:txBody>
      </p:sp>
      <mc:AlternateContent xmlns:mc="http://schemas.openxmlformats.org/markup-compatibility/2006" xmlns:a14="http://schemas.microsoft.com/office/drawing/2010/main">
        <mc:Choice Requires="a14">
          <p:sp>
            <p:nvSpPr>
              <p:cNvPr id="6" name="CuadroTexto 5"/>
              <p:cNvSpPr txBox="1"/>
              <p:nvPr/>
            </p:nvSpPr>
            <p:spPr>
              <a:xfrm>
                <a:off x="2724901" y="432367"/>
                <a:ext cx="3540817" cy="3125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031" i="1">
                          <a:solidFill>
                            <a:srgbClr val="FF0000"/>
                          </a:solidFill>
                          <a:latin typeface="Cambria Math" panose="02040503050406030204" pitchFamily="18" charset="0"/>
                        </a:rPr>
                        <m:t>𝑀𝑂𝐷𝐸𝐿𝑂</m:t>
                      </m:r>
                      <m:r>
                        <a:rPr lang="es-CL" sz="2031" i="1">
                          <a:solidFill>
                            <a:srgbClr val="FF0000"/>
                          </a:solidFill>
                          <a:latin typeface="Cambria Math" panose="02040503050406030204" pitchFamily="18" charset="0"/>
                        </a:rPr>
                        <m:t> </m:t>
                      </m:r>
                      <m:r>
                        <a:rPr lang="es-CL" sz="2031" i="1">
                          <a:solidFill>
                            <a:srgbClr val="FF0000"/>
                          </a:solidFill>
                          <a:latin typeface="Cambria Math" panose="02040503050406030204" pitchFamily="18" charset="0"/>
                        </a:rPr>
                        <m:t>𝑁𝑂𝑅𝑀𝐴𝐿</m:t>
                      </m:r>
                      <m:r>
                        <a:rPr lang="es-CL" sz="2031" i="1">
                          <a:solidFill>
                            <a:srgbClr val="FF0000"/>
                          </a:solidFill>
                          <a:latin typeface="Cambria Math" panose="02040503050406030204" pitchFamily="18" charset="0"/>
                        </a:rPr>
                        <m:t> </m:t>
                      </m:r>
                      <m:r>
                        <a:rPr lang="es-CL" sz="2031" i="1">
                          <a:solidFill>
                            <a:srgbClr val="FF0000"/>
                          </a:solidFill>
                          <a:latin typeface="Cambria Math" panose="02040503050406030204" pitchFamily="18" charset="0"/>
                        </a:rPr>
                        <m:t>𝑋</m:t>
                      </m:r>
                      <m:r>
                        <a:rPr lang="es-CL" sz="2031" i="1">
                          <a:solidFill>
                            <a:srgbClr val="FF0000"/>
                          </a:solidFill>
                          <a:latin typeface="Cambria Math" panose="02040503050406030204" pitchFamily="18" charset="0"/>
                          <a:ea typeface="Cambria Math" panose="02040503050406030204" pitchFamily="18" charset="0"/>
                        </a:rPr>
                        <m:t>~</m:t>
                      </m:r>
                      <m:r>
                        <a:rPr lang="es-CL" sz="2031" i="1">
                          <a:solidFill>
                            <a:srgbClr val="FF0000"/>
                          </a:solidFill>
                          <a:latin typeface="Cambria Math" panose="02040503050406030204" pitchFamily="18" charset="0"/>
                          <a:ea typeface="Cambria Math" panose="02040503050406030204" pitchFamily="18" charset="0"/>
                        </a:rPr>
                        <m:t>𝑁</m:t>
                      </m:r>
                      <m:r>
                        <a:rPr lang="es-CL" sz="2031" i="1">
                          <a:solidFill>
                            <a:srgbClr val="FF0000"/>
                          </a:solidFill>
                          <a:latin typeface="Cambria Math" panose="02040503050406030204" pitchFamily="18" charset="0"/>
                          <a:ea typeface="Cambria Math" panose="02040503050406030204" pitchFamily="18" charset="0"/>
                        </a:rPr>
                        <m:t>(</m:t>
                      </m:r>
                      <m:r>
                        <a:rPr lang="es-CL" sz="2031" i="1">
                          <a:solidFill>
                            <a:srgbClr val="FF0000"/>
                          </a:solidFill>
                          <a:latin typeface="Cambria Math" panose="02040503050406030204" pitchFamily="18" charset="0"/>
                          <a:ea typeface="Cambria Math" panose="02040503050406030204" pitchFamily="18" charset="0"/>
                        </a:rPr>
                        <m:t>𝜇</m:t>
                      </m:r>
                      <m:r>
                        <a:rPr lang="es-CL" sz="2031" i="1">
                          <a:solidFill>
                            <a:srgbClr val="FF0000"/>
                          </a:solidFill>
                          <a:latin typeface="Cambria Math" panose="02040503050406030204" pitchFamily="18" charset="0"/>
                          <a:ea typeface="Cambria Math" panose="02040503050406030204" pitchFamily="18" charset="0"/>
                        </a:rPr>
                        <m:t>;</m:t>
                      </m:r>
                      <m:sSup>
                        <m:sSupPr>
                          <m:ctrlPr>
                            <a:rPr lang="es-CL" sz="2031" i="1">
                              <a:solidFill>
                                <a:srgbClr val="FF0000"/>
                              </a:solidFill>
                              <a:latin typeface="Cambria Math" panose="02040503050406030204" pitchFamily="18" charset="0"/>
                              <a:ea typeface="Cambria Math" panose="02040503050406030204" pitchFamily="18" charset="0"/>
                            </a:rPr>
                          </m:ctrlPr>
                        </m:sSupPr>
                        <m:e>
                          <m:r>
                            <a:rPr lang="es-CL" sz="2031" i="1">
                              <a:solidFill>
                                <a:srgbClr val="FF0000"/>
                              </a:solidFill>
                              <a:latin typeface="Cambria Math" panose="02040503050406030204" pitchFamily="18" charset="0"/>
                              <a:ea typeface="Cambria Math" panose="02040503050406030204" pitchFamily="18" charset="0"/>
                            </a:rPr>
                            <m:t>𝜎</m:t>
                          </m:r>
                        </m:e>
                        <m:sup>
                          <m:r>
                            <a:rPr lang="es-CL" sz="2031" i="1">
                              <a:solidFill>
                                <a:srgbClr val="FF0000"/>
                              </a:solidFill>
                              <a:latin typeface="Cambria Math" panose="02040503050406030204" pitchFamily="18" charset="0"/>
                              <a:ea typeface="Cambria Math" panose="02040503050406030204" pitchFamily="18" charset="0"/>
                            </a:rPr>
                            <m:t>2</m:t>
                          </m:r>
                        </m:sup>
                      </m:sSup>
                      <m:r>
                        <a:rPr lang="es-CL" sz="2031" i="1">
                          <a:solidFill>
                            <a:srgbClr val="FF0000"/>
                          </a:solidFill>
                          <a:latin typeface="Cambria Math" panose="02040503050406030204" pitchFamily="18" charset="0"/>
                          <a:ea typeface="Cambria Math" panose="02040503050406030204" pitchFamily="18" charset="0"/>
                        </a:rPr>
                        <m:t>)</m:t>
                      </m:r>
                      <m:r>
                        <a:rPr lang="es-CL" sz="2031" i="1">
                          <a:solidFill>
                            <a:srgbClr val="FF0000"/>
                          </a:solidFill>
                          <a:latin typeface="Cambria Math" panose="02040503050406030204" pitchFamily="18" charset="0"/>
                        </a:rPr>
                        <m:t> </m:t>
                      </m:r>
                    </m:oMath>
                  </m:oMathPara>
                </a14:m>
                <a:endParaRPr lang="es-CL" sz="2031" dirty="0">
                  <a:solidFill>
                    <a:srgbClr val="FF0000"/>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724901" y="432367"/>
                <a:ext cx="3540817" cy="312521"/>
              </a:xfrm>
              <a:prstGeom prst="rect">
                <a:avLst/>
              </a:prstGeom>
              <a:blipFill>
                <a:blip r:embed="rId6"/>
                <a:stretch>
                  <a:fillRect l="-2582" r="-2926" b="-37255"/>
                </a:stretch>
              </a:blipFill>
            </p:spPr>
            <p:txBody>
              <a:bodyPr/>
              <a:lstStyle/>
              <a:p>
                <a:r>
                  <a:rPr lang="es-CL">
                    <a:noFill/>
                  </a:rPr>
                  <a:t> </a:t>
                </a:r>
              </a:p>
            </p:txBody>
          </p:sp>
        </mc:Fallback>
      </mc:AlternateContent>
      <p:sp>
        <p:nvSpPr>
          <p:cNvPr id="2" name="Rectángulo 1"/>
          <p:cNvSpPr/>
          <p:nvPr/>
        </p:nvSpPr>
        <p:spPr>
          <a:xfrm>
            <a:off x="107504" y="4963642"/>
            <a:ext cx="9036496" cy="1924886"/>
          </a:xfrm>
          <a:prstGeom prst="rect">
            <a:avLst/>
          </a:prstGeom>
        </p:spPr>
        <p:txBody>
          <a:bodyPr wrap="square">
            <a:spAutoFit/>
          </a:bodyPr>
          <a:lstStyle/>
          <a:p>
            <a:pPr algn="just">
              <a:lnSpc>
                <a:spcPct val="107000"/>
              </a:lnSpc>
              <a:spcAft>
                <a:spcPts val="0"/>
              </a:spcAft>
            </a:pPr>
            <a:r>
              <a:rPr lang="es-CL" sz="1600" i="1" dirty="0">
                <a:latin typeface="Calibri Light" panose="020F0302020204030204" pitchFamily="34" charset="0"/>
                <a:ea typeface="Calibri" panose="020F0502020204030204" pitchFamily="34" charset="0"/>
                <a:cs typeface="Calibri Light" panose="020F0302020204030204" pitchFamily="34" charset="0"/>
              </a:rPr>
              <a:t>La importancia de la curva normal estriba no sólo en su utilidad para el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análisis estadístico</a:t>
            </a:r>
            <a:r>
              <a:rPr lang="es-CL" sz="1600" i="1" dirty="0">
                <a:latin typeface="Calibri Light" panose="020F0302020204030204" pitchFamily="34" charset="0"/>
                <a:ea typeface="Calibri" panose="020F0502020204030204" pitchFamily="34" charset="0"/>
                <a:cs typeface="Calibri Light" panose="020F0302020204030204" pitchFamily="34" charset="0"/>
              </a:rPr>
              <a:t>, sino en que muchas variables de interés para los psicólogos,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así como </a:t>
            </a:r>
            <a:r>
              <a:rPr lang="es-CL" sz="1600" i="1" dirty="0">
                <a:latin typeface="Calibri Light" panose="020F0302020204030204" pitchFamily="34" charset="0"/>
                <a:ea typeface="Calibri" panose="020F0502020204030204" pitchFamily="34" charset="0"/>
                <a:cs typeface="Calibri Light" panose="020F0302020204030204" pitchFamily="34" charset="0"/>
              </a:rPr>
              <a:t>otras variables procedentes de la biología o la física, tienen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distribuciones que </a:t>
            </a:r>
            <a:r>
              <a:rPr lang="es-CL" sz="1600" i="1" dirty="0">
                <a:latin typeface="Calibri Light" panose="020F0302020204030204" pitchFamily="34" charset="0"/>
                <a:ea typeface="Calibri" panose="020F0502020204030204" pitchFamily="34" charset="0"/>
                <a:cs typeface="Calibri Light" panose="020F0302020204030204" pitchFamily="34" charset="0"/>
              </a:rPr>
              <a:t>se asemejan a la normal lo suficiente como para trabajar «como si»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fueran normales</a:t>
            </a:r>
            <a:r>
              <a:rPr lang="es-CL" sz="1600" i="1" dirty="0">
                <a:latin typeface="Calibri Light" panose="020F0302020204030204" pitchFamily="34" charset="0"/>
                <a:ea typeface="Calibri" panose="020F0502020204030204" pitchFamily="34" charset="0"/>
                <a:cs typeface="Calibri Light" panose="020F0302020204030204" pitchFamily="34" charset="0"/>
              </a:rPr>
              <a:t>, obteniendo valores muy aproximados. La estatura, el peso, la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agudeza visual</a:t>
            </a:r>
            <a:r>
              <a:rPr lang="es-CL" sz="1600" i="1" dirty="0">
                <a:latin typeface="Calibri Light" panose="020F0302020204030204" pitchFamily="34" charset="0"/>
                <a:ea typeface="Calibri" panose="020F0502020204030204" pitchFamily="34" charset="0"/>
                <a:cs typeface="Calibri Light" panose="020F0302020204030204" pitchFamily="34" charset="0"/>
              </a:rPr>
              <a:t>, la fuerza, etc., son variables que se aproximan a este modelo. Ya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dentro de </a:t>
            </a:r>
            <a:r>
              <a:rPr lang="es-CL" sz="1600" i="1" dirty="0">
                <a:latin typeface="Calibri Light" panose="020F0302020204030204" pitchFamily="34" charset="0"/>
                <a:ea typeface="Calibri" panose="020F0502020204030204" pitchFamily="34" charset="0"/>
                <a:cs typeface="Calibri Light" panose="020F0302020204030204" pitchFamily="34" charset="0"/>
              </a:rPr>
              <a:t>la psicología, variables que representan diversas capacidades o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dimensiones de </a:t>
            </a:r>
            <a:r>
              <a:rPr lang="es-CL" sz="1600" i="1" dirty="0">
                <a:latin typeface="Calibri Light" panose="020F0302020204030204" pitchFamily="34" charset="0"/>
                <a:ea typeface="Calibri" panose="020F0502020204030204" pitchFamily="34" charset="0"/>
                <a:cs typeface="Calibri Light" panose="020F0302020204030204" pitchFamily="34" charset="0"/>
              </a:rPr>
              <a:t>personalidad son variables con distribuciones empíricas muy parecidas a </a:t>
            </a:r>
            <a:r>
              <a:rPr lang="es-CL" sz="1600" i="1" dirty="0" smtClean="0">
                <a:latin typeface="Calibri Light" panose="020F0302020204030204" pitchFamily="34" charset="0"/>
                <a:ea typeface="Calibri" panose="020F0502020204030204" pitchFamily="34" charset="0"/>
                <a:cs typeface="Calibri Light" panose="020F0302020204030204" pitchFamily="34" charset="0"/>
              </a:rPr>
              <a:t>la normal</a:t>
            </a:r>
            <a:r>
              <a:rPr lang="es-CL" sz="1600" i="1" dirty="0">
                <a:latin typeface="Calibri Light" panose="020F0302020204030204" pitchFamily="34" charset="0"/>
                <a:ea typeface="Calibri" panose="020F0502020204030204" pitchFamily="34" charset="0"/>
                <a:cs typeface="Calibri Light" panose="020F0302020204030204" pitchFamily="34" charset="0"/>
              </a:rPr>
              <a:t>.</a:t>
            </a:r>
            <a:endParaRPr lang="es-CL" sz="1600" i="1"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Rectángulo 2"/>
          <p:cNvSpPr/>
          <p:nvPr/>
        </p:nvSpPr>
        <p:spPr>
          <a:xfrm>
            <a:off x="2915816" y="1802896"/>
            <a:ext cx="6192688" cy="545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p:cNvSpPr txBox="1"/>
          <p:nvPr/>
        </p:nvSpPr>
        <p:spPr>
          <a:xfrm>
            <a:off x="4077065" y="2858136"/>
            <a:ext cx="4680520" cy="1200329"/>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Propiedades</a:t>
            </a:r>
          </a:p>
          <a:p>
            <a:endParaRPr lang="es-CL" i="1"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CL" i="1" dirty="0" smtClean="0">
                <a:latin typeface="Calibri Light" panose="020F0302020204030204" pitchFamily="34" charset="0"/>
                <a:cs typeface="Calibri Light" panose="020F0302020204030204" pitchFamily="34" charset="0"/>
              </a:rPr>
              <a:t>El área bajo la curva es de 1</a:t>
            </a:r>
          </a:p>
          <a:p>
            <a:pPr marL="285750" indent="-285750">
              <a:buFont typeface="Arial" panose="020B0604020202020204" pitchFamily="34" charset="0"/>
              <a:buChar char="•"/>
            </a:pPr>
            <a:r>
              <a:rPr lang="es-CL" i="1" dirty="0" smtClean="0">
                <a:latin typeface="Calibri Light" panose="020F0302020204030204" pitchFamily="34" charset="0"/>
                <a:cs typeface="Calibri Light" panose="020F0302020204030204" pitchFamily="34" charset="0"/>
              </a:rPr>
              <a:t>Es simétrica con respecto a la media U</a:t>
            </a:r>
            <a:endParaRPr lang="es-CL"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1900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circle(in)">
                                      <p:cBhvr>
                                        <p:cTn id="28" dur="2000"/>
                                        <p:tgtEl>
                                          <p:spTgt spid="174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ircle(in)">
                                      <p:cBhvr>
                                        <p:cTn id="39" dur="2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4" grpId="0" animBg="1"/>
      <p:bldP spid="5" grpId="0" animBg="1"/>
      <p:bldP spid="36" grpId="0" animBg="1"/>
      <p:bldP spid="2" grpId="0"/>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1547665" y="432367"/>
                <a:ext cx="6624736"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𝑋</m:t>
                      </m:r>
                      <m:r>
                        <a:rPr lang="es-CL" sz="2600" i="1">
                          <a:solidFill>
                            <a:srgbClr val="FF0000"/>
                          </a:solidFill>
                          <a:latin typeface="Cambria Math" panose="02040503050406030204" pitchFamily="18" charset="0"/>
                          <a:ea typeface="Cambria Math" panose="02040503050406030204" pitchFamily="18" charset="0"/>
                        </a:rPr>
                        <m:t>~</m:t>
                      </m:r>
                      <m:r>
                        <a:rPr lang="es-CL" sz="2600" i="1">
                          <a:solidFill>
                            <a:srgbClr val="FF0000"/>
                          </a:solidFill>
                          <a:latin typeface="Cambria Math" panose="02040503050406030204" pitchFamily="18" charset="0"/>
                          <a:ea typeface="Cambria Math" panose="02040503050406030204" pitchFamily="18" charset="0"/>
                        </a:rPr>
                        <m:t>𝑁</m:t>
                      </m:r>
                      <m:d>
                        <m:dPr>
                          <m:ctrlPr>
                            <a:rPr lang="es-CL" sz="2600" i="1">
                              <a:solidFill>
                                <a:srgbClr val="FF0000"/>
                              </a:solidFill>
                              <a:latin typeface="Cambria Math" panose="02040503050406030204" pitchFamily="18" charset="0"/>
                              <a:ea typeface="Cambria Math" panose="02040503050406030204" pitchFamily="18" charset="0"/>
                            </a:rPr>
                          </m:ctrlPr>
                        </m:dPr>
                        <m:e>
                          <m:r>
                            <a:rPr lang="es-CL" sz="2600" i="1">
                              <a:solidFill>
                                <a:srgbClr val="FF0000"/>
                              </a:solidFill>
                              <a:latin typeface="Cambria Math" panose="02040503050406030204" pitchFamily="18" charset="0"/>
                              <a:ea typeface="Cambria Math" panose="02040503050406030204" pitchFamily="18" charset="0"/>
                            </a:rPr>
                            <m:t>𝜇</m:t>
                          </m:r>
                          <m:r>
                            <a:rPr lang="es-CL" sz="2600" i="1">
                              <a:solidFill>
                                <a:srgbClr val="FF0000"/>
                              </a:solidFill>
                              <a:latin typeface="Cambria Math" panose="02040503050406030204" pitchFamily="18" charset="0"/>
                              <a:ea typeface="Cambria Math" panose="02040503050406030204" pitchFamily="18" charset="0"/>
                            </a:rPr>
                            <m:t>;</m:t>
                          </m:r>
                          <m:sSup>
                            <m:sSupPr>
                              <m:ctrlPr>
                                <a:rPr lang="es-CL" sz="2600" i="1">
                                  <a:solidFill>
                                    <a:srgbClr val="FF0000"/>
                                  </a:solidFill>
                                  <a:latin typeface="Cambria Math" panose="02040503050406030204" pitchFamily="18" charset="0"/>
                                  <a:ea typeface="Cambria Math" panose="02040503050406030204" pitchFamily="18" charset="0"/>
                                </a:rPr>
                              </m:ctrlPr>
                            </m:sSupPr>
                            <m:e>
                              <m:r>
                                <a:rPr lang="es-CL" sz="2600" i="1">
                                  <a:solidFill>
                                    <a:srgbClr val="FF0000"/>
                                  </a:solidFill>
                                  <a:latin typeface="Cambria Math" panose="02040503050406030204" pitchFamily="18" charset="0"/>
                                  <a:ea typeface="Cambria Math" panose="02040503050406030204" pitchFamily="18" charset="0"/>
                                </a:rPr>
                                <m:t>𝜎</m:t>
                              </m:r>
                            </m:e>
                            <m:sup>
                              <m:r>
                                <a:rPr lang="es-CL" sz="2600" i="1">
                                  <a:solidFill>
                                    <a:srgbClr val="FF0000"/>
                                  </a:solidFill>
                                  <a:latin typeface="Cambria Math" panose="02040503050406030204" pitchFamily="18" charset="0"/>
                                  <a:ea typeface="Cambria Math" panose="02040503050406030204" pitchFamily="18" charset="0"/>
                                </a:rPr>
                                <m:t>2</m:t>
                              </m:r>
                            </m:sup>
                          </m:sSup>
                        </m:e>
                      </m:d>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𝐸𝑗𝑒𝑚𝑝𝑙𝑜</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547665" y="432367"/>
                <a:ext cx="6624736" cy="400110"/>
              </a:xfrm>
              <a:prstGeom prst="rect">
                <a:avLst/>
              </a:prstGeom>
              <a:blipFill>
                <a:blip r:embed="rId3"/>
                <a:stretch>
                  <a:fillRect/>
                </a:stretch>
              </a:blipFill>
            </p:spPr>
            <p:txBody>
              <a:bodyPr/>
              <a:lstStyle/>
              <a:p>
                <a:r>
                  <a:rPr lang="es-CL">
                    <a:noFill/>
                  </a:rPr>
                  <a:t> </a:t>
                </a:r>
              </a:p>
            </p:txBody>
          </p:sp>
        </mc:Fallback>
      </mc:AlternateContent>
      <p:pic>
        <p:nvPicPr>
          <p:cNvPr id="2050" name="Picture 2" descr="Distribución de las puntuaciones del Coeficiente Intelectual en la  población | Estadística en Psicologí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842493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260648"/>
                <a:ext cx="6624736"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𝑋</m:t>
                      </m:r>
                      <m:r>
                        <a:rPr lang="es-CL" sz="2600" i="1">
                          <a:solidFill>
                            <a:srgbClr val="FF0000"/>
                          </a:solidFill>
                          <a:latin typeface="Cambria Math" panose="02040503050406030204" pitchFamily="18" charset="0"/>
                          <a:ea typeface="Cambria Math" panose="02040503050406030204" pitchFamily="18" charset="0"/>
                        </a:rPr>
                        <m:t>~</m:t>
                      </m:r>
                      <m:r>
                        <a:rPr lang="es-CL" sz="2600" i="1">
                          <a:solidFill>
                            <a:srgbClr val="FF0000"/>
                          </a:solidFill>
                          <a:latin typeface="Cambria Math" panose="02040503050406030204" pitchFamily="18" charset="0"/>
                          <a:ea typeface="Cambria Math" panose="02040503050406030204" pitchFamily="18" charset="0"/>
                        </a:rPr>
                        <m:t>𝑁</m:t>
                      </m:r>
                      <m:d>
                        <m:dPr>
                          <m:ctrlPr>
                            <a:rPr lang="es-CL" sz="2600" i="1">
                              <a:solidFill>
                                <a:srgbClr val="FF0000"/>
                              </a:solidFill>
                              <a:latin typeface="Cambria Math" panose="02040503050406030204" pitchFamily="18" charset="0"/>
                              <a:ea typeface="Cambria Math" panose="02040503050406030204" pitchFamily="18" charset="0"/>
                            </a:rPr>
                          </m:ctrlPr>
                        </m:dPr>
                        <m:e>
                          <m:r>
                            <a:rPr lang="es-CL" sz="2600" i="1">
                              <a:solidFill>
                                <a:srgbClr val="FF0000"/>
                              </a:solidFill>
                              <a:latin typeface="Cambria Math" panose="02040503050406030204" pitchFamily="18" charset="0"/>
                              <a:ea typeface="Cambria Math" panose="02040503050406030204" pitchFamily="18" charset="0"/>
                            </a:rPr>
                            <m:t>𝜇</m:t>
                          </m:r>
                          <m:r>
                            <a:rPr lang="es-CL" sz="2600" i="1">
                              <a:solidFill>
                                <a:srgbClr val="FF0000"/>
                              </a:solidFill>
                              <a:latin typeface="Cambria Math" panose="02040503050406030204" pitchFamily="18" charset="0"/>
                              <a:ea typeface="Cambria Math" panose="02040503050406030204" pitchFamily="18" charset="0"/>
                            </a:rPr>
                            <m:t>;</m:t>
                          </m:r>
                          <m:sSup>
                            <m:sSupPr>
                              <m:ctrlPr>
                                <a:rPr lang="es-CL" sz="2600" i="1">
                                  <a:solidFill>
                                    <a:srgbClr val="FF0000"/>
                                  </a:solidFill>
                                  <a:latin typeface="Cambria Math" panose="02040503050406030204" pitchFamily="18" charset="0"/>
                                  <a:ea typeface="Cambria Math" panose="02040503050406030204" pitchFamily="18" charset="0"/>
                                </a:rPr>
                              </m:ctrlPr>
                            </m:sSupPr>
                            <m:e>
                              <m:r>
                                <a:rPr lang="es-CL" sz="2600" i="1">
                                  <a:solidFill>
                                    <a:srgbClr val="FF0000"/>
                                  </a:solidFill>
                                  <a:latin typeface="Cambria Math" panose="02040503050406030204" pitchFamily="18" charset="0"/>
                                  <a:ea typeface="Cambria Math" panose="02040503050406030204" pitchFamily="18" charset="0"/>
                                </a:rPr>
                                <m:t>𝜎</m:t>
                              </m:r>
                            </m:e>
                            <m:sup>
                              <m:r>
                                <a:rPr lang="es-CL" sz="2600" i="1">
                                  <a:solidFill>
                                    <a:srgbClr val="FF0000"/>
                                  </a:solidFill>
                                  <a:latin typeface="Cambria Math" panose="02040503050406030204" pitchFamily="18" charset="0"/>
                                  <a:ea typeface="Cambria Math" panose="02040503050406030204" pitchFamily="18" charset="0"/>
                                </a:rPr>
                                <m:t>2</m:t>
                              </m:r>
                            </m:sup>
                          </m:sSup>
                        </m:e>
                      </m:d>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𝑃𝑢𝑛𝑡𝑎𝑗𝑒𝑠</m:t>
                      </m:r>
                      <m:r>
                        <a:rPr lang="es-CL" sz="2600" b="0" i="1" smtClean="0">
                          <a:solidFill>
                            <a:srgbClr val="FF0000"/>
                          </a:solidFill>
                          <a:latin typeface="Cambria Math" panose="02040503050406030204" pitchFamily="18" charset="0"/>
                          <a:ea typeface="Cambria Math" panose="02040503050406030204" pitchFamily="18" charset="0"/>
                        </a:rPr>
                        <m:t> </m:t>
                      </m:r>
                      <m:r>
                        <a:rPr lang="es-CL" sz="2600" b="0" i="1" smtClean="0">
                          <a:solidFill>
                            <a:srgbClr val="FF0000"/>
                          </a:solidFill>
                          <a:latin typeface="Cambria Math" panose="02040503050406030204" pitchFamily="18" charset="0"/>
                          <a:ea typeface="Cambria Math" panose="02040503050406030204" pitchFamily="18" charset="0"/>
                        </a:rPr>
                        <m:t>𝐸𝑠𝑡</m:t>
                      </m:r>
                      <m:r>
                        <a:rPr lang="es-CL" sz="2600" b="0" i="1" smtClean="0">
                          <a:solidFill>
                            <a:srgbClr val="FF0000"/>
                          </a:solidFill>
                          <a:latin typeface="Cambria Math" panose="02040503050406030204" pitchFamily="18" charset="0"/>
                          <a:ea typeface="Cambria Math" panose="02040503050406030204" pitchFamily="18" charset="0"/>
                        </a:rPr>
                        <m:t>á</m:t>
                      </m:r>
                      <m:r>
                        <a:rPr lang="es-CL" sz="2600" b="0" i="1" smtClean="0">
                          <a:solidFill>
                            <a:srgbClr val="FF0000"/>
                          </a:solidFill>
                          <a:latin typeface="Cambria Math" panose="02040503050406030204" pitchFamily="18" charset="0"/>
                          <a:ea typeface="Cambria Math" panose="02040503050406030204" pitchFamily="18" charset="0"/>
                        </a:rPr>
                        <m:t>𝑛𝑑𝑎𝑟𝑖𝑧𝑎𝑑𝑜𝑠</m:t>
                      </m:r>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𝑍</m:t>
                      </m:r>
                      <m:r>
                        <a:rPr lang="es-CL" sz="2600" b="0" i="1" smtClean="0">
                          <a:solidFill>
                            <a:srgbClr val="FF0000"/>
                          </a:solidFill>
                          <a:latin typeface="Cambria Math" panose="02040503050406030204" pitchFamily="18" charset="0"/>
                          <a:ea typeface="Cambria Math" panose="02040503050406030204" pitchFamily="18" charset="0"/>
                        </a:rPr>
                        <m:t>)</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260648"/>
                <a:ext cx="6624736" cy="400110"/>
              </a:xfrm>
              <a:prstGeom prst="rect">
                <a:avLst/>
              </a:prstGeom>
              <a:blipFill>
                <a:blip r:embed="rId3"/>
                <a:stretch>
                  <a:fillRect r="-33947"/>
                </a:stretch>
              </a:blipFill>
            </p:spPr>
            <p:txBody>
              <a:bodyPr/>
              <a:lstStyle/>
              <a:p>
                <a:r>
                  <a:rPr lang="es-CL">
                    <a:noFill/>
                  </a:rPr>
                  <a:t> </a:t>
                </a:r>
              </a:p>
            </p:txBody>
          </p:sp>
        </mc:Fallback>
      </mc:AlternateContent>
      <p:pic>
        <p:nvPicPr>
          <p:cNvPr id="3074" name="Picture 2" descr="Puntajes estándar y curva normal - ppt descar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8760"/>
            <a:ext cx="7056784" cy="52925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CuadroTexto 1"/>
              <p:cNvSpPr txBox="1"/>
              <p:nvPr/>
            </p:nvSpPr>
            <p:spPr>
              <a:xfrm>
                <a:off x="7289211" y="3429000"/>
                <a:ext cx="1761893" cy="864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3000" b="0" i="1" smtClean="0">
                          <a:latin typeface="Cambria Math" panose="02040503050406030204" pitchFamily="18" charset="0"/>
                        </a:rPr>
                        <m:t>𝑍</m:t>
                      </m:r>
                      <m:r>
                        <a:rPr lang="es-CL" sz="3000" b="0" i="1" smtClean="0">
                          <a:latin typeface="Cambria Math" panose="02040503050406030204" pitchFamily="18" charset="0"/>
                        </a:rPr>
                        <m:t>=</m:t>
                      </m:r>
                      <m:f>
                        <m:fPr>
                          <m:ctrlPr>
                            <a:rPr lang="es-CL" sz="3000" b="0" i="1" smtClean="0">
                              <a:latin typeface="Cambria Math" panose="02040503050406030204" pitchFamily="18" charset="0"/>
                            </a:rPr>
                          </m:ctrlPr>
                        </m:fPr>
                        <m:num>
                          <m:r>
                            <a:rPr lang="es-CL" sz="3000" b="0" i="1" smtClean="0">
                              <a:latin typeface="Cambria Math" panose="02040503050406030204" pitchFamily="18" charset="0"/>
                            </a:rPr>
                            <m:t>𝑋</m:t>
                          </m:r>
                          <m:r>
                            <a:rPr lang="es-CL" sz="3000" b="0" i="1" smtClean="0">
                              <a:latin typeface="Cambria Math" panose="02040503050406030204" pitchFamily="18" charset="0"/>
                            </a:rPr>
                            <m:t>−</m:t>
                          </m:r>
                          <m:r>
                            <a:rPr lang="es-CL" sz="3000" b="0" i="1" smtClean="0">
                              <a:latin typeface="Cambria Math" panose="02040503050406030204" pitchFamily="18" charset="0"/>
                              <a:ea typeface="Cambria Math" panose="02040503050406030204" pitchFamily="18" charset="0"/>
                            </a:rPr>
                            <m:t>𝜇</m:t>
                          </m:r>
                        </m:num>
                        <m:den>
                          <m:r>
                            <a:rPr lang="es-CL" sz="3000" b="0" i="1" smtClean="0">
                              <a:latin typeface="Cambria Math" panose="02040503050406030204" pitchFamily="18" charset="0"/>
                              <a:ea typeface="Cambria Math" panose="02040503050406030204" pitchFamily="18" charset="0"/>
                            </a:rPr>
                            <m:t>𝜎</m:t>
                          </m:r>
                        </m:den>
                      </m:f>
                    </m:oMath>
                  </m:oMathPara>
                </a14:m>
                <a:endParaRPr lang="es-CL" sz="3000" i="1" dirty="0">
                  <a:latin typeface="Calibri Light" panose="020F0302020204030204" pitchFamily="34" charset="0"/>
                  <a:cs typeface="Calibri Light" panose="020F0302020204030204" pitchFamily="34" charset="0"/>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7289211" y="3429000"/>
                <a:ext cx="1761893" cy="864339"/>
              </a:xfrm>
              <a:prstGeom prst="rect">
                <a:avLst/>
              </a:prstGeom>
              <a:blipFill>
                <a:blip r:embed="rId5"/>
                <a:stretch>
                  <a:fillRect/>
                </a:stretch>
              </a:blipFill>
            </p:spPr>
            <p:txBody>
              <a:bodyPr/>
              <a:lstStyle/>
              <a:p>
                <a:r>
                  <a:rPr lang="es-CL">
                    <a:noFill/>
                  </a:rPr>
                  <a:t> </a:t>
                </a:r>
              </a:p>
            </p:txBody>
          </p:sp>
        </mc:Fallback>
      </mc:AlternateContent>
      <p:sp>
        <p:nvSpPr>
          <p:cNvPr id="3" name="Rectángulo 2"/>
          <p:cNvSpPr/>
          <p:nvPr/>
        </p:nvSpPr>
        <p:spPr>
          <a:xfrm>
            <a:off x="7236296" y="3284984"/>
            <a:ext cx="1854789"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146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43096" y="476672"/>
                <a:ext cx="659401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𝑋</m:t>
                      </m:r>
                      <m:r>
                        <a:rPr lang="es-CL" sz="2600" i="1">
                          <a:solidFill>
                            <a:srgbClr val="FF0000"/>
                          </a:solidFill>
                          <a:latin typeface="Cambria Math" panose="02040503050406030204" pitchFamily="18" charset="0"/>
                          <a:ea typeface="Cambria Math" panose="02040503050406030204" pitchFamily="18" charset="0"/>
                        </a:rPr>
                        <m:t>~</m:t>
                      </m:r>
                      <m:r>
                        <a:rPr lang="es-CL" sz="2600" i="1">
                          <a:solidFill>
                            <a:srgbClr val="FF0000"/>
                          </a:solidFill>
                          <a:latin typeface="Cambria Math" panose="02040503050406030204" pitchFamily="18" charset="0"/>
                          <a:ea typeface="Cambria Math" panose="02040503050406030204" pitchFamily="18" charset="0"/>
                        </a:rPr>
                        <m:t>𝑁</m:t>
                      </m:r>
                      <m:d>
                        <m:dPr>
                          <m:ctrlPr>
                            <a:rPr lang="es-CL" sz="2600" i="1">
                              <a:solidFill>
                                <a:srgbClr val="FF0000"/>
                              </a:solidFill>
                              <a:latin typeface="Cambria Math" panose="02040503050406030204" pitchFamily="18" charset="0"/>
                              <a:ea typeface="Cambria Math" panose="02040503050406030204" pitchFamily="18" charset="0"/>
                            </a:rPr>
                          </m:ctrlPr>
                        </m:dPr>
                        <m:e>
                          <m:r>
                            <a:rPr lang="es-CL" sz="2600" i="1">
                              <a:solidFill>
                                <a:srgbClr val="FF0000"/>
                              </a:solidFill>
                              <a:latin typeface="Cambria Math" panose="02040503050406030204" pitchFamily="18" charset="0"/>
                              <a:ea typeface="Cambria Math" panose="02040503050406030204" pitchFamily="18" charset="0"/>
                            </a:rPr>
                            <m:t>𝜇</m:t>
                          </m:r>
                          <m:r>
                            <a:rPr lang="es-CL" sz="2600" i="1">
                              <a:solidFill>
                                <a:srgbClr val="FF0000"/>
                              </a:solidFill>
                              <a:latin typeface="Cambria Math" panose="02040503050406030204" pitchFamily="18" charset="0"/>
                              <a:ea typeface="Cambria Math" panose="02040503050406030204" pitchFamily="18" charset="0"/>
                            </a:rPr>
                            <m:t>;</m:t>
                          </m:r>
                          <m:sSup>
                            <m:sSupPr>
                              <m:ctrlPr>
                                <a:rPr lang="es-CL" sz="2600" i="1">
                                  <a:solidFill>
                                    <a:srgbClr val="FF0000"/>
                                  </a:solidFill>
                                  <a:latin typeface="Cambria Math" panose="02040503050406030204" pitchFamily="18" charset="0"/>
                                  <a:ea typeface="Cambria Math" panose="02040503050406030204" pitchFamily="18" charset="0"/>
                                </a:rPr>
                              </m:ctrlPr>
                            </m:sSupPr>
                            <m:e>
                              <m:r>
                                <a:rPr lang="es-CL" sz="2600" i="1">
                                  <a:solidFill>
                                    <a:srgbClr val="FF0000"/>
                                  </a:solidFill>
                                  <a:latin typeface="Cambria Math" panose="02040503050406030204" pitchFamily="18" charset="0"/>
                                  <a:ea typeface="Cambria Math" panose="02040503050406030204" pitchFamily="18" charset="0"/>
                                </a:rPr>
                                <m:t>𝜎</m:t>
                              </m:r>
                            </m:e>
                            <m:sup>
                              <m:r>
                                <a:rPr lang="es-CL" sz="2600" i="1">
                                  <a:solidFill>
                                    <a:srgbClr val="FF0000"/>
                                  </a:solidFill>
                                  <a:latin typeface="Cambria Math" panose="02040503050406030204" pitchFamily="18" charset="0"/>
                                  <a:ea typeface="Cambria Math" panose="02040503050406030204" pitchFamily="18" charset="0"/>
                                </a:rPr>
                                <m:t>2</m:t>
                              </m:r>
                            </m:sup>
                          </m:sSup>
                        </m:e>
                      </m:d>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𝑃𝑢𝑛𝑡𝑎𝑗𝑒𝑠</m:t>
                      </m:r>
                      <m:r>
                        <a:rPr lang="es-CL" sz="2600" b="0" i="1" smtClean="0">
                          <a:solidFill>
                            <a:srgbClr val="FF0000"/>
                          </a:solidFill>
                          <a:latin typeface="Cambria Math" panose="02040503050406030204" pitchFamily="18" charset="0"/>
                          <a:ea typeface="Cambria Math" panose="02040503050406030204" pitchFamily="18" charset="0"/>
                        </a:rPr>
                        <m:t> </m:t>
                      </m:r>
                      <m:r>
                        <a:rPr lang="es-CL" sz="2600" b="0" i="1" smtClean="0">
                          <a:solidFill>
                            <a:srgbClr val="FF0000"/>
                          </a:solidFill>
                          <a:latin typeface="Cambria Math" panose="02040503050406030204" pitchFamily="18" charset="0"/>
                          <a:ea typeface="Cambria Math" panose="02040503050406030204" pitchFamily="18" charset="0"/>
                        </a:rPr>
                        <m:t>𝐸𝑠𝑡</m:t>
                      </m:r>
                      <m:r>
                        <a:rPr lang="es-CL" sz="2600" b="0" i="1" smtClean="0">
                          <a:solidFill>
                            <a:srgbClr val="FF0000"/>
                          </a:solidFill>
                          <a:latin typeface="Cambria Math" panose="02040503050406030204" pitchFamily="18" charset="0"/>
                          <a:ea typeface="Cambria Math" panose="02040503050406030204" pitchFamily="18" charset="0"/>
                        </a:rPr>
                        <m:t>á</m:t>
                      </m:r>
                      <m:r>
                        <a:rPr lang="es-CL" sz="2600" b="0" i="1" smtClean="0">
                          <a:solidFill>
                            <a:srgbClr val="FF0000"/>
                          </a:solidFill>
                          <a:latin typeface="Cambria Math" panose="02040503050406030204" pitchFamily="18" charset="0"/>
                          <a:ea typeface="Cambria Math" panose="02040503050406030204" pitchFamily="18" charset="0"/>
                        </a:rPr>
                        <m:t>𝑛𝑑𝑎𝑟𝑖𝑧𝑎𝑑𝑜𝑠</m:t>
                      </m:r>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𝑍</m:t>
                      </m:r>
                      <m:r>
                        <a:rPr lang="es-CL" sz="2600" b="0" i="1" smtClean="0">
                          <a:solidFill>
                            <a:srgbClr val="FF0000"/>
                          </a:solidFill>
                          <a:latin typeface="Cambria Math" panose="02040503050406030204" pitchFamily="18" charset="0"/>
                          <a:ea typeface="Cambria Math" panose="02040503050406030204" pitchFamily="18" charset="0"/>
                        </a:rPr>
                        <m:t>)</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43096" y="476672"/>
                <a:ext cx="6594017" cy="400110"/>
              </a:xfrm>
              <a:prstGeom prst="rect">
                <a:avLst/>
              </a:prstGeom>
              <a:blipFill>
                <a:blip r:embed="rId3"/>
                <a:stretch>
                  <a:fillRect r="-34566"/>
                </a:stretch>
              </a:blipFill>
            </p:spPr>
            <p:txBody>
              <a:bodyPr/>
              <a:lstStyle/>
              <a:p>
                <a:r>
                  <a:rPr lang="es-CL">
                    <a:noFill/>
                  </a:rPr>
                  <a:t> </a:t>
                </a:r>
              </a:p>
            </p:txBody>
          </p:sp>
        </mc:Fallback>
      </mc:AlternateContent>
      <p:sp>
        <p:nvSpPr>
          <p:cNvPr id="4" name="Rectángulo 3"/>
          <p:cNvSpPr/>
          <p:nvPr/>
        </p:nvSpPr>
        <p:spPr>
          <a:xfrm>
            <a:off x="107504" y="973104"/>
            <a:ext cx="8784976" cy="2862322"/>
          </a:xfrm>
          <a:prstGeom prst="rect">
            <a:avLst/>
          </a:prstGeom>
        </p:spPr>
        <p:txBody>
          <a:bodyPr wrap="square">
            <a:spAutoFit/>
          </a:bodyPr>
          <a:lstStyle/>
          <a:p>
            <a:pPr algn="just"/>
            <a:r>
              <a:rPr lang="es-MX" sz="2600" b="1" i="1" dirty="0">
                <a:solidFill>
                  <a:srgbClr val="215670"/>
                </a:solidFill>
                <a:latin typeface="Calibri Light" panose="020F0302020204030204" pitchFamily="34" charset="0"/>
                <a:cs typeface="Calibri Light" panose="020F0302020204030204" pitchFamily="34" charset="0"/>
              </a:rPr>
              <a:t>PUNTUACIÓN </a:t>
            </a:r>
            <a:r>
              <a:rPr lang="es-MX" sz="2600" b="1" i="1" dirty="0" smtClean="0">
                <a:solidFill>
                  <a:srgbClr val="215670"/>
                </a:solidFill>
                <a:latin typeface="Calibri Light" panose="020F0302020204030204" pitchFamily="34" charset="0"/>
                <a:cs typeface="Calibri Light" panose="020F0302020204030204" pitchFamily="34" charset="0"/>
              </a:rPr>
              <a:t>Z</a:t>
            </a:r>
          </a:p>
          <a:p>
            <a:pPr algn="just"/>
            <a:r>
              <a:rPr lang="es-MX" dirty="0">
                <a:solidFill>
                  <a:srgbClr val="000000"/>
                </a:solidFill>
                <a:latin typeface="Calibri Light" panose="020F0302020204030204" pitchFamily="34" charset="0"/>
                <a:cs typeface="Calibri Light" panose="020F0302020204030204" pitchFamily="34" charset="0"/>
              </a:rPr>
              <a:t>    </a:t>
            </a:r>
            <a:r>
              <a:rPr lang="es-MX" sz="2200" i="1" dirty="0">
                <a:solidFill>
                  <a:srgbClr val="000000"/>
                </a:solidFill>
                <a:latin typeface="Calibri Light" panose="020F0302020204030204" pitchFamily="34" charset="0"/>
                <a:cs typeface="Calibri Light" panose="020F0302020204030204" pitchFamily="34" charset="0"/>
              </a:rPr>
              <a:t> Concepto de estadística. Es la puntuación típica o </a:t>
            </a:r>
            <a:r>
              <a:rPr lang="es-MX" sz="2200" b="1" i="1" dirty="0">
                <a:solidFill>
                  <a:srgbClr val="000000"/>
                </a:solidFill>
                <a:latin typeface="Calibri Light" panose="020F0302020204030204" pitchFamily="34" charset="0"/>
                <a:cs typeface="Calibri Light" panose="020F0302020204030204" pitchFamily="34" charset="0"/>
              </a:rPr>
              <a:t>resultado estándar individual</a:t>
            </a:r>
            <a:r>
              <a:rPr lang="es-MX" sz="2200" i="1" dirty="0">
                <a:solidFill>
                  <a:srgbClr val="000000"/>
                </a:solidFill>
                <a:latin typeface="Calibri Light" panose="020F0302020204030204" pitchFamily="34" charset="0"/>
                <a:cs typeface="Calibri Light" panose="020F0302020204030204" pitchFamily="34" charset="0"/>
              </a:rPr>
              <a:t> más utilizada. Gracias a la puntuación z podemos comparar los resultados de un individuo (o de varios) en distintas pruebas en las que las distribuciones de los resultados de los otros miembros de la población sean distintas. Se obtiene restando a la puntuación que obtiene un individuo la media aritmética de una distribución, y dividiendo esta diferencia por la desviación típica.</a:t>
            </a:r>
            <a:endParaRPr lang="es-MX" sz="2200" b="0" i="1" dirty="0">
              <a:solidFill>
                <a:srgbClr val="000000"/>
              </a:solidFill>
              <a:effectLst/>
              <a:latin typeface="Calibri Light" panose="020F0302020204030204" pitchFamily="34" charset="0"/>
              <a:cs typeface="Calibri Light" panose="020F0302020204030204" pitchFamily="34" charset="0"/>
            </a:endParaRPr>
          </a:p>
        </p:txBody>
      </p:sp>
      <p:sp>
        <p:nvSpPr>
          <p:cNvPr id="5" name="CuadroTexto 4"/>
          <p:cNvSpPr txBox="1"/>
          <p:nvPr/>
        </p:nvSpPr>
        <p:spPr>
          <a:xfrm>
            <a:off x="1547664" y="3931748"/>
            <a:ext cx="5526360" cy="369332"/>
          </a:xfrm>
          <a:prstGeom prst="rect">
            <a:avLst/>
          </a:prstGeom>
          <a:noFill/>
        </p:spPr>
        <p:txBody>
          <a:bodyPr wrap="square" rtlCol="0">
            <a:spAutoFit/>
          </a:bodyPr>
          <a:lstStyle/>
          <a:p>
            <a:r>
              <a:rPr lang="es-MX" b="1" i="1" dirty="0">
                <a:latin typeface="Calibri Light" panose="020F0302020204030204" pitchFamily="34" charset="0"/>
                <a:cs typeface="Calibri Light" panose="020F0302020204030204" pitchFamily="34" charset="0"/>
              </a:rPr>
              <a:t>DICCIONARIO DE PSICOLOGÍA CIENTÍFICA Y FILOSÓFICA</a:t>
            </a:r>
            <a:r>
              <a:rPr lang="es-MX" b="1" dirty="0"/>
              <a:t> </a:t>
            </a:r>
            <a:endParaRPr lang="es-CL" dirty="0"/>
          </a:p>
        </p:txBody>
      </p:sp>
      <p:pic>
        <p:nvPicPr>
          <p:cNvPr id="7" name="Imagen 6"/>
          <p:cNvPicPr>
            <a:picLocks noChangeAspect="1"/>
          </p:cNvPicPr>
          <p:nvPr/>
        </p:nvPicPr>
        <p:blipFill>
          <a:blip r:embed="rId4"/>
          <a:stretch>
            <a:fillRect/>
          </a:stretch>
        </p:blipFill>
        <p:spPr>
          <a:xfrm>
            <a:off x="6948264" y="3826358"/>
            <a:ext cx="523875" cy="561975"/>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611560" y="4653136"/>
                <a:ext cx="125534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𝑍</m:t>
                      </m:r>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𝑋</m:t>
                          </m:r>
                          <m:r>
                            <a:rPr lang="es-CL" i="1">
                              <a:latin typeface="Cambria Math" panose="02040503050406030204" pitchFamily="18" charset="0"/>
                            </a:rPr>
                            <m:t>−</m:t>
                          </m:r>
                          <m:r>
                            <a:rPr lang="es-CL" i="1">
                              <a:latin typeface="Cambria Math" panose="02040503050406030204" pitchFamily="18" charset="0"/>
                              <a:ea typeface="Cambria Math" panose="02040503050406030204" pitchFamily="18" charset="0"/>
                            </a:rPr>
                            <m:t>𝜇</m:t>
                          </m:r>
                        </m:num>
                        <m:den>
                          <m:r>
                            <a:rPr lang="es-CL" i="1">
                              <a:latin typeface="Cambria Math" panose="02040503050406030204" pitchFamily="18" charset="0"/>
                              <a:ea typeface="Cambria Math" panose="02040503050406030204" pitchFamily="18" charset="0"/>
                            </a:rPr>
                            <m:t>𝜎</m:t>
                          </m:r>
                        </m:den>
                      </m:f>
                    </m:oMath>
                  </m:oMathPara>
                </a14:m>
                <a:endParaRPr lang="es-CL" dirty="0"/>
              </a:p>
            </p:txBody>
          </p:sp>
        </mc:Choice>
        <mc:Fallback xmlns="">
          <p:sp>
            <p:nvSpPr>
              <p:cNvPr id="8" name="Rectángulo 7"/>
              <p:cNvSpPr>
                <a:spLocks noRot="1" noChangeAspect="1" noMove="1" noResize="1" noEditPoints="1" noAdjustHandles="1" noChangeArrowheads="1" noChangeShapeType="1" noTextEdit="1"/>
              </p:cNvSpPr>
              <p:nvPr/>
            </p:nvSpPr>
            <p:spPr>
              <a:xfrm>
                <a:off x="611560" y="4653136"/>
                <a:ext cx="1255344" cy="610936"/>
              </a:xfrm>
              <a:prstGeom prst="rect">
                <a:avLst/>
              </a:prstGeom>
              <a:blipFill>
                <a:blip r:embed="rId5"/>
                <a:stretch>
                  <a:fillRect/>
                </a:stretch>
              </a:blipFill>
            </p:spPr>
            <p:txBody>
              <a:bodyPr/>
              <a:lstStyle/>
              <a:p>
                <a:r>
                  <a:rPr lang="es-CL">
                    <a:noFill/>
                  </a:rPr>
                  <a:t> </a:t>
                </a:r>
              </a:p>
            </p:txBody>
          </p:sp>
        </mc:Fallback>
      </mc:AlternateContent>
      <p:sp>
        <p:nvSpPr>
          <p:cNvPr id="9" name="CuadroTexto 8"/>
          <p:cNvSpPr txBox="1"/>
          <p:nvPr/>
        </p:nvSpPr>
        <p:spPr>
          <a:xfrm>
            <a:off x="2195736" y="4869160"/>
            <a:ext cx="6048672" cy="923330"/>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Z indica el número de desviaciones típicas que se distancia la observación X de la media de su grupo. Si son positivas por encima de del media o si son negativas por debajo de la media</a:t>
            </a:r>
            <a:endParaRPr lang="es-CL" i="1" dirty="0">
              <a:latin typeface="Calibri Light" panose="020F0302020204030204" pitchFamily="34" charset="0"/>
              <a:cs typeface="Calibri Light" panose="020F0302020204030204" pitchFamily="34" charset="0"/>
            </a:endParaRPr>
          </a:p>
        </p:txBody>
      </p:sp>
      <p:sp>
        <p:nvSpPr>
          <p:cNvPr id="11" name="Rectángulo 10"/>
          <p:cNvSpPr/>
          <p:nvPr/>
        </p:nvSpPr>
        <p:spPr>
          <a:xfrm>
            <a:off x="611560" y="4547751"/>
            <a:ext cx="1383756" cy="821705"/>
          </a:xfrm>
          <a:prstGeom prst="rect">
            <a:avLst/>
          </a:prstGeom>
          <a:blipFill>
            <a:blip r:embed="rId6" cstate="print">
              <a:alphaModFix amt="91000"/>
            </a:blip>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p:cNvSpPr/>
          <p:nvPr/>
        </p:nvSpPr>
        <p:spPr>
          <a:xfrm>
            <a:off x="2123728" y="4919972"/>
            <a:ext cx="6120680" cy="885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95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43096" y="476672"/>
                <a:ext cx="659401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𝐸𝑗𝑒𝑚𝑝𝑙𝑜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𝑝𝑢𝑛𝑡𝑎𝑗𝑒𝑠</m:t>
                      </m:r>
                      <m:r>
                        <a:rPr lang="es-CL" sz="2600" b="0" i="1" smtClean="0">
                          <a:solidFill>
                            <a:srgbClr val="FF0000"/>
                          </a:solidFill>
                          <a:latin typeface="Cambria Math" panose="02040503050406030204" pitchFamily="18" charset="0"/>
                          <a:ea typeface="Cambria Math" panose="02040503050406030204" pitchFamily="18" charset="0"/>
                        </a:rPr>
                        <m:t> </m:t>
                      </m:r>
                      <m:r>
                        <a:rPr lang="es-CL" sz="2600" b="0" i="1" smtClean="0">
                          <a:solidFill>
                            <a:srgbClr val="FF0000"/>
                          </a:solidFill>
                          <a:latin typeface="Cambria Math" panose="02040503050406030204" pitchFamily="18" charset="0"/>
                          <a:ea typeface="Cambria Math" panose="02040503050406030204" pitchFamily="18" charset="0"/>
                        </a:rPr>
                        <m:t>𝐸𝑠𝑡</m:t>
                      </m:r>
                      <m:r>
                        <a:rPr lang="es-CL" sz="2600" b="0" i="1" smtClean="0">
                          <a:solidFill>
                            <a:srgbClr val="FF0000"/>
                          </a:solidFill>
                          <a:latin typeface="Cambria Math" panose="02040503050406030204" pitchFamily="18" charset="0"/>
                          <a:ea typeface="Cambria Math" panose="02040503050406030204" pitchFamily="18" charset="0"/>
                        </a:rPr>
                        <m:t>á</m:t>
                      </m:r>
                      <m:r>
                        <a:rPr lang="es-CL" sz="2600" b="0" i="1" smtClean="0">
                          <a:solidFill>
                            <a:srgbClr val="FF0000"/>
                          </a:solidFill>
                          <a:latin typeface="Cambria Math" panose="02040503050406030204" pitchFamily="18" charset="0"/>
                          <a:ea typeface="Cambria Math" panose="02040503050406030204" pitchFamily="18" charset="0"/>
                        </a:rPr>
                        <m:t>𝑛𝑑𝑎𝑟𝑖𝑧𝑎𝑑𝑜𝑠</m:t>
                      </m:r>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𝑍</m:t>
                      </m:r>
                      <m:r>
                        <a:rPr lang="es-CL" sz="2600" b="0" i="1" smtClean="0">
                          <a:solidFill>
                            <a:srgbClr val="FF0000"/>
                          </a:solidFill>
                          <a:latin typeface="Cambria Math" panose="02040503050406030204" pitchFamily="18" charset="0"/>
                          <a:ea typeface="Cambria Math" panose="02040503050406030204" pitchFamily="18" charset="0"/>
                        </a:rPr>
                        <m:t>)</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43096" y="476672"/>
                <a:ext cx="6594017" cy="400110"/>
              </a:xfrm>
              <a:prstGeom prst="rect">
                <a:avLst/>
              </a:prstGeom>
              <a:blipFill>
                <a:blip r:embed="rId3"/>
                <a:stretch>
                  <a:fillRect r="-27542"/>
                </a:stretch>
              </a:blipFill>
            </p:spPr>
            <p:txBody>
              <a:bodyPr/>
              <a:lstStyle/>
              <a:p>
                <a:r>
                  <a:rPr lang="es-CL">
                    <a:noFill/>
                  </a:rPr>
                  <a:t> </a:t>
                </a:r>
              </a:p>
            </p:txBody>
          </p:sp>
        </mc:Fallback>
      </mc:AlternateContent>
      <p:sp>
        <p:nvSpPr>
          <p:cNvPr id="3" name="CuadroTexto 2"/>
          <p:cNvSpPr txBox="1"/>
          <p:nvPr/>
        </p:nvSpPr>
        <p:spPr>
          <a:xfrm>
            <a:off x="539552" y="1412776"/>
            <a:ext cx="8424936" cy="1200329"/>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Se desea comparar, los resultados de dos sujetos que obtuvieron 110 puntos, en una prueba de aptitudes  matemáticos para las ciencias sociales. Dichos sujetos respondieron la prueba en dos grupos diferentes y en años seguidos (2018 y 2019). Se obtuvieron los siguientes resultados:</a:t>
            </a:r>
            <a:endParaRPr lang="es-CL" i="1" dirty="0">
              <a:latin typeface="Calibri Light" panose="020F0302020204030204" pitchFamily="34" charset="0"/>
              <a:cs typeface="Calibri Light" panose="020F03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477923103"/>
              </p:ext>
            </p:extLst>
          </p:nvPr>
        </p:nvGraphicFramePr>
        <p:xfrm>
          <a:off x="1704020" y="2655295"/>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24713118"/>
                    </a:ext>
                  </a:extLst>
                </a:gridCol>
                <a:gridCol w="2032000">
                  <a:extLst>
                    <a:ext uri="{9D8B030D-6E8A-4147-A177-3AD203B41FA5}">
                      <a16:colId xmlns:a16="http://schemas.microsoft.com/office/drawing/2014/main" val="2286688441"/>
                    </a:ext>
                  </a:extLst>
                </a:gridCol>
                <a:gridCol w="2032000">
                  <a:extLst>
                    <a:ext uri="{9D8B030D-6E8A-4147-A177-3AD203B41FA5}">
                      <a16:colId xmlns:a16="http://schemas.microsoft.com/office/drawing/2014/main" val="1633484488"/>
                    </a:ext>
                  </a:extLst>
                </a:gridCol>
              </a:tblGrid>
              <a:tr h="370840">
                <a:tc>
                  <a:txBody>
                    <a:bodyPr/>
                    <a:lstStyle/>
                    <a:p>
                      <a:r>
                        <a:rPr lang="es-CL" dirty="0" smtClean="0">
                          <a:latin typeface="Calibri Light" panose="020F0302020204030204" pitchFamily="34" charset="0"/>
                          <a:cs typeface="Calibri Light" panose="020F0302020204030204" pitchFamily="34" charset="0"/>
                        </a:rPr>
                        <a:t>Año</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Media Aritmética</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Desviación </a:t>
                      </a:r>
                      <a:r>
                        <a:rPr lang="es-CL" dirty="0" err="1" smtClean="0">
                          <a:latin typeface="Calibri Light" panose="020F0302020204030204" pitchFamily="34" charset="0"/>
                          <a:cs typeface="Calibri Light" panose="020F0302020204030204" pitchFamily="34" charset="0"/>
                        </a:rPr>
                        <a:t>Típca</a:t>
                      </a:r>
                      <a:endParaRPr lang="es-CL"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86352127"/>
                  </a:ext>
                </a:extLst>
              </a:tr>
              <a:tr h="370840">
                <a:tc>
                  <a:txBody>
                    <a:bodyPr/>
                    <a:lstStyle/>
                    <a:p>
                      <a:r>
                        <a:rPr lang="es-CL" dirty="0" smtClean="0">
                          <a:latin typeface="Calibri Light" panose="020F0302020204030204" pitchFamily="34" charset="0"/>
                          <a:cs typeface="Calibri Light" panose="020F0302020204030204" pitchFamily="34" charset="0"/>
                        </a:rPr>
                        <a:t>2018</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100</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10,4</a:t>
                      </a:r>
                      <a:endParaRPr lang="es-CL"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344376624"/>
                  </a:ext>
                </a:extLst>
              </a:tr>
              <a:tr h="370840">
                <a:tc>
                  <a:txBody>
                    <a:bodyPr/>
                    <a:lstStyle/>
                    <a:p>
                      <a:r>
                        <a:rPr lang="es-CL" dirty="0" smtClean="0">
                          <a:latin typeface="Calibri Light" panose="020F0302020204030204" pitchFamily="34" charset="0"/>
                          <a:cs typeface="Calibri Light" panose="020F0302020204030204" pitchFamily="34" charset="0"/>
                        </a:rPr>
                        <a:t>2019</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100</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   5,5</a:t>
                      </a:r>
                      <a:endParaRPr lang="es-CL"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57437870"/>
                  </a:ext>
                </a:extLst>
              </a:tr>
            </a:tbl>
          </a:graphicData>
        </a:graphic>
      </p:graphicFrame>
      <p:sp>
        <p:nvSpPr>
          <p:cNvPr id="9" name="CuadroTexto 8"/>
          <p:cNvSpPr txBox="1"/>
          <p:nvPr/>
        </p:nvSpPr>
        <p:spPr>
          <a:xfrm>
            <a:off x="243096" y="3979581"/>
            <a:ext cx="4464496" cy="369332"/>
          </a:xfrm>
          <a:prstGeom prst="rect">
            <a:avLst/>
          </a:prstGeom>
          <a:noFill/>
        </p:spPr>
        <p:txBody>
          <a:bodyPr wrap="square" rtlCol="0">
            <a:spAutoFit/>
          </a:bodyPr>
          <a:lstStyle/>
          <a:p>
            <a:r>
              <a:rPr lang="es-CL" b="1" i="1" dirty="0" smtClean="0">
                <a:latin typeface="Calibri Light" panose="020F0302020204030204" pitchFamily="34" charset="0"/>
                <a:cs typeface="Calibri Light" panose="020F0302020204030204" pitchFamily="34" charset="0"/>
              </a:rPr>
              <a:t>Estandarizamos</a:t>
            </a:r>
            <a:r>
              <a:rPr lang="es-CL" i="1" dirty="0" smtClean="0">
                <a:latin typeface="Calibri Light" panose="020F0302020204030204" pitchFamily="34" charset="0"/>
                <a:cs typeface="Calibri Light" panose="020F0302020204030204" pitchFamily="34" charset="0"/>
              </a:rPr>
              <a:t> </a:t>
            </a:r>
            <a:r>
              <a:rPr lang="es-CL" b="1" i="1" dirty="0" smtClean="0">
                <a:latin typeface="Calibri Light" panose="020F0302020204030204" pitchFamily="34" charset="0"/>
                <a:cs typeface="Calibri Light" panose="020F0302020204030204" pitchFamily="34" charset="0"/>
              </a:rPr>
              <a:t>el puntaje de los sujetos</a:t>
            </a:r>
            <a:endParaRPr lang="es-CL" b="1"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0" name="CuadroTexto 9"/>
              <p:cNvSpPr txBox="1"/>
              <p:nvPr/>
            </p:nvSpPr>
            <p:spPr>
              <a:xfrm>
                <a:off x="1549524" y="4436128"/>
                <a:ext cx="5256584" cy="5568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𝑃𝑎𝑟𝑎</m:t>
                      </m:r>
                      <m:r>
                        <a:rPr lang="es-CL" b="0" i="1" smtClean="0">
                          <a:latin typeface="Cambria Math" panose="02040503050406030204" pitchFamily="18" charset="0"/>
                        </a:rPr>
                        <m:t> </m:t>
                      </m:r>
                      <m:r>
                        <a:rPr lang="es-CL" b="0" i="1" smtClean="0">
                          <a:latin typeface="Cambria Math" panose="02040503050406030204" pitchFamily="18" charset="0"/>
                        </a:rPr>
                        <m:t>𝑒𝑙</m:t>
                      </m:r>
                      <m:r>
                        <a:rPr lang="es-CL" b="0" i="1" smtClean="0">
                          <a:latin typeface="Cambria Math" panose="02040503050406030204" pitchFamily="18" charset="0"/>
                        </a:rPr>
                        <m:t> </m:t>
                      </m:r>
                      <m:r>
                        <a:rPr lang="es-CL" b="0" i="1" smtClean="0">
                          <a:latin typeface="Cambria Math" panose="02040503050406030204" pitchFamily="18" charset="0"/>
                        </a:rPr>
                        <m:t>𝑠𝑢𝑗𝑒𝑡𝑜</m:t>
                      </m:r>
                      <m:r>
                        <a:rPr lang="es-CL" b="0" i="1" smtClean="0">
                          <a:latin typeface="Cambria Math" panose="02040503050406030204" pitchFamily="18" charset="0"/>
                        </a:rPr>
                        <m:t> 1, </m:t>
                      </m:r>
                      <m:r>
                        <a:rPr lang="es-CL" b="0" i="1" smtClean="0">
                          <a:latin typeface="Cambria Math" panose="02040503050406030204" pitchFamily="18" charset="0"/>
                        </a:rPr>
                        <m:t>𝑡𝑒𝑛𝑒𝑚𝑜𝑠</m:t>
                      </m:r>
                      <m:r>
                        <a:rPr lang="es-CL" b="0" i="1" smtClean="0">
                          <a:latin typeface="Cambria Math" panose="02040503050406030204" pitchFamily="18" charset="0"/>
                        </a:rPr>
                        <m:t>:</m:t>
                      </m:r>
                      <m:r>
                        <a:rPr lang="es-CL" b="0" i="1" smtClean="0">
                          <a:latin typeface="Cambria Math" panose="02040503050406030204" pitchFamily="18" charset="0"/>
                        </a:rPr>
                        <m:t>𝑍</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(110−100)</m:t>
                          </m:r>
                        </m:num>
                        <m:den>
                          <m:r>
                            <a:rPr lang="es-CL" b="0" i="1" smtClean="0">
                              <a:latin typeface="Cambria Math" panose="02040503050406030204" pitchFamily="18" charset="0"/>
                            </a:rPr>
                            <m:t>10,4</m:t>
                          </m:r>
                        </m:den>
                      </m:f>
                      <m:r>
                        <a:rPr lang="es-CL" b="0" i="1" smtClean="0">
                          <a:latin typeface="Cambria Math" panose="02040503050406030204" pitchFamily="18" charset="0"/>
                        </a:rPr>
                        <m:t>=0,96</m:t>
                      </m:r>
                    </m:oMath>
                  </m:oMathPara>
                </a14:m>
                <a:endParaRPr lang="es-CL" dirty="0">
                  <a:latin typeface="Calibri Light" panose="020F0302020204030204" pitchFamily="34" charset="0"/>
                  <a:cs typeface="Calibri Light" panose="020F0302020204030204" pitchFamily="34" charset="0"/>
                </a:endParaRPr>
              </a:p>
            </p:txBody>
          </p:sp>
        </mc:Choice>
        <mc:Fallback xmlns="">
          <p:sp>
            <p:nvSpPr>
              <p:cNvPr id="10" name="CuadroTexto 9"/>
              <p:cNvSpPr txBox="1">
                <a:spLocks noRot="1" noChangeAspect="1" noMove="1" noResize="1" noEditPoints="1" noAdjustHandles="1" noChangeArrowheads="1" noChangeShapeType="1" noTextEdit="1"/>
              </p:cNvSpPr>
              <p:nvPr/>
            </p:nvSpPr>
            <p:spPr>
              <a:xfrm>
                <a:off x="1549524" y="4436128"/>
                <a:ext cx="5256584" cy="556884"/>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580695" y="5170190"/>
                <a:ext cx="5256584" cy="5568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𝑃𝑎𝑟𝑎</m:t>
                      </m:r>
                      <m:r>
                        <a:rPr lang="es-CL" b="0" i="1" smtClean="0">
                          <a:latin typeface="Cambria Math" panose="02040503050406030204" pitchFamily="18" charset="0"/>
                        </a:rPr>
                        <m:t> </m:t>
                      </m:r>
                      <m:r>
                        <a:rPr lang="es-CL" b="0" i="1" smtClean="0">
                          <a:latin typeface="Cambria Math" panose="02040503050406030204" pitchFamily="18" charset="0"/>
                        </a:rPr>
                        <m:t>𝑒𝑙</m:t>
                      </m:r>
                      <m:r>
                        <a:rPr lang="es-CL" b="0" i="1" smtClean="0">
                          <a:latin typeface="Cambria Math" panose="02040503050406030204" pitchFamily="18" charset="0"/>
                        </a:rPr>
                        <m:t> </m:t>
                      </m:r>
                      <m:r>
                        <a:rPr lang="es-CL" b="0" i="1" smtClean="0">
                          <a:latin typeface="Cambria Math" panose="02040503050406030204" pitchFamily="18" charset="0"/>
                        </a:rPr>
                        <m:t>𝑠𝑢𝑗𝑒𝑡𝑜</m:t>
                      </m:r>
                      <m:r>
                        <a:rPr lang="es-CL" b="0" i="1" smtClean="0">
                          <a:latin typeface="Cambria Math" panose="02040503050406030204" pitchFamily="18" charset="0"/>
                        </a:rPr>
                        <m:t> 2, </m:t>
                      </m:r>
                      <m:r>
                        <a:rPr lang="es-CL" b="0" i="1" smtClean="0">
                          <a:latin typeface="Cambria Math" panose="02040503050406030204" pitchFamily="18" charset="0"/>
                        </a:rPr>
                        <m:t>𝑡𝑒𝑛𝑒𝑚𝑜𝑠</m:t>
                      </m:r>
                      <m:r>
                        <a:rPr lang="es-CL" b="0" i="1" smtClean="0">
                          <a:latin typeface="Cambria Math" panose="02040503050406030204" pitchFamily="18" charset="0"/>
                        </a:rPr>
                        <m:t>:</m:t>
                      </m:r>
                      <m:r>
                        <a:rPr lang="es-CL" b="0" i="1" smtClean="0">
                          <a:latin typeface="Cambria Math" panose="02040503050406030204" pitchFamily="18" charset="0"/>
                        </a:rPr>
                        <m:t>𝑍</m:t>
                      </m:r>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(110−100)</m:t>
                          </m:r>
                        </m:num>
                        <m:den>
                          <m:r>
                            <a:rPr lang="es-CL" b="0" i="1" smtClean="0">
                              <a:latin typeface="Cambria Math" panose="02040503050406030204" pitchFamily="18" charset="0"/>
                            </a:rPr>
                            <m:t>5,5</m:t>
                          </m:r>
                        </m:den>
                      </m:f>
                      <m:r>
                        <a:rPr lang="es-CL" b="0" i="1" smtClean="0">
                          <a:latin typeface="Cambria Math" panose="02040503050406030204" pitchFamily="18" charset="0"/>
                        </a:rPr>
                        <m:t>=1,82</m:t>
                      </m:r>
                    </m:oMath>
                  </m:oMathPara>
                </a14:m>
                <a:endParaRPr lang="es-CL"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580695" y="5170190"/>
                <a:ext cx="5256584" cy="556884"/>
              </a:xfrm>
              <a:prstGeom prst="rect">
                <a:avLst/>
              </a:prstGeom>
              <a:blipFill>
                <a:blip r:embed="rId5"/>
                <a:stretch>
                  <a:fillRect/>
                </a:stretch>
              </a:blipFill>
            </p:spPr>
            <p:txBody>
              <a:bodyPr/>
              <a:lstStyle/>
              <a:p>
                <a:r>
                  <a:rPr lang="es-CL">
                    <a:noFill/>
                  </a:rPr>
                  <a:t> </a:t>
                </a:r>
              </a:p>
            </p:txBody>
          </p:sp>
        </mc:Fallback>
      </mc:AlternateContent>
      <p:sp>
        <p:nvSpPr>
          <p:cNvPr id="13" name="CuadroTexto 12"/>
          <p:cNvSpPr txBox="1"/>
          <p:nvPr/>
        </p:nvSpPr>
        <p:spPr>
          <a:xfrm>
            <a:off x="467544" y="5949280"/>
            <a:ext cx="8496944" cy="369332"/>
          </a:xfrm>
          <a:prstGeom prst="rect">
            <a:avLst/>
          </a:prstGeom>
          <a:noFill/>
        </p:spPr>
        <p:txBody>
          <a:bodyPr wrap="square" rtlCol="0">
            <a:spAutoFit/>
          </a:bodyPr>
          <a:lstStyle/>
          <a:p>
            <a:r>
              <a:rPr lang="es-CL" b="1" i="1" dirty="0" smtClean="0">
                <a:latin typeface="Calibri Light" panose="020F0302020204030204" pitchFamily="34" charset="0"/>
                <a:cs typeface="Calibri Light" panose="020F0302020204030204" pitchFamily="34" charset="0"/>
              </a:rPr>
              <a:t>Concluimos que el sujeto 2 (Z=1,82) tiene un puntaje superior respecto de su grupo (2009)</a:t>
            </a:r>
            <a:endParaRPr lang="es-CL" b="1" i="1" dirty="0">
              <a:latin typeface="Calibri Light" panose="020F0302020204030204" pitchFamily="34" charset="0"/>
              <a:cs typeface="Calibri Light" panose="020F0302020204030204" pitchFamily="34" charset="0"/>
            </a:endParaRPr>
          </a:p>
        </p:txBody>
      </p:sp>
      <p:sp>
        <p:nvSpPr>
          <p:cNvPr id="14" name="Flecha abajo 13"/>
          <p:cNvSpPr/>
          <p:nvPr/>
        </p:nvSpPr>
        <p:spPr>
          <a:xfrm>
            <a:off x="4572000" y="6381328"/>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560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43096" y="476672"/>
                <a:ext cx="659401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𝐸𝑗𝑒𝑚𝑝𝑙𝑜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𝑝𝑢𝑛𝑡𝑎𝑗𝑒𝑠</m:t>
                      </m:r>
                      <m:r>
                        <a:rPr lang="es-CL" sz="2600" b="0" i="1" smtClean="0">
                          <a:solidFill>
                            <a:srgbClr val="FF0000"/>
                          </a:solidFill>
                          <a:latin typeface="Cambria Math" panose="02040503050406030204" pitchFamily="18" charset="0"/>
                          <a:ea typeface="Cambria Math" panose="02040503050406030204" pitchFamily="18" charset="0"/>
                        </a:rPr>
                        <m:t> </m:t>
                      </m:r>
                      <m:r>
                        <a:rPr lang="es-CL" sz="2600" b="0" i="1" smtClean="0">
                          <a:solidFill>
                            <a:srgbClr val="FF0000"/>
                          </a:solidFill>
                          <a:latin typeface="Cambria Math" panose="02040503050406030204" pitchFamily="18" charset="0"/>
                          <a:ea typeface="Cambria Math" panose="02040503050406030204" pitchFamily="18" charset="0"/>
                        </a:rPr>
                        <m:t>𝐸𝑠𝑡</m:t>
                      </m:r>
                      <m:r>
                        <a:rPr lang="es-CL" sz="2600" b="0" i="1" smtClean="0">
                          <a:solidFill>
                            <a:srgbClr val="FF0000"/>
                          </a:solidFill>
                          <a:latin typeface="Cambria Math" panose="02040503050406030204" pitchFamily="18" charset="0"/>
                          <a:ea typeface="Cambria Math" panose="02040503050406030204" pitchFamily="18" charset="0"/>
                        </a:rPr>
                        <m:t>á</m:t>
                      </m:r>
                      <m:r>
                        <a:rPr lang="es-CL" sz="2600" b="0" i="1" smtClean="0">
                          <a:solidFill>
                            <a:srgbClr val="FF0000"/>
                          </a:solidFill>
                          <a:latin typeface="Cambria Math" panose="02040503050406030204" pitchFamily="18" charset="0"/>
                          <a:ea typeface="Cambria Math" panose="02040503050406030204" pitchFamily="18" charset="0"/>
                        </a:rPr>
                        <m:t>𝑛𝑑𝑎𝑟𝑖𝑧𝑎𝑑𝑜𝑠</m:t>
                      </m:r>
                      <m:r>
                        <a:rPr lang="es-CL" sz="2600" b="0" i="1" smtClean="0">
                          <a:solidFill>
                            <a:srgbClr val="FF0000"/>
                          </a:solidFill>
                          <a:latin typeface="Cambria Math" panose="02040503050406030204" pitchFamily="18" charset="0"/>
                          <a:ea typeface="Cambria Math" panose="02040503050406030204" pitchFamily="18" charset="0"/>
                        </a:rPr>
                        <m:t>(</m:t>
                      </m:r>
                      <m:r>
                        <a:rPr lang="es-CL" sz="2600" b="0" i="1" smtClean="0">
                          <a:solidFill>
                            <a:srgbClr val="FF0000"/>
                          </a:solidFill>
                          <a:latin typeface="Cambria Math" panose="02040503050406030204" pitchFamily="18" charset="0"/>
                          <a:ea typeface="Cambria Math" panose="02040503050406030204" pitchFamily="18" charset="0"/>
                        </a:rPr>
                        <m:t>𝑍</m:t>
                      </m:r>
                      <m:r>
                        <a:rPr lang="es-CL" sz="2600" b="0" i="1" smtClean="0">
                          <a:solidFill>
                            <a:srgbClr val="FF0000"/>
                          </a:solidFill>
                          <a:latin typeface="Cambria Math" panose="02040503050406030204" pitchFamily="18" charset="0"/>
                          <a:ea typeface="Cambria Math" panose="02040503050406030204" pitchFamily="18" charset="0"/>
                        </a:rPr>
                        <m:t>)</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43096" y="476672"/>
                <a:ext cx="6594017" cy="400110"/>
              </a:xfrm>
              <a:prstGeom prst="rect">
                <a:avLst/>
              </a:prstGeom>
              <a:blipFill>
                <a:blip r:embed="rId3"/>
                <a:stretch>
                  <a:fillRect r="-27542"/>
                </a:stretch>
              </a:blipFill>
            </p:spPr>
            <p:txBody>
              <a:bodyPr/>
              <a:lstStyle/>
              <a:p>
                <a:r>
                  <a:rPr lang="es-CL">
                    <a:noFill/>
                  </a:rPr>
                  <a:t> </a:t>
                </a:r>
              </a:p>
            </p:txBody>
          </p:sp>
        </mc:Fallback>
      </mc:AlternateContent>
      <p:sp>
        <p:nvSpPr>
          <p:cNvPr id="3" name="CuadroTexto 2"/>
          <p:cNvSpPr txBox="1"/>
          <p:nvPr/>
        </p:nvSpPr>
        <p:spPr>
          <a:xfrm>
            <a:off x="431540" y="1146323"/>
            <a:ext cx="8424936"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Esquemáticamente</a:t>
            </a:r>
            <a:endParaRPr lang="es-CL" i="1" dirty="0">
              <a:latin typeface="Calibri Light" panose="020F0302020204030204" pitchFamily="34" charset="0"/>
              <a:cs typeface="Calibri Light" panose="020F03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754789570"/>
              </p:ext>
            </p:extLst>
          </p:nvPr>
        </p:nvGraphicFramePr>
        <p:xfrm>
          <a:off x="428889" y="1900995"/>
          <a:ext cx="5577480" cy="1097280"/>
        </p:xfrm>
        <a:graphic>
          <a:graphicData uri="http://schemas.openxmlformats.org/drawingml/2006/table">
            <a:tbl>
              <a:tblPr firstRow="1" bandRow="1">
                <a:tableStyleId>{5C22544A-7EE6-4342-B048-85BDC9FD1C3A}</a:tableStyleId>
              </a:tblPr>
              <a:tblGrid>
                <a:gridCol w="853025">
                  <a:extLst>
                    <a:ext uri="{9D8B030D-6E8A-4147-A177-3AD203B41FA5}">
                      <a16:colId xmlns:a16="http://schemas.microsoft.com/office/drawing/2014/main" val="3024713118"/>
                    </a:ext>
                  </a:extLst>
                </a:gridCol>
                <a:gridCol w="1771670">
                  <a:extLst>
                    <a:ext uri="{9D8B030D-6E8A-4147-A177-3AD203B41FA5}">
                      <a16:colId xmlns:a16="http://schemas.microsoft.com/office/drawing/2014/main" val="2286688441"/>
                    </a:ext>
                  </a:extLst>
                </a:gridCol>
                <a:gridCol w="2952785">
                  <a:extLst>
                    <a:ext uri="{9D8B030D-6E8A-4147-A177-3AD203B41FA5}">
                      <a16:colId xmlns:a16="http://schemas.microsoft.com/office/drawing/2014/main" val="1633484488"/>
                    </a:ext>
                  </a:extLst>
                </a:gridCol>
              </a:tblGrid>
              <a:tr h="309285">
                <a:tc>
                  <a:txBody>
                    <a:bodyPr/>
                    <a:lstStyle/>
                    <a:p>
                      <a:r>
                        <a:rPr lang="es-CL" dirty="0" smtClean="0">
                          <a:latin typeface="Calibri Light" panose="020F0302020204030204" pitchFamily="34" charset="0"/>
                          <a:cs typeface="Calibri Light" panose="020F0302020204030204" pitchFamily="34" charset="0"/>
                        </a:rPr>
                        <a:t>Año</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Media Aritmética</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Desviación Típica</a:t>
                      </a:r>
                      <a:endParaRPr lang="es-CL"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86352127"/>
                  </a:ext>
                </a:extLst>
              </a:tr>
              <a:tr h="309285">
                <a:tc>
                  <a:txBody>
                    <a:bodyPr/>
                    <a:lstStyle/>
                    <a:p>
                      <a:r>
                        <a:rPr lang="es-CL" dirty="0" smtClean="0">
                          <a:latin typeface="Calibri Light" panose="020F0302020204030204" pitchFamily="34" charset="0"/>
                          <a:cs typeface="Calibri Light" panose="020F0302020204030204" pitchFamily="34" charset="0"/>
                        </a:rPr>
                        <a:t>2018</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100</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10,4</a:t>
                      </a:r>
                      <a:endParaRPr lang="es-CL"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344376624"/>
                  </a:ext>
                </a:extLst>
              </a:tr>
              <a:tr h="309285">
                <a:tc>
                  <a:txBody>
                    <a:bodyPr/>
                    <a:lstStyle/>
                    <a:p>
                      <a:r>
                        <a:rPr lang="es-CL" dirty="0" smtClean="0">
                          <a:latin typeface="Calibri Light" panose="020F0302020204030204" pitchFamily="34" charset="0"/>
                          <a:cs typeface="Calibri Light" panose="020F0302020204030204" pitchFamily="34" charset="0"/>
                        </a:rPr>
                        <a:t>2019</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100</a:t>
                      </a:r>
                      <a:endParaRPr lang="es-CL" dirty="0">
                        <a:latin typeface="Calibri Light" panose="020F0302020204030204" pitchFamily="34" charset="0"/>
                        <a:cs typeface="Calibri Light" panose="020F0302020204030204" pitchFamily="34" charset="0"/>
                      </a:endParaRPr>
                    </a:p>
                  </a:txBody>
                  <a:tcPr/>
                </a:tc>
                <a:tc>
                  <a:txBody>
                    <a:bodyPr/>
                    <a:lstStyle/>
                    <a:p>
                      <a:pPr algn="ctr"/>
                      <a:r>
                        <a:rPr lang="es-CL" dirty="0" smtClean="0">
                          <a:latin typeface="Calibri Light" panose="020F0302020204030204" pitchFamily="34" charset="0"/>
                          <a:cs typeface="Calibri Light" panose="020F0302020204030204" pitchFamily="34" charset="0"/>
                        </a:rPr>
                        <a:t>   5,5</a:t>
                      </a:r>
                      <a:endParaRPr lang="es-CL"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57437870"/>
                  </a:ext>
                </a:extLst>
              </a:tr>
            </a:tbl>
          </a:graphicData>
        </a:graphic>
      </p:graphicFrame>
      <p:pic>
        <p:nvPicPr>
          <p:cNvPr id="2" name="Imagen 1"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3" y="3568147"/>
            <a:ext cx="5040560" cy="2470503"/>
          </a:xfrm>
          <a:prstGeom prst="rect">
            <a:avLst/>
          </a:prstGeom>
        </p:spPr>
      </p:pic>
      <p:cxnSp>
        <p:nvCxnSpPr>
          <p:cNvPr id="5" name="Conector recto de flecha 4"/>
          <p:cNvCxnSpPr/>
          <p:nvPr/>
        </p:nvCxnSpPr>
        <p:spPr>
          <a:xfrm>
            <a:off x="4283968" y="5340079"/>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004048" y="5476650"/>
            <a:ext cx="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4048373" y="6246639"/>
            <a:ext cx="576064" cy="246221"/>
          </a:xfrm>
          <a:prstGeom prst="rect">
            <a:avLst/>
          </a:prstGeom>
          <a:noFill/>
        </p:spPr>
        <p:txBody>
          <a:bodyPr wrap="square" rtlCol="0">
            <a:spAutoFit/>
          </a:bodyPr>
          <a:lstStyle/>
          <a:p>
            <a:r>
              <a:rPr lang="es-CL" sz="1000" dirty="0" smtClean="0"/>
              <a:t>0,96</a:t>
            </a:r>
            <a:endParaRPr lang="es-CL" sz="1000" dirty="0"/>
          </a:p>
        </p:txBody>
      </p:sp>
      <p:sp>
        <p:nvSpPr>
          <p:cNvPr id="15" name="CuadroTexto 14"/>
          <p:cNvSpPr txBox="1"/>
          <p:nvPr/>
        </p:nvSpPr>
        <p:spPr>
          <a:xfrm>
            <a:off x="4788024" y="6492860"/>
            <a:ext cx="576064" cy="246221"/>
          </a:xfrm>
          <a:prstGeom prst="rect">
            <a:avLst/>
          </a:prstGeom>
          <a:noFill/>
        </p:spPr>
        <p:txBody>
          <a:bodyPr wrap="square" rtlCol="0">
            <a:spAutoFit/>
          </a:bodyPr>
          <a:lstStyle/>
          <a:p>
            <a:r>
              <a:rPr lang="es-CL" sz="1000" dirty="0" smtClean="0"/>
              <a:t>1,82</a:t>
            </a:r>
            <a:endParaRPr lang="es-CL" sz="1000" dirty="0"/>
          </a:p>
        </p:txBody>
      </p:sp>
      <p:sp>
        <p:nvSpPr>
          <p:cNvPr id="16" name="CuadroTexto 15"/>
          <p:cNvSpPr txBox="1"/>
          <p:nvPr/>
        </p:nvSpPr>
        <p:spPr>
          <a:xfrm>
            <a:off x="431540" y="5669318"/>
            <a:ext cx="720080" cy="369332"/>
          </a:xfrm>
          <a:prstGeom prst="rect">
            <a:avLst/>
          </a:prstGeom>
          <a:noFill/>
        </p:spPr>
        <p:txBody>
          <a:bodyPr wrap="square" rtlCol="0">
            <a:spAutoFit/>
          </a:bodyPr>
          <a:lstStyle/>
          <a:p>
            <a:r>
              <a:rPr lang="es-CL" dirty="0" smtClean="0"/>
              <a:t>Z</a:t>
            </a:r>
            <a:endParaRPr lang="es-CL" dirty="0"/>
          </a:p>
        </p:txBody>
      </p:sp>
      <p:cxnSp>
        <p:nvCxnSpPr>
          <p:cNvPr id="18" name="Conector recto de flecha 17"/>
          <p:cNvCxnSpPr>
            <a:endCxn id="16" idx="3"/>
          </p:cNvCxnSpPr>
          <p:nvPr/>
        </p:nvCxnSpPr>
        <p:spPr>
          <a:xfrm>
            <a:off x="887760" y="5853984"/>
            <a:ext cx="263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a 18"/>
          <p:cNvGraphicFramePr>
            <a:graphicFrameLocks noGrp="1"/>
          </p:cNvGraphicFramePr>
          <p:nvPr>
            <p:extLst>
              <p:ext uri="{D42A27DB-BD31-4B8C-83A1-F6EECF244321}">
                <p14:modId xmlns:p14="http://schemas.microsoft.com/office/powerpoint/2010/main" val="2707190656"/>
              </p:ext>
            </p:extLst>
          </p:nvPr>
        </p:nvGraphicFramePr>
        <p:xfrm>
          <a:off x="6444208" y="2054102"/>
          <a:ext cx="2582962" cy="822960"/>
        </p:xfrm>
        <a:graphic>
          <a:graphicData uri="http://schemas.openxmlformats.org/drawingml/2006/table">
            <a:tbl>
              <a:tblPr firstRow="1" bandRow="1">
                <a:tableStyleId>{5C22544A-7EE6-4342-B048-85BDC9FD1C3A}</a:tableStyleId>
              </a:tblPr>
              <a:tblGrid>
                <a:gridCol w="854770">
                  <a:extLst>
                    <a:ext uri="{9D8B030D-6E8A-4147-A177-3AD203B41FA5}">
                      <a16:colId xmlns:a16="http://schemas.microsoft.com/office/drawing/2014/main" val="1000658762"/>
                    </a:ext>
                  </a:extLst>
                </a:gridCol>
                <a:gridCol w="1728192">
                  <a:extLst>
                    <a:ext uri="{9D8B030D-6E8A-4147-A177-3AD203B41FA5}">
                      <a16:colId xmlns:a16="http://schemas.microsoft.com/office/drawing/2014/main" val="2828504731"/>
                    </a:ext>
                  </a:extLst>
                </a:gridCol>
              </a:tblGrid>
              <a:tr h="246687">
                <a:tc>
                  <a:txBody>
                    <a:bodyPr/>
                    <a:lstStyle/>
                    <a:p>
                      <a:endParaRPr lang="es-CL" sz="1200" dirty="0">
                        <a:latin typeface="Calibri Light" panose="020F0302020204030204" pitchFamily="34" charset="0"/>
                        <a:cs typeface="Calibri Light" panose="020F0302020204030204" pitchFamily="34" charset="0"/>
                      </a:endParaRPr>
                    </a:p>
                  </a:txBody>
                  <a:tcPr/>
                </a:tc>
                <a:tc>
                  <a:txBody>
                    <a:bodyPr/>
                    <a:lstStyle/>
                    <a:p>
                      <a:r>
                        <a:rPr lang="es-CL" sz="1200" dirty="0" smtClean="0">
                          <a:latin typeface="Calibri Light" panose="020F0302020204030204" pitchFamily="34" charset="0"/>
                          <a:cs typeface="Calibri Light" panose="020F0302020204030204" pitchFamily="34" charset="0"/>
                        </a:rPr>
                        <a:t>Puntaje Z</a:t>
                      </a:r>
                      <a:endParaRPr lang="es-CL"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743353737"/>
                  </a:ext>
                </a:extLst>
              </a:tr>
              <a:tr h="246687">
                <a:tc>
                  <a:txBody>
                    <a:bodyPr/>
                    <a:lstStyle/>
                    <a:p>
                      <a:r>
                        <a:rPr lang="es-CL" sz="1200" dirty="0" smtClean="0">
                          <a:latin typeface="Calibri Light" panose="020F0302020204030204" pitchFamily="34" charset="0"/>
                          <a:cs typeface="Calibri Light" panose="020F0302020204030204" pitchFamily="34" charset="0"/>
                        </a:rPr>
                        <a:t>Sujeto 1</a:t>
                      </a:r>
                      <a:endParaRPr lang="es-CL" sz="1200" dirty="0">
                        <a:latin typeface="Calibri Light" panose="020F0302020204030204" pitchFamily="34" charset="0"/>
                        <a:cs typeface="Calibri Light" panose="020F0302020204030204" pitchFamily="34" charset="0"/>
                      </a:endParaRPr>
                    </a:p>
                  </a:txBody>
                  <a:tcPr/>
                </a:tc>
                <a:tc>
                  <a:txBody>
                    <a:bodyPr/>
                    <a:lstStyle/>
                    <a:p>
                      <a:r>
                        <a:rPr lang="es-CL" sz="1200" dirty="0" smtClean="0">
                          <a:latin typeface="Calibri Light" panose="020F0302020204030204" pitchFamily="34" charset="0"/>
                          <a:cs typeface="Calibri Light" panose="020F0302020204030204" pitchFamily="34" charset="0"/>
                        </a:rPr>
                        <a:t>0,96</a:t>
                      </a:r>
                      <a:endParaRPr lang="es-CL"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39298843"/>
                  </a:ext>
                </a:extLst>
              </a:tr>
              <a:tr h="246687">
                <a:tc>
                  <a:txBody>
                    <a:bodyPr/>
                    <a:lstStyle/>
                    <a:p>
                      <a:r>
                        <a:rPr lang="es-CL" sz="1200" dirty="0" smtClean="0">
                          <a:latin typeface="Calibri Light" panose="020F0302020204030204" pitchFamily="34" charset="0"/>
                          <a:cs typeface="Calibri Light" panose="020F0302020204030204" pitchFamily="34" charset="0"/>
                        </a:rPr>
                        <a:t>Sujeto 2</a:t>
                      </a:r>
                      <a:endParaRPr lang="es-CL" sz="1200" dirty="0">
                        <a:latin typeface="Calibri Light" panose="020F0302020204030204" pitchFamily="34" charset="0"/>
                        <a:cs typeface="Calibri Light" panose="020F0302020204030204" pitchFamily="34" charset="0"/>
                      </a:endParaRPr>
                    </a:p>
                  </a:txBody>
                  <a:tcPr/>
                </a:tc>
                <a:tc>
                  <a:txBody>
                    <a:bodyPr/>
                    <a:lstStyle/>
                    <a:p>
                      <a:r>
                        <a:rPr lang="es-CL" sz="1200" dirty="0" smtClean="0">
                          <a:latin typeface="Calibri Light" panose="020F0302020204030204" pitchFamily="34" charset="0"/>
                          <a:cs typeface="Calibri Light" panose="020F0302020204030204" pitchFamily="34" charset="0"/>
                        </a:rPr>
                        <a:t>1,82</a:t>
                      </a:r>
                      <a:endParaRPr lang="es-CL"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452401763"/>
                  </a:ext>
                </a:extLst>
              </a:tr>
            </a:tbl>
          </a:graphicData>
        </a:graphic>
      </p:graphicFrame>
      <p:sp>
        <p:nvSpPr>
          <p:cNvPr id="20" name="Cerrar llave 19"/>
          <p:cNvSpPr/>
          <p:nvPr/>
        </p:nvSpPr>
        <p:spPr>
          <a:xfrm>
            <a:off x="6006369" y="1700808"/>
            <a:ext cx="2938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33421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1039396" y="432234"/>
                <a:ext cx="659401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039396" y="432234"/>
                <a:ext cx="6594017" cy="400110"/>
              </a:xfrm>
              <a:prstGeom prst="rect">
                <a:avLst/>
              </a:prstGeom>
              <a:blipFill>
                <a:blip r:embed="rId3"/>
                <a:stretch>
                  <a:fillRect r="-2775"/>
                </a:stretch>
              </a:blipFill>
            </p:spPr>
            <p:txBody>
              <a:bodyPr/>
              <a:lstStyle/>
              <a:p>
                <a:r>
                  <a:rPr lang="es-CL">
                    <a:noFill/>
                  </a:rPr>
                  <a:t> </a:t>
                </a:r>
              </a:p>
            </p:txBody>
          </p:sp>
        </mc:Fallback>
      </mc:AlternateContent>
      <p:sp>
        <p:nvSpPr>
          <p:cNvPr id="3" name="CuadroTexto 2"/>
          <p:cNvSpPr txBox="1"/>
          <p:nvPr/>
        </p:nvSpPr>
        <p:spPr>
          <a:xfrm>
            <a:off x="431539" y="1464415"/>
            <a:ext cx="8424936" cy="1477328"/>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El cálculo de probabilidades implica ver el comportamiento población en una variable que se comporta de manera normal en relación a un determinado. Por ejemplo, si consideramos una población cuyo coeficiente intelectual se distribuye de manera normal con una media d 100 puntos y una desviación estándar de 15 puntos, nos podemos preguntar:</a:t>
            </a:r>
            <a:endParaRPr lang="es-CL" i="1" dirty="0">
              <a:latin typeface="Calibri Light" panose="020F0302020204030204" pitchFamily="34" charset="0"/>
              <a:cs typeface="Calibri Light" panose="020F0302020204030204" pitchFamily="34" charset="0"/>
            </a:endParaRPr>
          </a:p>
        </p:txBody>
      </p:sp>
      <p:sp>
        <p:nvSpPr>
          <p:cNvPr id="13" name="CuadroTexto 12"/>
          <p:cNvSpPr txBox="1"/>
          <p:nvPr/>
        </p:nvSpPr>
        <p:spPr>
          <a:xfrm>
            <a:off x="1288191" y="2852936"/>
            <a:ext cx="6711631" cy="923330"/>
          </a:xfrm>
          <a:prstGeom prst="rect">
            <a:avLst/>
          </a:prstGeom>
          <a:noFill/>
        </p:spPr>
        <p:txBody>
          <a:bodyPr wrap="square" rtlCol="0">
            <a:spAutoFit/>
          </a:bodyPr>
          <a:lstStyle/>
          <a:p>
            <a:pPr marL="285750" indent="-285750" algn="just">
              <a:buFont typeface="Arial" panose="020B0604020202020204" pitchFamily="34" charset="0"/>
              <a:buChar char="•"/>
            </a:pPr>
            <a:r>
              <a:rPr lang="es-CL" i="1" dirty="0" smtClean="0">
                <a:latin typeface="Calibri Light" panose="020F0302020204030204" pitchFamily="34" charset="0"/>
                <a:cs typeface="Calibri Light" panose="020F0302020204030204" pitchFamily="34" charset="0"/>
              </a:rPr>
              <a:t>Que % de la población presenta un CI menor o igual a 85 puntos</a:t>
            </a:r>
          </a:p>
          <a:p>
            <a:pPr marL="285750" indent="-285750" algn="just">
              <a:buFont typeface="Arial" panose="020B0604020202020204" pitchFamily="34" charset="0"/>
              <a:buChar char="•"/>
            </a:pPr>
            <a:r>
              <a:rPr lang="es-CL" i="1" dirty="0" smtClean="0">
                <a:latin typeface="Calibri Light" panose="020F0302020204030204" pitchFamily="34" charset="0"/>
                <a:cs typeface="Calibri Light" panose="020F0302020204030204" pitchFamily="34" charset="0"/>
              </a:rPr>
              <a:t>Que % de la Población presenta un puntaje entre 85 y 115 puntos.</a:t>
            </a:r>
          </a:p>
          <a:p>
            <a:pPr marL="285750" indent="-285750" algn="just">
              <a:buFont typeface="Arial" panose="020B0604020202020204" pitchFamily="34" charset="0"/>
              <a:buChar char="•"/>
            </a:pPr>
            <a:r>
              <a:rPr lang="es-CL" i="1" dirty="0" smtClean="0">
                <a:latin typeface="Calibri Light" panose="020F0302020204030204" pitchFamily="34" charset="0"/>
                <a:cs typeface="Calibri Light" panose="020F0302020204030204" pitchFamily="34" charset="0"/>
              </a:rPr>
              <a:t>Qué % de la población presenta un puntaje superior a 115 puntos.</a:t>
            </a:r>
            <a:endParaRPr lang="es-CL" i="1" dirty="0">
              <a:latin typeface="Calibri Light" panose="020F0302020204030204" pitchFamily="34" charset="0"/>
              <a:cs typeface="Calibri Light" panose="020F0302020204030204" pitchFamily="34" charset="0"/>
            </a:endParaRPr>
          </a:p>
        </p:txBody>
      </p:sp>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3776266"/>
            <a:ext cx="5832648" cy="2965102"/>
          </a:xfrm>
          <a:prstGeom prst="rect">
            <a:avLst/>
          </a:prstGeom>
        </p:spPr>
      </p:pic>
    </p:spTree>
    <p:extLst>
      <p:ext uri="{BB962C8B-B14F-4D97-AF65-F5344CB8AC3E}">
        <p14:creationId xmlns:p14="http://schemas.microsoft.com/office/powerpoint/2010/main" val="21041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1039396" y="432234"/>
                <a:ext cx="6594017"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039396" y="432234"/>
                <a:ext cx="6594017" cy="400110"/>
              </a:xfrm>
              <a:prstGeom prst="rect">
                <a:avLst/>
              </a:prstGeom>
              <a:blipFill>
                <a:blip r:embed="rId3"/>
                <a:stretch>
                  <a:fillRect r="-2775"/>
                </a:stretch>
              </a:blipFill>
            </p:spPr>
            <p:txBody>
              <a:bodyPr/>
              <a:lstStyle/>
              <a:p>
                <a:r>
                  <a:rPr lang="es-CL">
                    <a:noFill/>
                  </a:rPr>
                  <a:t> </a:t>
                </a:r>
              </a:p>
            </p:txBody>
          </p:sp>
        </mc:Fallback>
      </mc:AlternateContent>
      <p:sp>
        <p:nvSpPr>
          <p:cNvPr id="3" name="CuadroTexto 2"/>
          <p:cNvSpPr txBox="1"/>
          <p:nvPr/>
        </p:nvSpPr>
        <p:spPr>
          <a:xfrm>
            <a:off x="431540" y="1146323"/>
            <a:ext cx="8424936"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dar solución a nuestro problema debemos calcular las siguientes probabilidades:</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9" name="CuadroTexto 8"/>
              <p:cNvSpPr txBox="1"/>
              <p:nvPr/>
            </p:nvSpPr>
            <p:spPr>
              <a:xfrm>
                <a:off x="431540" y="2334883"/>
                <a:ext cx="11989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latin typeface="Cambria Math" panose="02040503050406030204" pitchFamily="18" charset="0"/>
                        </a:rPr>
                        <m:t>𝑃</m:t>
                      </m:r>
                      <m:d>
                        <m:dPr>
                          <m:ctrlPr>
                            <a:rPr lang="es-CL" sz="1600" b="0" i="1" smtClean="0">
                              <a:latin typeface="Cambria Math" panose="02040503050406030204" pitchFamily="18" charset="0"/>
                            </a:rPr>
                          </m:ctrlPr>
                        </m:dPr>
                        <m:e>
                          <m:r>
                            <a:rPr lang="es-CL" sz="1600" b="0" i="1" smtClean="0">
                              <a:latin typeface="Cambria Math" panose="02040503050406030204" pitchFamily="18" charset="0"/>
                            </a:rPr>
                            <m:t>𝑥</m:t>
                          </m:r>
                          <m:r>
                            <a:rPr lang="es-CL" sz="1600" b="0" i="1" smtClean="0">
                              <a:latin typeface="Cambria Math" panose="02040503050406030204" pitchFamily="18" charset="0"/>
                              <a:ea typeface="Cambria Math" panose="02040503050406030204" pitchFamily="18" charset="0"/>
                            </a:rPr>
                            <m:t>≤85</m:t>
                          </m:r>
                        </m:e>
                      </m:d>
                      <m:r>
                        <a:rPr lang="es-CL" sz="1600" b="0" i="1" smtClean="0">
                          <a:latin typeface="Cambria Math" panose="02040503050406030204" pitchFamily="18" charset="0"/>
                          <a:ea typeface="Cambria Math" panose="02040503050406030204" pitchFamily="18" charset="0"/>
                        </a:rPr>
                        <m:t>→</m:t>
                      </m:r>
                    </m:oMath>
                  </m:oMathPara>
                </a14:m>
                <a:endParaRPr lang="es-CL" sz="16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31540" y="2334883"/>
                <a:ext cx="1198918" cy="246221"/>
              </a:xfrm>
              <a:prstGeom prst="rect">
                <a:avLst/>
              </a:prstGeom>
              <a:blipFill>
                <a:blip r:embed="rId4"/>
                <a:stretch>
                  <a:fillRect l="-3061" r="-1531" b="-10000"/>
                </a:stretch>
              </a:blipFill>
            </p:spPr>
            <p:txBody>
              <a:bodyPr/>
              <a:lstStyle/>
              <a:p>
                <a:r>
                  <a:rPr lang="es-CL">
                    <a:noFill/>
                  </a:rPr>
                  <a:t> </a:t>
                </a:r>
              </a:p>
            </p:txBody>
          </p:sp>
        </mc:Fallback>
      </mc:AlternateContent>
      <p:pic>
        <p:nvPicPr>
          <p:cNvPr id="10" name="Imagen 9"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1515655"/>
            <a:ext cx="2232248" cy="2023548"/>
          </a:xfrm>
          <a:prstGeom prst="rect">
            <a:avLst/>
          </a:prstGeom>
        </p:spPr>
      </p:pic>
      <mc:AlternateContent xmlns:mc="http://schemas.openxmlformats.org/markup-compatibility/2006" xmlns:a14="http://schemas.microsoft.com/office/drawing/2010/main">
        <mc:Choice Requires="a14">
          <p:sp>
            <p:nvSpPr>
              <p:cNvPr id="20" name="CuadroTexto 19"/>
              <p:cNvSpPr txBox="1"/>
              <p:nvPr/>
            </p:nvSpPr>
            <p:spPr>
              <a:xfrm>
                <a:off x="135270" y="4058948"/>
                <a:ext cx="180825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latin typeface="Cambria Math" panose="02040503050406030204" pitchFamily="18" charset="0"/>
                        </a:rPr>
                        <m:t>𝑃</m:t>
                      </m:r>
                      <m:d>
                        <m:dPr>
                          <m:ctrlPr>
                            <a:rPr lang="es-CL" sz="1600" b="0" i="1" smtClean="0">
                              <a:latin typeface="Cambria Math" panose="02040503050406030204" pitchFamily="18" charset="0"/>
                            </a:rPr>
                          </m:ctrlPr>
                        </m:dPr>
                        <m:e>
                          <m:r>
                            <a:rPr lang="es-CL" sz="1600" b="0" i="1" smtClean="0">
                              <a:latin typeface="Cambria Math" panose="02040503050406030204" pitchFamily="18" charset="0"/>
                            </a:rPr>
                            <m:t>85</m:t>
                          </m:r>
                          <m:r>
                            <a:rPr lang="es-CL" sz="1600" i="1">
                              <a:latin typeface="Cambria Math" panose="02040503050406030204" pitchFamily="18" charset="0"/>
                              <a:ea typeface="Cambria Math" panose="02040503050406030204" pitchFamily="18" charset="0"/>
                            </a:rPr>
                            <m:t>&lt;</m:t>
                          </m:r>
                          <m:r>
                            <a:rPr lang="es-CL" sz="1600" b="0" i="1" smtClean="0">
                              <a:latin typeface="Cambria Math" panose="02040503050406030204" pitchFamily="18" charset="0"/>
                            </a:rPr>
                            <m:t>𝑥</m:t>
                          </m:r>
                          <m:r>
                            <a:rPr lang="es-CL" sz="1600" i="1">
                              <a:latin typeface="Cambria Math" panose="02040503050406030204" pitchFamily="18" charset="0"/>
                              <a:ea typeface="Cambria Math" panose="02040503050406030204" pitchFamily="18" charset="0"/>
                            </a:rPr>
                            <m:t>&lt;</m:t>
                          </m:r>
                          <m:r>
                            <a:rPr lang="es-CL" sz="1600" b="0" i="1" smtClean="0">
                              <a:latin typeface="Cambria Math" panose="02040503050406030204" pitchFamily="18" charset="0"/>
                              <a:ea typeface="Cambria Math" panose="02040503050406030204" pitchFamily="18" charset="0"/>
                            </a:rPr>
                            <m:t>115</m:t>
                          </m:r>
                        </m:e>
                      </m:d>
                      <m:r>
                        <a:rPr lang="es-CL" sz="1600" b="0" i="1" smtClean="0">
                          <a:latin typeface="Cambria Math" panose="02040503050406030204" pitchFamily="18" charset="0"/>
                          <a:ea typeface="Cambria Math" panose="02040503050406030204" pitchFamily="18" charset="0"/>
                        </a:rPr>
                        <m:t>→</m:t>
                      </m:r>
                    </m:oMath>
                  </m:oMathPara>
                </a14:m>
                <a:endParaRPr lang="es-CL" sz="1600" dirty="0">
                  <a:latin typeface="Calibri Light" panose="020F0302020204030204" pitchFamily="34" charset="0"/>
                  <a:cs typeface="Calibri Light" panose="020F0302020204030204" pitchFamily="34" charset="0"/>
                </a:endParaRPr>
              </a:p>
            </p:txBody>
          </p:sp>
        </mc:Choice>
        <mc:Fallback xmlns="">
          <p:sp>
            <p:nvSpPr>
              <p:cNvPr id="20" name="CuadroTexto 19"/>
              <p:cNvSpPr txBox="1">
                <a:spLocks noRot="1" noChangeAspect="1" noMove="1" noResize="1" noEditPoints="1" noAdjustHandles="1" noChangeArrowheads="1" noChangeShapeType="1" noTextEdit="1"/>
              </p:cNvSpPr>
              <p:nvPr/>
            </p:nvSpPr>
            <p:spPr>
              <a:xfrm>
                <a:off x="135270" y="4058948"/>
                <a:ext cx="1808252" cy="246221"/>
              </a:xfrm>
              <a:prstGeom prst="rect">
                <a:avLst/>
              </a:prstGeom>
              <a:blipFill>
                <a:blip r:embed="rId6"/>
                <a:stretch>
                  <a:fillRect l="-1684" r="-1010" b="-7500"/>
                </a:stretch>
              </a:blipFill>
            </p:spPr>
            <p:txBody>
              <a:bodyPr/>
              <a:lstStyle/>
              <a:p>
                <a:r>
                  <a:rPr lang="es-CL">
                    <a:noFill/>
                  </a:rPr>
                  <a:t> </a:t>
                </a:r>
              </a:p>
            </p:txBody>
          </p:sp>
        </mc:Fallback>
      </mc:AlternateContent>
      <p:pic>
        <p:nvPicPr>
          <p:cNvPr id="12" name="Imagen 11"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3688014"/>
            <a:ext cx="2400423" cy="2552831"/>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4610393" y="3140968"/>
                <a:ext cx="130151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latin typeface="Cambria Math" panose="02040503050406030204" pitchFamily="18" charset="0"/>
                        </a:rPr>
                        <m:t>𝑃</m:t>
                      </m:r>
                      <m:d>
                        <m:dPr>
                          <m:ctrlPr>
                            <a:rPr lang="es-CL" sz="1600" b="0" i="1" smtClean="0">
                              <a:latin typeface="Cambria Math" panose="02040503050406030204" pitchFamily="18" charset="0"/>
                            </a:rPr>
                          </m:ctrlPr>
                        </m:dPr>
                        <m:e>
                          <m:r>
                            <a:rPr lang="es-CL" sz="1600" b="0" i="1" smtClean="0">
                              <a:latin typeface="Cambria Math" panose="02040503050406030204" pitchFamily="18" charset="0"/>
                            </a:rPr>
                            <m:t>𝑥</m:t>
                          </m:r>
                          <m:r>
                            <a:rPr lang="es-CL" sz="1600" b="0" i="1" smtClean="0">
                              <a:latin typeface="Cambria Math" panose="02040503050406030204" pitchFamily="18" charset="0"/>
                            </a:rPr>
                            <m:t>&gt;115</m:t>
                          </m:r>
                        </m:e>
                      </m:d>
                      <m:r>
                        <a:rPr lang="es-CL" sz="1600" b="0" i="1" smtClean="0">
                          <a:latin typeface="Cambria Math" panose="02040503050406030204" pitchFamily="18" charset="0"/>
                          <a:ea typeface="Cambria Math" panose="02040503050406030204" pitchFamily="18" charset="0"/>
                        </a:rPr>
                        <m:t>→</m:t>
                      </m:r>
                    </m:oMath>
                  </m:oMathPara>
                </a14:m>
                <a:endParaRPr lang="es-CL" sz="1600" dirty="0">
                  <a:latin typeface="Calibri Light" panose="020F0302020204030204" pitchFamily="34" charset="0"/>
                  <a:cs typeface="Calibri Light" panose="020F0302020204030204" pitchFamily="34" charset="0"/>
                </a:endParaRPr>
              </a:p>
            </p:txBody>
          </p:sp>
        </mc:Choice>
        <mc:Fallback xmlns="">
          <p:sp>
            <p:nvSpPr>
              <p:cNvPr id="21" name="CuadroTexto 20"/>
              <p:cNvSpPr txBox="1">
                <a:spLocks noRot="1" noChangeAspect="1" noMove="1" noResize="1" noEditPoints="1" noAdjustHandles="1" noChangeArrowheads="1" noChangeShapeType="1" noTextEdit="1"/>
              </p:cNvSpPr>
              <p:nvPr/>
            </p:nvSpPr>
            <p:spPr>
              <a:xfrm>
                <a:off x="4610393" y="3140968"/>
                <a:ext cx="1301510" cy="246221"/>
              </a:xfrm>
              <a:prstGeom prst="rect">
                <a:avLst/>
              </a:prstGeom>
              <a:blipFill>
                <a:blip r:embed="rId8"/>
                <a:stretch>
                  <a:fillRect l="-2804" r="-1869" b="-4878"/>
                </a:stretch>
              </a:blipFill>
            </p:spPr>
            <p:txBody>
              <a:bodyPr/>
              <a:lstStyle/>
              <a:p>
                <a:r>
                  <a:rPr lang="es-CL">
                    <a:noFill/>
                  </a:rPr>
                  <a:t> </a:t>
                </a:r>
              </a:p>
            </p:txBody>
          </p:sp>
        </mc:Fallback>
      </mc:AlternateContent>
      <p:pic>
        <p:nvPicPr>
          <p:cNvPr id="13" name="Imagen 12"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168" y="2521879"/>
            <a:ext cx="2400423" cy="2552831"/>
          </a:xfrm>
          <a:prstGeom prst="rect">
            <a:avLst/>
          </a:prstGeom>
        </p:spPr>
      </p:pic>
      <p:pic>
        <p:nvPicPr>
          <p:cNvPr id="17" name="Imagen 16"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4247" y="1699771"/>
            <a:ext cx="829165" cy="466908"/>
          </a:xfrm>
          <a:prstGeom prst="rect">
            <a:avLst/>
          </a:prstGeom>
        </p:spPr>
      </p:pic>
    </p:spTree>
    <p:extLst>
      <p:ext uri="{BB962C8B-B14F-4D97-AF65-F5344CB8AC3E}">
        <p14:creationId xmlns:p14="http://schemas.microsoft.com/office/powerpoint/2010/main" val="14466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295400"/>
            <a:ext cx="9144000" cy="45720"/>
          </a:xfrm>
          <a:custGeom>
            <a:avLst/>
            <a:gdLst/>
            <a:ahLst/>
            <a:cxnLst/>
            <a:rect l="l" t="t" r="r" b="b"/>
            <a:pathLst>
              <a:path w="9144000" h="45719">
                <a:moveTo>
                  <a:pt x="0" y="45720"/>
                </a:moveTo>
                <a:lnTo>
                  <a:pt x="9144000" y="0"/>
                </a:lnTo>
              </a:path>
            </a:pathLst>
          </a:custGeom>
          <a:ln w="9144">
            <a:solidFill>
              <a:srgbClr val="003399"/>
            </a:solidFill>
            <a:prstDash val="sysDash"/>
          </a:ln>
        </p:spPr>
        <p:txBody>
          <a:bodyPr wrap="square" lIns="0" tIns="0" rIns="0" bIns="0" rtlCol="0"/>
          <a:lstStyle/>
          <a:p>
            <a:endParaRPr/>
          </a:p>
        </p:txBody>
      </p:sp>
      <p:sp>
        <p:nvSpPr>
          <p:cNvPr id="4" name="object 4"/>
          <p:cNvSpPr/>
          <p:nvPr/>
        </p:nvSpPr>
        <p:spPr>
          <a:xfrm>
            <a:off x="0" y="6453336"/>
            <a:ext cx="9144000" cy="0"/>
          </a:xfrm>
          <a:custGeom>
            <a:avLst/>
            <a:gdLst/>
            <a:ahLst/>
            <a:cxnLst/>
            <a:rect l="l" t="t" r="r" b="b"/>
            <a:pathLst>
              <a:path w="9144000">
                <a:moveTo>
                  <a:pt x="0" y="0"/>
                </a:moveTo>
                <a:lnTo>
                  <a:pt x="9144000" y="0"/>
                </a:lnTo>
              </a:path>
            </a:pathLst>
          </a:custGeom>
          <a:ln w="9144">
            <a:solidFill>
              <a:srgbClr val="003399"/>
            </a:solidFill>
            <a:prstDash val="sysDash"/>
          </a:ln>
        </p:spPr>
        <p:txBody>
          <a:bodyPr wrap="square" lIns="0" tIns="0" rIns="0" bIns="0" rtlCol="0"/>
          <a:lstStyle/>
          <a:p>
            <a:endParaRPr/>
          </a:p>
        </p:txBody>
      </p:sp>
      <p:sp>
        <p:nvSpPr>
          <p:cNvPr id="6" name="object 6"/>
          <p:cNvSpPr txBox="1">
            <a:spLocks noGrp="1"/>
          </p:cNvSpPr>
          <p:nvPr>
            <p:ph type="title"/>
          </p:nvPr>
        </p:nvSpPr>
        <p:spPr>
          <a:xfrm>
            <a:off x="769302" y="476672"/>
            <a:ext cx="7605395" cy="505908"/>
          </a:xfrm>
          <a:prstGeom prst="rect">
            <a:avLst/>
          </a:prstGeom>
        </p:spPr>
        <p:txBody>
          <a:bodyPr vert="horz" wrap="square" lIns="0" tIns="13335" rIns="0" bIns="0" rtlCol="0">
            <a:spAutoFit/>
          </a:bodyPr>
          <a:lstStyle/>
          <a:p>
            <a:pPr marL="12700" algn="ctr">
              <a:lnSpc>
                <a:spcPct val="100000"/>
              </a:lnSpc>
              <a:spcBef>
                <a:spcPts val="105"/>
              </a:spcBef>
            </a:pPr>
            <a:r>
              <a:rPr sz="3200" i="1" spc="-5" dirty="0">
                <a:solidFill>
                  <a:srgbClr val="FFFF00"/>
                </a:solidFill>
                <a:latin typeface="Calibri Light" panose="020F0302020204030204" pitchFamily="34" charset="0"/>
                <a:cs typeface="Calibri Light" panose="020F0302020204030204" pitchFamily="34" charset="0"/>
              </a:rPr>
              <a:t>Antecedentes: </a:t>
            </a:r>
            <a:r>
              <a:rPr sz="3200" i="1" dirty="0">
                <a:solidFill>
                  <a:srgbClr val="FFFF00"/>
                </a:solidFill>
                <a:latin typeface="Calibri Light" panose="020F0302020204030204" pitchFamily="34" charset="0"/>
                <a:cs typeface="Calibri Light" panose="020F0302020204030204" pitchFamily="34" charset="0"/>
              </a:rPr>
              <a:t>Inferencia</a:t>
            </a:r>
            <a:r>
              <a:rPr sz="3200" i="1" spc="-90" dirty="0">
                <a:solidFill>
                  <a:srgbClr val="FFFF00"/>
                </a:solidFill>
                <a:latin typeface="Calibri Light" panose="020F0302020204030204" pitchFamily="34" charset="0"/>
                <a:cs typeface="Calibri Light" panose="020F0302020204030204" pitchFamily="34" charset="0"/>
              </a:rPr>
              <a:t> </a:t>
            </a:r>
            <a:r>
              <a:rPr sz="3200" i="1" dirty="0">
                <a:solidFill>
                  <a:srgbClr val="FFFF00"/>
                </a:solidFill>
                <a:latin typeface="Calibri Light" panose="020F0302020204030204" pitchFamily="34" charset="0"/>
                <a:cs typeface="Calibri Light" panose="020F0302020204030204" pitchFamily="34" charset="0"/>
              </a:rPr>
              <a:t>estadística</a:t>
            </a:r>
          </a:p>
        </p:txBody>
      </p:sp>
      <p:sp>
        <p:nvSpPr>
          <p:cNvPr id="7" name="object 7"/>
          <p:cNvSpPr txBox="1"/>
          <p:nvPr/>
        </p:nvSpPr>
        <p:spPr>
          <a:xfrm>
            <a:off x="395536" y="1844824"/>
            <a:ext cx="8100511" cy="1259319"/>
          </a:xfrm>
          <a:prstGeom prst="rect">
            <a:avLst/>
          </a:prstGeom>
        </p:spPr>
        <p:txBody>
          <a:bodyPr vert="horz" wrap="square" lIns="0" tIns="12700" rIns="0" bIns="0" rtlCol="0">
            <a:spAutoFit/>
          </a:bodyPr>
          <a:lstStyle/>
          <a:p>
            <a:pPr marL="622300" marR="5080" indent="-610235" algn="just">
              <a:lnSpc>
                <a:spcPct val="100000"/>
              </a:lnSpc>
              <a:spcBef>
                <a:spcPts val="100"/>
              </a:spcBef>
              <a:buClr>
                <a:srgbClr val="FF3300"/>
              </a:buClr>
              <a:buChar char="•"/>
              <a:tabLst>
                <a:tab pos="622935" algn="l"/>
              </a:tabLst>
            </a:pPr>
            <a:r>
              <a:rPr sz="2700" i="1" spc="-5" dirty="0">
                <a:solidFill>
                  <a:schemeClr val="bg1"/>
                </a:solidFill>
                <a:latin typeface="Calibri Light" panose="020F0302020204030204" pitchFamily="34" charset="0"/>
                <a:cs typeface="Calibri Light" panose="020F0302020204030204" pitchFamily="34" charset="0"/>
              </a:rPr>
              <a:t>La estadística </a:t>
            </a:r>
            <a:r>
              <a:rPr sz="2700" i="1" dirty="0">
                <a:solidFill>
                  <a:schemeClr val="bg1"/>
                </a:solidFill>
                <a:latin typeface="Calibri Light" panose="020F0302020204030204" pitchFamily="34" charset="0"/>
                <a:cs typeface="Calibri Light" panose="020F0302020204030204" pitchFamily="34" charset="0"/>
              </a:rPr>
              <a:t>inferencial </a:t>
            </a:r>
            <a:r>
              <a:rPr sz="2700" i="1" spc="-5" dirty="0">
                <a:solidFill>
                  <a:schemeClr val="bg1"/>
                </a:solidFill>
                <a:latin typeface="Calibri Light" panose="020F0302020204030204" pitchFamily="34" charset="0"/>
                <a:cs typeface="Calibri Light" panose="020F0302020204030204" pitchFamily="34" charset="0"/>
              </a:rPr>
              <a:t>permite </a:t>
            </a:r>
            <a:r>
              <a:rPr sz="2700" i="1" dirty="0">
                <a:solidFill>
                  <a:schemeClr val="bg1"/>
                </a:solidFill>
                <a:latin typeface="Calibri Light" panose="020F0302020204030204" pitchFamily="34" charset="0"/>
                <a:cs typeface="Calibri Light" panose="020F0302020204030204" pitchFamily="34" charset="0"/>
              </a:rPr>
              <a:t>extraer  conclusiones sobre una población con </a:t>
            </a:r>
            <a:r>
              <a:rPr sz="2700" i="1" spc="-5" dirty="0">
                <a:solidFill>
                  <a:schemeClr val="bg1"/>
                </a:solidFill>
                <a:latin typeface="Calibri Light" panose="020F0302020204030204" pitchFamily="34" charset="0"/>
                <a:cs typeface="Calibri Light" panose="020F0302020204030204" pitchFamily="34" charset="0"/>
              </a:rPr>
              <a:t>base  en los </a:t>
            </a:r>
            <a:r>
              <a:rPr sz="2700" i="1" dirty="0">
                <a:solidFill>
                  <a:schemeClr val="bg1"/>
                </a:solidFill>
                <a:latin typeface="Calibri Light" panose="020F0302020204030204" pitchFamily="34" charset="0"/>
                <a:cs typeface="Calibri Light" panose="020F0302020204030204" pitchFamily="34" charset="0"/>
              </a:rPr>
              <a:t>estadísticos </a:t>
            </a:r>
            <a:r>
              <a:rPr sz="2700" i="1" spc="-5" dirty="0">
                <a:solidFill>
                  <a:schemeClr val="bg1"/>
                </a:solidFill>
                <a:latin typeface="Calibri Light" panose="020F0302020204030204" pitchFamily="34" charset="0"/>
                <a:cs typeface="Calibri Light" panose="020F0302020204030204" pitchFamily="34" charset="0"/>
              </a:rPr>
              <a:t>de </a:t>
            </a:r>
            <a:r>
              <a:rPr sz="2700" i="1" dirty="0">
                <a:solidFill>
                  <a:schemeClr val="bg1"/>
                </a:solidFill>
                <a:latin typeface="Calibri Light" panose="020F0302020204030204" pitchFamily="34" charset="0"/>
                <a:cs typeface="Calibri Light" panose="020F0302020204030204" pitchFamily="34" charset="0"/>
              </a:rPr>
              <a:t>una muestra  </a:t>
            </a:r>
            <a:r>
              <a:rPr sz="2700" i="1" spc="-5" dirty="0">
                <a:solidFill>
                  <a:schemeClr val="bg1"/>
                </a:solidFill>
                <a:latin typeface="Calibri Light" panose="020F0302020204030204" pitchFamily="34" charset="0"/>
                <a:cs typeface="Calibri Light" panose="020F0302020204030204" pitchFamily="34" charset="0"/>
              </a:rPr>
              <a:t>(Ritchey,</a:t>
            </a:r>
            <a:r>
              <a:rPr sz="2700" i="1" spc="15" dirty="0">
                <a:solidFill>
                  <a:schemeClr val="bg1"/>
                </a:solidFill>
                <a:latin typeface="Calibri Light" panose="020F0302020204030204" pitchFamily="34" charset="0"/>
                <a:cs typeface="Calibri Light" panose="020F0302020204030204" pitchFamily="34" charset="0"/>
              </a:rPr>
              <a:t> </a:t>
            </a:r>
            <a:r>
              <a:rPr sz="2700" i="1" spc="-5" dirty="0">
                <a:solidFill>
                  <a:schemeClr val="bg1"/>
                </a:solidFill>
                <a:latin typeface="Calibri Light" panose="020F0302020204030204" pitchFamily="34" charset="0"/>
                <a:cs typeface="Calibri Light" panose="020F0302020204030204" pitchFamily="34" charset="0"/>
              </a:rPr>
              <a:t>2001).</a:t>
            </a:r>
            <a:endParaRPr sz="2700" i="1" dirty="0">
              <a:solidFill>
                <a:schemeClr val="bg1"/>
              </a:solidFill>
              <a:latin typeface="Calibri Light" panose="020F0302020204030204" pitchFamily="34" charset="0"/>
              <a:cs typeface="Calibri Light" panose="020F0302020204030204" pitchFamily="34" charset="0"/>
            </a:endParaRPr>
          </a:p>
        </p:txBody>
      </p:sp>
      <p:pic>
        <p:nvPicPr>
          <p:cNvPr id="11"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205353"/>
            <a:ext cx="5180983" cy="2969919"/>
          </a:xfrm>
          <a:prstGeom prst="rect">
            <a:avLst/>
          </a:prstGeom>
        </p:spPr>
      </p:pic>
    </p:spTree>
    <p:extLst>
      <p:ext uri="{BB962C8B-B14F-4D97-AF65-F5344CB8AC3E}">
        <p14:creationId xmlns:p14="http://schemas.microsoft.com/office/powerpoint/2010/main" val="17044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14:m>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a14:m>
                <a:r>
                  <a:rPr lang="es-CL" sz="2600" i="1" dirty="0" smtClean="0">
                    <a:solidFill>
                      <a:srgbClr val="FF0000"/>
                    </a:solidFill>
                    <a:latin typeface="Calibri Light" panose="020F0302020204030204" pitchFamily="34" charset="0"/>
                    <a:cs typeface="Calibri Light" panose="020F0302020204030204" pitchFamily="34" charset="0"/>
                  </a:rPr>
                  <a:t>: Ejemplo</a:t>
                </a: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t="-24242" b="-50000"/>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Veamos el primer caso:</a:t>
            </a:r>
            <a:endParaRPr lang="es-CL" i="1" dirty="0">
              <a:latin typeface="Calibri Light" panose="020F0302020204030204" pitchFamily="34" charset="0"/>
              <a:cs typeface="Calibri Light" panose="020F0302020204030204" pitchFamily="34" charset="0"/>
            </a:endParaRPr>
          </a:p>
        </p:txBody>
      </p:sp>
      <p:pic>
        <p:nvPicPr>
          <p:cNvPr id="10" name="Imagen 9"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3" y="3627583"/>
            <a:ext cx="3156066" cy="2707382"/>
          </a:xfrm>
          <a:prstGeom prst="rect">
            <a:avLst/>
          </a:prstGeom>
        </p:spPr>
      </p:pic>
      <mc:AlternateContent xmlns:mc="http://schemas.openxmlformats.org/markup-compatibility/2006" xmlns:a14="http://schemas.microsoft.com/office/drawing/2010/main">
        <mc:Choice Requires="a14">
          <p:sp>
            <p:nvSpPr>
              <p:cNvPr id="11" name="CuadroTexto 10"/>
              <p:cNvSpPr txBox="1"/>
              <p:nvPr/>
            </p:nvSpPr>
            <p:spPr>
              <a:xfrm>
                <a:off x="2856740" y="1189838"/>
                <a:ext cx="11989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latin typeface="Cambria Math" panose="02040503050406030204" pitchFamily="18" charset="0"/>
                        </a:rPr>
                        <m:t>𝑃</m:t>
                      </m:r>
                      <m:d>
                        <m:dPr>
                          <m:ctrlPr>
                            <a:rPr lang="es-CL" sz="1600" b="0" i="1" smtClean="0">
                              <a:latin typeface="Cambria Math" panose="02040503050406030204" pitchFamily="18" charset="0"/>
                            </a:rPr>
                          </m:ctrlPr>
                        </m:dPr>
                        <m:e>
                          <m:r>
                            <a:rPr lang="es-CL" sz="1600" b="0" i="1" smtClean="0">
                              <a:latin typeface="Cambria Math" panose="02040503050406030204" pitchFamily="18" charset="0"/>
                            </a:rPr>
                            <m:t>𝑥</m:t>
                          </m:r>
                          <m:r>
                            <a:rPr lang="es-CL" sz="1600" b="0" i="1" smtClean="0">
                              <a:latin typeface="Cambria Math" panose="02040503050406030204" pitchFamily="18" charset="0"/>
                              <a:ea typeface="Cambria Math" panose="02040503050406030204" pitchFamily="18" charset="0"/>
                            </a:rPr>
                            <m:t>≤85</m:t>
                          </m:r>
                        </m:e>
                      </m:d>
                      <m:r>
                        <a:rPr lang="es-CL" sz="1600" b="0" i="1" smtClean="0">
                          <a:latin typeface="Cambria Math" panose="02040503050406030204" pitchFamily="18" charset="0"/>
                          <a:ea typeface="Cambria Math" panose="02040503050406030204" pitchFamily="18" charset="0"/>
                        </a:rPr>
                        <m:t>→</m:t>
                      </m:r>
                    </m:oMath>
                  </m:oMathPara>
                </a14:m>
                <a:endParaRPr lang="es-CL" sz="16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856740" y="1189838"/>
                <a:ext cx="1198918" cy="246221"/>
              </a:xfrm>
              <a:prstGeom prst="rect">
                <a:avLst/>
              </a:prstGeom>
              <a:blipFill>
                <a:blip r:embed="rId5"/>
                <a:stretch>
                  <a:fillRect l="-3061" r="-1531" b="-7317"/>
                </a:stretch>
              </a:blipFill>
            </p:spPr>
            <p:txBody>
              <a:bodyPr/>
              <a:lstStyle/>
              <a:p>
                <a:r>
                  <a:rPr lang="es-CL">
                    <a:noFill/>
                  </a:rPr>
                  <a:t> </a:t>
                </a:r>
              </a:p>
            </p:txBody>
          </p:sp>
        </mc:Fallback>
      </mc:AlternateContent>
      <p:sp>
        <p:nvSpPr>
          <p:cNvPr id="2" name="CuadroTexto 1"/>
          <p:cNvSpPr txBox="1"/>
          <p:nvPr/>
        </p:nvSpPr>
        <p:spPr>
          <a:xfrm>
            <a:off x="431540" y="1537680"/>
            <a:ext cx="8604956" cy="923330"/>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calcular la probabilidad, tipificaremos el valor de cálculo (x=85) y determinaremos la probabilidad de este nuevo puntaje mediante cálculo diferencial (Usaremos Jamovi o Tablas de probabilidad). En este caso:</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4" name="CuadroTexto 13"/>
              <p:cNvSpPr txBox="1"/>
              <p:nvPr/>
            </p:nvSpPr>
            <p:spPr>
              <a:xfrm>
                <a:off x="4658608" y="2734120"/>
                <a:ext cx="4332766" cy="276999"/>
              </a:xfrm>
              <a:prstGeom prst="rect">
                <a:avLst/>
              </a:prstGeom>
              <a:noFill/>
            </p:spPr>
            <p:txBody>
              <a:bodyPr wrap="square" lIns="0" tIns="0" rIns="0" bIns="0" rtlCol="0">
                <a:spAutoFit/>
              </a:bodyPr>
              <a:lstStyle/>
              <a:p>
                <a14:m>
                  <m:oMath xmlns:m="http://schemas.openxmlformats.org/officeDocument/2006/math">
                    <m:r>
                      <a:rPr lang="es-CL" b="0" i="1" smtClean="0">
                        <a:latin typeface="Cambria Math" panose="02040503050406030204" pitchFamily="18" charset="0"/>
                      </a:rPr>
                      <m:t>𝐸𝑛</m:t>
                    </m:r>
                    <m:r>
                      <a:rPr lang="es-CL" b="0" i="1" smtClean="0">
                        <a:latin typeface="Cambria Math" panose="02040503050406030204" pitchFamily="18" charset="0"/>
                      </a:rPr>
                      <m:t> </m:t>
                    </m:r>
                    <m:r>
                      <a:rPr lang="es-CL" b="0" i="1" smtClean="0">
                        <a:latin typeface="Cambria Math" panose="02040503050406030204" pitchFamily="18" charset="0"/>
                      </a:rPr>
                      <m:t>𝑒𝑠𝑡𝑒</m:t>
                    </m:r>
                    <m:r>
                      <a:rPr lang="es-CL" b="0" i="1" smtClean="0">
                        <a:latin typeface="Cambria Math" panose="02040503050406030204" pitchFamily="18" charset="0"/>
                      </a:rPr>
                      <m:t> </m:t>
                    </m:r>
                    <m:r>
                      <a:rPr lang="es-CL" b="0" i="1" smtClean="0">
                        <a:latin typeface="Cambria Math" panose="02040503050406030204" pitchFamily="18" charset="0"/>
                      </a:rPr>
                      <m:t>𝑐𝑎𝑠𝑜</m:t>
                    </m:r>
                    <m:r>
                      <a:rPr lang="es-CL" b="0" i="1" smtClean="0">
                        <a:solidFill>
                          <a:srgbClr val="FF0000"/>
                        </a:solidFill>
                        <a:latin typeface="Cambria Math" panose="02040503050406030204" pitchFamily="18" charset="0"/>
                      </a:rPr>
                      <m:t>:     </m:t>
                    </m:r>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≤85</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oMath>
                </a14:m>
                <a:r>
                  <a:rPr lang="es-CL" dirty="0" smtClean="0">
                    <a:solidFill>
                      <a:srgbClr val="FF0000"/>
                    </a:solidFill>
                    <a:latin typeface="Calibri Light" panose="020F0302020204030204" pitchFamily="34" charset="0"/>
                    <a:cs typeface="Calibri Light" panose="020F0302020204030204" pitchFamily="34" charset="0"/>
                  </a:rPr>
                  <a:t>  </a:t>
                </a:r>
                <a:endParaRPr lang="es-CL" dirty="0">
                  <a:latin typeface="Calibri Light" panose="020F0302020204030204" pitchFamily="34" charset="0"/>
                  <a:cs typeface="Calibri Light" panose="020F0302020204030204" pitchFamily="34" charset="0"/>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4658608" y="2734120"/>
                <a:ext cx="4332766" cy="276999"/>
              </a:xfrm>
              <a:prstGeom prst="rect">
                <a:avLst/>
              </a:prstGeom>
              <a:blipFill>
                <a:blip r:embed="rId6"/>
                <a:stretch>
                  <a:fillRect l="-1828" t="-4444" b="-3555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827584" y="2562631"/>
                <a:ext cx="3371308" cy="619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i="1" smtClean="0">
                          <a:solidFill>
                            <a:srgbClr val="FF0000"/>
                          </a:solidFill>
                          <a:latin typeface="Cambria Math" panose="02040503050406030204" pitchFamily="18" charset="0"/>
                        </a:rPr>
                        <m:t>𝑍</m:t>
                      </m:r>
                      <m:r>
                        <a:rPr lang="es-CL" i="1" smtClean="0">
                          <a:solidFill>
                            <a:srgbClr val="FF0000"/>
                          </a:solidFill>
                          <a:latin typeface="Cambria Math" panose="02040503050406030204" pitchFamily="18" charset="0"/>
                        </a:rPr>
                        <m:t>=</m:t>
                      </m:r>
                      <m:f>
                        <m:fPr>
                          <m:ctrlPr>
                            <a:rPr lang="es-CL" i="1">
                              <a:solidFill>
                                <a:srgbClr val="FF0000"/>
                              </a:solidFill>
                              <a:latin typeface="Cambria Math" panose="02040503050406030204" pitchFamily="18" charset="0"/>
                            </a:rPr>
                          </m:ctrlPr>
                        </m:fPr>
                        <m:num>
                          <m:r>
                            <a:rPr lang="es-CL" i="1">
                              <a:solidFill>
                                <a:srgbClr val="FF0000"/>
                              </a:solidFill>
                              <a:latin typeface="Cambria Math" panose="02040503050406030204" pitchFamily="18" charset="0"/>
                            </a:rPr>
                            <m:t>𝑋</m:t>
                          </m:r>
                          <m:r>
                            <a:rPr lang="es-CL" i="1">
                              <a:solidFill>
                                <a:srgbClr val="FF0000"/>
                              </a:solidFill>
                              <a:latin typeface="Cambria Math" panose="02040503050406030204" pitchFamily="18" charset="0"/>
                            </a:rPr>
                            <m:t>−</m:t>
                          </m:r>
                          <m:r>
                            <a:rPr lang="es-CL" i="1">
                              <a:solidFill>
                                <a:srgbClr val="FF0000"/>
                              </a:solidFill>
                              <a:latin typeface="Cambria Math" panose="02040503050406030204" pitchFamily="18" charset="0"/>
                              <a:ea typeface="Cambria Math" panose="02040503050406030204" pitchFamily="18" charset="0"/>
                            </a:rPr>
                            <m:t>𝜇</m:t>
                          </m:r>
                        </m:num>
                        <m:den>
                          <m:r>
                            <a:rPr lang="es-CL" i="1">
                              <a:solidFill>
                                <a:srgbClr val="FF0000"/>
                              </a:solidFill>
                              <a:latin typeface="Cambria Math" panose="02040503050406030204" pitchFamily="18" charset="0"/>
                              <a:ea typeface="Cambria Math" panose="02040503050406030204" pitchFamily="18" charset="0"/>
                            </a:rPr>
                            <m:t>𝜎</m:t>
                          </m:r>
                        </m:den>
                      </m:f>
                      <m:r>
                        <a:rPr lang="es-CL" b="0" i="1" smtClean="0">
                          <a:solidFill>
                            <a:srgbClr val="FF0000"/>
                          </a:solidFill>
                          <a:latin typeface="Cambria Math" panose="02040503050406030204" pitchFamily="18" charset="0"/>
                          <a:ea typeface="Cambria Math" panose="02040503050406030204" pitchFamily="18" charset="0"/>
                        </a:rPr>
                        <m:t>=</m:t>
                      </m:r>
                      <m:f>
                        <m:fPr>
                          <m:ctrlPr>
                            <a:rPr lang="es-CL" b="0" i="1" smtClean="0">
                              <a:solidFill>
                                <a:srgbClr val="FF0000"/>
                              </a:solidFill>
                              <a:latin typeface="Cambria Math" panose="02040503050406030204" pitchFamily="18" charset="0"/>
                              <a:ea typeface="Cambria Math" panose="02040503050406030204" pitchFamily="18" charset="0"/>
                            </a:rPr>
                          </m:ctrlPr>
                        </m:fPr>
                        <m:num>
                          <m:r>
                            <a:rPr lang="es-CL" b="0" i="1" smtClean="0">
                              <a:solidFill>
                                <a:srgbClr val="FF0000"/>
                              </a:solidFill>
                              <a:latin typeface="Cambria Math" panose="02040503050406030204" pitchFamily="18" charset="0"/>
                              <a:ea typeface="Cambria Math" panose="02040503050406030204" pitchFamily="18" charset="0"/>
                            </a:rPr>
                            <m:t>(85−100)</m:t>
                          </m:r>
                        </m:num>
                        <m:den>
                          <m:r>
                            <a:rPr lang="es-CL" b="0" i="1" smtClean="0">
                              <a:solidFill>
                                <a:srgbClr val="FF0000"/>
                              </a:solidFill>
                              <a:latin typeface="Cambria Math" panose="02040503050406030204" pitchFamily="18" charset="0"/>
                              <a:ea typeface="Cambria Math" panose="02040503050406030204" pitchFamily="18" charset="0"/>
                            </a:rPr>
                            <m:t>115</m:t>
                          </m:r>
                        </m:den>
                      </m:f>
                      <m:r>
                        <a:rPr lang="es-CL" b="0" i="1" smtClean="0">
                          <a:solidFill>
                            <a:srgbClr val="FF0000"/>
                          </a:solidFill>
                          <a:latin typeface="Cambria Math" panose="02040503050406030204" pitchFamily="18" charset="0"/>
                          <a:ea typeface="Cambria Math" panose="02040503050406030204" pitchFamily="18" charset="0"/>
                        </a:rPr>
                        <m:t>=−1  </m:t>
                      </m:r>
                    </m:oMath>
                  </m:oMathPara>
                </a14:m>
                <a:endParaRPr lang="es-CL"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27584" y="2562631"/>
                <a:ext cx="3371308" cy="619978"/>
              </a:xfrm>
              <a:prstGeom prst="rect">
                <a:avLst/>
              </a:prstGeom>
              <a:blipFill>
                <a:blip r:embed="rId7"/>
                <a:stretch>
                  <a:fillRect/>
                </a:stretch>
              </a:blipFill>
            </p:spPr>
            <p:txBody>
              <a:bodyPr/>
              <a:lstStyle/>
              <a:p>
                <a:r>
                  <a:rPr lang="es-CL">
                    <a:noFill/>
                  </a:rPr>
                  <a:t> </a:t>
                </a:r>
              </a:p>
            </p:txBody>
          </p:sp>
        </mc:Fallback>
      </mc:AlternateContent>
      <p:pic>
        <p:nvPicPr>
          <p:cNvPr id="5" name="Imagen 4"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8826" y="3650277"/>
            <a:ext cx="3183613" cy="2684688"/>
          </a:xfrm>
          <a:prstGeom prst="rect">
            <a:avLst/>
          </a:prstGeom>
        </p:spPr>
      </p:pic>
      <p:sp>
        <p:nvSpPr>
          <p:cNvPr id="7" name="CuadroTexto 6"/>
          <p:cNvSpPr txBox="1"/>
          <p:nvPr/>
        </p:nvSpPr>
        <p:spPr>
          <a:xfrm>
            <a:off x="1835696" y="3284984"/>
            <a:ext cx="1872208"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Puntaje Original X</a:t>
            </a:r>
            <a:endParaRPr lang="es-CL" i="1" dirty="0">
              <a:latin typeface="Calibri Light" panose="020F0302020204030204" pitchFamily="34" charset="0"/>
              <a:cs typeface="Calibri Light" panose="020F0302020204030204" pitchFamily="34" charset="0"/>
            </a:endParaRPr>
          </a:p>
        </p:txBody>
      </p:sp>
      <p:sp>
        <p:nvSpPr>
          <p:cNvPr id="18" name="CuadroTexto 17"/>
          <p:cNvSpPr txBox="1"/>
          <p:nvPr/>
        </p:nvSpPr>
        <p:spPr>
          <a:xfrm>
            <a:off x="5888887" y="3280945"/>
            <a:ext cx="2412268"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Puntaje Tipificado Z</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254481" y="6539064"/>
                <a:ext cx="38888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𝐴𝑠</m:t>
                      </m:r>
                      <m:r>
                        <a:rPr lang="es-CL" b="0" i="1" smtClean="0">
                          <a:solidFill>
                            <a:srgbClr val="FF0000"/>
                          </a:solidFill>
                          <a:latin typeface="Cambria Math" panose="02040503050406030204" pitchFamily="18" charset="0"/>
                        </a:rPr>
                        <m:t>í  </m:t>
                      </m:r>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≤85</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e>
                      </m:d>
                      <m:r>
                        <a:rPr lang="es-CL" b="0" i="1" smtClean="0">
                          <a:solidFill>
                            <a:srgbClr val="FF0000"/>
                          </a:solidFill>
                          <a:latin typeface="Cambria Math" panose="02040503050406030204" pitchFamily="18" charset="0"/>
                          <a:ea typeface="Cambria Math" panose="02040503050406030204" pitchFamily="18" charset="0"/>
                        </a:rPr>
                        <m:t>=0,1586</m:t>
                      </m:r>
                    </m:oMath>
                  </m:oMathPara>
                </a14:m>
                <a:endParaRPr lang="es-CL"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254481" y="6539064"/>
                <a:ext cx="3888821" cy="276999"/>
              </a:xfrm>
              <a:prstGeom prst="rect">
                <a:avLst/>
              </a:prstGeom>
              <a:blipFill>
                <a:blip r:embed="rId9"/>
                <a:stretch>
                  <a:fillRect l="-1097" r="-1097" b="-13333"/>
                </a:stretch>
              </a:blipFill>
            </p:spPr>
            <p:txBody>
              <a:bodyPr/>
              <a:lstStyle/>
              <a:p>
                <a:r>
                  <a:rPr lang="es-CL">
                    <a:noFill/>
                  </a:rPr>
                  <a:t> </a:t>
                </a:r>
              </a:p>
            </p:txBody>
          </p:sp>
        </mc:Fallback>
      </mc:AlternateContent>
    </p:spTree>
    <p:extLst>
      <p:ext uri="{BB962C8B-B14F-4D97-AF65-F5344CB8AC3E}">
        <p14:creationId xmlns:p14="http://schemas.microsoft.com/office/powerpoint/2010/main" val="37863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 grpId="0"/>
      <p:bldP spid="14" grpId="0"/>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14:m>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a14:m>
                <a:r>
                  <a:rPr lang="es-CL" sz="2600" i="1" dirty="0" smtClean="0">
                    <a:solidFill>
                      <a:srgbClr val="FF0000"/>
                    </a:solidFill>
                    <a:latin typeface="Calibri Light" panose="020F0302020204030204" pitchFamily="34" charset="0"/>
                    <a:cs typeface="Calibri Light" panose="020F0302020204030204" pitchFamily="34" charset="0"/>
                  </a:rPr>
                  <a:t>: Ejemplo</a:t>
                </a: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t="-24242" b="-50000"/>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el cálculo:</a:t>
            </a:r>
            <a:endParaRPr lang="es-CL" i="1" dirty="0">
              <a:latin typeface="Calibri Light" panose="020F0302020204030204" pitchFamily="34" charset="0"/>
              <a:cs typeface="Calibri Light" panose="020F0302020204030204" pitchFamily="34" charset="0"/>
            </a:endParaRPr>
          </a:p>
        </p:txBody>
      </p:sp>
      <p:pic>
        <p:nvPicPr>
          <p:cNvPr id="10" name="Imagen 9"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15" y="1974276"/>
            <a:ext cx="2268252" cy="2678860"/>
          </a:xfrm>
          <a:prstGeom prst="rect">
            <a:avLst/>
          </a:prstGeom>
        </p:spPr>
      </p:pic>
      <p:sp>
        <p:nvSpPr>
          <p:cNvPr id="7" name="CuadroTexto 6"/>
          <p:cNvSpPr txBox="1"/>
          <p:nvPr/>
        </p:nvSpPr>
        <p:spPr>
          <a:xfrm>
            <a:off x="665566" y="1644968"/>
            <a:ext cx="1872208"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Puntaje Original X</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389944" y="1223508"/>
                <a:ext cx="3468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≤85</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e>
                      </m:d>
                      <m:r>
                        <a:rPr lang="es-CL" b="0" i="1" smtClean="0">
                          <a:solidFill>
                            <a:srgbClr val="FF0000"/>
                          </a:solidFill>
                          <a:latin typeface="Cambria Math" panose="02040503050406030204" pitchFamily="18" charset="0"/>
                          <a:ea typeface="Cambria Math" panose="02040503050406030204" pitchFamily="18" charset="0"/>
                        </a:rPr>
                        <m:t>=0,1586</m:t>
                      </m:r>
                    </m:oMath>
                  </m:oMathPara>
                </a14:m>
                <a:endParaRPr lang="es-CL"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389944" y="1223508"/>
                <a:ext cx="3468835" cy="276999"/>
              </a:xfrm>
              <a:prstGeom prst="rect">
                <a:avLst/>
              </a:prstGeom>
              <a:blipFill>
                <a:blip r:embed="rId5"/>
                <a:stretch>
                  <a:fillRect l="-879" r="-1230" b="-13333"/>
                </a:stretch>
              </a:blipFill>
            </p:spPr>
            <p:txBody>
              <a:bodyPr/>
              <a:lstStyle/>
              <a:p>
                <a:r>
                  <a:rPr lang="es-CL">
                    <a:noFill/>
                  </a:rPr>
                  <a:t> </a:t>
                </a:r>
              </a:p>
            </p:txBody>
          </p:sp>
        </mc:Fallback>
      </mc:AlternateContent>
      <p:sp>
        <p:nvSpPr>
          <p:cNvPr id="9" name="CuadroTexto 8"/>
          <p:cNvSpPr txBox="1"/>
          <p:nvPr/>
        </p:nvSpPr>
        <p:spPr>
          <a:xfrm>
            <a:off x="3923928" y="1722394"/>
            <a:ext cx="5112568" cy="338554"/>
          </a:xfrm>
          <a:prstGeom prst="rect">
            <a:avLst/>
          </a:prstGeom>
          <a:noFill/>
        </p:spPr>
        <p:txBody>
          <a:bodyPr wrap="square" rtlCol="0">
            <a:spAutoFit/>
          </a:bodyPr>
          <a:lstStyle/>
          <a:p>
            <a:r>
              <a:rPr lang="es-CL" sz="1600" i="1" dirty="0" smtClean="0">
                <a:latin typeface="Calibri Light" panose="020F0302020204030204" pitchFamily="34" charset="0"/>
                <a:cs typeface="Calibri Light" panose="020F0302020204030204" pitchFamily="34" charset="0"/>
              </a:rPr>
              <a:t>Mediante Jamovi realizamos directamente al cálculo</a:t>
            </a:r>
            <a:endParaRPr lang="es-CL" sz="1600" i="1" dirty="0">
              <a:latin typeface="Calibri Light" panose="020F0302020204030204" pitchFamily="34" charset="0"/>
              <a:cs typeface="Calibri Light" panose="020F0302020204030204" pitchFamily="34" charset="0"/>
            </a:endParaRPr>
          </a:p>
        </p:txBody>
      </p:sp>
      <p:pic>
        <p:nvPicPr>
          <p:cNvPr id="13" name="Imagen 12"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4579" y="2106950"/>
            <a:ext cx="5009869" cy="964684"/>
          </a:xfrm>
          <a:prstGeom prst="rect">
            <a:avLst/>
          </a:prstGeom>
        </p:spPr>
      </p:pic>
      <p:pic>
        <p:nvPicPr>
          <p:cNvPr id="15" name="Imagen 14"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571" y="3317491"/>
            <a:ext cx="1913525" cy="2685361"/>
          </a:xfrm>
          <a:prstGeom prst="rect">
            <a:avLst/>
          </a:prstGeom>
        </p:spPr>
      </p:pic>
      <p:pic>
        <p:nvPicPr>
          <p:cNvPr id="16" name="Imagen 15"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8184" y="3719152"/>
            <a:ext cx="2376264" cy="2014103"/>
          </a:xfrm>
          <a:prstGeom prst="rect">
            <a:avLst/>
          </a:prstGeom>
        </p:spPr>
      </p:pic>
      <p:sp>
        <p:nvSpPr>
          <p:cNvPr id="19" name="Rectángulo 18"/>
          <p:cNvSpPr/>
          <p:nvPr/>
        </p:nvSpPr>
        <p:spPr>
          <a:xfrm>
            <a:off x="7956376" y="2204864"/>
            <a:ext cx="648072" cy="866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p:cNvSpPr txBox="1"/>
          <p:nvPr/>
        </p:nvSpPr>
        <p:spPr>
          <a:xfrm>
            <a:off x="17494" y="4985819"/>
            <a:ext cx="2712989" cy="461665"/>
          </a:xfrm>
          <a:prstGeom prst="rect">
            <a:avLst/>
          </a:prstGeom>
          <a:noFill/>
        </p:spPr>
        <p:txBody>
          <a:bodyPr wrap="square" rtlCol="0">
            <a:spAutoFit/>
          </a:bodyPr>
          <a:lstStyle/>
          <a:p>
            <a:r>
              <a:rPr lang="es-CL" sz="1200" b="1" i="1" dirty="0" smtClean="0">
                <a:latin typeface="Calibri Light" panose="020F0302020204030204" pitchFamily="34" charset="0"/>
                <a:cs typeface="Calibri Light" panose="020F0302020204030204" pitchFamily="34" charset="0"/>
              </a:rPr>
              <a:t>Nota: Para instalar el módulo </a:t>
            </a:r>
            <a:r>
              <a:rPr lang="es-CL" sz="1200" b="1" i="1" dirty="0" err="1" smtClean="0">
                <a:latin typeface="Calibri Light" panose="020F0302020204030204" pitchFamily="34" charset="0"/>
                <a:cs typeface="Calibri Light" panose="020F0302020204030204" pitchFamily="34" charset="0"/>
              </a:rPr>
              <a:t>distrAction</a:t>
            </a:r>
            <a:r>
              <a:rPr lang="es-CL" sz="1200" b="1" i="1" dirty="0" smtClean="0">
                <a:latin typeface="Calibri Light" panose="020F0302020204030204" pitchFamily="34" charset="0"/>
                <a:cs typeface="Calibri Light" panose="020F0302020204030204" pitchFamily="34" charset="0"/>
              </a:rPr>
              <a:t>, instale la biblioteca: </a:t>
            </a:r>
            <a:endParaRPr lang="es-CL" sz="1200" b="1" i="1" dirty="0">
              <a:latin typeface="Calibri Light" panose="020F0302020204030204" pitchFamily="34" charset="0"/>
              <a:cs typeface="Calibri Light" panose="020F0302020204030204" pitchFamily="34" charset="0"/>
            </a:endParaRPr>
          </a:p>
        </p:txBody>
      </p:sp>
      <p:pic>
        <p:nvPicPr>
          <p:cNvPr id="22" name="Imagen 21"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42" y="5484464"/>
            <a:ext cx="3348372" cy="769351"/>
          </a:xfrm>
          <a:prstGeom prst="rect">
            <a:avLst/>
          </a:prstGeom>
        </p:spPr>
      </p:pic>
      <p:sp>
        <p:nvSpPr>
          <p:cNvPr id="23" name="CuadroTexto 22"/>
          <p:cNvSpPr txBox="1"/>
          <p:nvPr/>
        </p:nvSpPr>
        <p:spPr>
          <a:xfrm>
            <a:off x="3594579" y="6253815"/>
            <a:ext cx="4865853" cy="646331"/>
          </a:xfrm>
          <a:prstGeom prst="rect">
            <a:avLst/>
          </a:prstGeom>
          <a:noFill/>
        </p:spPr>
        <p:txBody>
          <a:bodyPr wrap="square" rtlCol="0">
            <a:spAutoFit/>
          </a:bodyPr>
          <a:lstStyle/>
          <a:p>
            <a:r>
              <a:rPr lang="es-CL" i="1" dirty="0" smtClean="0">
                <a:solidFill>
                  <a:srgbClr val="FF0000"/>
                </a:solidFill>
                <a:latin typeface="Calibri Light" panose="020F0302020204030204" pitchFamily="34" charset="0"/>
                <a:cs typeface="Calibri Light" panose="020F0302020204030204" pitchFamily="34" charset="0"/>
              </a:rPr>
              <a:t>Concluimos que el 15,9% de la población presenta un CI menor a 85 puntos</a:t>
            </a:r>
            <a:endParaRPr lang="es-CL"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414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9"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14:m>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a14:m>
                <a:r>
                  <a:rPr lang="es-CL" sz="2600" i="1" dirty="0" smtClean="0">
                    <a:solidFill>
                      <a:srgbClr val="FF0000"/>
                    </a:solidFill>
                    <a:latin typeface="Calibri Light" panose="020F0302020204030204" pitchFamily="34" charset="0"/>
                    <a:cs typeface="Calibri Light" panose="020F0302020204030204" pitchFamily="34" charset="0"/>
                  </a:rPr>
                  <a:t>: Ejemplo</a:t>
                </a: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t="-24242" b="-50000"/>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el cálculo:</a:t>
            </a:r>
            <a:endParaRPr lang="es-CL" i="1" dirty="0">
              <a:latin typeface="Calibri Light" panose="020F0302020204030204" pitchFamily="34" charset="0"/>
              <a:cs typeface="Calibri Light" panose="020F0302020204030204" pitchFamily="34" charset="0"/>
            </a:endParaRPr>
          </a:p>
        </p:txBody>
      </p:sp>
      <p:pic>
        <p:nvPicPr>
          <p:cNvPr id="5" name="Imagen 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77" y="2413556"/>
            <a:ext cx="2711926" cy="2134780"/>
          </a:xfrm>
          <a:prstGeom prst="rect">
            <a:avLst/>
          </a:prstGeom>
        </p:spPr>
      </p:pic>
      <p:sp>
        <p:nvSpPr>
          <p:cNvPr id="18" name="CuadroTexto 17"/>
          <p:cNvSpPr txBox="1"/>
          <p:nvPr/>
        </p:nvSpPr>
        <p:spPr>
          <a:xfrm>
            <a:off x="453165" y="1644968"/>
            <a:ext cx="3294366"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Puntaje Tipificado Z</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389944" y="1223508"/>
                <a:ext cx="3468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≤85</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e>
                      </m:d>
                      <m:r>
                        <a:rPr lang="es-CL" b="0" i="1" smtClean="0">
                          <a:solidFill>
                            <a:srgbClr val="FF0000"/>
                          </a:solidFill>
                          <a:latin typeface="Cambria Math" panose="02040503050406030204" pitchFamily="18" charset="0"/>
                          <a:ea typeface="Cambria Math" panose="02040503050406030204" pitchFamily="18" charset="0"/>
                        </a:rPr>
                        <m:t>=0,1586</m:t>
                      </m:r>
                    </m:oMath>
                  </m:oMathPara>
                </a14:m>
                <a:endParaRPr lang="es-CL"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389944" y="1223508"/>
                <a:ext cx="3468835" cy="276999"/>
              </a:xfrm>
              <a:prstGeom prst="rect">
                <a:avLst/>
              </a:prstGeom>
              <a:blipFill>
                <a:blip r:embed="rId5"/>
                <a:stretch>
                  <a:fillRect l="-879" r="-1230" b="-13333"/>
                </a:stretch>
              </a:blipFill>
            </p:spPr>
            <p:txBody>
              <a:bodyPr/>
              <a:lstStyle/>
              <a:p>
                <a:r>
                  <a:rPr lang="es-CL">
                    <a:noFill/>
                  </a:rPr>
                  <a:t> </a:t>
                </a:r>
              </a:p>
            </p:txBody>
          </p:sp>
        </mc:Fallback>
      </mc:AlternateContent>
      <p:sp>
        <p:nvSpPr>
          <p:cNvPr id="2" name="CuadroTexto 1"/>
          <p:cNvSpPr txBox="1"/>
          <p:nvPr/>
        </p:nvSpPr>
        <p:spPr>
          <a:xfrm>
            <a:off x="3106803" y="2221920"/>
            <a:ext cx="5724128" cy="646331"/>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El cálculo que generalmente se realiza es mediante tablas de probabilidades, así:</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4" name="CuadroTexto 13"/>
              <p:cNvSpPr txBox="1"/>
              <p:nvPr/>
            </p:nvSpPr>
            <p:spPr>
              <a:xfrm>
                <a:off x="1037382" y="5483188"/>
                <a:ext cx="34688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≤85</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e>
                      </m:d>
                      <m:r>
                        <a:rPr lang="es-CL" b="0" i="1" smtClean="0">
                          <a:solidFill>
                            <a:srgbClr val="FF0000"/>
                          </a:solidFill>
                          <a:latin typeface="Cambria Math" panose="02040503050406030204" pitchFamily="18" charset="0"/>
                          <a:ea typeface="Cambria Math" panose="02040503050406030204" pitchFamily="18" charset="0"/>
                        </a:rPr>
                        <m:t>=0,1587</m:t>
                      </m:r>
                    </m:oMath>
                  </m:oMathPara>
                </a14:m>
                <a:endParaRPr lang="es-CL" dirty="0">
                  <a:solidFill>
                    <a:srgbClr val="FF0000"/>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1037382" y="5483188"/>
                <a:ext cx="3468835" cy="276999"/>
              </a:xfrm>
              <a:prstGeom prst="rect">
                <a:avLst/>
              </a:prstGeom>
              <a:blipFill>
                <a:blip r:embed="rId6"/>
                <a:stretch>
                  <a:fillRect l="-879" r="-1230" b="-13043"/>
                </a:stretch>
              </a:blipFill>
            </p:spPr>
            <p:txBody>
              <a:bodyPr/>
              <a:lstStyle/>
              <a:p>
                <a:r>
                  <a:rPr lang="es-CL">
                    <a:noFill/>
                  </a:rPr>
                  <a:t> </a:t>
                </a:r>
              </a:p>
            </p:txBody>
          </p:sp>
        </mc:Fallback>
      </mc:AlternateContent>
      <p:pic>
        <p:nvPicPr>
          <p:cNvPr id="17" name="9 Imagen" descr="Recorte de pantalla"/>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3311015"/>
            <a:ext cx="2736304" cy="167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recto de flecha 10"/>
          <p:cNvCxnSpPr>
            <a:stCxn id="14" idx="3"/>
          </p:cNvCxnSpPr>
          <p:nvPr/>
        </p:nvCxnSpPr>
        <p:spPr>
          <a:xfrm flipV="1">
            <a:off x="4506217" y="4870493"/>
            <a:ext cx="1793975" cy="751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3635896" y="6016222"/>
            <a:ext cx="4865853" cy="646331"/>
          </a:xfrm>
          <a:prstGeom prst="rect">
            <a:avLst/>
          </a:prstGeom>
          <a:noFill/>
        </p:spPr>
        <p:txBody>
          <a:bodyPr wrap="square" rtlCol="0">
            <a:spAutoFit/>
          </a:bodyPr>
          <a:lstStyle/>
          <a:p>
            <a:r>
              <a:rPr lang="es-CL" i="1" dirty="0" smtClean="0">
                <a:solidFill>
                  <a:srgbClr val="FF0000"/>
                </a:solidFill>
                <a:latin typeface="Calibri Light" panose="020F0302020204030204" pitchFamily="34" charset="0"/>
                <a:cs typeface="Calibri Light" panose="020F0302020204030204" pitchFamily="34" charset="0"/>
              </a:rPr>
              <a:t>Concluimos que el 15,9% de la población presenta un CI menor a 85 puntos</a:t>
            </a:r>
            <a:endParaRPr lang="es-CL"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560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 grpId="0"/>
      <p:bldP spid="14"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𝐸𝑗𝑒𝑚𝑝𝑙𝑜</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el cálculo:</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389944" y="1223508"/>
                <a:ext cx="40723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solidFill>
                            <a:srgbClr val="FF0000"/>
                          </a:solidFill>
                          <a:latin typeface="Cambria Math" panose="02040503050406030204" pitchFamily="18" charset="0"/>
                        </a:rPr>
                        <m:t>𝑃</m:t>
                      </m:r>
                      <m:d>
                        <m:dPr>
                          <m:ctrlPr>
                            <a:rPr lang="es-CL" sz="1600" b="0" i="1" smtClean="0">
                              <a:solidFill>
                                <a:srgbClr val="FF0000"/>
                              </a:solidFill>
                              <a:latin typeface="Cambria Math" panose="02040503050406030204" pitchFamily="18" charset="0"/>
                            </a:rPr>
                          </m:ctrlPr>
                        </m:dPr>
                        <m:e>
                          <m:r>
                            <a:rPr lang="es-CL" sz="1600" b="0" i="1" smtClean="0">
                              <a:solidFill>
                                <a:srgbClr val="FF0000"/>
                              </a:solidFill>
                              <a:latin typeface="Cambria Math" panose="02040503050406030204" pitchFamily="18" charset="0"/>
                            </a:rPr>
                            <m:t>85&lt;</m:t>
                          </m:r>
                          <m:r>
                            <a:rPr lang="es-CL" sz="1600" b="0" i="1" smtClean="0">
                              <a:solidFill>
                                <a:srgbClr val="FF0000"/>
                              </a:solidFill>
                              <a:latin typeface="Cambria Math" panose="02040503050406030204" pitchFamily="18" charset="0"/>
                            </a:rPr>
                            <m:t>𝑥</m:t>
                          </m:r>
                          <m:r>
                            <a:rPr lang="es-CL" sz="1600" b="0" i="1" smtClean="0">
                              <a:solidFill>
                                <a:srgbClr val="FF0000"/>
                              </a:solidFill>
                              <a:latin typeface="Cambria Math" panose="02040503050406030204" pitchFamily="18" charset="0"/>
                              <a:ea typeface="Cambria Math" panose="02040503050406030204" pitchFamily="18" charset="0"/>
                            </a:rPr>
                            <m:t>≤115</m:t>
                          </m:r>
                        </m:e>
                      </m:d>
                      <m:r>
                        <a:rPr lang="es-CL" sz="1600" b="0" i="1" smtClean="0">
                          <a:solidFill>
                            <a:srgbClr val="FF0000"/>
                          </a:solidFill>
                          <a:latin typeface="Cambria Math" panose="02040503050406030204" pitchFamily="18" charset="0"/>
                          <a:ea typeface="Cambria Math" panose="02040503050406030204" pitchFamily="18" charset="0"/>
                        </a:rPr>
                        <m:t>=</m:t>
                      </m:r>
                      <m:r>
                        <a:rPr lang="es-CL" sz="1600" b="0" i="1" smtClean="0">
                          <a:solidFill>
                            <a:srgbClr val="FF0000"/>
                          </a:solidFill>
                          <a:latin typeface="Cambria Math" panose="02040503050406030204" pitchFamily="18" charset="0"/>
                          <a:ea typeface="Cambria Math" panose="02040503050406030204" pitchFamily="18" charset="0"/>
                        </a:rPr>
                        <m:t>𝑃</m:t>
                      </m:r>
                      <m:d>
                        <m:dPr>
                          <m:ctrlPr>
                            <a:rPr lang="es-CL" sz="1600" b="0" i="1" smtClean="0">
                              <a:solidFill>
                                <a:srgbClr val="FF0000"/>
                              </a:solidFill>
                              <a:latin typeface="Cambria Math" panose="02040503050406030204" pitchFamily="18" charset="0"/>
                              <a:ea typeface="Cambria Math" panose="02040503050406030204" pitchFamily="18" charset="0"/>
                            </a:rPr>
                          </m:ctrlPr>
                        </m:dPr>
                        <m:e>
                          <m:r>
                            <a:rPr lang="es-CL" sz="1600" b="0" i="1" smtClean="0">
                              <a:solidFill>
                                <a:srgbClr val="FF0000"/>
                              </a:solidFill>
                              <a:latin typeface="Cambria Math" panose="02040503050406030204" pitchFamily="18" charset="0"/>
                              <a:ea typeface="Cambria Math" panose="02040503050406030204" pitchFamily="18" charset="0"/>
                            </a:rPr>
                            <m:t>−1&lt;</m:t>
                          </m:r>
                          <m:r>
                            <a:rPr lang="es-CL" sz="1600" b="0" i="1" smtClean="0">
                              <a:solidFill>
                                <a:srgbClr val="FF0000"/>
                              </a:solidFill>
                              <a:latin typeface="Cambria Math" panose="02040503050406030204" pitchFamily="18" charset="0"/>
                              <a:ea typeface="Cambria Math" panose="02040503050406030204" pitchFamily="18" charset="0"/>
                            </a:rPr>
                            <m:t>𝑍</m:t>
                          </m:r>
                          <m:r>
                            <a:rPr lang="es-CL" sz="1600" b="0" i="1" smtClean="0">
                              <a:solidFill>
                                <a:srgbClr val="FF0000"/>
                              </a:solidFill>
                              <a:latin typeface="Cambria Math" panose="02040503050406030204" pitchFamily="18" charset="0"/>
                              <a:ea typeface="Cambria Math" panose="02040503050406030204" pitchFamily="18" charset="0"/>
                            </a:rPr>
                            <m:t>≤1</m:t>
                          </m:r>
                        </m:e>
                      </m:d>
                      <m:r>
                        <a:rPr lang="es-CL" sz="1600" b="0" i="1" smtClean="0">
                          <a:solidFill>
                            <a:srgbClr val="FF0000"/>
                          </a:solidFill>
                          <a:latin typeface="Cambria Math" panose="02040503050406030204" pitchFamily="18" charset="0"/>
                          <a:ea typeface="Cambria Math" panose="02040503050406030204" pitchFamily="18" charset="0"/>
                        </a:rPr>
                        <m:t>=0,683</m:t>
                      </m:r>
                    </m:oMath>
                  </m:oMathPara>
                </a14:m>
                <a:endParaRPr lang="es-CL" sz="1600"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389944" y="1223508"/>
                <a:ext cx="4072333" cy="246221"/>
              </a:xfrm>
              <a:prstGeom prst="rect">
                <a:avLst/>
              </a:prstGeom>
              <a:blipFill>
                <a:blip r:embed="rId4"/>
                <a:stretch>
                  <a:fillRect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2267744" y="5438223"/>
                <a:ext cx="4456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85&lt;</m:t>
                          </m:r>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≤110</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−1&lt;</m:t>
                          </m:r>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e>
                      </m:d>
                      <m:r>
                        <a:rPr lang="es-CL" b="0" i="1" smtClean="0">
                          <a:solidFill>
                            <a:srgbClr val="FF0000"/>
                          </a:solidFill>
                          <a:latin typeface="Cambria Math" panose="02040503050406030204" pitchFamily="18" charset="0"/>
                          <a:ea typeface="Cambria Math" panose="02040503050406030204" pitchFamily="18" charset="0"/>
                        </a:rPr>
                        <m:t>=0,683</m:t>
                      </m:r>
                    </m:oMath>
                  </m:oMathPara>
                </a14:m>
                <a:endParaRPr lang="es-CL" dirty="0">
                  <a:solidFill>
                    <a:srgbClr val="FF0000"/>
                  </a:solidFill>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2267744" y="5438223"/>
                <a:ext cx="4456285" cy="276999"/>
              </a:xfrm>
              <a:prstGeom prst="rect">
                <a:avLst/>
              </a:prstGeom>
              <a:blipFill>
                <a:blip r:embed="rId5"/>
                <a:stretch>
                  <a:fillRect l="-547" r="-821" b="-1304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488157" y="1735763"/>
                <a:ext cx="5685787" cy="561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sz="1600" i="1" smtClean="0">
                              <a:solidFill>
                                <a:srgbClr val="FF0000"/>
                              </a:solidFill>
                              <a:latin typeface="Cambria Math" panose="02040503050406030204" pitchFamily="18" charset="0"/>
                            </a:rPr>
                          </m:ctrlPr>
                        </m:sSubPr>
                        <m:e>
                          <m:r>
                            <a:rPr lang="es-CL" sz="1600" b="0" i="1" smtClean="0">
                              <a:solidFill>
                                <a:srgbClr val="FF0000"/>
                              </a:solidFill>
                              <a:latin typeface="Cambria Math" panose="02040503050406030204" pitchFamily="18" charset="0"/>
                            </a:rPr>
                            <m:t>𝑍</m:t>
                          </m:r>
                        </m:e>
                        <m:sub>
                          <m:r>
                            <a:rPr lang="es-CL" sz="1600" b="0" i="1" smtClean="0">
                              <a:solidFill>
                                <a:srgbClr val="FF0000"/>
                              </a:solidFill>
                              <a:latin typeface="Cambria Math" panose="02040503050406030204" pitchFamily="18" charset="0"/>
                            </a:rPr>
                            <m:t>1</m:t>
                          </m:r>
                        </m:sub>
                      </m:sSub>
                      <m:r>
                        <a:rPr lang="es-CL" sz="1600" i="1">
                          <a:solidFill>
                            <a:srgbClr val="FF0000"/>
                          </a:solidFill>
                          <a:latin typeface="Cambria Math" panose="02040503050406030204" pitchFamily="18" charset="0"/>
                        </a:rPr>
                        <m:t>=</m:t>
                      </m:r>
                      <m:f>
                        <m:fPr>
                          <m:ctrlPr>
                            <a:rPr lang="es-CL" sz="1600" i="1">
                              <a:solidFill>
                                <a:srgbClr val="FF0000"/>
                              </a:solidFill>
                              <a:latin typeface="Cambria Math" panose="02040503050406030204" pitchFamily="18" charset="0"/>
                            </a:rPr>
                          </m:ctrlPr>
                        </m:fPr>
                        <m:num>
                          <m:sSub>
                            <m:sSubPr>
                              <m:ctrlPr>
                                <a:rPr lang="es-CL" sz="1600" i="1" smtClean="0">
                                  <a:solidFill>
                                    <a:srgbClr val="FF0000"/>
                                  </a:solidFill>
                                  <a:latin typeface="Cambria Math" panose="02040503050406030204" pitchFamily="18" charset="0"/>
                                </a:rPr>
                              </m:ctrlPr>
                            </m:sSubPr>
                            <m:e>
                              <m:r>
                                <a:rPr lang="es-CL" sz="1600" b="0" i="1" smtClean="0">
                                  <a:solidFill>
                                    <a:srgbClr val="FF0000"/>
                                  </a:solidFill>
                                  <a:latin typeface="Cambria Math" panose="02040503050406030204" pitchFamily="18" charset="0"/>
                                </a:rPr>
                                <m:t>𝑋</m:t>
                              </m:r>
                            </m:e>
                            <m:sub>
                              <m:r>
                                <a:rPr lang="es-CL" sz="1600" b="0" i="1" smtClean="0">
                                  <a:solidFill>
                                    <a:srgbClr val="FF0000"/>
                                  </a:solidFill>
                                  <a:latin typeface="Cambria Math" panose="02040503050406030204" pitchFamily="18" charset="0"/>
                                </a:rPr>
                                <m:t>1</m:t>
                              </m:r>
                            </m:sub>
                          </m:sSub>
                          <m:r>
                            <a:rPr lang="es-CL" sz="1600" i="1">
                              <a:solidFill>
                                <a:srgbClr val="FF0000"/>
                              </a:solidFill>
                              <a:latin typeface="Cambria Math" panose="02040503050406030204" pitchFamily="18" charset="0"/>
                            </a:rPr>
                            <m:t>−</m:t>
                          </m:r>
                          <m:r>
                            <a:rPr lang="es-CL" sz="1600" i="1">
                              <a:solidFill>
                                <a:srgbClr val="FF0000"/>
                              </a:solidFill>
                              <a:latin typeface="Cambria Math" panose="02040503050406030204" pitchFamily="18" charset="0"/>
                              <a:ea typeface="Cambria Math" panose="02040503050406030204" pitchFamily="18" charset="0"/>
                            </a:rPr>
                            <m:t>𝜇</m:t>
                          </m:r>
                        </m:num>
                        <m:den>
                          <m:r>
                            <a:rPr lang="es-CL" sz="1600" i="1">
                              <a:solidFill>
                                <a:srgbClr val="FF0000"/>
                              </a:solidFill>
                              <a:latin typeface="Cambria Math" panose="02040503050406030204" pitchFamily="18" charset="0"/>
                              <a:ea typeface="Cambria Math" panose="02040503050406030204" pitchFamily="18" charset="0"/>
                            </a:rPr>
                            <m:t>𝜎</m:t>
                          </m:r>
                        </m:den>
                      </m:f>
                      <m:r>
                        <a:rPr lang="es-CL" sz="1600" i="1">
                          <a:solidFill>
                            <a:srgbClr val="FF0000"/>
                          </a:solidFill>
                          <a:latin typeface="Cambria Math" panose="02040503050406030204" pitchFamily="18" charset="0"/>
                          <a:ea typeface="Cambria Math" panose="02040503050406030204" pitchFamily="18" charset="0"/>
                        </a:rPr>
                        <m:t>=</m:t>
                      </m:r>
                      <m:f>
                        <m:fPr>
                          <m:ctrlPr>
                            <a:rPr lang="es-CL" sz="1600" i="1">
                              <a:solidFill>
                                <a:srgbClr val="FF0000"/>
                              </a:solidFill>
                              <a:latin typeface="Cambria Math" panose="02040503050406030204" pitchFamily="18" charset="0"/>
                              <a:ea typeface="Cambria Math" panose="02040503050406030204" pitchFamily="18" charset="0"/>
                            </a:rPr>
                          </m:ctrlPr>
                        </m:fPr>
                        <m:num>
                          <m:r>
                            <a:rPr lang="es-CL" sz="1600" i="1">
                              <a:solidFill>
                                <a:srgbClr val="FF0000"/>
                              </a:solidFill>
                              <a:latin typeface="Cambria Math" panose="02040503050406030204" pitchFamily="18" charset="0"/>
                              <a:ea typeface="Cambria Math" panose="02040503050406030204" pitchFamily="18" charset="0"/>
                            </a:rPr>
                            <m:t>(85−100)</m:t>
                          </m:r>
                        </m:num>
                        <m:den>
                          <m:r>
                            <a:rPr lang="es-CL" sz="1600" i="1">
                              <a:solidFill>
                                <a:srgbClr val="FF0000"/>
                              </a:solidFill>
                              <a:latin typeface="Cambria Math" panose="02040503050406030204" pitchFamily="18" charset="0"/>
                              <a:ea typeface="Cambria Math" panose="02040503050406030204" pitchFamily="18" charset="0"/>
                            </a:rPr>
                            <m:t>115</m:t>
                          </m:r>
                        </m:den>
                      </m:f>
                      <m:r>
                        <a:rPr lang="es-CL" sz="1600" i="1">
                          <a:solidFill>
                            <a:srgbClr val="FF0000"/>
                          </a:solidFill>
                          <a:latin typeface="Cambria Math" panose="02040503050406030204" pitchFamily="18" charset="0"/>
                          <a:ea typeface="Cambria Math" panose="02040503050406030204" pitchFamily="18" charset="0"/>
                        </a:rPr>
                        <m:t>=−1 </m:t>
                      </m:r>
                      <m:r>
                        <a:rPr lang="es-CL" sz="1600" b="0" i="1" smtClean="0">
                          <a:solidFill>
                            <a:srgbClr val="FF0000"/>
                          </a:solidFill>
                          <a:latin typeface="Cambria Math" panose="02040503050406030204" pitchFamily="18" charset="0"/>
                          <a:ea typeface="Cambria Math" panose="02040503050406030204" pitchFamily="18" charset="0"/>
                        </a:rPr>
                        <m:t>    </m:t>
                      </m:r>
                      <m:r>
                        <a:rPr lang="es-CL" sz="1600" b="0" i="1" smtClean="0">
                          <a:solidFill>
                            <a:srgbClr val="FF0000"/>
                          </a:solidFill>
                          <a:latin typeface="Cambria Math" panose="02040503050406030204" pitchFamily="18" charset="0"/>
                          <a:ea typeface="Cambria Math" panose="02040503050406030204" pitchFamily="18" charset="0"/>
                        </a:rPr>
                        <m:t>𝑦</m:t>
                      </m:r>
                      <m:sSub>
                        <m:sSubPr>
                          <m:ctrlPr>
                            <a:rPr lang="es-CL" sz="1600" i="1">
                              <a:solidFill>
                                <a:srgbClr val="FF0000"/>
                              </a:solidFill>
                              <a:latin typeface="Cambria Math" panose="02040503050406030204" pitchFamily="18" charset="0"/>
                            </a:rPr>
                          </m:ctrlPr>
                        </m:sSubPr>
                        <m:e>
                          <m:r>
                            <a:rPr lang="es-CL" sz="1600" b="0" i="1" smtClean="0">
                              <a:solidFill>
                                <a:srgbClr val="FF0000"/>
                              </a:solidFill>
                              <a:latin typeface="Cambria Math" panose="02040503050406030204" pitchFamily="18" charset="0"/>
                            </a:rPr>
                            <m:t>       </m:t>
                          </m:r>
                          <m:r>
                            <a:rPr lang="es-CL" sz="1600" i="1">
                              <a:solidFill>
                                <a:srgbClr val="FF0000"/>
                              </a:solidFill>
                              <a:latin typeface="Cambria Math" panose="02040503050406030204" pitchFamily="18" charset="0"/>
                            </a:rPr>
                            <m:t>𝑍</m:t>
                          </m:r>
                        </m:e>
                        <m:sub>
                          <m:r>
                            <a:rPr lang="es-CL" sz="1600" b="0" i="1" smtClean="0">
                              <a:solidFill>
                                <a:srgbClr val="FF0000"/>
                              </a:solidFill>
                              <a:latin typeface="Cambria Math" panose="02040503050406030204" pitchFamily="18" charset="0"/>
                            </a:rPr>
                            <m:t>2</m:t>
                          </m:r>
                        </m:sub>
                      </m:sSub>
                      <m:r>
                        <a:rPr lang="es-CL" sz="1600" i="1">
                          <a:solidFill>
                            <a:srgbClr val="FF0000"/>
                          </a:solidFill>
                          <a:latin typeface="Cambria Math" panose="02040503050406030204" pitchFamily="18" charset="0"/>
                          <a:ea typeface="Cambria Math" panose="02040503050406030204" pitchFamily="18" charset="0"/>
                        </a:rPr>
                        <m:t>=</m:t>
                      </m:r>
                      <m:f>
                        <m:fPr>
                          <m:ctrlPr>
                            <a:rPr lang="es-CL" sz="1600" i="1">
                              <a:solidFill>
                                <a:srgbClr val="FF0000"/>
                              </a:solidFill>
                              <a:latin typeface="Cambria Math" panose="02040503050406030204" pitchFamily="18" charset="0"/>
                              <a:ea typeface="Cambria Math" panose="02040503050406030204" pitchFamily="18" charset="0"/>
                            </a:rPr>
                          </m:ctrlPr>
                        </m:fPr>
                        <m:num>
                          <m:r>
                            <a:rPr lang="es-CL" sz="1600" i="1">
                              <a:solidFill>
                                <a:srgbClr val="FF0000"/>
                              </a:solidFill>
                              <a:latin typeface="Cambria Math" panose="02040503050406030204" pitchFamily="18" charset="0"/>
                              <a:ea typeface="Cambria Math" panose="02040503050406030204" pitchFamily="18" charset="0"/>
                            </a:rPr>
                            <m:t>(</m:t>
                          </m:r>
                          <m:r>
                            <a:rPr lang="es-CL" sz="1600" b="0" i="1" smtClean="0">
                              <a:solidFill>
                                <a:srgbClr val="FF0000"/>
                              </a:solidFill>
                              <a:latin typeface="Cambria Math" panose="02040503050406030204" pitchFamily="18" charset="0"/>
                              <a:ea typeface="Cambria Math" panose="02040503050406030204" pitchFamily="18" charset="0"/>
                            </a:rPr>
                            <m:t>115</m:t>
                          </m:r>
                          <m:r>
                            <a:rPr lang="es-CL" sz="1600" i="1">
                              <a:solidFill>
                                <a:srgbClr val="FF0000"/>
                              </a:solidFill>
                              <a:latin typeface="Cambria Math" panose="02040503050406030204" pitchFamily="18" charset="0"/>
                              <a:ea typeface="Cambria Math" panose="02040503050406030204" pitchFamily="18" charset="0"/>
                            </a:rPr>
                            <m:t>−100)</m:t>
                          </m:r>
                        </m:num>
                        <m:den>
                          <m:r>
                            <a:rPr lang="es-CL" sz="1600" i="1">
                              <a:solidFill>
                                <a:srgbClr val="FF0000"/>
                              </a:solidFill>
                              <a:latin typeface="Cambria Math" panose="02040503050406030204" pitchFamily="18" charset="0"/>
                              <a:ea typeface="Cambria Math" panose="02040503050406030204" pitchFamily="18" charset="0"/>
                            </a:rPr>
                            <m:t>115</m:t>
                          </m:r>
                        </m:den>
                      </m:f>
                      <m:r>
                        <a:rPr lang="es-CL" sz="1600" i="1">
                          <a:solidFill>
                            <a:srgbClr val="FF0000"/>
                          </a:solidFill>
                          <a:latin typeface="Cambria Math" panose="02040503050406030204" pitchFamily="18" charset="0"/>
                          <a:ea typeface="Cambria Math" panose="02040503050406030204" pitchFamily="18" charset="0"/>
                        </a:rPr>
                        <m:t>=1</m:t>
                      </m:r>
                    </m:oMath>
                  </m:oMathPara>
                </a14:m>
                <a:endParaRPr lang="es-CL" sz="1600" dirty="0">
                  <a:solidFill>
                    <a:srgbClr val="FF0000"/>
                  </a:solidFill>
                  <a:latin typeface="Calibri Light" panose="020F0302020204030204" pitchFamily="34" charset="0"/>
                  <a:cs typeface="Calibri Light" panose="020F0302020204030204" pitchFamily="34"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488157" y="1735763"/>
                <a:ext cx="5685787" cy="561372"/>
              </a:xfrm>
              <a:prstGeom prst="rect">
                <a:avLst/>
              </a:prstGeom>
              <a:blipFill>
                <a:blip r:embed="rId6"/>
                <a:stretch>
                  <a:fillRect/>
                </a:stretch>
              </a:blipFill>
            </p:spPr>
            <p:txBody>
              <a:bodyPr/>
              <a:lstStyle/>
              <a:p>
                <a:r>
                  <a:rPr lang="es-CL">
                    <a:noFill/>
                  </a:rPr>
                  <a:t> </a:t>
                </a:r>
              </a:p>
            </p:txBody>
          </p:sp>
        </mc:Fallback>
      </mc:AlternateContent>
      <p:pic>
        <p:nvPicPr>
          <p:cNvPr id="9" name="Imagen 8"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579" y="2297135"/>
            <a:ext cx="2660272" cy="2694031"/>
          </a:xfrm>
          <a:prstGeom prst="rect">
            <a:avLst/>
          </a:prstGeom>
        </p:spPr>
      </p:pic>
      <p:pic>
        <p:nvPicPr>
          <p:cNvPr id="10" name="Imagen 9"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9095" y="2373148"/>
            <a:ext cx="2735740" cy="2317333"/>
          </a:xfrm>
          <a:prstGeom prst="rect">
            <a:avLst/>
          </a:prstGeom>
        </p:spPr>
      </p:pic>
      <p:cxnSp>
        <p:nvCxnSpPr>
          <p:cNvPr id="16" name="Conector recto de flecha 15"/>
          <p:cNvCxnSpPr/>
          <p:nvPr/>
        </p:nvCxnSpPr>
        <p:spPr>
          <a:xfrm>
            <a:off x="3635896" y="3501008"/>
            <a:ext cx="695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259633" y="5971724"/>
            <a:ext cx="7488832" cy="369332"/>
          </a:xfrm>
          <a:prstGeom prst="rect">
            <a:avLst/>
          </a:prstGeom>
          <a:noFill/>
        </p:spPr>
        <p:txBody>
          <a:bodyPr wrap="square" rtlCol="0">
            <a:spAutoFit/>
          </a:bodyPr>
          <a:lstStyle/>
          <a:p>
            <a:r>
              <a:rPr lang="es-CL" i="1" dirty="0" smtClean="0">
                <a:solidFill>
                  <a:srgbClr val="FF0000"/>
                </a:solidFill>
                <a:latin typeface="Calibri Light" panose="020F0302020204030204" pitchFamily="34" charset="0"/>
                <a:cs typeface="Calibri Light" panose="020F0302020204030204" pitchFamily="34" charset="0"/>
              </a:rPr>
              <a:t>Concluimos que el 68,3% de la población presenta un CI entre 85 y 115  puntos</a:t>
            </a:r>
            <a:endParaRPr lang="es-CL"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612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7"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𝐸𝑗𝑒𝑚𝑝𝑙𝑜</m:t>
                      </m:r>
                    </m:oMath>
                  </m:oMathPara>
                </a14:m>
                <a:endParaRPr lang="es-CL" sz="2600" i="1" dirty="0" smtClean="0">
                  <a:solidFill>
                    <a:srgbClr val="FF0000"/>
                  </a:solidFill>
                  <a:latin typeface="Calibri Light" panose="020F0302020204030204" pitchFamily="34" charset="0"/>
                  <a:cs typeface="Calibri Light" panose="020F03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el cálculo:</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389944" y="1223508"/>
                <a:ext cx="23445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solidFill>
                            <a:srgbClr val="FF0000"/>
                          </a:solidFill>
                          <a:latin typeface="Cambria Math" panose="02040503050406030204" pitchFamily="18" charset="0"/>
                        </a:rPr>
                        <m:t>𝑃</m:t>
                      </m:r>
                      <m:d>
                        <m:dPr>
                          <m:ctrlPr>
                            <a:rPr lang="es-CL" sz="1600" b="0" i="1" smtClean="0">
                              <a:solidFill>
                                <a:srgbClr val="FF0000"/>
                              </a:solidFill>
                              <a:latin typeface="Cambria Math" panose="02040503050406030204" pitchFamily="18" charset="0"/>
                            </a:rPr>
                          </m:ctrlPr>
                        </m:dPr>
                        <m:e>
                          <m:r>
                            <a:rPr lang="es-CL" sz="1600" b="0" i="1" smtClean="0">
                              <a:solidFill>
                                <a:srgbClr val="FF0000"/>
                              </a:solidFill>
                              <a:latin typeface="Cambria Math" panose="02040503050406030204" pitchFamily="18" charset="0"/>
                            </a:rPr>
                            <m:t>85&lt;</m:t>
                          </m:r>
                          <m:r>
                            <a:rPr lang="es-CL" sz="1600" b="0" i="1" smtClean="0">
                              <a:solidFill>
                                <a:srgbClr val="FF0000"/>
                              </a:solidFill>
                              <a:latin typeface="Cambria Math" panose="02040503050406030204" pitchFamily="18" charset="0"/>
                            </a:rPr>
                            <m:t>𝑥</m:t>
                          </m:r>
                          <m:r>
                            <a:rPr lang="es-CL" sz="1600" b="0" i="1" smtClean="0">
                              <a:solidFill>
                                <a:srgbClr val="FF0000"/>
                              </a:solidFill>
                              <a:latin typeface="Cambria Math" panose="02040503050406030204" pitchFamily="18" charset="0"/>
                              <a:ea typeface="Cambria Math" panose="02040503050406030204" pitchFamily="18" charset="0"/>
                            </a:rPr>
                            <m:t>≤115</m:t>
                          </m:r>
                        </m:e>
                      </m:d>
                      <m:r>
                        <a:rPr lang="es-CL" sz="1600" b="0" i="1" smtClean="0">
                          <a:solidFill>
                            <a:srgbClr val="FF0000"/>
                          </a:solidFill>
                          <a:latin typeface="Cambria Math" panose="02040503050406030204" pitchFamily="18" charset="0"/>
                          <a:ea typeface="Cambria Math" panose="02040503050406030204" pitchFamily="18" charset="0"/>
                        </a:rPr>
                        <m:t>=0,683</m:t>
                      </m:r>
                    </m:oMath>
                  </m:oMathPara>
                </a14:m>
                <a:endParaRPr lang="es-CL" sz="1600"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389944" y="1223508"/>
                <a:ext cx="2344553" cy="246221"/>
              </a:xfrm>
              <a:prstGeom prst="rect">
                <a:avLst/>
              </a:prstGeom>
              <a:blipFill>
                <a:blip r:embed="rId4"/>
                <a:stretch>
                  <a:fillRect l="-1299" r="-1039" b="-1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556998" y="5864298"/>
                <a:ext cx="47127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85&lt;</m:t>
                          </m:r>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≤110</m:t>
                          </m:r>
                        </m:e>
                      </m:d>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−1&lt;</m:t>
                          </m:r>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≤1</m:t>
                          </m:r>
                        </m:e>
                      </m:d>
                      <m:r>
                        <a:rPr lang="es-CL" b="0" i="1" smtClean="0">
                          <a:solidFill>
                            <a:srgbClr val="FF0000"/>
                          </a:solidFill>
                          <a:latin typeface="Cambria Math" panose="02040503050406030204" pitchFamily="18" charset="0"/>
                          <a:ea typeface="Cambria Math" panose="02040503050406030204" pitchFamily="18" charset="0"/>
                        </a:rPr>
                        <m:t>=0,6826</m:t>
                      </m:r>
                    </m:oMath>
                  </m:oMathPara>
                </a14:m>
                <a:endParaRPr lang="es-CL" dirty="0">
                  <a:solidFill>
                    <a:srgbClr val="FF0000"/>
                  </a:solidFill>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3556998" y="5864298"/>
                <a:ext cx="4712765" cy="276999"/>
              </a:xfrm>
              <a:prstGeom prst="rect">
                <a:avLst/>
              </a:prstGeom>
              <a:blipFill>
                <a:blip r:embed="rId5"/>
                <a:stretch>
                  <a:fillRect b="-133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488157" y="1735763"/>
                <a:ext cx="5685787" cy="561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sz="1600" i="1" smtClean="0">
                              <a:solidFill>
                                <a:schemeClr val="tx1"/>
                              </a:solidFill>
                              <a:latin typeface="Cambria Math" panose="02040503050406030204" pitchFamily="18" charset="0"/>
                            </a:rPr>
                          </m:ctrlPr>
                        </m:sSubPr>
                        <m:e>
                          <m:r>
                            <a:rPr lang="es-CL" sz="1600" b="0" i="1" smtClean="0">
                              <a:solidFill>
                                <a:schemeClr val="tx1"/>
                              </a:solidFill>
                              <a:latin typeface="Cambria Math" panose="02040503050406030204" pitchFamily="18" charset="0"/>
                            </a:rPr>
                            <m:t>𝑍</m:t>
                          </m:r>
                        </m:e>
                        <m:sub>
                          <m:r>
                            <a:rPr lang="es-CL" sz="1600" b="0" i="1" smtClean="0">
                              <a:solidFill>
                                <a:schemeClr val="tx1"/>
                              </a:solidFill>
                              <a:latin typeface="Cambria Math" panose="02040503050406030204" pitchFamily="18" charset="0"/>
                            </a:rPr>
                            <m:t>1</m:t>
                          </m:r>
                        </m:sub>
                      </m:sSub>
                      <m:r>
                        <a:rPr lang="es-CL" sz="1600" i="1">
                          <a:solidFill>
                            <a:schemeClr val="tx1"/>
                          </a:solidFill>
                          <a:latin typeface="Cambria Math" panose="02040503050406030204" pitchFamily="18" charset="0"/>
                        </a:rPr>
                        <m:t>=</m:t>
                      </m:r>
                      <m:f>
                        <m:fPr>
                          <m:ctrlPr>
                            <a:rPr lang="es-CL" sz="1600" i="1">
                              <a:solidFill>
                                <a:schemeClr val="tx1"/>
                              </a:solidFill>
                              <a:latin typeface="Cambria Math" panose="02040503050406030204" pitchFamily="18" charset="0"/>
                            </a:rPr>
                          </m:ctrlPr>
                        </m:fPr>
                        <m:num>
                          <m:sSub>
                            <m:sSubPr>
                              <m:ctrlPr>
                                <a:rPr lang="es-CL" sz="1600" i="1" smtClean="0">
                                  <a:solidFill>
                                    <a:schemeClr val="tx1"/>
                                  </a:solidFill>
                                  <a:latin typeface="Cambria Math" panose="02040503050406030204" pitchFamily="18" charset="0"/>
                                </a:rPr>
                              </m:ctrlPr>
                            </m:sSubPr>
                            <m:e>
                              <m:r>
                                <a:rPr lang="es-CL" sz="1600" b="0" i="1" smtClean="0">
                                  <a:solidFill>
                                    <a:schemeClr val="tx1"/>
                                  </a:solidFill>
                                  <a:latin typeface="Cambria Math" panose="02040503050406030204" pitchFamily="18" charset="0"/>
                                </a:rPr>
                                <m:t>𝑋</m:t>
                              </m:r>
                            </m:e>
                            <m:sub>
                              <m:r>
                                <a:rPr lang="es-CL" sz="1600" b="0" i="1" smtClean="0">
                                  <a:solidFill>
                                    <a:schemeClr val="tx1"/>
                                  </a:solidFill>
                                  <a:latin typeface="Cambria Math" panose="02040503050406030204" pitchFamily="18" charset="0"/>
                                </a:rPr>
                                <m:t>1</m:t>
                              </m:r>
                            </m:sub>
                          </m:sSub>
                          <m:r>
                            <a:rPr lang="es-CL" sz="1600" i="1">
                              <a:solidFill>
                                <a:schemeClr val="tx1"/>
                              </a:solidFill>
                              <a:latin typeface="Cambria Math" panose="02040503050406030204" pitchFamily="18" charset="0"/>
                            </a:rPr>
                            <m:t>−</m:t>
                          </m:r>
                          <m:r>
                            <a:rPr lang="es-CL" sz="1600" i="1">
                              <a:solidFill>
                                <a:schemeClr val="tx1"/>
                              </a:solidFill>
                              <a:latin typeface="Cambria Math" panose="02040503050406030204" pitchFamily="18" charset="0"/>
                              <a:ea typeface="Cambria Math" panose="02040503050406030204" pitchFamily="18" charset="0"/>
                            </a:rPr>
                            <m:t>𝜇</m:t>
                          </m:r>
                        </m:num>
                        <m:den>
                          <m:r>
                            <a:rPr lang="es-CL" sz="1600" i="1">
                              <a:solidFill>
                                <a:schemeClr val="tx1"/>
                              </a:solidFill>
                              <a:latin typeface="Cambria Math" panose="02040503050406030204" pitchFamily="18" charset="0"/>
                              <a:ea typeface="Cambria Math" panose="02040503050406030204" pitchFamily="18" charset="0"/>
                            </a:rPr>
                            <m:t>𝜎</m:t>
                          </m:r>
                        </m:den>
                      </m:f>
                      <m:r>
                        <a:rPr lang="es-CL" sz="1600" i="1">
                          <a:solidFill>
                            <a:schemeClr val="tx1"/>
                          </a:solidFill>
                          <a:latin typeface="Cambria Math" panose="02040503050406030204" pitchFamily="18" charset="0"/>
                          <a:ea typeface="Cambria Math" panose="02040503050406030204" pitchFamily="18" charset="0"/>
                        </a:rPr>
                        <m:t>=</m:t>
                      </m:r>
                      <m:f>
                        <m:fPr>
                          <m:ctrlPr>
                            <a:rPr lang="es-CL" sz="1600" i="1">
                              <a:solidFill>
                                <a:schemeClr val="tx1"/>
                              </a:solidFill>
                              <a:latin typeface="Cambria Math" panose="02040503050406030204" pitchFamily="18" charset="0"/>
                              <a:ea typeface="Cambria Math" panose="02040503050406030204" pitchFamily="18" charset="0"/>
                            </a:rPr>
                          </m:ctrlPr>
                        </m:fPr>
                        <m:num>
                          <m:r>
                            <a:rPr lang="es-CL" sz="1600" i="1">
                              <a:solidFill>
                                <a:schemeClr val="tx1"/>
                              </a:solidFill>
                              <a:latin typeface="Cambria Math" panose="02040503050406030204" pitchFamily="18" charset="0"/>
                              <a:ea typeface="Cambria Math" panose="02040503050406030204" pitchFamily="18" charset="0"/>
                            </a:rPr>
                            <m:t>(85−100)</m:t>
                          </m:r>
                        </m:num>
                        <m:den>
                          <m:r>
                            <a:rPr lang="es-CL" sz="1600" i="1">
                              <a:solidFill>
                                <a:schemeClr val="tx1"/>
                              </a:solidFill>
                              <a:latin typeface="Cambria Math" panose="02040503050406030204" pitchFamily="18" charset="0"/>
                              <a:ea typeface="Cambria Math" panose="02040503050406030204" pitchFamily="18" charset="0"/>
                            </a:rPr>
                            <m:t>115</m:t>
                          </m:r>
                        </m:den>
                      </m:f>
                      <m:r>
                        <a:rPr lang="es-CL" sz="1600" i="1">
                          <a:solidFill>
                            <a:schemeClr val="tx1"/>
                          </a:solidFill>
                          <a:latin typeface="Cambria Math" panose="02040503050406030204" pitchFamily="18" charset="0"/>
                          <a:ea typeface="Cambria Math" panose="02040503050406030204" pitchFamily="18" charset="0"/>
                        </a:rPr>
                        <m:t>=−1 </m:t>
                      </m:r>
                      <m:r>
                        <a:rPr lang="es-CL" sz="1600" b="0" i="1" smtClean="0">
                          <a:solidFill>
                            <a:schemeClr val="tx1"/>
                          </a:solidFill>
                          <a:latin typeface="Cambria Math" panose="02040503050406030204" pitchFamily="18" charset="0"/>
                          <a:ea typeface="Cambria Math" panose="02040503050406030204" pitchFamily="18" charset="0"/>
                        </a:rPr>
                        <m:t>    </m:t>
                      </m:r>
                      <m:r>
                        <a:rPr lang="es-CL" sz="1600" b="0" i="1" smtClean="0">
                          <a:solidFill>
                            <a:schemeClr val="tx1"/>
                          </a:solidFill>
                          <a:latin typeface="Cambria Math" panose="02040503050406030204" pitchFamily="18" charset="0"/>
                          <a:ea typeface="Cambria Math" panose="02040503050406030204" pitchFamily="18" charset="0"/>
                        </a:rPr>
                        <m:t>𝑦</m:t>
                      </m:r>
                      <m:sSub>
                        <m:sSubPr>
                          <m:ctrlPr>
                            <a:rPr lang="es-CL" sz="1600" i="1">
                              <a:solidFill>
                                <a:schemeClr val="tx1"/>
                              </a:solidFill>
                              <a:latin typeface="Cambria Math" panose="02040503050406030204" pitchFamily="18" charset="0"/>
                            </a:rPr>
                          </m:ctrlPr>
                        </m:sSubPr>
                        <m:e>
                          <m:r>
                            <a:rPr lang="es-CL" sz="1600" b="0" i="1" smtClean="0">
                              <a:solidFill>
                                <a:schemeClr val="tx1"/>
                              </a:solidFill>
                              <a:latin typeface="Cambria Math" panose="02040503050406030204" pitchFamily="18" charset="0"/>
                            </a:rPr>
                            <m:t>       </m:t>
                          </m:r>
                          <m:r>
                            <a:rPr lang="es-CL" sz="1600" i="1">
                              <a:solidFill>
                                <a:schemeClr val="tx1"/>
                              </a:solidFill>
                              <a:latin typeface="Cambria Math" panose="02040503050406030204" pitchFamily="18" charset="0"/>
                            </a:rPr>
                            <m:t>𝑍</m:t>
                          </m:r>
                        </m:e>
                        <m:sub>
                          <m:r>
                            <a:rPr lang="es-CL" sz="1600" b="0" i="1" smtClean="0">
                              <a:solidFill>
                                <a:schemeClr val="tx1"/>
                              </a:solidFill>
                              <a:latin typeface="Cambria Math" panose="02040503050406030204" pitchFamily="18" charset="0"/>
                            </a:rPr>
                            <m:t>2</m:t>
                          </m:r>
                        </m:sub>
                      </m:sSub>
                      <m:r>
                        <a:rPr lang="es-CL" sz="1600" i="1">
                          <a:solidFill>
                            <a:schemeClr val="tx1"/>
                          </a:solidFill>
                          <a:latin typeface="Cambria Math" panose="02040503050406030204" pitchFamily="18" charset="0"/>
                          <a:ea typeface="Cambria Math" panose="02040503050406030204" pitchFamily="18" charset="0"/>
                        </a:rPr>
                        <m:t>=</m:t>
                      </m:r>
                      <m:f>
                        <m:fPr>
                          <m:ctrlPr>
                            <a:rPr lang="es-CL" sz="1600" i="1">
                              <a:solidFill>
                                <a:schemeClr val="tx1"/>
                              </a:solidFill>
                              <a:latin typeface="Cambria Math" panose="02040503050406030204" pitchFamily="18" charset="0"/>
                              <a:ea typeface="Cambria Math" panose="02040503050406030204" pitchFamily="18" charset="0"/>
                            </a:rPr>
                          </m:ctrlPr>
                        </m:fPr>
                        <m:num>
                          <m:r>
                            <a:rPr lang="es-CL" sz="1600" i="1">
                              <a:solidFill>
                                <a:schemeClr val="tx1"/>
                              </a:solidFill>
                              <a:latin typeface="Cambria Math" panose="02040503050406030204" pitchFamily="18" charset="0"/>
                              <a:ea typeface="Cambria Math" panose="02040503050406030204" pitchFamily="18" charset="0"/>
                            </a:rPr>
                            <m:t>(</m:t>
                          </m:r>
                          <m:r>
                            <a:rPr lang="es-CL" sz="1600" b="0" i="1" smtClean="0">
                              <a:solidFill>
                                <a:schemeClr val="tx1"/>
                              </a:solidFill>
                              <a:latin typeface="Cambria Math" panose="02040503050406030204" pitchFamily="18" charset="0"/>
                              <a:ea typeface="Cambria Math" panose="02040503050406030204" pitchFamily="18" charset="0"/>
                            </a:rPr>
                            <m:t>115</m:t>
                          </m:r>
                          <m:r>
                            <a:rPr lang="es-CL" sz="1600" i="1">
                              <a:solidFill>
                                <a:schemeClr val="tx1"/>
                              </a:solidFill>
                              <a:latin typeface="Cambria Math" panose="02040503050406030204" pitchFamily="18" charset="0"/>
                              <a:ea typeface="Cambria Math" panose="02040503050406030204" pitchFamily="18" charset="0"/>
                            </a:rPr>
                            <m:t>−100)</m:t>
                          </m:r>
                        </m:num>
                        <m:den>
                          <m:r>
                            <a:rPr lang="es-CL" sz="1600" i="1">
                              <a:solidFill>
                                <a:schemeClr val="tx1"/>
                              </a:solidFill>
                              <a:latin typeface="Cambria Math" panose="02040503050406030204" pitchFamily="18" charset="0"/>
                              <a:ea typeface="Cambria Math" panose="02040503050406030204" pitchFamily="18" charset="0"/>
                            </a:rPr>
                            <m:t>115</m:t>
                          </m:r>
                        </m:den>
                      </m:f>
                      <m:r>
                        <a:rPr lang="es-CL" sz="1600" i="1">
                          <a:solidFill>
                            <a:schemeClr val="tx1"/>
                          </a:solidFill>
                          <a:latin typeface="Cambria Math" panose="02040503050406030204" pitchFamily="18" charset="0"/>
                          <a:ea typeface="Cambria Math" panose="02040503050406030204" pitchFamily="18" charset="0"/>
                        </a:rPr>
                        <m:t>=1</m:t>
                      </m:r>
                    </m:oMath>
                  </m:oMathPara>
                </a14:m>
                <a:endParaRPr lang="es-CL" sz="1600" dirty="0">
                  <a:solidFill>
                    <a:schemeClr val="tx1"/>
                  </a:solidFill>
                  <a:latin typeface="Calibri Light" panose="020F0302020204030204" pitchFamily="34" charset="0"/>
                  <a:cs typeface="Calibri Light" panose="020F0302020204030204" pitchFamily="34"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488157" y="1735763"/>
                <a:ext cx="5685787" cy="561372"/>
              </a:xfrm>
              <a:prstGeom prst="rect">
                <a:avLst/>
              </a:prstGeom>
              <a:blipFill>
                <a:blip r:embed="rId6"/>
                <a:stretch>
                  <a:fillRect/>
                </a:stretch>
              </a:blipFill>
            </p:spPr>
            <p:txBody>
              <a:bodyPr/>
              <a:lstStyle/>
              <a:p>
                <a:r>
                  <a:rPr lang="es-CL">
                    <a:noFill/>
                  </a:rPr>
                  <a:t> </a:t>
                </a:r>
              </a:p>
            </p:txBody>
          </p:sp>
        </mc:Fallback>
      </mc:AlternateContent>
      <p:pic>
        <p:nvPicPr>
          <p:cNvPr id="9" name="Imagen 8"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579" y="2297135"/>
            <a:ext cx="2660272" cy="2694031"/>
          </a:xfrm>
          <a:prstGeom prst="rect">
            <a:avLst/>
          </a:prstGeom>
        </p:spPr>
      </p:pic>
      <p:sp>
        <p:nvSpPr>
          <p:cNvPr id="2" name="CuadroTexto 1"/>
          <p:cNvSpPr txBox="1"/>
          <p:nvPr/>
        </p:nvSpPr>
        <p:spPr>
          <a:xfrm>
            <a:off x="3491880" y="2493579"/>
            <a:ext cx="5544616"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Si lo realizamos con la tabla de probabilidades tenemos:</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4" name="Rectángulo 3"/>
              <p:cNvSpPr/>
              <p:nvPr/>
            </p:nvSpPr>
            <p:spPr>
              <a:xfrm>
                <a:off x="2876214" y="3248294"/>
                <a:ext cx="6408712"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L" sz="1600" i="1" smtClean="0">
                          <a:latin typeface="Cambria Math"/>
                          <a:cs typeface="Calibri" pitchFamily="34" charset="0"/>
                        </a:rPr>
                        <m:t> </m:t>
                      </m:r>
                      <m:r>
                        <a:rPr lang="es-CL" sz="1600" i="1">
                          <a:latin typeface="Cambria Math"/>
                          <a:cs typeface="Calibri" pitchFamily="34" charset="0"/>
                        </a:rPr>
                        <m:t>𝑃</m:t>
                      </m:r>
                      <m:d>
                        <m:dPr>
                          <m:ctrlPr>
                            <a:rPr lang="es-CL" sz="1600" i="1">
                              <a:latin typeface="Cambria Math" panose="02040503050406030204" pitchFamily="18" charset="0"/>
                              <a:cs typeface="Calibri" pitchFamily="34" charset="0"/>
                            </a:rPr>
                          </m:ctrlPr>
                        </m:dPr>
                        <m:e>
                          <m:r>
                            <a:rPr lang="es-CL" sz="1600" b="0" i="1" smtClean="0">
                              <a:latin typeface="Cambria Math" panose="02040503050406030204" pitchFamily="18" charset="0"/>
                              <a:cs typeface="Calibri" pitchFamily="34" charset="0"/>
                            </a:rPr>
                            <m:t>−</m:t>
                          </m:r>
                          <m:r>
                            <a:rPr lang="es-CL" sz="1600" i="1">
                              <a:latin typeface="Cambria Math"/>
                              <a:cs typeface="Calibri" pitchFamily="34" charset="0"/>
                            </a:rPr>
                            <m:t>1&lt;</m:t>
                          </m:r>
                          <m:r>
                            <a:rPr lang="es-CL" sz="1600" i="1">
                              <a:latin typeface="Cambria Math"/>
                              <a:cs typeface="Calibri" pitchFamily="34" charset="0"/>
                            </a:rPr>
                            <m:t>𝑥</m:t>
                          </m:r>
                          <m:r>
                            <a:rPr lang="es-CL" sz="1600" i="1">
                              <a:latin typeface="Cambria Math"/>
                              <a:cs typeface="Calibri" pitchFamily="34" charset="0"/>
                            </a:rPr>
                            <m:t>&lt;1</m:t>
                          </m:r>
                        </m:e>
                      </m:d>
                      <m:r>
                        <a:rPr lang="es-CL" sz="1600" i="1">
                          <a:latin typeface="Cambria Math"/>
                          <a:ea typeface="Cambria Math"/>
                          <a:cs typeface="Calibri" pitchFamily="34" charset="0"/>
                        </a:rPr>
                        <m:t>==∅</m:t>
                      </m:r>
                      <m:d>
                        <m:dPr>
                          <m:ctrlPr>
                            <a:rPr lang="es-CL" sz="1600" i="1">
                              <a:latin typeface="Cambria Math" panose="02040503050406030204" pitchFamily="18" charset="0"/>
                              <a:ea typeface="Cambria Math"/>
                              <a:cs typeface="Calibri" pitchFamily="34" charset="0"/>
                            </a:rPr>
                          </m:ctrlPr>
                        </m:dPr>
                        <m:e>
                          <m:r>
                            <a:rPr lang="es-CL" sz="1600" i="1">
                              <a:latin typeface="Cambria Math"/>
                              <a:ea typeface="Cambria Math"/>
                              <a:cs typeface="Calibri" pitchFamily="34" charset="0"/>
                            </a:rPr>
                            <m:t>1</m:t>
                          </m:r>
                        </m:e>
                      </m:d>
                      <m:r>
                        <a:rPr lang="es-CL" sz="1600" i="1">
                          <a:latin typeface="Cambria Math"/>
                          <a:ea typeface="Cambria Math"/>
                          <a:cs typeface="Calibri" pitchFamily="34" charset="0"/>
                        </a:rPr>
                        <m:t>−∅</m:t>
                      </m:r>
                      <m:d>
                        <m:dPr>
                          <m:ctrlPr>
                            <a:rPr lang="es-CL" sz="1600" i="1">
                              <a:latin typeface="Cambria Math" panose="02040503050406030204" pitchFamily="18" charset="0"/>
                              <a:ea typeface="Cambria Math"/>
                              <a:cs typeface="Calibri" pitchFamily="34" charset="0"/>
                            </a:rPr>
                          </m:ctrlPr>
                        </m:dPr>
                        <m:e>
                          <m:r>
                            <a:rPr lang="es-CL" sz="1600" i="1">
                              <a:latin typeface="Cambria Math"/>
                              <a:ea typeface="Cambria Math"/>
                              <a:cs typeface="Calibri" pitchFamily="34" charset="0"/>
                            </a:rPr>
                            <m:t>−1</m:t>
                          </m:r>
                        </m:e>
                      </m:d>
                      <m:r>
                        <a:rPr lang="es-CL" sz="1600" i="1">
                          <a:latin typeface="Cambria Math"/>
                          <a:ea typeface="Cambria Math"/>
                          <a:cs typeface="Calibri" pitchFamily="34" charset="0"/>
                        </a:rPr>
                        <m:t>=0,8413−0,1587=0,6826</m:t>
                      </m:r>
                    </m:oMath>
                  </m:oMathPara>
                </a14:m>
                <a:endParaRPr lang="es-CL" sz="1600" dirty="0">
                  <a:latin typeface="Calibri Light" panose="020F0302020204030204" pitchFamily="34" charset="0"/>
                  <a:cs typeface="Calibri Light" panose="020F03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876214" y="3248294"/>
                <a:ext cx="6408712" cy="338554"/>
              </a:xfrm>
              <a:prstGeom prst="rect">
                <a:avLst/>
              </a:prstGeom>
              <a:blipFill>
                <a:blip r:embed="rId8"/>
                <a:stretch>
                  <a:fillRect/>
                </a:stretch>
              </a:blipFill>
            </p:spPr>
            <p:txBody>
              <a:bodyPr/>
              <a:lstStyle/>
              <a:p>
                <a:r>
                  <a:rPr lang="es-CL">
                    <a:noFill/>
                  </a:rPr>
                  <a:t> </a:t>
                </a:r>
              </a:p>
            </p:txBody>
          </p:sp>
        </mc:Fallback>
      </mc:AlternateContent>
      <p:pic>
        <p:nvPicPr>
          <p:cNvPr id="13" name="9 Imagen" descr="Recorte de pantalla"/>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7263" y="3927149"/>
            <a:ext cx="1994468" cy="122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0232" y="3551944"/>
            <a:ext cx="1968128" cy="2224394"/>
          </a:xfrm>
          <a:prstGeom prst="rect">
            <a:avLst/>
          </a:prstGeom>
        </p:spPr>
      </p:pic>
      <p:sp>
        <p:nvSpPr>
          <p:cNvPr id="15" name="CuadroTexto 14"/>
          <p:cNvSpPr txBox="1"/>
          <p:nvPr/>
        </p:nvSpPr>
        <p:spPr>
          <a:xfrm>
            <a:off x="1170128" y="6307105"/>
            <a:ext cx="7488832" cy="369332"/>
          </a:xfrm>
          <a:prstGeom prst="rect">
            <a:avLst/>
          </a:prstGeom>
          <a:noFill/>
        </p:spPr>
        <p:txBody>
          <a:bodyPr wrap="square" rtlCol="0">
            <a:spAutoFit/>
          </a:bodyPr>
          <a:lstStyle/>
          <a:p>
            <a:r>
              <a:rPr lang="es-CL" i="1" dirty="0" smtClean="0">
                <a:solidFill>
                  <a:srgbClr val="FF0000"/>
                </a:solidFill>
                <a:latin typeface="Calibri Light" panose="020F0302020204030204" pitchFamily="34" charset="0"/>
                <a:cs typeface="Calibri Light" panose="020F0302020204030204" pitchFamily="34" charset="0"/>
              </a:rPr>
              <a:t>Concluimos que el 68,3% de la población presenta un CI entre 85 y 115  puntos</a:t>
            </a:r>
            <a:endParaRPr lang="es-CL"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2855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7" grpId="0"/>
      <p:bldP spid="2" grpId="0"/>
      <p:bldP spid="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14:m>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a14:m>
                <a:r>
                  <a:rPr lang="es-CL" sz="2600" i="1" dirty="0" smtClean="0">
                    <a:solidFill>
                      <a:srgbClr val="FF0000"/>
                    </a:solidFill>
                    <a:latin typeface="Calibri Light" panose="020F0302020204030204" pitchFamily="34" charset="0"/>
                    <a:cs typeface="Calibri Light" panose="020F0302020204030204" pitchFamily="34" charset="0"/>
                  </a:rPr>
                  <a:t>: Ejemplo</a:t>
                </a: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t="-24242" b="-50000"/>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el cálculo:</a:t>
            </a:r>
            <a:endParaRPr lang="es-CL" i="1" dirty="0">
              <a:latin typeface="Calibri Light" panose="020F0302020204030204" pitchFamily="34" charset="0"/>
              <a:cs typeface="Calibri Light" panose="020F0302020204030204" pitchFamily="34" charset="0"/>
            </a:endParaRPr>
          </a:p>
        </p:txBody>
      </p:sp>
      <p:sp>
        <p:nvSpPr>
          <p:cNvPr id="18" name="CuadroTexto 17"/>
          <p:cNvSpPr txBox="1"/>
          <p:nvPr/>
        </p:nvSpPr>
        <p:spPr>
          <a:xfrm>
            <a:off x="453165" y="1644968"/>
            <a:ext cx="2030603"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Puntaje Original X</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389944" y="1223508"/>
                <a:ext cx="14577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rPr>
                            <m:t>&gt;115</m:t>
                          </m:r>
                        </m:e>
                      </m:d>
                      <m:r>
                        <a:rPr lang="es-CL" b="0" i="1" smtClean="0">
                          <a:solidFill>
                            <a:srgbClr val="FF0000"/>
                          </a:solidFill>
                          <a:latin typeface="Cambria Math" panose="02040503050406030204" pitchFamily="18" charset="0"/>
                          <a:ea typeface="Cambria Math" panose="02040503050406030204" pitchFamily="18" charset="0"/>
                        </a:rPr>
                        <m:t>=</m:t>
                      </m:r>
                    </m:oMath>
                  </m:oMathPara>
                </a14:m>
                <a:endParaRPr lang="es-CL"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389944" y="1223508"/>
                <a:ext cx="1457771" cy="276999"/>
              </a:xfrm>
              <a:prstGeom prst="rect">
                <a:avLst/>
              </a:prstGeom>
              <a:blipFill>
                <a:blip r:embed="rId4"/>
                <a:stretch>
                  <a:fillRect l="-2929" r="-1255" b="-111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037382" y="5483188"/>
                <a:ext cx="20829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rPr>
                            <m:t>&gt;115</m:t>
                          </m:r>
                        </m:e>
                      </m:d>
                      <m:r>
                        <a:rPr lang="es-CL" b="0" i="1" smtClean="0">
                          <a:solidFill>
                            <a:srgbClr val="FF0000"/>
                          </a:solidFill>
                          <a:latin typeface="Cambria Math" panose="02040503050406030204" pitchFamily="18" charset="0"/>
                          <a:ea typeface="Cambria Math" panose="02040503050406030204" pitchFamily="18" charset="0"/>
                        </a:rPr>
                        <m:t>=0,159</m:t>
                      </m:r>
                    </m:oMath>
                  </m:oMathPara>
                </a14:m>
                <a:endParaRPr lang="es-CL" dirty="0">
                  <a:solidFill>
                    <a:srgbClr val="FF0000"/>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1037382" y="5483188"/>
                <a:ext cx="2082943" cy="276999"/>
              </a:xfrm>
              <a:prstGeom prst="rect">
                <a:avLst/>
              </a:prstGeom>
              <a:blipFill>
                <a:blip r:embed="rId5"/>
                <a:stretch>
                  <a:fillRect l="-1754" r="-2339" b="-8696"/>
                </a:stretch>
              </a:blipFill>
            </p:spPr>
            <p:txBody>
              <a:bodyPr/>
              <a:lstStyle/>
              <a:p>
                <a:r>
                  <a:rPr lang="es-CL">
                    <a:noFill/>
                  </a:rPr>
                  <a:t> </a:t>
                </a:r>
              </a:p>
            </p:txBody>
          </p:sp>
        </mc:Fallback>
      </mc:AlternateContent>
      <p:pic>
        <p:nvPicPr>
          <p:cNvPr id="4" name="Imagen 3"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32" y="2158761"/>
            <a:ext cx="2876424" cy="3034552"/>
          </a:xfrm>
          <a:prstGeom prst="rect">
            <a:avLst/>
          </a:prstGeom>
        </p:spPr>
      </p:pic>
      <p:pic>
        <p:nvPicPr>
          <p:cNvPr id="7" name="Imagen 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1594" y="2276872"/>
            <a:ext cx="2340886" cy="2589630"/>
          </a:xfrm>
          <a:prstGeom prst="rect">
            <a:avLst/>
          </a:prstGeom>
        </p:spPr>
      </p:pic>
      <p:cxnSp>
        <p:nvCxnSpPr>
          <p:cNvPr id="10" name="Conector recto de flecha 9"/>
          <p:cNvCxnSpPr/>
          <p:nvPr/>
        </p:nvCxnSpPr>
        <p:spPr>
          <a:xfrm>
            <a:off x="3347864" y="3438352"/>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Imagen 11"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2297152"/>
            <a:ext cx="1574763" cy="2569350"/>
          </a:xfrm>
          <a:prstGeom prst="rect">
            <a:avLst/>
          </a:prstGeom>
        </p:spPr>
      </p:pic>
      <p:sp>
        <p:nvSpPr>
          <p:cNvPr id="16" name="CuadroTexto 15"/>
          <p:cNvSpPr txBox="1"/>
          <p:nvPr/>
        </p:nvSpPr>
        <p:spPr>
          <a:xfrm>
            <a:off x="1259633" y="5971724"/>
            <a:ext cx="7488832" cy="369332"/>
          </a:xfrm>
          <a:prstGeom prst="rect">
            <a:avLst/>
          </a:prstGeom>
          <a:noFill/>
        </p:spPr>
        <p:txBody>
          <a:bodyPr wrap="square" rtlCol="0">
            <a:spAutoFit/>
          </a:bodyPr>
          <a:lstStyle/>
          <a:p>
            <a:r>
              <a:rPr lang="es-CL" i="1" dirty="0" smtClean="0">
                <a:solidFill>
                  <a:srgbClr val="FF0000"/>
                </a:solidFill>
                <a:latin typeface="Calibri Light" panose="020F0302020204030204" pitchFamily="34" charset="0"/>
                <a:cs typeface="Calibri Light" panose="020F0302020204030204" pitchFamily="34" charset="0"/>
              </a:rPr>
              <a:t>Concluimos que el 15,9% de la población presenta un CI superior a 115  puntos</a:t>
            </a:r>
            <a:endParaRPr lang="es-CL"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13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251520" y="432234"/>
                <a:ext cx="8784976" cy="400110"/>
              </a:xfrm>
              <a:prstGeom prst="rect">
                <a:avLst/>
              </a:prstGeom>
              <a:noFill/>
            </p:spPr>
            <p:txBody>
              <a:bodyPr wrap="square" lIns="0" tIns="0" rIns="0" bIns="0" rtlCol="0">
                <a:spAutoFit/>
              </a:bodyPr>
              <a:lstStyle/>
              <a:p>
                <a14:m>
                  <m:oMath xmlns:m="http://schemas.openxmlformats.org/officeDocument/2006/math">
                    <m:r>
                      <a:rPr lang="es-CL" sz="2600" i="1" smtClean="0">
                        <a:solidFill>
                          <a:srgbClr val="FF0000"/>
                        </a:solidFill>
                        <a:latin typeface="Cambria Math" panose="02040503050406030204" pitchFamily="18" charset="0"/>
                      </a:rPr>
                      <m:t>𝑀𝑂𝐷𝐸𝐿𝑂</m:t>
                    </m:r>
                    <m:r>
                      <a:rPr lang="es-CL" sz="2600" i="1" smtClean="0">
                        <a:solidFill>
                          <a:srgbClr val="FF0000"/>
                        </a:solidFill>
                        <a:latin typeface="Cambria Math" panose="02040503050406030204" pitchFamily="18" charset="0"/>
                      </a:rPr>
                      <m:t> </m:t>
                    </m:r>
                    <m:r>
                      <a:rPr lang="es-CL" sz="2600" i="1" smtClean="0">
                        <a:solidFill>
                          <a:srgbClr val="FF0000"/>
                        </a:solidFill>
                        <a:latin typeface="Cambria Math" panose="02040503050406030204" pitchFamily="18" charset="0"/>
                      </a:rPr>
                      <m:t>𝑁𝑂𝑅𝑀𝐴𝐿</m:t>
                    </m:r>
                    <m:r>
                      <a:rPr lang="es-CL" sz="2600" b="0" i="1" smtClean="0">
                        <a:solidFill>
                          <a:srgbClr val="FF0000"/>
                        </a:solidFill>
                        <a:latin typeface="Cambria Math" panose="02040503050406030204" pitchFamily="18" charset="0"/>
                      </a:rPr>
                      <m:t>:</m:t>
                    </m:r>
                    <m:r>
                      <a:rPr lang="es-CL" sz="2600" b="0" i="1" smtClean="0">
                        <a:solidFill>
                          <a:srgbClr val="FF0000"/>
                        </a:solidFill>
                        <a:latin typeface="Cambria Math" panose="02040503050406030204" pitchFamily="18" charset="0"/>
                      </a:rPr>
                      <m:t>𝐶</m:t>
                    </m:r>
                    <m:r>
                      <a:rPr lang="es-CL" sz="2600" b="0" i="1" smtClean="0">
                        <a:solidFill>
                          <a:srgbClr val="FF0000"/>
                        </a:solidFill>
                        <a:latin typeface="Cambria Math" panose="02040503050406030204" pitchFamily="18" charset="0"/>
                      </a:rPr>
                      <m:t>á</m:t>
                    </m:r>
                    <m:r>
                      <a:rPr lang="es-CL" sz="2600" b="0" i="1" smtClean="0">
                        <a:solidFill>
                          <a:srgbClr val="FF0000"/>
                        </a:solidFill>
                        <a:latin typeface="Cambria Math" panose="02040503050406030204" pitchFamily="18" charset="0"/>
                      </a:rPr>
                      <m:t>𝑙𝑐𝑢𝑙𝑜</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𝑑𝑒</m:t>
                    </m:r>
                    <m:r>
                      <a:rPr lang="es-CL" sz="2600" b="0" i="1" smtClean="0">
                        <a:solidFill>
                          <a:srgbClr val="FF0000"/>
                        </a:solidFill>
                        <a:latin typeface="Cambria Math" panose="02040503050406030204" pitchFamily="18" charset="0"/>
                      </a:rPr>
                      <m:t> </m:t>
                    </m:r>
                    <m:r>
                      <a:rPr lang="es-CL" sz="2600" b="0" i="1" smtClean="0">
                        <a:solidFill>
                          <a:srgbClr val="FF0000"/>
                        </a:solidFill>
                        <a:latin typeface="Cambria Math" panose="02040503050406030204" pitchFamily="18" charset="0"/>
                      </a:rPr>
                      <m:t>𝑃𝑟𝑜𝑏𝑎𝑏𝑖𝑙𝑖𝑑𝑎𝑑𝑒𝑠</m:t>
                    </m:r>
                  </m:oMath>
                </a14:m>
                <a:r>
                  <a:rPr lang="es-CL" sz="2600" i="1" dirty="0" smtClean="0">
                    <a:solidFill>
                      <a:srgbClr val="FF0000"/>
                    </a:solidFill>
                    <a:latin typeface="Calibri Light" panose="020F0302020204030204" pitchFamily="34" charset="0"/>
                    <a:cs typeface="Calibri Light" panose="020F0302020204030204" pitchFamily="34" charset="0"/>
                  </a:rPr>
                  <a:t>: Ejemplo</a:t>
                </a:r>
              </a:p>
            </p:txBody>
          </p:sp>
        </mc:Choice>
        <mc:Fallback xmlns="">
          <p:sp>
            <p:nvSpPr>
              <p:cNvPr id="6" name="CuadroTexto 5"/>
              <p:cNvSpPr txBox="1">
                <a:spLocks noRot="1" noChangeAspect="1" noMove="1" noResize="1" noEditPoints="1" noAdjustHandles="1" noChangeArrowheads="1" noChangeShapeType="1" noTextEdit="1"/>
              </p:cNvSpPr>
              <p:nvPr/>
            </p:nvSpPr>
            <p:spPr>
              <a:xfrm>
                <a:off x="251520" y="432234"/>
                <a:ext cx="8784976" cy="400110"/>
              </a:xfrm>
              <a:prstGeom prst="rect">
                <a:avLst/>
              </a:prstGeom>
              <a:blipFill>
                <a:blip r:embed="rId3"/>
                <a:stretch>
                  <a:fillRect t="-24242" b="-50000"/>
                </a:stretch>
              </a:blipFill>
            </p:spPr>
            <p:txBody>
              <a:bodyPr/>
              <a:lstStyle/>
              <a:p>
                <a:r>
                  <a:rPr lang="es-CL">
                    <a:noFill/>
                  </a:rPr>
                  <a:t> </a:t>
                </a:r>
              </a:p>
            </p:txBody>
          </p:sp>
        </mc:Fallback>
      </mc:AlternateContent>
      <p:sp>
        <p:nvSpPr>
          <p:cNvPr id="3" name="CuadroTexto 2"/>
          <p:cNvSpPr txBox="1"/>
          <p:nvPr/>
        </p:nvSpPr>
        <p:spPr>
          <a:xfrm>
            <a:off x="431540" y="1146323"/>
            <a:ext cx="2340260" cy="369332"/>
          </a:xfrm>
          <a:prstGeom prst="rect">
            <a:avLst/>
          </a:prstGeom>
          <a:noFill/>
        </p:spPr>
        <p:txBody>
          <a:bodyPr wrap="square" rtlCol="0">
            <a:spAutoFit/>
          </a:bodyPr>
          <a:lstStyle/>
          <a:p>
            <a:pPr algn="just"/>
            <a:r>
              <a:rPr lang="es-CL" i="1" dirty="0" smtClean="0">
                <a:latin typeface="Calibri Light" panose="020F0302020204030204" pitchFamily="34" charset="0"/>
                <a:cs typeface="Calibri Light" panose="020F0302020204030204" pitchFamily="34" charset="0"/>
              </a:rPr>
              <a:t>Para el cálculo:</a:t>
            </a:r>
            <a:endParaRPr lang="es-CL" i="1" dirty="0">
              <a:latin typeface="Calibri Light" panose="020F0302020204030204" pitchFamily="34" charset="0"/>
              <a:cs typeface="Calibri Light" panose="020F0302020204030204" pitchFamily="34" charset="0"/>
            </a:endParaRPr>
          </a:p>
        </p:txBody>
      </p:sp>
      <p:sp>
        <p:nvSpPr>
          <p:cNvPr id="18" name="CuadroTexto 17"/>
          <p:cNvSpPr txBox="1"/>
          <p:nvPr/>
        </p:nvSpPr>
        <p:spPr>
          <a:xfrm>
            <a:off x="1595910" y="1763079"/>
            <a:ext cx="2030603" cy="369332"/>
          </a:xfrm>
          <a:prstGeom prst="rect">
            <a:avLst/>
          </a:prstGeom>
          <a:noFill/>
        </p:spPr>
        <p:txBody>
          <a:bodyPr wrap="square" rtlCol="0">
            <a:spAutoFit/>
          </a:bodyPr>
          <a:lstStyle/>
          <a:p>
            <a:r>
              <a:rPr lang="es-CL" i="1" dirty="0" smtClean="0">
                <a:latin typeface="Calibri Light" panose="020F0302020204030204" pitchFamily="34" charset="0"/>
                <a:cs typeface="Calibri Light" panose="020F0302020204030204" pitchFamily="34" charset="0"/>
              </a:rPr>
              <a:t>Puntaje Original X</a:t>
            </a:r>
            <a:endParaRPr lang="es-CL" i="1"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8" name="CuadroTexto 7"/>
              <p:cNvSpPr txBox="1"/>
              <p:nvPr/>
            </p:nvSpPr>
            <p:spPr>
              <a:xfrm>
                <a:off x="2389944" y="1223508"/>
                <a:ext cx="4539448" cy="276999"/>
              </a:xfrm>
              <a:prstGeom prst="rect">
                <a:avLst/>
              </a:prstGeom>
              <a:noFill/>
            </p:spPr>
            <p:txBody>
              <a:bodyPr wrap="none" lIns="0" tIns="0" rIns="0" bIns="0" rtlCol="0">
                <a:spAutoFit/>
              </a:bodyPr>
              <a:lstStyle/>
              <a:p>
                <a14:m>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rPr>
                          <m:t>&gt;115</m:t>
                        </m:r>
                      </m:e>
                    </m:d>
                    <m:r>
                      <a:rPr lang="es-CL" b="0" i="1" smtClean="0">
                        <a:solidFill>
                          <a:srgbClr val="FF0000"/>
                        </a:solidFill>
                        <a:latin typeface="Cambria Math" panose="02040503050406030204" pitchFamily="18" charset="0"/>
                        <a:ea typeface="Cambria Math" panose="02040503050406030204" pitchFamily="18" charset="0"/>
                      </a:rPr>
                      <m:t>=1−</m:t>
                    </m:r>
                    <m:r>
                      <a:rPr lang="es-CL" b="0" i="1" smtClean="0">
                        <a:solidFill>
                          <a:srgbClr val="FF0000"/>
                        </a:solidFill>
                        <a:latin typeface="Cambria Math" panose="02040503050406030204" pitchFamily="18" charset="0"/>
                        <a:ea typeface="Cambria Math" panose="02040503050406030204" pitchFamily="18" charset="0"/>
                      </a:rPr>
                      <m:t>𝑃</m:t>
                    </m:r>
                    <m:d>
                      <m:dPr>
                        <m:ctrlPr>
                          <a:rPr lang="es-CL" b="0" i="1" smtClean="0">
                            <a:solidFill>
                              <a:srgbClr val="FF0000"/>
                            </a:solidFill>
                            <a:latin typeface="Cambria Math" panose="02040503050406030204" pitchFamily="18" charset="0"/>
                            <a:ea typeface="Cambria Math" panose="02040503050406030204" pitchFamily="18" charset="0"/>
                          </a:rPr>
                        </m:ctrlPr>
                      </m:dPr>
                      <m:e>
                        <m:r>
                          <a:rPr lang="es-CL" b="0" i="1" smtClean="0">
                            <a:solidFill>
                              <a:srgbClr val="FF0000"/>
                            </a:solidFill>
                            <a:latin typeface="Cambria Math" panose="02040503050406030204" pitchFamily="18" charset="0"/>
                            <a:ea typeface="Cambria Math" panose="02040503050406030204" pitchFamily="18" charset="0"/>
                          </a:rPr>
                          <m:t>𝑥</m:t>
                        </m:r>
                        <m:r>
                          <a:rPr lang="es-CL" b="0" i="1" smtClean="0">
                            <a:solidFill>
                              <a:srgbClr val="FF0000"/>
                            </a:solidFill>
                            <a:latin typeface="Cambria Math" panose="02040503050406030204" pitchFamily="18" charset="0"/>
                            <a:ea typeface="Cambria Math" panose="02040503050406030204" pitchFamily="18" charset="0"/>
                          </a:rPr>
                          <m:t>≤115</m:t>
                        </m:r>
                      </m:e>
                    </m:d>
                    <m:r>
                      <a:rPr lang="es-CL" b="0" i="1" smtClean="0">
                        <a:solidFill>
                          <a:srgbClr val="FF0000"/>
                        </a:solidFill>
                        <a:latin typeface="Cambria Math" panose="02040503050406030204" pitchFamily="18" charset="0"/>
                        <a:ea typeface="Cambria Math" panose="02040503050406030204" pitchFamily="18" charset="0"/>
                      </a:rPr>
                      <m:t>=1−</m:t>
                    </m:r>
                    <m:r>
                      <a:rPr lang="es-CL" b="0" i="1" smtClean="0">
                        <a:solidFill>
                          <a:srgbClr val="FF0000"/>
                        </a:solidFill>
                        <a:latin typeface="Cambria Math" panose="02040503050406030204" pitchFamily="18" charset="0"/>
                        <a:ea typeface="Cambria Math" panose="02040503050406030204" pitchFamily="18" charset="0"/>
                      </a:rPr>
                      <m:t>𝑃</m:t>
                    </m:r>
                    <m:r>
                      <a:rPr lang="es-CL" b="0" i="1" smtClean="0">
                        <a:solidFill>
                          <a:srgbClr val="FF0000"/>
                        </a:solidFill>
                        <a:latin typeface="Cambria Math" panose="02040503050406030204" pitchFamily="18" charset="0"/>
                        <a:ea typeface="Cambria Math" panose="02040503050406030204" pitchFamily="18" charset="0"/>
                      </a:rPr>
                      <m:t>(</m:t>
                    </m:r>
                    <m:r>
                      <a:rPr lang="es-CL" b="0" i="1" smtClean="0">
                        <a:solidFill>
                          <a:srgbClr val="FF0000"/>
                        </a:solidFill>
                        <a:latin typeface="Cambria Math" panose="02040503050406030204" pitchFamily="18" charset="0"/>
                        <a:ea typeface="Cambria Math" panose="02040503050406030204" pitchFamily="18" charset="0"/>
                      </a:rPr>
                      <m:t>𝑍</m:t>
                    </m:r>
                    <m:r>
                      <a:rPr lang="es-CL" b="0" i="1" smtClean="0">
                        <a:solidFill>
                          <a:srgbClr val="FF0000"/>
                        </a:solidFill>
                        <a:latin typeface="Cambria Math" panose="02040503050406030204" pitchFamily="18" charset="0"/>
                        <a:ea typeface="Cambria Math" panose="02040503050406030204" pitchFamily="18" charset="0"/>
                      </a:rPr>
                      <m:t>≤</m:t>
                    </m:r>
                  </m:oMath>
                </a14:m>
                <a:r>
                  <a:rPr lang="es-CL" dirty="0" smtClean="0">
                    <a:solidFill>
                      <a:srgbClr val="FF0000"/>
                    </a:solidFill>
                  </a:rPr>
                  <a:t>1)</a:t>
                </a:r>
                <a:endParaRPr lang="es-CL" dirty="0">
                  <a:solidFill>
                    <a:srgbClr val="FF0000"/>
                  </a:solidFill>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2389944" y="1223508"/>
                <a:ext cx="4539448" cy="276999"/>
              </a:xfrm>
              <a:prstGeom prst="rect">
                <a:avLst/>
              </a:prstGeom>
              <a:blipFill>
                <a:blip r:embed="rId4"/>
                <a:stretch>
                  <a:fillRect l="-1745" t="-28889" r="-2550" b="-511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037382" y="5483188"/>
                <a:ext cx="20829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b="0" i="1" smtClean="0">
                          <a:solidFill>
                            <a:srgbClr val="FF0000"/>
                          </a:solidFill>
                          <a:latin typeface="Cambria Math" panose="02040503050406030204" pitchFamily="18" charset="0"/>
                        </a:rPr>
                        <m:t>𝑃</m:t>
                      </m:r>
                      <m:d>
                        <m:dPr>
                          <m:ctrlPr>
                            <a:rPr lang="es-CL" b="0" i="1" smtClean="0">
                              <a:solidFill>
                                <a:srgbClr val="FF0000"/>
                              </a:solidFill>
                              <a:latin typeface="Cambria Math" panose="02040503050406030204" pitchFamily="18" charset="0"/>
                            </a:rPr>
                          </m:ctrlPr>
                        </m:dPr>
                        <m:e>
                          <m:r>
                            <a:rPr lang="es-CL" b="0" i="1" smtClean="0">
                              <a:solidFill>
                                <a:srgbClr val="FF0000"/>
                              </a:solidFill>
                              <a:latin typeface="Cambria Math" panose="02040503050406030204" pitchFamily="18" charset="0"/>
                            </a:rPr>
                            <m:t>𝑥</m:t>
                          </m:r>
                          <m:r>
                            <a:rPr lang="es-CL" b="0" i="1" smtClean="0">
                              <a:solidFill>
                                <a:srgbClr val="FF0000"/>
                              </a:solidFill>
                              <a:latin typeface="Cambria Math" panose="02040503050406030204" pitchFamily="18" charset="0"/>
                            </a:rPr>
                            <m:t>&gt;115</m:t>
                          </m:r>
                        </m:e>
                      </m:d>
                      <m:r>
                        <a:rPr lang="es-CL" b="0" i="1" smtClean="0">
                          <a:solidFill>
                            <a:srgbClr val="FF0000"/>
                          </a:solidFill>
                          <a:latin typeface="Cambria Math" panose="02040503050406030204" pitchFamily="18" charset="0"/>
                          <a:ea typeface="Cambria Math" panose="02040503050406030204" pitchFamily="18" charset="0"/>
                        </a:rPr>
                        <m:t>=0,159</m:t>
                      </m:r>
                    </m:oMath>
                  </m:oMathPara>
                </a14:m>
                <a:endParaRPr lang="es-CL" dirty="0">
                  <a:solidFill>
                    <a:srgbClr val="FF0000"/>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1037382" y="5483188"/>
                <a:ext cx="2082942" cy="276999"/>
              </a:xfrm>
              <a:prstGeom prst="rect">
                <a:avLst/>
              </a:prstGeom>
              <a:blipFill>
                <a:blip r:embed="rId5"/>
                <a:stretch>
                  <a:fillRect l="-1754" r="-2339" b="-8696"/>
                </a:stretch>
              </a:blipFill>
            </p:spPr>
            <p:txBody>
              <a:bodyPr/>
              <a:lstStyle/>
              <a:p>
                <a:r>
                  <a:rPr lang="es-CL">
                    <a:noFill/>
                  </a:rPr>
                  <a:t> </a:t>
                </a:r>
              </a:p>
            </p:txBody>
          </p:sp>
        </mc:Fallback>
      </mc:AlternateContent>
      <p:sp>
        <p:nvSpPr>
          <p:cNvPr id="5" name="CuadroTexto 4"/>
          <p:cNvSpPr txBox="1"/>
          <p:nvPr/>
        </p:nvSpPr>
        <p:spPr>
          <a:xfrm>
            <a:off x="372853" y="3075057"/>
            <a:ext cx="1224136" cy="707886"/>
          </a:xfrm>
          <a:prstGeom prst="rect">
            <a:avLst/>
          </a:prstGeom>
          <a:noFill/>
        </p:spPr>
        <p:txBody>
          <a:bodyPr wrap="square" rtlCol="0">
            <a:spAutoFit/>
          </a:bodyPr>
          <a:lstStyle/>
          <a:p>
            <a:r>
              <a:rPr lang="es-CL" sz="4000" dirty="0" smtClean="0">
                <a:latin typeface="Calibri Light" panose="020F0302020204030204" pitchFamily="34" charset="0"/>
                <a:cs typeface="Calibri Light" panose="020F0302020204030204" pitchFamily="34" charset="0"/>
              </a:rPr>
              <a:t>1  -</a:t>
            </a:r>
            <a:endParaRPr lang="es-CL" sz="4000"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4446831" y="3501008"/>
                <a:ext cx="460717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L" sz="2000" i="1" smtClean="0">
                          <a:solidFill>
                            <a:srgbClr val="FF0000"/>
                          </a:solidFill>
                          <a:latin typeface="Cambria Math" panose="02040503050406030204" pitchFamily="18" charset="0"/>
                          <a:ea typeface="Cambria Math" panose="02040503050406030204" pitchFamily="18" charset="0"/>
                        </a:rPr>
                        <m:t>1−</m:t>
                      </m:r>
                      <m:r>
                        <a:rPr lang="es-CL" sz="2000" i="1" smtClean="0">
                          <a:solidFill>
                            <a:srgbClr val="FF0000"/>
                          </a:solidFill>
                          <a:latin typeface="Cambria Math" panose="02040503050406030204" pitchFamily="18" charset="0"/>
                          <a:ea typeface="Cambria Math" panose="02040503050406030204" pitchFamily="18" charset="0"/>
                        </a:rPr>
                        <m:t>𝑃</m:t>
                      </m:r>
                      <m:d>
                        <m:dPr>
                          <m:ctrlPr>
                            <a:rPr lang="es-CL" sz="2000" i="1" smtClean="0">
                              <a:solidFill>
                                <a:srgbClr val="FF0000"/>
                              </a:solidFill>
                              <a:latin typeface="Cambria Math" panose="02040503050406030204" pitchFamily="18" charset="0"/>
                              <a:ea typeface="Cambria Math" panose="02040503050406030204" pitchFamily="18" charset="0"/>
                            </a:rPr>
                          </m:ctrlPr>
                        </m:dPr>
                        <m:e>
                          <m:r>
                            <a:rPr lang="es-CL" sz="2000" i="1" smtClean="0">
                              <a:solidFill>
                                <a:srgbClr val="FF0000"/>
                              </a:solidFill>
                              <a:latin typeface="Cambria Math" panose="02040503050406030204" pitchFamily="18" charset="0"/>
                              <a:ea typeface="Cambria Math" panose="02040503050406030204" pitchFamily="18" charset="0"/>
                            </a:rPr>
                            <m:t>𝑍</m:t>
                          </m:r>
                          <m:r>
                            <a:rPr lang="es-CL" sz="2000" i="1" smtClean="0">
                              <a:solidFill>
                                <a:srgbClr val="FF0000"/>
                              </a:solidFill>
                              <a:latin typeface="Cambria Math" panose="02040503050406030204" pitchFamily="18" charset="0"/>
                              <a:ea typeface="Cambria Math" panose="02040503050406030204" pitchFamily="18" charset="0"/>
                            </a:rPr>
                            <m:t>≤1</m:t>
                          </m:r>
                        </m:e>
                      </m:d>
                      <m:r>
                        <a:rPr lang="es-CL" sz="2000" b="0" i="1" smtClean="0">
                          <a:solidFill>
                            <a:srgbClr val="FF0000"/>
                          </a:solidFill>
                          <a:latin typeface="Cambria Math" panose="02040503050406030204" pitchFamily="18" charset="0"/>
                          <a:ea typeface="Cambria Math" panose="02040503050406030204" pitchFamily="18" charset="0"/>
                        </a:rPr>
                        <m:t>=1−0,8413=0,1587</m:t>
                      </m:r>
                    </m:oMath>
                  </m:oMathPara>
                </a14:m>
                <a:endParaRPr lang="es-CL" sz="2000" dirty="0">
                  <a:solidFill>
                    <a:srgbClr val="FF0000"/>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4446831" y="3501008"/>
                <a:ext cx="4607178" cy="400110"/>
              </a:xfrm>
              <a:prstGeom prst="rect">
                <a:avLst/>
              </a:prstGeom>
              <a:blipFill>
                <a:blip r:embed="rId6"/>
                <a:stretch>
                  <a:fillRect b="-1515"/>
                </a:stretch>
              </a:blipFill>
            </p:spPr>
            <p:txBody>
              <a:bodyPr/>
              <a:lstStyle/>
              <a:p>
                <a:r>
                  <a:rPr lang="es-CL">
                    <a:noFill/>
                  </a:rPr>
                  <a:t> </a:t>
                </a:r>
              </a:p>
            </p:txBody>
          </p:sp>
        </mc:Fallback>
      </mc:AlternateContent>
      <p:pic>
        <p:nvPicPr>
          <p:cNvPr id="11" name="Imagen 10"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5133" y="2186126"/>
            <a:ext cx="2492771" cy="2802683"/>
          </a:xfrm>
          <a:prstGeom prst="rect">
            <a:avLst/>
          </a:prstGeom>
        </p:spPr>
      </p:pic>
      <p:sp>
        <p:nvSpPr>
          <p:cNvPr id="13" name="Cerrar llave 12"/>
          <p:cNvSpPr/>
          <p:nvPr/>
        </p:nvSpPr>
        <p:spPr>
          <a:xfrm>
            <a:off x="4067944" y="2186126"/>
            <a:ext cx="378887" cy="28990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pic>
        <p:nvPicPr>
          <p:cNvPr id="16" name="Imagen 15"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8650" y="1145619"/>
            <a:ext cx="1968128" cy="2224394"/>
          </a:xfrm>
          <a:prstGeom prst="rect">
            <a:avLst/>
          </a:prstGeom>
        </p:spPr>
      </p:pic>
      <p:sp>
        <p:nvSpPr>
          <p:cNvPr id="17" name="CuadroTexto 16"/>
          <p:cNvSpPr txBox="1"/>
          <p:nvPr/>
        </p:nvSpPr>
        <p:spPr>
          <a:xfrm>
            <a:off x="1259633" y="5971724"/>
            <a:ext cx="7488832" cy="369332"/>
          </a:xfrm>
          <a:prstGeom prst="rect">
            <a:avLst/>
          </a:prstGeom>
          <a:noFill/>
        </p:spPr>
        <p:txBody>
          <a:bodyPr wrap="square" rtlCol="0">
            <a:spAutoFit/>
          </a:bodyPr>
          <a:lstStyle/>
          <a:p>
            <a:r>
              <a:rPr lang="es-CL" i="1" dirty="0" smtClean="0">
                <a:solidFill>
                  <a:srgbClr val="FF0000"/>
                </a:solidFill>
                <a:latin typeface="Calibri Light" panose="020F0302020204030204" pitchFamily="34" charset="0"/>
                <a:cs typeface="Calibri Light" panose="020F0302020204030204" pitchFamily="34" charset="0"/>
              </a:rPr>
              <a:t>Concluimos que el 15,9% de la población presenta un CI superior a 115  puntos</a:t>
            </a:r>
            <a:endParaRPr lang="es-CL"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7486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P spid="5" grpId="0"/>
      <p:bldP spid="9" grpId="0"/>
      <p:bldP spid="13"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p:sp>
        <p:nvSpPr>
          <p:cNvPr id="2" name="CuadroTexto 1"/>
          <p:cNvSpPr txBox="1"/>
          <p:nvPr/>
        </p:nvSpPr>
        <p:spPr>
          <a:xfrm>
            <a:off x="2411760" y="3068960"/>
            <a:ext cx="5904656" cy="646331"/>
          </a:xfrm>
          <a:prstGeom prst="rect">
            <a:avLst/>
          </a:prstGeom>
          <a:noFill/>
        </p:spPr>
        <p:txBody>
          <a:bodyPr wrap="square" rtlCol="0">
            <a:spAutoFit/>
          </a:bodyPr>
          <a:lstStyle/>
          <a:p>
            <a:r>
              <a:rPr lang="es-CL" sz="3600" i="1" dirty="0" smtClean="0">
                <a:solidFill>
                  <a:srgbClr val="FF0000"/>
                </a:solidFill>
                <a:latin typeface="Calibri Light" panose="020F0302020204030204" pitchFamily="34" charset="0"/>
                <a:cs typeface="Calibri Light" panose="020F0302020204030204" pitchFamily="34" charset="0"/>
              </a:rPr>
              <a:t>Hasta aquí por Ahora</a:t>
            </a:r>
            <a:endParaRPr lang="es-CL" sz="3600" i="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59714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523528"/>
          </a:xfrm>
        </p:spPr>
        <p:txBody>
          <a:bodyPr/>
          <a:lstStyle/>
          <a:p>
            <a:pPr algn="ctr">
              <a:defRPr/>
            </a:pPr>
            <a:r>
              <a:rPr lang="es-CL" sz="2400" i="1" dirty="0" smtClean="0">
                <a:solidFill>
                  <a:srgbClr val="FFFF00"/>
                </a:solidFill>
                <a:latin typeface="Calibri" pitchFamily="34" charset="0"/>
                <a:cs typeface="Calibri" pitchFamily="34" charset="0"/>
              </a:rPr>
              <a:t>Inferencia Estadística</a:t>
            </a:r>
            <a:endParaRPr lang="es-CL" sz="2400" i="1" dirty="0">
              <a:solidFill>
                <a:srgbClr val="FFFF00"/>
              </a:solidFill>
              <a:latin typeface="Calibri" pitchFamily="34" charset="0"/>
              <a:cs typeface="Calibri" pitchFamily="34" charset="0"/>
            </a:endParaRPr>
          </a:p>
        </p:txBody>
      </p:sp>
      <p:sp>
        <p:nvSpPr>
          <p:cNvPr id="11267" name="2 Marcador de contenido"/>
          <p:cNvSpPr>
            <a:spLocks noGrp="1"/>
          </p:cNvSpPr>
          <p:nvPr>
            <p:ph idx="1"/>
          </p:nvPr>
        </p:nvSpPr>
        <p:spPr>
          <a:xfrm>
            <a:off x="304800" y="1196975"/>
            <a:ext cx="8686800" cy="1151906"/>
          </a:xfrm>
        </p:spPr>
        <p:txBody>
          <a:bodyPr/>
          <a:lstStyle/>
          <a:p>
            <a:pPr marL="0" indent="0" algn="just">
              <a:buNone/>
            </a:pPr>
            <a:r>
              <a:rPr lang="es-CL" sz="1600" i="1" dirty="0">
                <a:solidFill>
                  <a:schemeClr val="bg1"/>
                </a:solidFill>
                <a:latin typeface="Calibri Light" panose="020F0302020204030204" pitchFamily="34" charset="0"/>
                <a:cs typeface="Calibri Light" panose="020F0302020204030204" pitchFamily="34" charset="0"/>
              </a:rPr>
              <a:t>Las técnicas de estadística descriptiva, junto a la teoría de la Probabilidad y en particular los modelos de distribución de probabilidad, permiten abordar el estudio de la </a:t>
            </a:r>
            <a:r>
              <a:rPr lang="es-CL" sz="1600" b="1" i="1" dirty="0">
                <a:solidFill>
                  <a:srgbClr val="FFFF00"/>
                </a:solidFill>
                <a:latin typeface="Calibri Light" panose="020F0302020204030204" pitchFamily="34" charset="0"/>
                <a:cs typeface="Calibri Light" panose="020F0302020204030204" pitchFamily="34" charset="0"/>
              </a:rPr>
              <a:t>inferencia estadística</a:t>
            </a:r>
            <a:r>
              <a:rPr lang="es-CL" sz="1600" i="1" dirty="0">
                <a:solidFill>
                  <a:srgbClr val="FFFF00"/>
                </a:solidFill>
                <a:latin typeface="Calibri Light" panose="020F0302020204030204" pitchFamily="34" charset="0"/>
                <a:cs typeface="Calibri Light" panose="020F0302020204030204" pitchFamily="34" charset="0"/>
              </a:rPr>
              <a:t>. </a:t>
            </a:r>
            <a:endParaRPr lang="es-CL" sz="1600" i="1" dirty="0" smtClean="0">
              <a:solidFill>
                <a:srgbClr val="FFFF00"/>
              </a:solidFill>
              <a:latin typeface="Calibri Light" panose="020F0302020204030204" pitchFamily="34" charset="0"/>
              <a:cs typeface="Calibri Light" panose="020F0302020204030204" pitchFamily="34" charset="0"/>
            </a:endParaRPr>
          </a:p>
          <a:p>
            <a:pPr marL="0" indent="0" algn="just">
              <a:buNone/>
            </a:pPr>
            <a:r>
              <a:rPr lang="es-CL" sz="1600" i="1" dirty="0" smtClean="0">
                <a:solidFill>
                  <a:schemeClr val="bg1"/>
                </a:solidFill>
                <a:latin typeface="Calibri Light" panose="020F0302020204030204" pitchFamily="34" charset="0"/>
                <a:cs typeface="Calibri Light" panose="020F0302020204030204" pitchFamily="34" charset="0"/>
              </a:rPr>
              <a:t>Los </a:t>
            </a:r>
            <a:r>
              <a:rPr lang="es-CL" sz="1600" i="1" dirty="0">
                <a:solidFill>
                  <a:schemeClr val="bg1"/>
                </a:solidFill>
                <a:latin typeface="Calibri Light" panose="020F0302020204030204" pitchFamily="34" charset="0"/>
                <a:cs typeface="Calibri Light" panose="020F0302020204030204" pitchFamily="34" charset="0"/>
              </a:rPr>
              <a:t>métodos básicos de la inferencia estadística son la estimación y el contraste de hipótesis. De forma esquemática, podría representarse como sigue:</a:t>
            </a:r>
          </a:p>
          <a:p>
            <a:pPr marL="0" indent="0">
              <a:buFont typeface="Wingdings 2" pitchFamily="18" charset="2"/>
              <a:buNone/>
            </a:pPr>
            <a:endParaRPr lang="es-CL" sz="1600" i="1" dirty="0" smtClean="0">
              <a:latin typeface="Calibri" pitchFamily="34" charset="0"/>
              <a:cs typeface="Calibri" pitchFamily="34" charset="0"/>
            </a:endParaRPr>
          </a:p>
          <a:p>
            <a:pPr marL="0" indent="0">
              <a:buFont typeface="Wingdings 2" pitchFamily="18" charset="2"/>
              <a:buNone/>
            </a:pPr>
            <a:r>
              <a:rPr lang="es-CL" sz="1600" dirty="0" smtClean="0"/>
              <a:t>	   </a:t>
            </a:r>
          </a:p>
        </p:txBody>
      </p:sp>
      <p:sp>
        <p:nvSpPr>
          <p:cNvPr id="7" name="Cuadro de texto 1"/>
          <p:cNvSpPr txBox="1"/>
          <p:nvPr/>
        </p:nvSpPr>
        <p:spPr>
          <a:xfrm>
            <a:off x="179512" y="3861048"/>
            <a:ext cx="1080120" cy="576064"/>
          </a:xfrm>
          <a:prstGeom prst="rect">
            <a:avLst/>
          </a:prstGeom>
          <a:solidFill>
            <a:srgbClr val="3962F7">
              <a:alpha val="71000"/>
            </a:srgb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200"/>
              </a:spcBef>
              <a:spcAft>
                <a:spcPts val="0"/>
              </a:spcAft>
            </a:pPr>
            <a:r>
              <a:rPr lang="es-CL" sz="1300" b="1" dirty="0" smtClean="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Estadística </a:t>
            </a:r>
            <a:r>
              <a:rPr lang="es-CL" sz="13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Descriptiva</a:t>
            </a:r>
          </a:p>
        </p:txBody>
      </p:sp>
      <p:sp>
        <p:nvSpPr>
          <p:cNvPr id="9" name="Cuadro de texto 2"/>
          <p:cNvSpPr txBox="1"/>
          <p:nvPr/>
        </p:nvSpPr>
        <p:spPr>
          <a:xfrm>
            <a:off x="1403648" y="2908139"/>
            <a:ext cx="1530350" cy="554355"/>
          </a:xfrm>
          <a:prstGeom prst="rect">
            <a:avLst/>
          </a:prstGeom>
          <a:solidFill>
            <a:srgbClr val="3962F7"/>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200"/>
              </a:spcBef>
              <a:spcAft>
                <a:spcPts val="0"/>
              </a:spcAft>
            </a:pPr>
            <a:r>
              <a:rPr lang="es-CL" sz="13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Teoría de las Probabilidades</a:t>
            </a:r>
          </a:p>
        </p:txBody>
      </p:sp>
      <p:sp>
        <p:nvSpPr>
          <p:cNvPr id="10" name="Cuadro de texto 3"/>
          <p:cNvSpPr txBox="1"/>
          <p:nvPr/>
        </p:nvSpPr>
        <p:spPr>
          <a:xfrm>
            <a:off x="1413874" y="4591982"/>
            <a:ext cx="1530350" cy="554355"/>
          </a:xfrm>
          <a:prstGeom prst="rect">
            <a:avLst/>
          </a:prstGeom>
          <a:solidFill>
            <a:srgbClr val="3962F7"/>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200"/>
              </a:spcBef>
              <a:spcAft>
                <a:spcPts val="0"/>
              </a:spcAft>
            </a:pPr>
            <a:r>
              <a:rPr lang="es-CL" sz="13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Modelos Probabilísticos</a:t>
            </a:r>
          </a:p>
        </p:txBody>
      </p:sp>
      <p:sp>
        <p:nvSpPr>
          <p:cNvPr id="11" name="Cuadro de texto 4"/>
          <p:cNvSpPr txBox="1"/>
          <p:nvPr/>
        </p:nvSpPr>
        <p:spPr>
          <a:xfrm>
            <a:off x="3203848" y="3615045"/>
            <a:ext cx="1530350" cy="1068070"/>
          </a:xfrm>
          <a:prstGeom prst="rect">
            <a:avLst/>
          </a:prstGeom>
          <a:solidFill>
            <a:srgbClr val="3962F7"/>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0"/>
              </a:spcAft>
            </a:pPr>
            <a:r>
              <a:rPr lang="es-CL"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Inferencia</a:t>
            </a:r>
          </a:p>
          <a:p>
            <a:pPr algn="ctr">
              <a:lnSpc>
                <a:spcPct val="107000"/>
              </a:lnSpc>
              <a:spcBef>
                <a:spcPts val="1200"/>
              </a:spcBef>
              <a:spcAft>
                <a:spcPts val="0"/>
              </a:spcAft>
            </a:pPr>
            <a:r>
              <a:rPr lang="es-CL"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Estadística</a:t>
            </a:r>
          </a:p>
        </p:txBody>
      </p:sp>
      <p:sp>
        <p:nvSpPr>
          <p:cNvPr id="12" name="Cuadro de texto 9"/>
          <p:cNvSpPr txBox="1"/>
          <p:nvPr/>
        </p:nvSpPr>
        <p:spPr>
          <a:xfrm>
            <a:off x="5076056" y="2725611"/>
            <a:ext cx="1584176" cy="775397"/>
          </a:xfrm>
          <a:prstGeom prst="rect">
            <a:avLst/>
          </a:prstGeom>
          <a:solidFill>
            <a:srgbClr val="3962F7"/>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1200"/>
              </a:spcBef>
              <a:spcAft>
                <a:spcPts val="0"/>
              </a:spcAft>
            </a:pPr>
            <a:r>
              <a:rPr lang="es-CL"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Estimación</a:t>
            </a:r>
          </a:p>
        </p:txBody>
      </p:sp>
      <p:sp>
        <p:nvSpPr>
          <p:cNvPr id="13" name="Cuadro de texto 8"/>
          <p:cNvSpPr txBox="1"/>
          <p:nvPr/>
        </p:nvSpPr>
        <p:spPr>
          <a:xfrm>
            <a:off x="4929869" y="5146337"/>
            <a:ext cx="2146935" cy="749935"/>
          </a:xfrm>
          <a:prstGeom prst="rect">
            <a:avLst/>
          </a:prstGeom>
          <a:solidFill>
            <a:srgbClr val="70A2F4"/>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0"/>
              </a:spcAft>
            </a:pPr>
            <a:r>
              <a:rPr lang="es-CL" sz="1600" b="1" kern="0" dirty="0" smtClean="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Contraste </a:t>
            </a:r>
            <a:r>
              <a:rPr lang="es-CL"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de Hipótesis</a:t>
            </a:r>
          </a:p>
        </p:txBody>
      </p:sp>
      <p:sp>
        <p:nvSpPr>
          <p:cNvPr id="14" name="Cuadro de texto 7"/>
          <p:cNvSpPr txBox="1"/>
          <p:nvPr/>
        </p:nvSpPr>
        <p:spPr>
          <a:xfrm>
            <a:off x="7308304" y="2326959"/>
            <a:ext cx="1089025" cy="554355"/>
          </a:xfrm>
          <a:prstGeom prst="rect">
            <a:avLst/>
          </a:prstGeom>
          <a:solidFill>
            <a:srgbClr val="3962F7"/>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0"/>
              </a:spcAft>
            </a:pPr>
            <a:r>
              <a:rPr lang="es-ES"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Puntual</a:t>
            </a:r>
            <a:endParaRPr lang="es-CL"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Cuadro de texto 5"/>
          <p:cNvSpPr txBox="1"/>
          <p:nvPr/>
        </p:nvSpPr>
        <p:spPr>
          <a:xfrm>
            <a:off x="7360368" y="3455252"/>
            <a:ext cx="1016635" cy="1089025"/>
          </a:xfrm>
          <a:prstGeom prst="rect">
            <a:avLst/>
          </a:prstGeom>
          <a:solidFill>
            <a:srgbClr val="70A2F4"/>
          </a:solidFill>
          <a:ln w="12700" cap="flat" cmpd="sng" algn="ctr">
            <a:solidFill>
              <a:sysClr val="windowText" lastClr="000000"/>
            </a:solidFill>
            <a:prstDash val="solid"/>
            <a:miter lim="800000"/>
          </a:ln>
          <a:effectLst/>
          <a:scene3d>
            <a:camera prst="orthographicFront"/>
            <a:lightRig rig="threePt" dir="t"/>
          </a:scene3d>
          <a:sp3d>
            <a:bevelT prst="relaxedInse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0"/>
              </a:spcAft>
            </a:pPr>
            <a:r>
              <a:rPr lang="es-CL" sz="16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Intervalos de Confianza</a:t>
            </a:r>
          </a:p>
        </p:txBody>
      </p:sp>
      <p:sp>
        <p:nvSpPr>
          <p:cNvPr id="4" name="Cerrar llave 3"/>
          <p:cNvSpPr/>
          <p:nvPr/>
        </p:nvSpPr>
        <p:spPr>
          <a:xfrm>
            <a:off x="6769241" y="2276872"/>
            <a:ext cx="418743" cy="2016224"/>
          </a:xfrm>
          <a:prstGeom prst="rightBrace">
            <a:avLst/>
          </a:prstGeom>
          <a:solidFill>
            <a:schemeClr val="accent1">
              <a:lumMod val="40000"/>
              <a:lumOff val="6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Cerrar llave 4"/>
          <p:cNvSpPr/>
          <p:nvPr/>
        </p:nvSpPr>
        <p:spPr>
          <a:xfrm>
            <a:off x="4820966" y="3131915"/>
            <a:ext cx="197842" cy="209418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6" name="Cerrar llave 15"/>
          <p:cNvSpPr/>
          <p:nvPr/>
        </p:nvSpPr>
        <p:spPr>
          <a:xfrm>
            <a:off x="3044448" y="3284984"/>
            <a:ext cx="45719" cy="164532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7" name="Cerrar llave 16"/>
          <p:cNvSpPr/>
          <p:nvPr/>
        </p:nvSpPr>
        <p:spPr>
          <a:xfrm>
            <a:off x="1205806" y="3455252"/>
            <a:ext cx="240338" cy="14139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221189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ircle(in)">
                                      <p:cBhvr>
                                        <p:cTn id="10" dur="20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4" grpId="0" animBg="1"/>
      <p:bldP spid="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sz="3000" i="1" dirty="0" smtClean="0">
                <a:solidFill>
                  <a:srgbClr val="FFFF00"/>
                </a:solidFill>
                <a:latin typeface="Calibri Light" panose="020F0302020204030204" pitchFamily="34" charset="0"/>
                <a:cs typeface="Calibri Light" panose="020F0302020204030204" pitchFamily="34" charset="0"/>
              </a:rPr>
              <a:t>Inferencia paramétrica</a:t>
            </a:r>
            <a:endParaRPr lang="es-CL" sz="3000" i="1" dirty="0">
              <a:solidFill>
                <a:srgbClr val="FFFF00"/>
              </a:solidFill>
              <a:latin typeface="Calibri Light" panose="020F0302020204030204" pitchFamily="34" charset="0"/>
              <a:cs typeface="Calibri Light" panose="020F0302020204030204" pitchFamily="34" charset="0"/>
            </a:endParaRPr>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7128792" cy="3456384"/>
          </a:xfrm>
          <a:prstGeom prst="rect">
            <a:avLst/>
          </a:prstGeom>
        </p:spPr>
      </p:pic>
    </p:spTree>
    <p:extLst>
      <p:ext uri="{BB962C8B-B14F-4D97-AF65-F5344CB8AC3E}">
        <p14:creationId xmlns:p14="http://schemas.microsoft.com/office/powerpoint/2010/main" val="110343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Rectángulo"/>
          <p:cNvSpPr>
            <a:spLocks noChangeArrowheads="1"/>
          </p:cNvSpPr>
          <p:nvPr/>
        </p:nvSpPr>
        <p:spPr bwMode="auto">
          <a:xfrm>
            <a:off x="1447960" y="1235526"/>
            <a:ext cx="6049108" cy="54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s-ES" altLang="es-CL" sz="3692" i="1" dirty="0">
                <a:solidFill>
                  <a:srgbClr val="FFFF00"/>
                </a:solidFill>
              </a:rPr>
              <a:t>Probabilidades</a:t>
            </a:r>
            <a:endParaRPr lang="es-ES" altLang="es-CL" sz="1477" dirty="0">
              <a:solidFill>
                <a:srgbClr val="FFFF00"/>
              </a:solidFill>
            </a:endParaRPr>
          </a:p>
        </p:txBody>
      </p:sp>
      <p:pic>
        <p:nvPicPr>
          <p:cNvPr id="2" name="Imagen 1"/>
          <p:cNvPicPr>
            <a:picLocks noChangeAspect="1"/>
          </p:cNvPicPr>
          <p:nvPr/>
        </p:nvPicPr>
        <p:blipFill>
          <a:blip r:embed="rId3"/>
          <a:stretch>
            <a:fillRect/>
          </a:stretch>
        </p:blipFill>
        <p:spPr>
          <a:xfrm>
            <a:off x="1115616" y="1966684"/>
            <a:ext cx="2497015" cy="2346587"/>
          </a:xfrm>
          <a:prstGeom prst="rect">
            <a:avLst/>
          </a:prstGeom>
        </p:spPr>
      </p:pic>
      <p:pic>
        <p:nvPicPr>
          <p:cNvPr id="3" name="Imagen 2"/>
          <p:cNvPicPr>
            <a:picLocks noChangeAspect="1"/>
          </p:cNvPicPr>
          <p:nvPr/>
        </p:nvPicPr>
        <p:blipFill>
          <a:blip r:embed="rId4"/>
          <a:stretch>
            <a:fillRect/>
          </a:stretch>
        </p:blipFill>
        <p:spPr>
          <a:xfrm>
            <a:off x="4704938" y="1966684"/>
            <a:ext cx="3921666" cy="2346587"/>
          </a:xfrm>
          <a:prstGeom prst="rect">
            <a:avLst/>
          </a:prstGeom>
        </p:spPr>
      </p:pic>
      <p:pic>
        <p:nvPicPr>
          <p:cNvPr id="4" name="Imagen 3"/>
          <p:cNvPicPr>
            <a:picLocks noChangeAspect="1"/>
          </p:cNvPicPr>
          <p:nvPr/>
        </p:nvPicPr>
        <p:blipFill>
          <a:blip r:embed="rId5"/>
          <a:stretch>
            <a:fillRect/>
          </a:stretch>
        </p:blipFill>
        <p:spPr>
          <a:xfrm>
            <a:off x="2179119" y="4027221"/>
            <a:ext cx="4187541" cy="2333717"/>
          </a:xfrm>
          <a:prstGeom prst="rect">
            <a:avLst/>
          </a:prstGeom>
        </p:spPr>
      </p:pic>
      <p:sp>
        <p:nvSpPr>
          <p:cNvPr id="6" name="CuadroTexto 5"/>
          <p:cNvSpPr txBox="1"/>
          <p:nvPr/>
        </p:nvSpPr>
        <p:spPr>
          <a:xfrm>
            <a:off x="611560" y="188640"/>
            <a:ext cx="7920880" cy="553998"/>
          </a:xfrm>
          <a:prstGeom prst="rect">
            <a:avLst/>
          </a:prstGeom>
          <a:noFill/>
        </p:spPr>
        <p:txBody>
          <a:bodyPr wrap="square" rtlCol="0">
            <a:spAutoFit/>
          </a:bodyPr>
          <a:lstStyle/>
          <a:p>
            <a:r>
              <a:rPr lang="es-CL" sz="3000" i="1" dirty="0" smtClean="0">
                <a:solidFill>
                  <a:srgbClr val="FFFF00"/>
                </a:solidFill>
                <a:latin typeface="Calibri Light" panose="020F0302020204030204" pitchFamily="34" charset="0"/>
                <a:cs typeface="Calibri Light" panose="020F0302020204030204" pitchFamily="34" charset="0"/>
              </a:rPr>
              <a:t>Consideremos algunos conceptos probabilísticos</a:t>
            </a:r>
            <a:endParaRPr lang="es-CL" sz="3000" i="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172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blip>
          <a:srcRect/>
          <a:tile tx="0" ty="0" sx="100000" sy="100000" flip="none" algn="tl"/>
        </a:blip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644753" y="597338"/>
            <a:ext cx="7854315" cy="473848"/>
          </a:xfrm>
          <a:prstGeom prst="rect">
            <a:avLst/>
          </a:prstGeom>
        </p:spPr>
        <p:txBody>
          <a:bodyPr vert="horz" wrap="square" lIns="0" tIns="12065" rIns="0" bIns="0" rtlCol="0">
            <a:spAutoFit/>
          </a:bodyPr>
          <a:lstStyle/>
          <a:p>
            <a:pPr marL="12700" algn="ctr">
              <a:lnSpc>
                <a:spcPct val="100000"/>
              </a:lnSpc>
              <a:spcBef>
                <a:spcPts val="95"/>
              </a:spcBef>
            </a:pPr>
            <a:r>
              <a:rPr sz="3000" i="1" spc="-15" dirty="0">
                <a:solidFill>
                  <a:srgbClr val="FFFF00"/>
                </a:solidFill>
                <a:latin typeface="Calibri Light" panose="020F0302020204030204" pitchFamily="34" charset="0"/>
                <a:cs typeface="Calibri Light" panose="020F0302020204030204" pitchFamily="34" charset="0"/>
              </a:rPr>
              <a:t>Si </a:t>
            </a:r>
            <a:r>
              <a:rPr sz="3000" i="1" spc="-85" dirty="0">
                <a:solidFill>
                  <a:srgbClr val="FFFF00"/>
                </a:solidFill>
                <a:latin typeface="Calibri Light" panose="020F0302020204030204" pitchFamily="34" charset="0"/>
                <a:cs typeface="Calibri Light" panose="020F0302020204030204" pitchFamily="34" charset="0"/>
              </a:rPr>
              <a:t>se </a:t>
            </a:r>
            <a:r>
              <a:rPr sz="3000" i="1" spc="-95" dirty="0">
                <a:solidFill>
                  <a:srgbClr val="FFFF00"/>
                </a:solidFill>
                <a:latin typeface="Calibri Light" panose="020F0302020204030204" pitchFamily="34" charset="0"/>
                <a:cs typeface="Calibri Light" panose="020F0302020204030204" pitchFamily="34" charset="0"/>
              </a:rPr>
              <a:t>selecciona </a:t>
            </a:r>
            <a:r>
              <a:rPr sz="3000" i="1" spc="-35" dirty="0">
                <a:solidFill>
                  <a:srgbClr val="FFFF00"/>
                </a:solidFill>
                <a:latin typeface="Calibri Light" panose="020F0302020204030204" pitchFamily="34" charset="0"/>
                <a:cs typeface="Calibri Light" panose="020F0302020204030204" pitchFamily="34" charset="0"/>
              </a:rPr>
              <a:t>un </a:t>
            </a:r>
            <a:r>
              <a:rPr sz="3000" i="1" spc="-114" dirty="0">
                <a:solidFill>
                  <a:srgbClr val="FFFF00"/>
                </a:solidFill>
                <a:latin typeface="Calibri Light" panose="020F0302020204030204" pitchFamily="34" charset="0"/>
                <a:cs typeface="Calibri Light" panose="020F0302020204030204" pitchFamily="34" charset="0"/>
              </a:rPr>
              <a:t>sujeto </a:t>
            </a:r>
            <a:r>
              <a:rPr sz="3000" i="1" spc="-95" dirty="0">
                <a:solidFill>
                  <a:srgbClr val="FFFF00"/>
                </a:solidFill>
                <a:latin typeface="Calibri Light" panose="020F0302020204030204" pitchFamily="34" charset="0"/>
                <a:cs typeface="Calibri Light" panose="020F0302020204030204" pitchFamily="34" charset="0"/>
              </a:rPr>
              <a:t>al</a:t>
            </a:r>
            <a:r>
              <a:rPr sz="3000" i="1" spc="-300" dirty="0">
                <a:solidFill>
                  <a:srgbClr val="FFFF00"/>
                </a:solidFill>
                <a:latin typeface="Calibri Light" panose="020F0302020204030204" pitchFamily="34" charset="0"/>
                <a:cs typeface="Calibri Light" panose="020F0302020204030204" pitchFamily="34" charset="0"/>
              </a:rPr>
              <a:t> </a:t>
            </a:r>
            <a:r>
              <a:rPr lang="es-CL" sz="3000" i="1" spc="-300" dirty="0" smtClean="0">
                <a:solidFill>
                  <a:srgbClr val="FFFF00"/>
                </a:solidFill>
                <a:latin typeface="Calibri Light" panose="020F0302020204030204" pitchFamily="34" charset="0"/>
                <a:cs typeface="Calibri Light" panose="020F0302020204030204" pitchFamily="34" charset="0"/>
              </a:rPr>
              <a:t> </a:t>
            </a:r>
            <a:r>
              <a:rPr sz="3000" i="1" spc="-114" dirty="0" smtClean="0">
                <a:solidFill>
                  <a:srgbClr val="FFFF00"/>
                </a:solidFill>
                <a:latin typeface="Calibri Light" panose="020F0302020204030204" pitchFamily="34" charset="0"/>
                <a:cs typeface="Calibri Light" panose="020F0302020204030204" pitchFamily="34" charset="0"/>
              </a:rPr>
              <a:t>azar</a:t>
            </a:r>
            <a:r>
              <a:rPr sz="3000" i="1" spc="-114" dirty="0">
                <a:solidFill>
                  <a:srgbClr val="FFFF00"/>
                </a:solidFill>
                <a:latin typeface="Calibri Light" panose="020F0302020204030204" pitchFamily="34" charset="0"/>
                <a:cs typeface="Calibri Light" panose="020F0302020204030204" pitchFamily="34" charset="0"/>
              </a:rPr>
              <a:t>…</a:t>
            </a:r>
            <a:endParaRPr sz="3000" i="1" dirty="0">
              <a:solidFill>
                <a:srgbClr val="FFFF00"/>
              </a:solidFill>
              <a:latin typeface="Calibri Light" panose="020F0302020204030204" pitchFamily="34" charset="0"/>
              <a:cs typeface="Calibri Light" panose="020F0302020204030204" pitchFamily="34" charset="0"/>
            </a:endParaRPr>
          </a:p>
        </p:txBody>
      </p:sp>
      <p:sp>
        <p:nvSpPr>
          <p:cNvPr id="26" name="CuadroTexto 25"/>
          <p:cNvSpPr txBox="1"/>
          <p:nvPr/>
        </p:nvSpPr>
        <p:spPr>
          <a:xfrm>
            <a:off x="395536" y="1735351"/>
            <a:ext cx="8208912" cy="2893100"/>
          </a:xfrm>
          <a:prstGeom prst="rect">
            <a:avLst/>
          </a:prstGeom>
          <a:noFill/>
        </p:spPr>
        <p:txBody>
          <a:bodyPr wrap="square" rtlCol="0">
            <a:spAutoFit/>
          </a:bodyPr>
          <a:lstStyle/>
          <a:p>
            <a:pPr marL="457200" indent="-457200">
              <a:buFont typeface="Arial" panose="020B0604020202020204" pitchFamily="34" charset="0"/>
              <a:buChar char="•"/>
            </a:pPr>
            <a:r>
              <a:rPr lang="es-CL" sz="2600" i="1" dirty="0" smtClean="0">
                <a:solidFill>
                  <a:schemeClr val="bg1"/>
                </a:solidFill>
                <a:latin typeface="Calibri Light" panose="020F0302020204030204" pitchFamily="34" charset="0"/>
                <a:cs typeface="Calibri Light" panose="020F0302020204030204" pitchFamily="34" charset="0"/>
              </a:rPr>
              <a:t>Qué tan probable que tenga entre 18 y 22 </a:t>
            </a:r>
            <a:r>
              <a:rPr lang="es-CL" sz="2600" i="1" dirty="0" smtClean="0">
                <a:solidFill>
                  <a:schemeClr val="bg1"/>
                </a:solidFill>
                <a:latin typeface="Calibri Light" panose="020F0302020204030204" pitchFamily="34" charset="0"/>
                <a:cs typeface="Calibri Light" panose="020F0302020204030204" pitchFamily="34" charset="0"/>
              </a:rPr>
              <a:t>años.</a:t>
            </a:r>
            <a:endParaRPr lang="es-CL" sz="2600" i="1" dirty="0" smtClean="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s-CL" sz="2600" i="1" dirty="0" smtClean="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s-CL" sz="2600" i="1" dirty="0" smtClean="0">
                <a:solidFill>
                  <a:schemeClr val="bg1"/>
                </a:solidFill>
                <a:latin typeface="Calibri Light" panose="020F0302020204030204" pitchFamily="34" charset="0"/>
                <a:cs typeface="Calibri Light" panose="020F0302020204030204" pitchFamily="34" charset="0"/>
              </a:rPr>
              <a:t>Qué tan probable que sea estudiante </a:t>
            </a:r>
            <a:r>
              <a:rPr lang="es-CL" sz="2600" i="1" dirty="0" smtClean="0">
                <a:solidFill>
                  <a:schemeClr val="bg1"/>
                </a:solidFill>
                <a:latin typeface="Calibri Light" panose="020F0302020204030204" pitchFamily="34" charset="0"/>
                <a:cs typeface="Calibri Light" panose="020F0302020204030204" pitchFamily="34" charset="0"/>
              </a:rPr>
              <a:t>universitario.</a:t>
            </a:r>
            <a:endParaRPr lang="es-CL" sz="2600" i="1" dirty="0" smtClean="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s-CL" sz="2600" i="1" dirty="0" smtClean="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s-CL" sz="2600" i="1" dirty="0" smtClean="0">
                <a:solidFill>
                  <a:schemeClr val="bg1"/>
                </a:solidFill>
                <a:latin typeface="Calibri Light" panose="020F0302020204030204" pitchFamily="34" charset="0"/>
                <a:cs typeface="Calibri Light" panose="020F0302020204030204" pitchFamily="34" charset="0"/>
              </a:rPr>
              <a:t>Qué tan probable que mida al menos 1,70 </a:t>
            </a:r>
            <a:r>
              <a:rPr lang="es-CL" sz="2600" i="1" dirty="0" smtClean="0">
                <a:solidFill>
                  <a:schemeClr val="bg1"/>
                </a:solidFill>
                <a:latin typeface="Calibri Light" panose="020F0302020204030204" pitchFamily="34" charset="0"/>
                <a:cs typeface="Calibri Light" panose="020F0302020204030204" pitchFamily="34" charset="0"/>
              </a:rPr>
              <a:t>cm.</a:t>
            </a:r>
            <a:endParaRPr lang="es-CL" sz="2600" i="1" dirty="0" smtClean="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s-CL" sz="2600" i="1" dirty="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s-CL" sz="2600" i="1" dirty="0" smtClean="0">
                <a:solidFill>
                  <a:schemeClr val="bg1"/>
                </a:solidFill>
                <a:latin typeface="Calibri Light" panose="020F0302020204030204" pitchFamily="34" charset="0"/>
                <a:cs typeface="Calibri Light" panose="020F0302020204030204" pitchFamily="34" charset="0"/>
              </a:rPr>
              <a:t>Qué tan probable que practique regularmente </a:t>
            </a:r>
            <a:r>
              <a:rPr lang="es-CL" sz="2600" i="1" dirty="0" smtClean="0">
                <a:solidFill>
                  <a:schemeClr val="bg1"/>
                </a:solidFill>
                <a:latin typeface="Calibri Light" panose="020F0302020204030204" pitchFamily="34" charset="0"/>
                <a:cs typeface="Calibri Light" panose="020F0302020204030204" pitchFamily="34" charset="0"/>
              </a:rPr>
              <a:t>deporte.</a:t>
            </a:r>
            <a:endParaRPr lang="es-CL" sz="2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575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 calcmode="lin" valueType="num">
                                      <p:cBhvr additive="base">
                                        <p:cTn id="1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 calcmode="lin" valueType="num">
                                      <p:cBhvr additive="base">
                                        <p:cTn id="19"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6" end="6"/>
                                            </p:txEl>
                                          </p:spTgt>
                                        </p:tgtEl>
                                        <p:attrNameLst>
                                          <p:attrName>style.visibility</p:attrName>
                                        </p:attrNameLst>
                                      </p:cBhvr>
                                      <p:to>
                                        <p:strVal val="visible"/>
                                      </p:to>
                                    </p:set>
                                    <p:anim calcmode="lin" valueType="num">
                                      <p:cBhvr additive="base">
                                        <p:cTn id="25"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15616" y="116632"/>
            <a:ext cx="6978015" cy="696595"/>
          </a:xfrm>
          <a:prstGeom prst="rect">
            <a:avLst/>
          </a:prstGeom>
        </p:spPr>
        <p:txBody>
          <a:bodyPr vert="horz" wrap="square" lIns="0" tIns="13335" rIns="0" bIns="0" rtlCol="0">
            <a:spAutoFit/>
          </a:bodyPr>
          <a:lstStyle/>
          <a:p>
            <a:pPr marL="12700">
              <a:lnSpc>
                <a:spcPct val="100000"/>
              </a:lnSpc>
              <a:spcBef>
                <a:spcPts val="105"/>
              </a:spcBef>
            </a:pPr>
            <a:r>
              <a:rPr sz="4400" i="1" dirty="0">
                <a:solidFill>
                  <a:srgbClr val="FFFF00"/>
                </a:solidFill>
                <a:latin typeface="Calibri Light" panose="020F0302020204030204" pitchFamily="34" charset="0"/>
                <a:cs typeface="Calibri Light" panose="020F0302020204030204" pitchFamily="34" charset="0"/>
              </a:rPr>
              <a:t>¿Qué </a:t>
            </a:r>
            <a:r>
              <a:rPr sz="4400" i="1" spc="-100" dirty="0">
                <a:solidFill>
                  <a:srgbClr val="FFFF00"/>
                </a:solidFill>
                <a:latin typeface="Calibri Light" panose="020F0302020204030204" pitchFamily="34" charset="0"/>
                <a:cs typeface="Calibri Light" panose="020F0302020204030204" pitchFamily="34" charset="0"/>
              </a:rPr>
              <a:t>es </a:t>
            </a:r>
            <a:r>
              <a:rPr sz="4400" i="1" spc="-40" dirty="0">
                <a:solidFill>
                  <a:srgbClr val="FFFF00"/>
                </a:solidFill>
                <a:latin typeface="Calibri Light" panose="020F0302020204030204" pitchFamily="34" charset="0"/>
                <a:cs typeface="Calibri Light" panose="020F0302020204030204" pitchFamily="34" charset="0"/>
              </a:rPr>
              <a:t>una</a:t>
            </a:r>
            <a:r>
              <a:rPr sz="4400" i="1" spc="-335" dirty="0">
                <a:solidFill>
                  <a:srgbClr val="FFFF00"/>
                </a:solidFill>
                <a:latin typeface="Calibri Light" panose="020F0302020204030204" pitchFamily="34" charset="0"/>
                <a:cs typeface="Calibri Light" panose="020F0302020204030204" pitchFamily="34" charset="0"/>
              </a:rPr>
              <a:t> </a:t>
            </a:r>
            <a:r>
              <a:rPr sz="4400" i="1" spc="-120" dirty="0">
                <a:solidFill>
                  <a:srgbClr val="FFFF00"/>
                </a:solidFill>
                <a:latin typeface="Calibri Light" panose="020F0302020204030204" pitchFamily="34" charset="0"/>
                <a:cs typeface="Calibri Light" panose="020F0302020204030204" pitchFamily="34" charset="0"/>
              </a:rPr>
              <a:t>“probabilidad”</a:t>
            </a:r>
            <a:endParaRPr sz="4400" i="1" dirty="0">
              <a:solidFill>
                <a:srgbClr val="FFFF00"/>
              </a:solidFill>
              <a:latin typeface="Calibri Light" panose="020F0302020204030204" pitchFamily="34" charset="0"/>
              <a:cs typeface="Calibri Light" panose="020F0302020204030204" pitchFamily="34" charset="0"/>
            </a:endParaRPr>
          </a:p>
        </p:txBody>
      </p:sp>
      <p:sp>
        <p:nvSpPr>
          <p:cNvPr id="16" name="Rectángulo 15"/>
          <p:cNvSpPr/>
          <p:nvPr/>
        </p:nvSpPr>
        <p:spPr>
          <a:xfrm>
            <a:off x="179512" y="1052736"/>
            <a:ext cx="8640960" cy="5355312"/>
          </a:xfrm>
          <a:prstGeom prst="rect">
            <a:avLst/>
          </a:prstGeom>
        </p:spPr>
        <p:txBody>
          <a:bodyPr wrap="square">
            <a:spAutoFit/>
          </a:bodyPr>
          <a:lstStyle/>
          <a:p>
            <a:pPr algn="just"/>
            <a:r>
              <a:rPr lang="es-CL" i="1" dirty="0">
                <a:solidFill>
                  <a:schemeClr val="bg1"/>
                </a:solidFill>
                <a:latin typeface="Calibri Light" panose="020F0302020204030204" pitchFamily="34" charset="0"/>
                <a:cs typeface="Calibri Light" panose="020F0302020204030204" pitchFamily="34" charset="0"/>
              </a:rPr>
              <a:t>El cálculo de probabilidades tiene su origen en la época pos renacentista, nace del estudio de los juegos de azar, del deseo  de  poder  cuantificar  las  posibilidades  de  ganar  o perder   que   se   tienen   ante   una   mano   de   naipes,   el lanzamiento de un dado o lanzar una moneda al aire. Sin embargo este interés lúdico inicial trascendió en la historia del pensamiento, pues un análisis más fino de cualquier situación real nos lleva a considerar una porción de azar (imponderables) que está presente en la misma. Tanto es así que de lo único que tenemos seguridad es de nuestra muerte “biológica”, </a:t>
            </a:r>
            <a:r>
              <a:rPr lang="es-CL" i="1" dirty="0">
                <a:solidFill>
                  <a:srgbClr val="FFFF00"/>
                </a:solidFill>
                <a:latin typeface="Calibri Light" panose="020F0302020204030204" pitchFamily="34" charset="0"/>
                <a:cs typeface="Calibri Light" panose="020F0302020204030204" pitchFamily="34" charset="0"/>
              </a:rPr>
              <a:t>la mayoría de las veces cuando decimos que algo será “seguro” en realidad estamos diciendo que es altamente probable que ocurra.</a:t>
            </a:r>
          </a:p>
          <a:p>
            <a:pPr algn="just"/>
            <a:endParaRPr lang="es-CL" i="1" dirty="0">
              <a:solidFill>
                <a:schemeClr val="bg1"/>
              </a:solidFill>
              <a:latin typeface="Calibri Light" panose="020F0302020204030204" pitchFamily="34" charset="0"/>
              <a:cs typeface="Calibri Light" panose="020F0302020204030204" pitchFamily="34" charset="0"/>
            </a:endParaRPr>
          </a:p>
          <a:p>
            <a:pPr algn="just"/>
            <a:r>
              <a:rPr lang="es-CL" i="1" dirty="0">
                <a:solidFill>
                  <a:schemeClr val="bg1"/>
                </a:solidFill>
                <a:latin typeface="Calibri Light" panose="020F0302020204030204" pitchFamily="34" charset="0"/>
                <a:cs typeface="Calibri Light" panose="020F0302020204030204" pitchFamily="34" charset="0"/>
              </a:rPr>
              <a:t>Al estudiar la realidad podemos distinguir dos tipos de experimentos, los determinísticos y los probabilísticos:</a:t>
            </a:r>
          </a:p>
          <a:p>
            <a:pPr algn="just"/>
            <a:endParaRPr lang="es-CL" i="1" dirty="0">
              <a:solidFill>
                <a:schemeClr val="bg1"/>
              </a:solidFill>
              <a:latin typeface="Calibri Light" panose="020F0302020204030204" pitchFamily="34" charset="0"/>
              <a:cs typeface="Calibri Light" panose="020F0302020204030204" pitchFamily="34" charset="0"/>
            </a:endParaRPr>
          </a:p>
          <a:p>
            <a:pPr algn="just"/>
            <a:r>
              <a:rPr lang="es-CL" i="1" dirty="0">
                <a:solidFill>
                  <a:schemeClr val="bg1"/>
                </a:solidFill>
                <a:latin typeface="Calibri Light" panose="020F0302020204030204" pitchFamily="34" charset="0"/>
                <a:cs typeface="Calibri Light" panose="020F0302020204030204" pitchFamily="34" charset="0"/>
              </a:rPr>
              <a:t> </a:t>
            </a:r>
            <a:r>
              <a:rPr lang="es-CL" i="1" dirty="0">
                <a:solidFill>
                  <a:srgbClr val="FFFF00"/>
                </a:solidFill>
                <a:latin typeface="Calibri Light" panose="020F0302020204030204" pitchFamily="34" charset="0"/>
                <a:cs typeface="Calibri Light" panose="020F0302020204030204" pitchFamily="34" charset="0"/>
              </a:rPr>
              <a:t>Los  experimentos determinísticos </a:t>
            </a:r>
            <a:r>
              <a:rPr lang="es-CL" i="1" dirty="0">
                <a:solidFill>
                  <a:schemeClr val="bg1"/>
                </a:solidFill>
                <a:latin typeface="Calibri Light" panose="020F0302020204030204" pitchFamily="34" charset="0"/>
                <a:cs typeface="Calibri Light" panose="020F0302020204030204" pitchFamily="34" charset="0"/>
              </a:rPr>
              <a:t>son  aquellos que tienen sólo un resultado posible y además este    es    </a:t>
            </a:r>
            <a:r>
              <a:rPr lang="es-CL" i="1" dirty="0" smtClean="0">
                <a:solidFill>
                  <a:schemeClr val="bg1"/>
                </a:solidFill>
                <a:latin typeface="Calibri Light" panose="020F0302020204030204" pitchFamily="34" charset="0"/>
                <a:cs typeface="Calibri Light" panose="020F0302020204030204" pitchFamily="34" charset="0"/>
              </a:rPr>
              <a:t>predecible</a:t>
            </a:r>
            <a:endParaRPr lang="es-CL" i="1" dirty="0">
              <a:solidFill>
                <a:schemeClr val="bg1"/>
              </a:solidFill>
              <a:latin typeface="Calibri Light" panose="020F0302020204030204" pitchFamily="34" charset="0"/>
              <a:cs typeface="Calibri Light" panose="020F0302020204030204" pitchFamily="34" charset="0"/>
            </a:endParaRPr>
          </a:p>
          <a:p>
            <a:pPr algn="just"/>
            <a:r>
              <a:rPr lang="es-CL" i="1" dirty="0">
                <a:solidFill>
                  <a:schemeClr val="bg1"/>
                </a:solidFill>
                <a:latin typeface="Calibri Light" panose="020F0302020204030204" pitchFamily="34" charset="0"/>
                <a:cs typeface="Calibri Light" panose="020F0302020204030204" pitchFamily="34" charset="0"/>
              </a:rPr>
              <a:t> </a:t>
            </a:r>
          </a:p>
          <a:p>
            <a:pPr algn="just"/>
            <a:r>
              <a:rPr lang="es-CL" i="1" dirty="0">
                <a:solidFill>
                  <a:srgbClr val="FFFF00"/>
                </a:solidFill>
                <a:latin typeface="Calibri Light" panose="020F0302020204030204" pitchFamily="34" charset="0"/>
                <a:cs typeface="Calibri Light" panose="020F0302020204030204" pitchFamily="34" charset="0"/>
              </a:rPr>
              <a:t>Los  experimentos  probabilísticos  </a:t>
            </a:r>
            <a:r>
              <a:rPr lang="es-CL" i="1" dirty="0">
                <a:solidFill>
                  <a:schemeClr val="bg1"/>
                </a:solidFill>
                <a:latin typeface="Calibri Light" panose="020F0302020204030204" pitchFamily="34" charset="0"/>
                <a:cs typeface="Calibri Light" panose="020F0302020204030204" pitchFamily="34" charset="0"/>
              </a:rPr>
              <a:t>son  aquellos que tienen más de un resultado posible y cada resultado no es </a:t>
            </a:r>
            <a:r>
              <a:rPr lang="es-CL" i="1" dirty="0" smtClean="0">
                <a:solidFill>
                  <a:schemeClr val="bg1"/>
                </a:solidFill>
                <a:latin typeface="Calibri Light" panose="020F0302020204030204" pitchFamily="34" charset="0"/>
                <a:cs typeface="Calibri Light" panose="020F0302020204030204" pitchFamily="34" charset="0"/>
              </a:rPr>
              <a:t>predecible con certeza absoluta. </a:t>
            </a:r>
            <a:r>
              <a:rPr lang="es-CL" i="1" dirty="0">
                <a:solidFill>
                  <a:schemeClr val="bg1"/>
                </a:solidFill>
                <a:latin typeface="Calibri Light" panose="020F0302020204030204" pitchFamily="34" charset="0"/>
                <a:cs typeface="Calibri Light" panose="020F0302020204030204" pitchFamily="34" charset="0"/>
              </a:rPr>
              <a:t>Por ejemplo: lanzar una moneda al aire y observar que lado muestra después de caer. </a:t>
            </a:r>
            <a:endParaRPr lang="es-CL"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2216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additive="base">
                                        <p:cTn id="1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 calcmode="lin" valueType="num">
                                      <p:cBhvr additive="base">
                                        <p:cTn id="2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323528" y="913093"/>
            <a:ext cx="8428990" cy="1243930"/>
          </a:xfrm>
          <a:prstGeom prst="rect">
            <a:avLst/>
          </a:prstGeom>
        </p:spPr>
        <p:txBody>
          <a:bodyPr vert="horz" wrap="square" lIns="0" tIns="12700" rIns="0" bIns="0" rtlCol="0">
            <a:spAutoFit/>
          </a:bodyPr>
          <a:lstStyle/>
          <a:p>
            <a:pPr marL="12700" marR="5080" algn="just">
              <a:lnSpc>
                <a:spcPct val="100000"/>
              </a:lnSpc>
              <a:spcBef>
                <a:spcPts val="100"/>
              </a:spcBef>
            </a:pPr>
            <a:r>
              <a:rPr lang="es-CL" sz="2000" i="1" spc="-210" dirty="0" smtClean="0">
                <a:solidFill>
                  <a:schemeClr val="bg1"/>
                </a:solidFill>
                <a:latin typeface="Calibri Light" panose="020F0302020204030204" pitchFamily="34" charset="0"/>
                <a:cs typeface="Calibri Light" panose="020F0302020204030204" pitchFamily="34" charset="0"/>
              </a:rPr>
              <a:t>En</a:t>
            </a:r>
            <a:r>
              <a:rPr sz="2000" i="1" spc="-210" dirty="0" smtClean="0">
                <a:solidFill>
                  <a:schemeClr val="bg1"/>
                </a:solidFill>
                <a:latin typeface="Calibri Light" panose="020F0302020204030204" pitchFamily="34" charset="0"/>
                <a:cs typeface="Calibri Light" panose="020F0302020204030204" pitchFamily="34" charset="0"/>
              </a:rPr>
              <a:t> </a:t>
            </a:r>
            <a:r>
              <a:rPr sz="2000" i="1" spc="-70" dirty="0" smtClean="0">
                <a:solidFill>
                  <a:schemeClr val="bg1"/>
                </a:solidFill>
                <a:latin typeface="Calibri Light" panose="020F0302020204030204" pitchFamily="34" charset="0"/>
                <a:cs typeface="Calibri Light" panose="020F0302020204030204" pitchFamily="34" charset="0"/>
              </a:rPr>
              <a:t>un </a:t>
            </a:r>
            <a:r>
              <a:rPr sz="2000" i="1" spc="-70" dirty="0">
                <a:solidFill>
                  <a:schemeClr val="bg1"/>
                </a:solidFill>
                <a:latin typeface="Calibri Light" panose="020F0302020204030204" pitchFamily="34" charset="0"/>
                <a:cs typeface="Calibri Light" panose="020F0302020204030204" pitchFamily="34" charset="0"/>
              </a:rPr>
              <a:t>colegio </a:t>
            </a:r>
            <a:r>
              <a:rPr sz="2000" i="1" spc="-35" dirty="0">
                <a:solidFill>
                  <a:schemeClr val="bg1"/>
                </a:solidFill>
                <a:latin typeface="Calibri Light" panose="020F0302020204030204" pitchFamily="34" charset="0"/>
                <a:cs typeface="Calibri Light" panose="020F0302020204030204" pitchFamily="34" charset="0"/>
              </a:rPr>
              <a:t>de </a:t>
            </a:r>
            <a:r>
              <a:rPr sz="2000" i="1" spc="-100" dirty="0">
                <a:solidFill>
                  <a:schemeClr val="bg1"/>
                </a:solidFill>
                <a:latin typeface="Calibri Light" panose="020F0302020204030204" pitchFamily="34" charset="0"/>
                <a:cs typeface="Calibri Light" panose="020F0302020204030204" pitchFamily="34" charset="0"/>
              </a:rPr>
              <a:t>1.220 </a:t>
            </a:r>
            <a:r>
              <a:rPr sz="2000" i="1" spc="-90" dirty="0">
                <a:solidFill>
                  <a:schemeClr val="bg1"/>
                </a:solidFill>
                <a:latin typeface="Calibri Light" panose="020F0302020204030204" pitchFamily="34" charset="0"/>
                <a:cs typeface="Calibri Light" panose="020F0302020204030204" pitchFamily="34" charset="0"/>
              </a:rPr>
              <a:t>alumnos </a:t>
            </a:r>
            <a:r>
              <a:rPr sz="2000" i="1" spc="-185" dirty="0">
                <a:solidFill>
                  <a:schemeClr val="bg1"/>
                </a:solidFill>
                <a:latin typeface="Calibri Light" panose="020F0302020204030204" pitchFamily="34" charset="0"/>
                <a:cs typeface="Calibri Light" panose="020F0302020204030204" pitchFamily="34" charset="0"/>
              </a:rPr>
              <a:t>se </a:t>
            </a:r>
            <a:r>
              <a:rPr sz="2000" i="1" spc="-70" dirty="0">
                <a:solidFill>
                  <a:schemeClr val="bg1"/>
                </a:solidFill>
                <a:latin typeface="Calibri Light" panose="020F0302020204030204" pitchFamily="34" charset="0"/>
                <a:cs typeface="Calibri Light" panose="020F0302020204030204" pitchFamily="34" charset="0"/>
              </a:rPr>
              <a:t>realiza </a:t>
            </a:r>
            <a:r>
              <a:rPr sz="2000" i="1" spc="-75" dirty="0">
                <a:solidFill>
                  <a:schemeClr val="bg1"/>
                </a:solidFill>
                <a:latin typeface="Calibri Light" panose="020F0302020204030204" pitchFamily="34" charset="0"/>
                <a:cs typeface="Calibri Light" panose="020F0302020204030204" pitchFamily="34" charset="0"/>
              </a:rPr>
              <a:t>una </a:t>
            </a:r>
            <a:r>
              <a:rPr sz="2000" i="1" spc="-100" dirty="0">
                <a:solidFill>
                  <a:schemeClr val="bg1"/>
                </a:solidFill>
                <a:latin typeface="Calibri Light" panose="020F0302020204030204" pitchFamily="34" charset="0"/>
                <a:cs typeface="Calibri Light" panose="020F0302020204030204" pitchFamily="34" charset="0"/>
              </a:rPr>
              <a:t>encuesta, </a:t>
            </a:r>
            <a:r>
              <a:rPr sz="2000" i="1" spc="-85" dirty="0">
                <a:solidFill>
                  <a:schemeClr val="bg1"/>
                </a:solidFill>
                <a:latin typeface="Calibri Light" panose="020F0302020204030204" pitchFamily="34" charset="0"/>
                <a:cs typeface="Calibri Light" panose="020F0302020204030204" pitchFamily="34" charset="0"/>
              </a:rPr>
              <a:t>a </a:t>
            </a:r>
            <a:r>
              <a:rPr sz="2000" i="1" spc="-130" dirty="0">
                <a:solidFill>
                  <a:schemeClr val="bg1"/>
                </a:solidFill>
                <a:latin typeface="Calibri Light" panose="020F0302020204030204" pitchFamily="34" charset="0"/>
                <a:cs typeface="Calibri Light" panose="020F0302020204030204" pitchFamily="34" charset="0"/>
              </a:rPr>
              <a:t>los  </a:t>
            </a:r>
            <a:r>
              <a:rPr sz="2000" i="1" spc="-90" dirty="0">
                <a:solidFill>
                  <a:schemeClr val="bg1"/>
                </a:solidFill>
                <a:latin typeface="Calibri Light" panose="020F0302020204030204" pitchFamily="34" charset="0"/>
                <a:cs typeface="Calibri Light" panose="020F0302020204030204" pitchFamily="34" charset="0"/>
              </a:rPr>
              <a:t>alumnos </a:t>
            </a:r>
            <a:r>
              <a:rPr sz="2000" i="1" spc="-40" dirty="0">
                <a:solidFill>
                  <a:schemeClr val="bg1"/>
                </a:solidFill>
                <a:latin typeface="Calibri Light" panose="020F0302020204030204" pitchFamily="34" charset="0"/>
                <a:cs typeface="Calibri Light" panose="020F0302020204030204" pitchFamily="34" charset="0"/>
              </a:rPr>
              <a:t>de </a:t>
            </a:r>
            <a:r>
              <a:rPr sz="2000" i="1" spc="-130" dirty="0">
                <a:solidFill>
                  <a:schemeClr val="bg1"/>
                </a:solidFill>
                <a:latin typeface="Calibri Light" panose="020F0302020204030204" pitchFamily="34" charset="0"/>
                <a:cs typeface="Calibri Light" panose="020F0302020204030204" pitchFamily="34" charset="0"/>
              </a:rPr>
              <a:t>básica </a:t>
            </a:r>
            <a:r>
              <a:rPr sz="2000" i="1" spc="-114" dirty="0">
                <a:solidFill>
                  <a:schemeClr val="bg1"/>
                </a:solidFill>
                <a:latin typeface="Calibri Light" panose="020F0302020204030204" pitchFamily="34" charset="0"/>
                <a:cs typeface="Calibri Light" panose="020F0302020204030204" pitchFamily="34" charset="0"/>
              </a:rPr>
              <a:t>y </a:t>
            </a:r>
            <a:r>
              <a:rPr sz="2000" i="1" spc="-95" dirty="0">
                <a:solidFill>
                  <a:schemeClr val="bg1"/>
                </a:solidFill>
                <a:latin typeface="Calibri Light" panose="020F0302020204030204" pitchFamily="34" charset="0"/>
                <a:cs typeface="Calibri Light" panose="020F0302020204030204" pitchFamily="34" charset="0"/>
              </a:rPr>
              <a:t>educación </a:t>
            </a:r>
            <a:r>
              <a:rPr sz="2000" i="1" spc="-55" dirty="0">
                <a:solidFill>
                  <a:schemeClr val="bg1"/>
                </a:solidFill>
                <a:latin typeface="Calibri Light" panose="020F0302020204030204" pitchFamily="34" charset="0"/>
                <a:cs typeface="Calibri Light" panose="020F0302020204030204" pitchFamily="34" charset="0"/>
              </a:rPr>
              <a:t>media, </a:t>
            </a:r>
            <a:r>
              <a:rPr sz="2000" i="1" spc="-100" dirty="0">
                <a:solidFill>
                  <a:schemeClr val="bg1"/>
                </a:solidFill>
                <a:latin typeface="Calibri Light" panose="020F0302020204030204" pitchFamily="34" charset="0"/>
                <a:cs typeface="Calibri Light" panose="020F0302020204030204" pitchFamily="34" charset="0"/>
              </a:rPr>
              <a:t>sobre </a:t>
            </a:r>
            <a:r>
              <a:rPr sz="2000" i="1" spc="-65" dirty="0">
                <a:solidFill>
                  <a:schemeClr val="bg1"/>
                </a:solidFill>
                <a:latin typeface="Calibri Light" panose="020F0302020204030204" pitchFamily="34" charset="0"/>
                <a:cs typeface="Calibri Light" panose="020F0302020204030204" pitchFamily="34" charset="0"/>
              </a:rPr>
              <a:t>la </a:t>
            </a:r>
            <a:r>
              <a:rPr sz="2000" i="1" spc="-30" dirty="0">
                <a:solidFill>
                  <a:schemeClr val="bg1"/>
                </a:solidFill>
                <a:latin typeface="Calibri Light" panose="020F0302020204030204" pitchFamily="34" charset="0"/>
                <a:cs typeface="Calibri Light" panose="020F0302020204030204" pitchFamily="34" charset="0"/>
              </a:rPr>
              <a:t>forma </a:t>
            </a:r>
            <a:r>
              <a:rPr sz="2000" i="1" spc="-75" dirty="0">
                <a:solidFill>
                  <a:schemeClr val="bg1"/>
                </a:solidFill>
                <a:latin typeface="Calibri Light" panose="020F0302020204030204" pitchFamily="34" charset="0"/>
                <a:cs typeface="Calibri Light" panose="020F0302020204030204" pitchFamily="34" charset="0"/>
              </a:rPr>
              <a:t>como  </a:t>
            </a:r>
            <a:r>
              <a:rPr sz="2000" i="1" spc="-185" dirty="0">
                <a:solidFill>
                  <a:schemeClr val="bg1"/>
                </a:solidFill>
                <a:latin typeface="Calibri Light" panose="020F0302020204030204" pitchFamily="34" charset="0"/>
                <a:cs typeface="Calibri Light" panose="020F0302020204030204" pitchFamily="34" charset="0"/>
              </a:rPr>
              <a:t>se </a:t>
            </a:r>
            <a:r>
              <a:rPr sz="2000" i="1" spc="-80" dirty="0">
                <a:solidFill>
                  <a:schemeClr val="bg1"/>
                </a:solidFill>
                <a:latin typeface="Calibri Light" panose="020F0302020204030204" pitchFamily="34" charset="0"/>
                <a:cs typeface="Calibri Light" panose="020F0302020204030204" pitchFamily="34" charset="0"/>
              </a:rPr>
              <a:t>llevan </a:t>
            </a:r>
            <a:r>
              <a:rPr sz="2000" i="1" spc="-85" dirty="0">
                <a:solidFill>
                  <a:schemeClr val="bg1"/>
                </a:solidFill>
                <a:latin typeface="Calibri Light" panose="020F0302020204030204" pitchFamily="34" charset="0"/>
                <a:cs typeface="Calibri Light" panose="020F0302020204030204" pitchFamily="34" charset="0"/>
              </a:rPr>
              <a:t>a </a:t>
            </a:r>
            <a:r>
              <a:rPr sz="2000" i="1" spc="-95" dirty="0">
                <a:solidFill>
                  <a:schemeClr val="bg1"/>
                </a:solidFill>
                <a:latin typeface="Calibri Light" panose="020F0302020204030204" pitchFamily="34" charset="0"/>
                <a:cs typeface="Calibri Light" panose="020F0302020204030204" pitchFamily="34" charset="0"/>
              </a:rPr>
              <a:t>cabo </a:t>
            </a:r>
            <a:r>
              <a:rPr sz="2000" i="1" spc="-130" dirty="0">
                <a:solidFill>
                  <a:schemeClr val="bg1"/>
                </a:solidFill>
                <a:latin typeface="Calibri Light" panose="020F0302020204030204" pitchFamily="34" charset="0"/>
                <a:cs typeface="Calibri Light" panose="020F0302020204030204" pitchFamily="34" charset="0"/>
              </a:rPr>
              <a:t>los </a:t>
            </a:r>
            <a:r>
              <a:rPr sz="2000" i="1" spc="-90" dirty="0">
                <a:solidFill>
                  <a:schemeClr val="bg1"/>
                </a:solidFill>
                <a:latin typeface="Calibri Light" panose="020F0302020204030204" pitchFamily="34" charset="0"/>
                <a:cs typeface="Calibri Light" panose="020F0302020204030204" pitchFamily="34" charset="0"/>
              </a:rPr>
              <a:t>conflictos </a:t>
            </a:r>
            <a:r>
              <a:rPr sz="2000" i="1" spc="-135" dirty="0">
                <a:solidFill>
                  <a:schemeClr val="bg1"/>
                </a:solidFill>
                <a:latin typeface="Calibri Light" panose="020F0302020204030204" pitchFamily="34" charset="0"/>
                <a:cs typeface="Calibri Light" panose="020F0302020204030204" pitchFamily="34" charset="0"/>
              </a:rPr>
              <a:t>escolares </a:t>
            </a:r>
            <a:r>
              <a:rPr sz="2000" i="1" spc="-35" dirty="0">
                <a:solidFill>
                  <a:schemeClr val="bg1"/>
                </a:solidFill>
                <a:latin typeface="Calibri Light" panose="020F0302020204030204" pitchFamily="34" charset="0"/>
                <a:cs typeface="Calibri Light" panose="020F0302020204030204" pitchFamily="34" charset="0"/>
              </a:rPr>
              <a:t>por </a:t>
            </a:r>
            <a:r>
              <a:rPr sz="2000" i="1" spc="-65" dirty="0">
                <a:solidFill>
                  <a:schemeClr val="bg1"/>
                </a:solidFill>
                <a:latin typeface="Calibri Light" panose="020F0302020204030204" pitchFamily="34" charset="0"/>
                <a:cs typeface="Calibri Light" panose="020F0302020204030204" pitchFamily="34" charset="0"/>
              </a:rPr>
              <a:t>la </a:t>
            </a:r>
            <a:r>
              <a:rPr sz="2000" i="1" spc="-90" dirty="0">
                <a:solidFill>
                  <a:schemeClr val="bg1"/>
                </a:solidFill>
                <a:latin typeface="Calibri Light" panose="020F0302020204030204" pitchFamily="34" charset="0"/>
                <a:cs typeface="Calibri Light" panose="020F0302020204030204" pitchFamily="34" charset="0"/>
              </a:rPr>
              <a:t>dirección </a:t>
            </a:r>
            <a:r>
              <a:rPr sz="2000" i="1" spc="-45" dirty="0">
                <a:solidFill>
                  <a:schemeClr val="bg1"/>
                </a:solidFill>
                <a:latin typeface="Calibri Light" panose="020F0302020204030204" pitchFamily="34" charset="0"/>
                <a:cs typeface="Calibri Light" panose="020F0302020204030204" pitchFamily="34" charset="0"/>
              </a:rPr>
              <a:t>del  </a:t>
            </a:r>
            <a:r>
              <a:rPr sz="2000" i="1" spc="-70" dirty="0" err="1" smtClean="0">
                <a:solidFill>
                  <a:schemeClr val="bg1"/>
                </a:solidFill>
                <a:latin typeface="Calibri Light" panose="020F0302020204030204" pitchFamily="34" charset="0"/>
                <a:cs typeface="Calibri Light" panose="020F0302020204030204" pitchFamily="34" charset="0"/>
              </a:rPr>
              <a:t>colegio</a:t>
            </a:r>
            <a:r>
              <a:rPr lang="es-CL" sz="2000" i="1" spc="-70" dirty="0" smtClean="0">
                <a:solidFill>
                  <a:schemeClr val="bg1"/>
                </a:solidFill>
                <a:latin typeface="Calibri Light" panose="020F0302020204030204" pitchFamily="34" charset="0"/>
                <a:cs typeface="Calibri Light" panose="020F0302020204030204" pitchFamily="34" charset="0"/>
              </a:rPr>
              <a:t> (En acuerdo o en Desacuerdo)</a:t>
            </a:r>
            <a:r>
              <a:rPr sz="2000" i="1" spc="-70" dirty="0" smtClean="0">
                <a:solidFill>
                  <a:schemeClr val="bg1"/>
                </a:solidFill>
                <a:latin typeface="Calibri Light" panose="020F0302020204030204" pitchFamily="34" charset="0"/>
                <a:cs typeface="Calibri Light" panose="020F0302020204030204" pitchFamily="34" charset="0"/>
              </a:rPr>
              <a:t>. </a:t>
            </a:r>
            <a:r>
              <a:rPr sz="2000" i="1" spc="-210" dirty="0">
                <a:solidFill>
                  <a:schemeClr val="bg1"/>
                </a:solidFill>
                <a:latin typeface="Calibri Light" panose="020F0302020204030204" pitchFamily="34" charset="0"/>
                <a:cs typeface="Calibri Light" panose="020F0302020204030204" pitchFamily="34" charset="0"/>
              </a:rPr>
              <a:t>Los </a:t>
            </a:r>
            <a:r>
              <a:rPr sz="2000" i="1" spc="-95" dirty="0">
                <a:solidFill>
                  <a:schemeClr val="bg1"/>
                </a:solidFill>
                <a:latin typeface="Calibri Light" panose="020F0302020204030204" pitchFamily="34" charset="0"/>
                <a:cs typeface="Calibri Light" panose="020F0302020204030204" pitchFamily="34" charset="0"/>
              </a:rPr>
              <a:t>resultados </a:t>
            </a:r>
            <a:r>
              <a:rPr sz="2000" i="1" spc="-65" dirty="0">
                <a:solidFill>
                  <a:schemeClr val="bg1"/>
                </a:solidFill>
                <a:latin typeface="Calibri Light" panose="020F0302020204030204" pitchFamily="34" charset="0"/>
                <a:cs typeface="Calibri Light" panose="020F0302020204030204" pitchFamily="34" charset="0"/>
              </a:rPr>
              <a:t>obtenidos </a:t>
            </a:r>
            <a:r>
              <a:rPr sz="2000" i="1" spc="-50" dirty="0">
                <a:solidFill>
                  <a:schemeClr val="bg1"/>
                </a:solidFill>
                <a:latin typeface="Calibri Light" panose="020F0302020204030204" pitchFamily="34" charset="0"/>
                <a:cs typeface="Calibri Light" panose="020F0302020204030204" pitchFamily="34" charset="0"/>
              </a:rPr>
              <a:t>fueron </a:t>
            </a:r>
            <a:r>
              <a:rPr sz="2000" i="1" spc="-130" dirty="0">
                <a:solidFill>
                  <a:schemeClr val="bg1"/>
                </a:solidFill>
                <a:latin typeface="Calibri Light" panose="020F0302020204030204" pitchFamily="34" charset="0"/>
                <a:cs typeface="Calibri Light" panose="020F0302020204030204" pitchFamily="34" charset="0"/>
              </a:rPr>
              <a:t>los</a:t>
            </a:r>
            <a:r>
              <a:rPr sz="2000" i="1" spc="65" dirty="0">
                <a:solidFill>
                  <a:schemeClr val="bg1"/>
                </a:solidFill>
                <a:latin typeface="Calibri Light" panose="020F0302020204030204" pitchFamily="34" charset="0"/>
                <a:cs typeface="Calibri Light" panose="020F0302020204030204" pitchFamily="34" charset="0"/>
              </a:rPr>
              <a:t> </a:t>
            </a:r>
            <a:r>
              <a:rPr sz="2000" i="1" spc="-110" dirty="0">
                <a:solidFill>
                  <a:schemeClr val="bg1"/>
                </a:solidFill>
                <a:latin typeface="Calibri Light" panose="020F0302020204030204" pitchFamily="34" charset="0"/>
                <a:cs typeface="Calibri Light" panose="020F0302020204030204" pitchFamily="34" charset="0"/>
              </a:rPr>
              <a:t>siguientes:</a:t>
            </a:r>
            <a:endParaRPr sz="2000" i="1" dirty="0">
              <a:solidFill>
                <a:schemeClr val="bg1"/>
              </a:solidFill>
              <a:latin typeface="Calibri Light" panose="020F0302020204030204" pitchFamily="34" charset="0"/>
              <a:cs typeface="Calibri Light" panose="020F0302020204030204" pitchFamily="34" charset="0"/>
            </a:endParaRPr>
          </a:p>
        </p:txBody>
      </p:sp>
      <p:graphicFrame>
        <p:nvGraphicFramePr>
          <p:cNvPr id="17" name="object 17"/>
          <p:cNvGraphicFramePr>
            <a:graphicFrameLocks noGrp="1"/>
          </p:cNvGraphicFramePr>
          <p:nvPr>
            <p:extLst>
              <p:ext uri="{D42A27DB-BD31-4B8C-83A1-F6EECF244321}">
                <p14:modId xmlns:p14="http://schemas.microsoft.com/office/powerpoint/2010/main" val="2922688344"/>
              </p:ext>
            </p:extLst>
          </p:nvPr>
        </p:nvGraphicFramePr>
        <p:xfrm>
          <a:off x="1117643" y="2558231"/>
          <a:ext cx="6840759" cy="1828800"/>
        </p:xfrm>
        <a:graphic>
          <a:graphicData uri="http://schemas.openxmlformats.org/drawingml/2006/table">
            <a:tbl>
              <a:tblPr firstRow="1" bandRow="1">
                <a:tableStyleId>{2D5ABB26-0587-4C30-8999-92F81FD0307C}</a:tableStyleId>
              </a:tblPr>
              <a:tblGrid>
                <a:gridCol w="1800199">
                  <a:extLst>
                    <a:ext uri="{9D8B030D-6E8A-4147-A177-3AD203B41FA5}">
                      <a16:colId xmlns:a16="http://schemas.microsoft.com/office/drawing/2014/main" val="20000"/>
                    </a:ext>
                  </a:extLst>
                </a:gridCol>
                <a:gridCol w="1214613">
                  <a:extLst>
                    <a:ext uri="{9D8B030D-6E8A-4147-A177-3AD203B41FA5}">
                      <a16:colId xmlns:a16="http://schemas.microsoft.com/office/drawing/2014/main" val="20001"/>
                    </a:ext>
                  </a:extLst>
                </a:gridCol>
                <a:gridCol w="1556317">
                  <a:extLst>
                    <a:ext uri="{9D8B030D-6E8A-4147-A177-3AD203B41FA5}">
                      <a16:colId xmlns:a16="http://schemas.microsoft.com/office/drawing/2014/main" val="20002"/>
                    </a:ext>
                  </a:extLst>
                </a:gridCol>
                <a:gridCol w="2269630">
                  <a:extLst>
                    <a:ext uri="{9D8B030D-6E8A-4147-A177-3AD203B41FA5}">
                      <a16:colId xmlns:a16="http://schemas.microsoft.com/office/drawing/2014/main" val="20003"/>
                    </a:ext>
                  </a:extLst>
                </a:gridCol>
              </a:tblGrid>
              <a:tr h="457200">
                <a:tc>
                  <a:txBody>
                    <a:bodyPr/>
                    <a:lstStyle/>
                    <a:p>
                      <a:pPr>
                        <a:lnSpc>
                          <a:spcPct val="100000"/>
                        </a:lnSpc>
                      </a:pP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tc>
                  <a:txBody>
                    <a:bodyPr/>
                    <a:lstStyle/>
                    <a:p>
                      <a:pPr algn="ctr">
                        <a:lnSpc>
                          <a:spcPct val="100000"/>
                        </a:lnSpc>
                        <a:spcBef>
                          <a:spcPts val="305"/>
                        </a:spcBef>
                      </a:pPr>
                      <a:r>
                        <a:rPr sz="2000" b="0" i="1" spc="-130" dirty="0" smtClean="0">
                          <a:solidFill>
                            <a:schemeClr val="tx1"/>
                          </a:solidFill>
                          <a:latin typeface="Calibri Light" panose="020F0302020204030204" pitchFamily="34" charset="0"/>
                          <a:cs typeface="Calibri Light" panose="020F0302020204030204" pitchFamily="34" charset="0"/>
                        </a:rPr>
                        <a:t>Básica</a:t>
                      </a:r>
                      <a:r>
                        <a:rPr lang="es-CL" sz="2000" b="0" i="1" spc="-130" dirty="0" smtClean="0">
                          <a:solidFill>
                            <a:schemeClr val="tx1"/>
                          </a:solidFill>
                          <a:latin typeface="Calibri Light" panose="020F0302020204030204" pitchFamily="34" charset="0"/>
                          <a:cs typeface="Calibri Light" panose="020F0302020204030204" pitchFamily="34" charset="0"/>
                        </a:rPr>
                        <a:t> (B)</a:t>
                      </a:r>
                      <a:endParaRPr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tc>
                  <a:txBody>
                    <a:bodyPr/>
                    <a:lstStyle/>
                    <a:p>
                      <a:pPr algn="ctr">
                        <a:lnSpc>
                          <a:spcPct val="100000"/>
                        </a:lnSpc>
                        <a:spcBef>
                          <a:spcPts val="305"/>
                        </a:spcBef>
                      </a:pPr>
                      <a:r>
                        <a:rPr sz="2000" b="0" i="1" spc="40" dirty="0" smtClean="0">
                          <a:solidFill>
                            <a:schemeClr val="tx1"/>
                          </a:solidFill>
                          <a:latin typeface="Calibri Light" panose="020F0302020204030204" pitchFamily="34" charset="0"/>
                          <a:cs typeface="Calibri Light" panose="020F0302020204030204" pitchFamily="34" charset="0"/>
                        </a:rPr>
                        <a:t>Media</a:t>
                      </a:r>
                      <a:r>
                        <a:rPr lang="es-CL" sz="2000" b="0" i="1" spc="40" dirty="0" smtClean="0">
                          <a:solidFill>
                            <a:schemeClr val="tx1"/>
                          </a:solidFill>
                          <a:latin typeface="Calibri Light" panose="020F0302020204030204" pitchFamily="34" charset="0"/>
                          <a:cs typeface="Calibri Light" panose="020F0302020204030204" pitchFamily="34" charset="0"/>
                        </a:rPr>
                        <a:t> (M)</a:t>
                      </a:r>
                      <a:endParaRPr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tc>
                  <a:txBody>
                    <a:bodyPr/>
                    <a:lstStyle/>
                    <a:p>
                      <a:pPr marL="92075" algn="ctr">
                        <a:lnSpc>
                          <a:spcPct val="100000"/>
                        </a:lnSpc>
                        <a:spcBef>
                          <a:spcPts val="305"/>
                        </a:spcBef>
                      </a:pPr>
                      <a:r>
                        <a:rPr lang="es-CL" sz="2000" i="1" dirty="0" smtClean="0">
                          <a:solidFill>
                            <a:schemeClr val="tx1"/>
                          </a:solidFill>
                          <a:latin typeface="Calibri Light" panose="020F0302020204030204" pitchFamily="34" charset="0"/>
                          <a:cs typeface="Calibri Light" panose="020F0302020204030204" pitchFamily="34" charset="0"/>
                        </a:rPr>
                        <a:t>Total</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extLst>
                  <a:ext uri="{0D108BD9-81ED-4DB2-BD59-A6C34878D82A}">
                    <a16:rowId xmlns:a16="http://schemas.microsoft.com/office/drawing/2014/main" val="10000"/>
                  </a:ext>
                </a:extLst>
              </a:tr>
              <a:tr h="457200">
                <a:tc>
                  <a:txBody>
                    <a:bodyPr/>
                    <a:lstStyle/>
                    <a:p>
                      <a:pPr algn="ctr">
                        <a:lnSpc>
                          <a:spcPct val="100000"/>
                        </a:lnSpc>
                        <a:spcBef>
                          <a:spcPts val="305"/>
                        </a:spcBef>
                      </a:pPr>
                      <a:r>
                        <a:rPr lang="es-CL" sz="2000" b="0" i="1" spc="-130" dirty="0" smtClean="0">
                          <a:solidFill>
                            <a:schemeClr val="tx1"/>
                          </a:solidFill>
                          <a:latin typeface="Calibri Light" panose="020F0302020204030204" pitchFamily="34" charset="0"/>
                          <a:cs typeface="Calibri Light" panose="020F0302020204030204" pitchFamily="34" charset="0"/>
                        </a:rPr>
                        <a:t>De</a:t>
                      </a:r>
                      <a:r>
                        <a:rPr lang="es-CL" sz="2000" b="0" i="1" spc="-130" baseline="0" dirty="0" smtClean="0">
                          <a:solidFill>
                            <a:schemeClr val="tx1"/>
                          </a:solidFill>
                          <a:latin typeface="Calibri Light" panose="020F0302020204030204" pitchFamily="34" charset="0"/>
                          <a:cs typeface="Calibri Light" panose="020F0302020204030204" pitchFamily="34" charset="0"/>
                        </a:rPr>
                        <a:t> Acuerdo (A)</a:t>
                      </a:r>
                      <a:endParaRPr lang="es-CL"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465</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270</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735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extLst>
                  <a:ext uri="{0D108BD9-81ED-4DB2-BD59-A6C34878D82A}">
                    <a16:rowId xmlns:a16="http://schemas.microsoft.com/office/drawing/2014/main" val="10001"/>
                  </a:ext>
                </a:extLst>
              </a:tr>
              <a:tr h="457200">
                <a:tc>
                  <a:txBody>
                    <a:bodyPr/>
                    <a:lstStyle/>
                    <a:p>
                      <a:pPr algn="ctr">
                        <a:lnSpc>
                          <a:spcPct val="100000"/>
                        </a:lnSpc>
                        <a:spcBef>
                          <a:spcPts val="305"/>
                        </a:spcBef>
                      </a:pPr>
                      <a:r>
                        <a:rPr lang="es-CL" sz="2000" b="0" i="1" spc="-130" dirty="0" smtClean="0">
                          <a:solidFill>
                            <a:schemeClr val="tx1"/>
                          </a:solidFill>
                          <a:latin typeface="Calibri Light" panose="020F0302020204030204" pitchFamily="34" charset="0"/>
                          <a:cs typeface="Calibri Light" panose="020F0302020204030204" pitchFamily="34" charset="0"/>
                        </a:rPr>
                        <a:t>En desa</a:t>
                      </a:r>
                      <a:r>
                        <a:rPr lang="es-CL" sz="2000" b="0" i="1" spc="-130" baseline="0" dirty="0" smtClean="0">
                          <a:solidFill>
                            <a:schemeClr val="tx1"/>
                          </a:solidFill>
                          <a:latin typeface="Calibri Light" panose="020F0302020204030204" pitchFamily="34" charset="0"/>
                          <a:cs typeface="Calibri Light" panose="020F0302020204030204" pitchFamily="34" charset="0"/>
                        </a:rPr>
                        <a:t>cuerdo (D)</a:t>
                      </a:r>
                      <a:endParaRPr lang="es-CL"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350</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135</a:t>
                      </a:r>
                      <a:endParaRPr sz="2000" i="1">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485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extLst>
                  <a:ext uri="{0D108BD9-81ED-4DB2-BD59-A6C34878D82A}">
                    <a16:rowId xmlns:a16="http://schemas.microsoft.com/office/drawing/2014/main" val="10002"/>
                  </a:ext>
                </a:extLst>
              </a:tr>
              <a:tr h="457200">
                <a:tc>
                  <a:txBody>
                    <a:bodyPr/>
                    <a:lstStyle/>
                    <a:p>
                      <a:pP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  Total</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815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405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1220</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extLst>
                  <a:ext uri="{0D108BD9-81ED-4DB2-BD59-A6C34878D82A}">
                    <a16:rowId xmlns:a16="http://schemas.microsoft.com/office/drawing/2014/main" val="10003"/>
                  </a:ext>
                </a:extLst>
              </a:tr>
            </a:tbl>
          </a:graphicData>
        </a:graphic>
      </p:graphicFrame>
      <p:sp>
        <p:nvSpPr>
          <p:cNvPr id="18" name="Rectángulo 17"/>
          <p:cNvSpPr/>
          <p:nvPr/>
        </p:nvSpPr>
        <p:spPr>
          <a:xfrm>
            <a:off x="179512" y="243864"/>
            <a:ext cx="5299977" cy="430887"/>
          </a:xfrm>
          <a:prstGeom prst="rect">
            <a:avLst/>
          </a:prstGeom>
        </p:spPr>
        <p:txBody>
          <a:bodyPr wrap="none">
            <a:spAutoFit/>
          </a:bodyPr>
          <a:lstStyle/>
          <a:p>
            <a:r>
              <a:rPr lang="es-CL" sz="2200" i="1" dirty="0" smtClean="0">
                <a:solidFill>
                  <a:srgbClr val="FFFF00"/>
                </a:solidFill>
                <a:latin typeface="Calibri Light" panose="020F0302020204030204" pitchFamily="34" charset="0"/>
                <a:cs typeface="Calibri Light" panose="020F0302020204030204" pitchFamily="34" charset="0"/>
              </a:rPr>
              <a:t>Recordemos de nuestros estudios anteriores</a:t>
            </a:r>
            <a:r>
              <a:rPr lang="es-CL" i="1" dirty="0" smtClean="0">
                <a:solidFill>
                  <a:srgbClr val="FFFF00"/>
                </a:solidFill>
                <a:latin typeface="Calibri Light" panose="020F0302020204030204" pitchFamily="34" charset="0"/>
                <a:cs typeface="Calibri Light" panose="020F0302020204030204" pitchFamily="34" charset="0"/>
              </a:rPr>
              <a:t>:  </a:t>
            </a:r>
            <a:endParaRPr lang="es-CL" dirty="0"/>
          </a:p>
        </p:txBody>
      </p:sp>
      <mc:AlternateContent xmlns:mc="http://schemas.openxmlformats.org/markup-compatibility/2006" xmlns:a14="http://schemas.microsoft.com/office/drawing/2010/main">
        <mc:Choice Requires="a14">
          <p:sp>
            <p:nvSpPr>
              <p:cNvPr id="19" name="Rectángulo 18"/>
              <p:cNvSpPr/>
              <p:nvPr/>
            </p:nvSpPr>
            <p:spPr>
              <a:xfrm>
                <a:off x="5240139" y="270253"/>
                <a:ext cx="3135922" cy="616451"/>
              </a:xfrm>
              <a:prstGeom prst="rect">
                <a:avLst/>
              </a:prstGeom>
              <a:noFill/>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CL" b="0" i="1" spc="-210" smtClean="0">
                          <a:solidFill>
                            <a:srgbClr val="FFFF00"/>
                          </a:solidFill>
                          <a:latin typeface="Cambria Math" panose="02040503050406030204" pitchFamily="18" charset="0"/>
                          <a:cs typeface="Calibri Light" panose="020F0302020204030204" pitchFamily="34" charset="0"/>
                        </a:rPr>
                        <m:t>𝑃</m:t>
                      </m:r>
                      <m:d>
                        <m:dPr>
                          <m:ctrlPr>
                            <a:rPr lang="es-CL" b="0" i="1" spc="-210" smtClean="0">
                              <a:solidFill>
                                <a:srgbClr val="FFFF00"/>
                              </a:solidFill>
                              <a:latin typeface="Cambria Math" panose="02040503050406030204" pitchFamily="18" charset="0"/>
                              <a:cs typeface="Calibri Light" panose="020F0302020204030204" pitchFamily="34" charset="0"/>
                            </a:rPr>
                          </m:ctrlPr>
                        </m:dPr>
                        <m:e>
                          <m:r>
                            <a:rPr lang="es-CL" b="0" i="1" spc="-210" smtClean="0">
                              <a:solidFill>
                                <a:srgbClr val="FFFF00"/>
                              </a:solidFill>
                              <a:latin typeface="Cambria Math" panose="02040503050406030204" pitchFamily="18" charset="0"/>
                              <a:cs typeface="Calibri Light" panose="020F0302020204030204" pitchFamily="34" charset="0"/>
                            </a:rPr>
                            <m:t>𝐸𝑣𝑒𝑛𝑡𝑜</m:t>
                          </m:r>
                        </m:e>
                      </m:d>
                      <m:r>
                        <a:rPr lang="es-CL" b="0" i="1" spc="-210" smtClean="0">
                          <a:solidFill>
                            <a:srgbClr val="FFFF00"/>
                          </a:solidFill>
                          <a:latin typeface="Cambria Math" panose="02040503050406030204" pitchFamily="18" charset="0"/>
                          <a:cs typeface="Calibri Light" panose="020F0302020204030204" pitchFamily="34" charset="0"/>
                        </a:rPr>
                        <m:t>=</m:t>
                      </m:r>
                      <m:f>
                        <m:fPr>
                          <m:ctrlPr>
                            <a:rPr lang="es-CL" b="0" i="1" spc="-210" smtClean="0">
                              <a:solidFill>
                                <a:srgbClr val="FFFF00"/>
                              </a:solidFill>
                              <a:latin typeface="Cambria Math" panose="02040503050406030204" pitchFamily="18" charset="0"/>
                              <a:cs typeface="Calibri Light" panose="020F0302020204030204" pitchFamily="34" charset="0"/>
                            </a:rPr>
                          </m:ctrlPr>
                        </m:fPr>
                        <m:num>
                          <m:r>
                            <a:rPr lang="es-CL" b="0" i="1" spc="-210" smtClean="0">
                              <a:solidFill>
                                <a:srgbClr val="FFFF00"/>
                              </a:solidFill>
                              <a:latin typeface="Cambria Math" panose="02040503050406030204" pitchFamily="18" charset="0"/>
                              <a:cs typeface="Calibri Light" panose="020F0302020204030204" pitchFamily="34" charset="0"/>
                            </a:rPr>
                            <m:t>𝑁</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𝑑𝑒</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𝑐𝑎𝑠𝑜𝑠</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𝐹𝑎𝑣𝑜𝑟𝑎𝑙𝑒𝑠</m:t>
                          </m:r>
                        </m:num>
                        <m:den>
                          <m:r>
                            <a:rPr lang="es-CL" b="0" i="1" spc="-210" smtClean="0">
                              <a:solidFill>
                                <a:srgbClr val="FFFF00"/>
                              </a:solidFill>
                              <a:latin typeface="Cambria Math" panose="02040503050406030204" pitchFamily="18" charset="0"/>
                              <a:cs typeface="Calibri Light" panose="020F0302020204030204" pitchFamily="34" charset="0"/>
                            </a:rPr>
                            <m:t>𝑁</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𝑑𝑒</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𝑐𝑎𝑠𝑜𝑠</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𝑃𝑜𝑠𝑖𝑏𝑙𝑒𝑠</m:t>
                          </m:r>
                        </m:den>
                      </m:f>
                    </m:oMath>
                  </m:oMathPara>
                </a14:m>
                <a:endParaRPr lang="es-CL" dirty="0"/>
              </a:p>
            </p:txBody>
          </p:sp>
        </mc:Choice>
        <mc:Fallback xmlns="">
          <p:sp>
            <p:nvSpPr>
              <p:cNvPr id="19" name="Rectángulo 18"/>
              <p:cNvSpPr>
                <a:spLocks noRot="1" noChangeAspect="1" noMove="1" noResize="1" noEditPoints="1" noAdjustHandles="1" noChangeArrowheads="1" noChangeShapeType="1" noTextEdit="1"/>
              </p:cNvSpPr>
              <p:nvPr/>
            </p:nvSpPr>
            <p:spPr>
              <a:xfrm>
                <a:off x="5240139" y="270253"/>
                <a:ext cx="3135922" cy="616451"/>
              </a:xfrm>
              <a:prstGeom prst="rect">
                <a:avLst/>
              </a:prstGeom>
              <a:blipFill>
                <a:blip r:embed="rId2"/>
                <a:stretch>
                  <a:fillRect/>
                </a:stretch>
              </a:blipFill>
              <a:ln>
                <a:solidFill>
                  <a:srgbClr val="FF0000"/>
                </a:solidFill>
              </a:ln>
            </p:spPr>
            <p:txBody>
              <a:bodyPr/>
              <a:lstStyle/>
              <a:p>
                <a:r>
                  <a:rPr lang="es-CL">
                    <a:noFill/>
                  </a:rPr>
                  <a:t> </a:t>
                </a:r>
              </a:p>
            </p:txBody>
          </p:sp>
        </mc:Fallback>
      </mc:AlternateContent>
      <p:sp>
        <p:nvSpPr>
          <p:cNvPr id="20" name="CuadroTexto 19"/>
          <p:cNvSpPr txBox="1"/>
          <p:nvPr/>
        </p:nvSpPr>
        <p:spPr>
          <a:xfrm>
            <a:off x="611560" y="4502763"/>
            <a:ext cx="6048672" cy="369332"/>
          </a:xfrm>
          <a:prstGeom prst="rect">
            <a:avLst/>
          </a:prstGeom>
          <a:noFill/>
        </p:spPr>
        <p:txBody>
          <a:bodyPr wrap="square" rtlCol="0">
            <a:spAutoFit/>
          </a:bodyPr>
          <a:lstStyle/>
          <a:p>
            <a:r>
              <a:rPr lang="es-CL" dirty="0" smtClean="0">
                <a:solidFill>
                  <a:schemeClr val="bg1"/>
                </a:solidFill>
              </a:rPr>
              <a:t>¿</a:t>
            </a:r>
            <a:r>
              <a:rPr lang="es-CL" i="1" dirty="0" smtClean="0">
                <a:solidFill>
                  <a:schemeClr val="bg1"/>
                </a:solidFill>
              </a:rPr>
              <a:t>Cuál</a:t>
            </a:r>
            <a:r>
              <a:rPr lang="es-CL" dirty="0" smtClean="0">
                <a:solidFill>
                  <a:schemeClr val="bg1"/>
                </a:solidFill>
              </a:rPr>
              <a:t> es la probabilidad que este de acuerdo?</a:t>
            </a:r>
            <a:endParaRPr lang="es-CL" dirty="0">
              <a:solidFill>
                <a:schemeClr val="bg1"/>
              </a:solidFill>
            </a:endParaRPr>
          </a:p>
        </p:txBody>
      </p:sp>
      <p:sp>
        <p:nvSpPr>
          <p:cNvPr id="21" name="CuadroTexto 20"/>
          <p:cNvSpPr txBox="1"/>
          <p:nvPr/>
        </p:nvSpPr>
        <p:spPr>
          <a:xfrm>
            <a:off x="611560" y="4936834"/>
            <a:ext cx="5688632" cy="369332"/>
          </a:xfrm>
          <a:prstGeom prst="rect">
            <a:avLst/>
          </a:prstGeom>
          <a:noFill/>
        </p:spPr>
        <p:txBody>
          <a:bodyPr wrap="square" rtlCol="0">
            <a:spAutoFit/>
          </a:bodyPr>
          <a:lstStyle/>
          <a:p>
            <a:r>
              <a:rPr lang="es-CL" i="1" dirty="0" smtClean="0">
                <a:solidFill>
                  <a:schemeClr val="bg1"/>
                </a:solidFill>
              </a:rPr>
              <a:t>¿Cuál es la probabilidad que este en desacuerdo?</a:t>
            </a:r>
            <a:endParaRPr lang="es-CL" i="1" dirty="0">
              <a:solidFill>
                <a:schemeClr val="bg1"/>
              </a:solidFill>
            </a:endParaRPr>
          </a:p>
        </p:txBody>
      </p:sp>
      <p:sp>
        <p:nvSpPr>
          <p:cNvPr id="22" name="CuadroTexto 21"/>
          <p:cNvSpPr txBox="1"/>
          <p:nvPr/>
        </p:nvSpPr>
        <p:spPr>
          <a:xfrm>
            <a:off x="575556" y="5370905"/>
            <a:ext cx="8352927" cy="369332"/>
          </a:xfrm>
          <a:prstGeom prst="rect">
            <a:avLst/>
          </a:prstGeom>
          <a:noFill/>
        </p:spPr>
        <p:txBody>
          <a:bodyPr wrap="square" rtlCol="0">
            <a:spAutoFit/>
          </a:bodyPr>
          <a:lstStyle/>
          <a:p>
            <a:r>
              <a:rPr lang="es-CL" i="1" dirty="0" smtClean="0">
                <a:solidFill>
                  <a:schemeClr val="bg1"/>
                </a:solidFill>
              </a:rPr>
              <a:t>¿Cuál es la probabilidad que este en desacuerdo dado que es de media?</a:t>
            </a:r>
            <a:endParaRPr lang="es-CL" i="1" dirty="0">
              <a:solidFill>
                <a:schemeClr val="bg1"/>
              </a:solidFill>
            </a:endParaRPr>
          </a:p>
        </p:txBody>
      </p:sp>
    </p:spTree>
    <p:extLst>
      <p:ext uri="{BB962C8B-B14F-4D97-AF65-F5344CB8AC3E}">
        <p14:creationId xmlns:p14="http://schemas.microsoft.com/office/powerpoint/2010/main" val="39606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7"/>
          <p:cNvGraphicFramePr>
            <a:graphicFrameLocks noGrp="1"/>
          </p:cNvGraphicFramePr>
          <p:nvPr>
            <p:extLst>
              <p:ext uri="{D42A27DB-BD31-4B8C-83A1-F6EECF244321}">
                <p14:modId xmlns:p14="http://schemas.microsoft.com/office/powerpoint/2010/main" val="1542817537"/>
              </p:ext>
            </p:extLst>
          </p:nvPr>
        </p:nvGraphicFramePr>
        <p:xfrm>
          <a:off x="1331639" y="1052736"/>
          <a:ext cx="6840759" cy="1828800"/>
        </p:xfrm>
        <a:graphic>
          <a:graphicData uri="http://schemas.openxmlformats.org/drawingml/2006/table">
            <a:tbl>
              <a:tblPr firstRow="1" bandRow="1">
                <a:tableStyleId>{2D5ABB26-0587-4C30-8999-92F81FD0307C}</a:tableStyleId>
              </a:tblPr>
              <a:tblGrid>
                <a:gridCol w="1800199">
                  <a:extLst>
                    <a:ext uri="{9D8B030D-6E8A-4147-A177-3AD203B41FA5}">
                      <a16:colId xmlns:a16="http://schemas.microsoft.com/office/drawing/2014/main" val="20000"/>
                    </a:ext>
                  </a:extLst>
                </a:gridCol>
                <a:gridCol w="1214613">
                  <a:extLst>
                    <a:ext uri="{9D8B030D-6E8A-4147-A177-3AD203B41FA5}">
                      <a16:colId xmlns:a16="http://schemas.microsoft.com/office/drawing/2014/main" val="20001"/>
                    </a:ext>
                  </a:extLst>
                </a:gridCol>
                <a:gridCol w="1556317">
                  <a:extLst>
                    <a:ext uri="{9D8B030D-6E8A-4147-A177-3AD203B41FA5}">
                      <a16:colId xmlns:a16="http://schemas.microsoft.com/office/drawing/2014/main" val="20002"/>
                    </a:ext>
                  </a:extLst>
                </a:gridCol>
                <a:gridCol w="2269630">
                  <a:extLst>
                    <a:ext uri="{9D8B030D-6E8A-4147-A177-3AD203B41FA5}">
                      <a16:colId xmlns:a16="http://schemas.microsoft.com/office/drawing/2014/main" val="20003"/>
                    </a:ext>
                  </a:extLst>
                </a:gridCol>
              </a:tblGrid>
              <a:tr h="457200">
                <a:tc>
                  <a:txBody>
                    <a:bodyPr/>
                    <a:lstStyle/>
                    <a:p>
                      <a:pPr>
                        <a:lnSpc>
                          <a:spcPct val="100000"/>
                        </a:lnSpc>
                      </a:pP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tc>
                  <a:txBody>
                    <a:bodyPr/>
                    <a:lstStyle/>
                    <a:p>
                      <a:pPr algn="ctr">
                        <a:lnSpc>
                          <a:spcPct val="100000"/>
                        </a:lnSpc>
                        <a:spcBef>
                          <a:spcPts val="305"/>
                        </a:spcBef>
                      </a:pPr>
                      <a:r>
                        <a:rPr sz="2000" b="0" i="1" spc="-130" dirty="0" smtClean="0">
                          <a:solidFill>
                            <a:schemeClr val="tx1"/>
                          </a:solidFill>
                          <a:latin typeface="Calibri Light" panose="020F0302020204030204" pitchFamily="34" charset="0"/>
                          <a:cs typeface="Calibri Light" panose="020F0302020204030204" pitchFamily="34" charset="0"/>
                        </a:rPr>
                        <a:t>Básica</a:t>
                      </a:r>
                      <a:r>
                        <a:rPr lang="es-CL" sz="2000" b="0" i="1" spc="-130" dirty="0" smtClean="0">
                          <a:solidFill>
                            <a:schemeClr val="tx1"/>
                          </a:solidFill>
                          <a:latin typeface="Calibri Light" panose="020F0302020204030204" pitchFamily="34" charset="0"/>
                          <a:cs typeface="Calibri Light" panose="020F0302020204030204" pitchFamily="34" charset="0"/>
                        </a:rPr>
                        <a:t> (B)</a:t>
                      </a:r>
                      <a:endParaRPr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tc>
                  <a:txBody>
                    <a:bodyPr/>
                    <a:lstStyle/>
                    <a:p>
                      <a:pPr algn="ctr">
                        <a:lnSpc>
                          <a:spcPct val="100000"/>
                        </a:lnSpc>
                        <a:spcBef>
                          <a:spcPts val="305"/>
                        </a:spcBef>
                      </a:pPr>
                      <a:r>
                        <a:rPr sz="2000" b="0" i="1" spc="40" dirty="0" smtClean="0">
                          <a:solidFill>
                            <a:schemeClr val="tx1"/>
                          </a:solidFill>
                          <a:latin typeface="Calibri Light" panose="020F0302020204030204" pitchFamily="34" charset="0"/>
                          <a:cs typeface="Calibri Light" panose="020F0302020204030204" pitchFamily="34" charset="0"/>
                        </a:rPr>
                        <a:t>Media</a:t>
                      </a:r>
                      <a:r>
                        <a:rPr lang="es-CL" sz="2000" b="0" i="1" spc="40" dirty="0" smtClean="0">
                          <a:solidFill>
                            <a:schemeClr val="tx1"/>
                          </a:solidFill>
                          <a:latin typeface="Calibri Light" panose="020F0302020204030204" pitchFamily="34" charset="0"/>
                          <a:cs typeface="Calibri Light" panose="020F0302020204030204" pitchFamily="34" charset="0"/>
                        </a:rPr>
                        <a:t> (M)</a:t>
                      </a:r>
                      <a:endParaRPr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tc>
                  <a:txBody>
                    <a:bodyPr/>
                    <a:lstStyle/>
                    <a:p>
                      <a:pPr marL="92075" algn="ctr">
                        <a:lnSpc>
                          <a:spcPct val="100000"/>
                        </a:lnSpc>
                        <a:spcBef>
                          <a:spcPts val="305"/>
                        </a:spcBef>
                      </a:pPr>
                      <a:r>
                        <a:rPr lang="es-CL" sz="2000" i="1" dirty="0" smtClean="0">
                          <a:solidFill>
                            <a:schemeClr val="tx1"/>
                          </a:solidFill>
                          <a:latin typeface="Calibri Light" panose="020F0302020204030204" pitchFamily="34" charset="0"/>
                          <a:cs typeface="Calibri Light" panose="020F0302020204030204" pitchFamily="34" charset="0"/>
                        </a:rPr>
                        <a:t>Total</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AC2D4"/>
                    </a:solidFill>
                  </a:tcPr>
                </a:tc>
                <a:extLst>
                  <a:ext uri="{0D108BD9-81ED-4DB2-BD59-A6C34878D82A}">
                    <a16:rowId xmlns:a16="http://schemas.microsoft.com/office/drawing/2014/main" val="10000"/>
                  </a:ext>
                </a:extLst>
              </a:tr>
              <a:tr h="457200">
                <a:tc>
                  <a:txBody>
                    <a:bodyPr/>
                    <a:lstStyle/>
                    <a:p>
                      <a:pPr algn="ctr">
                        <a:lnSpc>
                          <a:spcPct val="100000"/>
                        </a:lnSpc>
                        <a:spcBef>
                          <a:spcPts val="305"/>
                        </a:spcBef>
                      </a:pPr>
                      <a:r>
                        <a:rPr lang="es-CL" sz="2000" b="0" i="1" spc="-130" dirty="0" smtClean="0">
                          <a:solidFill>
                            <a:schemeClr val="tx1"/>
                          </a:solidFill>
                          <a:latin typeface="Calibri Light" panose="020F0302020204030204" pitchFamily="34" charset="0"/>
                          <a:cs typeface="Calibri Light" panose="020F0302020204030204" pitchFamily="34" charset="0"/>
                        </a:rPr>
                        <a:t>De</a:t>
                      </a:r>
                      <a:r>
                        <a:rPr lang="es-CL" sz="2000" b="0" i="1" spc="-130" baseline="0" dirty="0" smtClean="0">
                          <a:solidFill>
                            <a:schemeClr val="tx1"/>
                          </a:solidFill>
                          <a:latin typeface="Calibri Light" panose="020F0302020204030204" pitchFamily="34" charset="0"/>
                          <a:cs typeface="Calibri Light" panose="020F0302020204030204" pitchFamily="34" charset="0"/>
                        </a:rPr>
                        <a:t> Acuerdo (A)</a:t>
                      </a:r>
                      <a:endParaRPr lang="es-CL"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465</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270</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735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6EE"/>
                    </a:solidFill>
                  </a:tcPr>
                </a:tc>
                <a:extLst>
                  <a:ext uri="{0D108BD9-81ED-4DB2-BD59-A6C34878D82A}">
                    <a16:rowId xmlns:a16="http://schemas.microsoft.com/office/drawing/2014/main" val="10001"/>
                  </a:ext>
                </a:extLst>
              </a:tr>
              <a:tr h="457200">
                <a:tc>
                  <a:txBody>
                    <a:bodyPr/>
                    <a:lstStyle/>
                    <a:p>
                      <a:pPr algn="ctr">
                        <a:lnSpc>
                          <a:spcPct val="100000"/>
                        </a:lnSpc>
                        <a:spcBef>
                          <a:spcPts val="305"/>
                        </a:spcBef>
                      </a:pPr>
                      <a:r>
                        <a:rPr lang="es-CL" sz="2000" b="0" i="1" spc="-130" dirty="0" smtClean="0">
                          <a:solidFill>
                            <a:schemeClr val="tx1"/>
                          </a:solidFill>
                          <a:latin typeface="Calibri Light" panose="020F0302020204030204" pitchFamily="34" charset="0"/>
                          <a:cs typeface="Calibri Light" panose="020F0302020204030204" pitchFamily="34" charset="0"/>
                        </a:rPr>
                        <a:t>En desa</a:t>
                      </a:r>
                      <a:r>
                        <a:rPr lang="es-CL" sz="2000" b="0" i="1" spc="-130" baseline="0" dirty="0" smtClean="0">
                          <a:solidFill>
                            <a:schemeClr val="tx1"/>
                          </a:solidFill>
                          <a:latin typeface="Calibri Light" panose="020F0302020204030204" pitchFamily="34" charset="0"/>
                          <a:cs typeface="Calibri Light" panose="020F0302020204030204" pitchFamily="34" charset="0"/>
                        </a:rPr>
                        <a:t>cuerdo (D)</a:t>
                      </a:r>
                      <a:endParaRPr lang="es-CL" sz="2000" b="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350</a:t>
                      </a:r>
                      <a:endParaRPr sz="2000" i="1" dirty="0">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marL="1270" algn="ctr">
                        <a:lnSpc>
                          <a:spcPct val="100000"/>
                        </a:lnSpc>
                        <a:spcBef>
                          <a:spcPts val="305"/>
                        </a:spcBef>
                      </a:pPr>
                      <a:r>
                        <a:rPr sz="2000" b="1" i="1" spc="-30" dirty="0">
                          <a:solidFill>
                            <a:schemeClr val="tx1"/>
                          </a:solidFill>
                          <a:latin typeface="Calibri Light" panose="020F0302020204030204" pitchFamily="34" charset="0"/>
                          <a:cs typeface="Calibri Light" panose="020F0302020204030204" pitchFamily="34" charset="0"/>
                        </a:rPr>
                        <a:t>135</a:t>
                      </a:r>
                      <a:endParaRPr sz="2000" i="1">
                        <a:solidFill>
                          <a:schemeClr val="tx1"/>
                        </a:solidFill>
                        <a:latin typeface="Calibri Light" panose="020F0302020204030204" pitchFamily="34" charset="0"/>
                        <a:cs typeface="Calibri Light" panose="020F0302020204030204" pitchFamily="34"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485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extLst>
                  <a:ext uri="{0D108BD9-81ED-4DB2-BD59-A6C34878D82A}">
                    <a16:rowId xmlns:a16="http://schemas.microsoft.com/office/drawing/2014/main" val="10002"/>
                  </a:ext>
                </a:extLst>
              </a:tr>
              <a:tr h="457200">
                <a:tc>
                  <a:txBody>
                    <a:bodyPr/>
                    <a:lstStyle/>
                    <a:p>
                      <a:pP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  Total</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815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405</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tc>
                  <a:txBody>
                    <a:bodyPr/>
                    <a:lstStyle/>
                    <a:p>
                      <a:pPr algn="ctr">
                        <a:lnSpc>
                          <a:spcPct val="100000"/>
                        </a:lnSpc>
                      </a:pPr>
                      <a:r>
                        <a:rPr lang="es-CL" sz="2000" i="1" dirty="0" smtClean="0">
                          <a:solidFill>
                            <a:schemeClr val="tx1"/>
                          </a:solidFill>
                          <a:latin typeface="Calibri Light" panose="020F0302020204030204" pitchFamily="34" charset="0"/>
                          <a:cs typeface="Calibri Light" panose="020F0302020204030204" pitchFamily="34" charset="0"/>
                        </a:rPr>
                        <a:t>1220</a:t>
                      </a:r>
                      <a:endParaRPr sz="2000" i="1" dirty="0">
                        <a:solidFill>
                          <a:schemeClr val="tx1"/>
                        </a:solidFill>
                        <a:latin typeface="Calibri Light" panose="020F0302020204030204" pitchFamily="34" charset="0"/>
                        <a:cs typeface="Calibri Light" panose="020F030202020403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6EE"/>
                    </a:solidFill>
                  </a:tcPr>
                </a:tc>
                <a:extLst>
                  <a:ext uri="{0D108BD9-81ED-4DB2-BD59-A6C34878D82A}">
                    <a16:rowId xmlns:a16="http://schemas.microsoft.com/office/drawing/2014/main" val="10003"/>
                  </a:ext>
                </a:extLst>
              </a:tr>
            </a:tbl>
          </a:graphicData>
        </a:graphic>
      </p:graphicFrame>
      <p:sp>
        <p:nvSpPr>
          <p:cNvPr id="18" name="Rectángulo 17"/>
          <p:cNvSpPr/>
          <p:nvPr/>
        </p:nvSpPr>
        <p:spPr>
          <a:xfrm>
            <a:off x="827584" y="517372"/>
            <a:ext cx="4412555" cy="369332"/>
          </a:xfrm>
          <a:prstGeom prst="rect">
            <a:avLst/>
          </a:prstGeom>
        </p:spPr>
        <p:txBody>
          <a:bodyPr wrap="none">
            <a:spAutoFit/>
          </a:bodyPr>
          <a:lstStyle/>
          <a:p>
            <a:r>
              <a:rPr lang="es-CL" i="1" dirty="0" smtClean="0">
                <a:solidFill>
                  <a:srgbClr val="FFFF00"/>
                </a:solidFill>
                <a:latin typeface="Calibri Light" panose="020F0302020204030204" pitchFamily="34" charset="0"/>
                <a:cs typeface="Calibri Light" panose="020F0302020204030204" pitchFamily="34" charset="0"/>
              </a:rPr>
              <a:t>Recordemos de nuestros estudios anteriores:  </a:t>
            </a:r>
            <a:endParaRPr lang="es-CL" dirty="0"/>
          </a:p>
        </p:txBody>
      </p:sp>
      <mc:AlternateContent xmlns:mc="http://schemas.openxmlformats.org/markup-compatibility/2006" xmlns:a14="http://schemas.microsoft.com/office/drawing/2010/main">
        <mc:Choice Requires="a14">
          <p:sp>
            <p:nvSpPr>
              <p:cNvPr id="19" name="Rectángulo 18"/>
              <p:cNvSpPr/>
              <p:nvPr/>
            </p:nvSpPr>
            <p:spPr>
              <a:xfrm>
                <a:off x="5240139" y="270253"/>
                <a:ext cx="3135922" cy="616451"/>
              </a:xfrm>
              <a:prstGeom prst="rect">
                <a:avLst/>
              </a:prstGeom>
              <a:noFill/>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CL" b="0" i="1" spc="-210" smtClean="0">
                          <a:solidFill>
                            <a:srgbClr val="FFFF00"/>
                          </a:solidFill>
                          <a:latin typeface="Cambria Math" panose="02040503050406030204" pitchFamily="18" charset="0"/>
                          <a:cs typeface="Calibri Light" panose="020F0302020204030204" pitchFamily="34" charset="0"/>
                        </a:rPr>
                        <m:t>𝑃</m:t>
                      </m:r>
                      <m:d>
                        <m:dPr>
                          <m:ctrlPr>
                            <a:rPr lang="es-CL" b="0" i="1" spc="-210" smtClean="0">
                              <a:solidFill>
                                <a:srgbClr val="FFFF00"/>
                              </a:solidFill>
                              <a:latin typeface="Cambria Math" panose="02040503050406030204" pitchFamily="18" charset="0"/>
                              <a:cs typeface="Calibri Light" panose="020F0302020204030204" pitchFamily="34" charset="0"/>
                            </a:rPr>
                          </m:ctrlPr>
                        </m:dPr>
                        <m:e>
                          <m:r>
                            <a:rPr lang="es-CL" b="0" i="1" spc="-210" smtClean="0">
                              <a:solidFill>
                                <a:srgbClr val="FFFF00"/>
                              </a:solidFill>
                              <a:latin typeface="Cambria Math" panose="02040503050406030204" pitchFamily="18" charset="0"/>
                              <a:cs typeface="Calibri Light" panose="020F0302020204030204" pitchFamily="34" charset="0"/>
                            </a:rPr>
                            <m:t>𝐸𝑣𝑒𝑛𝑡𝑜</m:t>
                          </m:r>
                        </m:e>
                      </m:d>
                      <m:r>
                        <a:rPr lang="es-CL" b="0" i="1" spc="-210" smtClean="0">
                          <a:solidFill>
                            <a:srgbClr val="FFFF00"/>
                          </a:solidFill>
                          <a:latin typeface="Cambria Math" panose="02040503050406030204" pitchFamily="18" charset="0"/>
                          <a:cs typeface="Calibri Light" panose="020F0302020204030204" pitchFamily="34" charset="0"/>
                        </a:rPr>
                        <m:t>=</m:t>
                      </m:r>
                      <m:f>
                        <m:fPr>
                          <m:ctrlPr>
                            <a:rPr lang="es-CL" b="0" i="1" spc="-210" smtClean="0">
                              <a:solidFill>
                                <a:srgbClr val="FFFF00"/>
                              </a:solidFill>
                              <a:latin typeface="Cambria Math" panose="02040503050406030204" pitchFamily="18" charset="0"/>
                              <a:cs typeface="Calibri Light" panose="020F0302020204030204" pitchFamily="34" charset="0"/>
                            </a:rPr>
                          </m:ctrlPr>
                        </m:fPr>
                        <m:num>
                          <m:r>
                            <a:rPr lang="es-CL" b="0" i="1" spc="-210" smtClean="0">
                              <a:solidFill>
                                <a:srgbClr val="FFFF00"/>
                              </a:solidFill>
                              <a:latin typeface="Cambria Math" panose="02040503050406030204" pitchFamily="18" charset="0"/>
                              <a:cs typeface="Calibri Light" panose="020F0302020204030204" pitchFamily="34" charset="0"/>
                            </a:rPr>
                            <m:t>𝑁</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𝑑𝑒</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𝑐𝑎𝑠𝑜𝑠</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𝐹𝑎𝑣𝑜𝑟𝑎𝑙𝑒𝑠</m:t>
                          </m:r>
                        </m:num>
                        <m:den>
                          <m:r>
                            <a:rPr lang="es-CL" b="0" i="1" spc="-210" smtClean="0">
                              <a:solidFill>
                                <a:srgbClr val="FFFF00"/>
                              </a:solidFill>
                              <a:latin typeface="Cambria Math" panose="02040503050406030204" pitchFamily="18" charset="0"/>
                              <a:cs typeface="Calibri Light" panose="020F0302020204030204" pitchFamily="34" charset="0"/>
                            </a:rPr>
                            <m:t>𝑁</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𝑑𝑒</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𝑐𝑎𝑠𝑜𝑠</m:t>
                          </m:r>
                          <m:r>
                            <a:rPr lang="es-CL" b="0" i="1" spc="-210" smtClean="0">
                              <a:solidFill>
                                <a:srgbClr val="FFFF00"/>
                              </a:solidFill>
                              <a:latin typeface="Cambria Math" panose="02040503050406030204" pitchFamily="18" charset="0"/>
                              <a:cs typeface="Calibri Light" panose="020F0302020204030204" pitchFamily="34" charset="0"/>
                            </a:rPr>
                            <m:t> </m:t>
                          </m:r>
                          <m:r>
                            <a:rPr lang="es-CL" b="0" i="1" spc="-210" smtClean="0">
                              <a:solidFill>
                                <a:srgbClr val="FFFF00"/>
                              </a:solidFill>
                              <a:latin typeface="Cambria Math" panose="02040503050406030204" pitchFamily="18" charset="0"/>
                              <a:cs typeface="Calibri Light" panose="020F0302020204030204" pitchFamily="34" charset="0"/>
                            </a:rPr>
                            <m:t>𝑃𝑜𝑠𝑖𝑏𝑙𝑒𝑠</m:t>
                          </m:r>
                        </m:den>
                      </m:f>
                    </m:oMath>
                  </m:oMathPara>
                </a14:m>
                <a:endParaRPr lang="es-CL" dirty="0"/>
              </a:p>
            </p:txBody>
          </p:sp>
        </mc:Choice>
        <mc:Fallback xmlns="">
          <p:sp>
            <p:nvSpPr>
              <p:cNvPr id="19" name="Rectángulo 18"/>
              <p:cNvSpPr>
                <a:spLocks noRot="1" noChangeAspect="1" noMove="1" noResize="1" noEditPoints="1" noAdjustHandles="1" noChangeArrowheads="1" noChangeShapeType="1" noTextEdit="1"/>
              </p:cNvSpPr>
              <p:nvPr/>
            </p:nvSpPr>
            <p:spPr>
              <a:xfrm>
                <a:off x="5240139" y="270253"/>
                <a:ext cx="3135922" cy="616451"/>
              </a:xfrm>
              <a:prstGeom prst="rect">
                <a:avLst/>
              </a:prstGeom>
              <a:blipFill>
                <a:blip r:embed="rId2"/>
                <a:stretch>
                  <a:fillRect/>
                </a:stretch>
              </a:blipFill>
              <a:ln>
                <a:solidFill>
                  <a:srgbClr val="FF0000"/>
                </a:solidFill>
              </a:ln>
            </p:spPr>
            <p:txBody>
              <a:bodyPr/>
              <a:lstStyle/>
              <a:p>
                <a:r>
                  <a:rPr lang="es-CL">
                    <a:noFill/>
                  </a:rPr>
                  <a:t> </a:t>
                </a:r>
              </a:p>
            </p:txBody>
          </p:sp>
        </mc:Fallback>
      </mc:AlternateContent>
      <p:sp>
        <p:nvSpPr>
          <p:cNvPr id="20" name="CuadroTexto 19"/>
          <p:cNvSpPr txBox="1"/>
          <p:nvPr/>
        </p:nvSpPr>
        <p:spPr>
          <a:xfrm>
            <a:off x="251520" y="3177453"/>
            <a:ext cx="5256584" cy="371927"/>
          </a:xfrm>
          <a:prstGeom prst="rect">
            <a:avLst/>
          </a:prstGeom>
          <a:noFill/>
        </p:spPr>
        <p:txBody>
          <a:bodyPr wrap="square" rtlCol="0">
            <a:spAutoFit/>
          </a:bodyPr>
          <a:lstStyle/>
          <a:p>
            <a:r>
              <a:rPr lang="es-CL" dirty="0" smtClean="0">
                <a:solidFill>
                  <a:srgbClr val="FFFF00"/>
                </a:solidFill>
              </a:rPr>
              <a:t>¿</a:t>
            </a:r>
            <a:r>
              <a:rPr lang="es-CL" i="1" dirty="0" smtClean="0">
                <a:solidFill>
                  <a:srgbClr val="FFFF00"/>
                </a:solidFill>
              </a:rPr>
              <a:t>Cuál</a:t>
            </a:r>
            <a:r>
              <a:rPr lang="es-CL" dirty="0" smtClean="0">
                <a:solidFill>
                  <a:srgbClr val="FFFF00"/>
                </a:solidFill>
              </a:rPr>
              <a:t> es la probabilidad que este de acuerdo?</a:t>
            </a:r>
            <a:endParaRPr lang="es-CL" dirty="0">
              <a:solidFill>
                <a:srgbClr val="FFFF00"/>
              </a:solidFill>
            </a:endParaRPr>
          </a:p>
        </p:txBody>
      </p:sp>
      <p:sp>
        <p:nvSpPr>
          <p:cNvPr id="21" name="CuadroTexto 20"/>
          <p:cNvSpPr txBox="1"/>
          <p:nvPr/>
        </p:nvSpPr>
        <p:spPr>
          <a:xfrm>
            <a:off x="251520" y="4274179"/>
            <a:ext cx="5328592" cy="380644"/>
          </a:xfrm>
          <a:prstGeom prst="rect">
            <a:avLst/>
          </a:prstGeom>
          <a:noFill/>
        </p:spPr>
        <p:txBody>
          <a:bodyPr wrap="square" rtlCol="0">
            <a:spAutoFit/>
          </a:bodyPr>
          <a:lstStyle/>
          <a:p>
            <a:r>
              <a:rPr lang="es-CL" i="1" dirty="0" smtClean="0">
                <a:solidFill>
                  <a:srgbClr val="FFFF00"/>
                </a:solidFill>
              </a:rPr>
              <a:t>¿Cuál es la probabilidad que este en desacuerdo?</a:t>
            </a:r>
            <a:endParaRPr lang="es-CL" i="1" dirty="0">
              <a:solidFill>
                <a:srgbClr val="FFFF00"/>
              </a:solidFill>
            </a:endParaRPr>
          </a:p>
        </p:txBody>
      </p:sp>
      <p:sp>
        <p:nvSpPr>
          <p:cNvPr id="22" name="CuadroTexto 21"/>
          <p:cNvSpPr txBox="1"/>
          <p:nvPr/>
        </p:nvSpPr>
        <p:spPr>
          <a:xfrm>
            <a:off x="263312" y="5379621"/>
            <a:ext cx="8352927" cy="369332"/>
          </a:xfrm>
          <a:prstGeom prst="rect">
            <a:avLst/>
          </a:prstGeom>
          <a:noFill/>
        </p:spPr>
        <p:txBody>
          <a:bodyPr wrap="square" rtlCol="0">
            <a:spAutoFit/>
          </a:bodyPr>
          <a:lstStyle/>
          <a:p>
            <a:r>
              <a:rPr lang="es-CL" i="1" dirty="0" smtClean="0">
                <a:solidFill>
                  <a:srgbClr val="FFFF00"/>
                </a:solidFill>
              </a:rPr>
              <a:t>¿Cuál es la probabilidad que este en desacuerdo dado que es de media?</a:t>
            </a:r>
            <a:endParaRPr lang="es-CL" i="1" dirty="0">
              <a:solidFill>
                <a:srgbClr val="FFFF00"/>
              </a:solidFill>
            </a:endParaRPr>
          </a:p>
        </p:txBody>
      </p:sp>
      <mc:AlternateContent xmlns:mc="http://schemas.openxmlformats.org/markup-compatibility/2006" xmlns:a14="http://schemas.microsoft.com/office/drawing/2010/main">
        <mc:Choice Requires="a14">
          <p:sp>
            <p:nvSpPr>
              <p:cNvPr id="3" name="Rectángulo 2"/>
              <p:cNvSpPr/>
              <p:nvPr/>
            </p:nvSpPr>
            <p:spPr>
              <a:xfrm>
                <a:off x="5580112" y="2988023"/>
                <a:ext cx="215353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i="1" spc="-210" smtClean="0">
                          <a:solidFill>
                            <a:schemeClr val="bg1"/>
                          </a:solidFill>
                          <a:latin typeface="Cambria Math" panose="02040503050406030204" pitchFamily="18" charset="0"/>
                          <a:cs typeface="Calibri Light" panose="020F0302020204030204" pitchFamily="34" charset="0"/>
                        </a:rPr>
                        <m:t>𝑃</m:t>
                      </m:r>
                      <m:d>
                        <m:dPr>
                          <m:ctrlPr>
                            <a:rPr lang="es-CL" i="1" spc="-210">
                              <a:solidFill>
                                <a:schemeClr val="bg1"/>
                              </a:solidFill>
                              <a:latin typeface="Cambria Math" panose="02040503050406030204" pitchFamily="18" charset="0"/>
                              <a:cs typeface="Calibri Light" panose="020F0302020204030204" pitchFamily="34" charset="0"/>
                            </a:rPr>
                          </m:ctrlPr>
                        </m:dPr>
                        <m:e>
                          <m:r>
                            <a:rPr lang="es-CL" b="0" i="1" spc="-210" smtClean="0">
                              <a:solidFill>
                                <a:schemeClr val="bg1"/>
                              </a:solidFill>
                              <a:latin typeface="Cambria Math" panose="02040503050406030204" pitchFamily="18" charset="0"/>
                              <a:cs typeface="Calibri Light" panose="020F0302020204030204" pitchFamily="34" charset="0"/>
                            </a:rPr>
                            <m:t>𝐴</m:t>
                          </m:r>
                        </m:e>
                      </m:d>
                      <m:r>
                        <a:rPr lang="es-CL" i="1" spc="-210">
                          <a:solidFill>
                            <a:schemeClr val="bg1"/>
                          </a:solidFill>
                          <a:latin typeface="Cambria Math" panose="02040503050406030204" pitchFamily="18" charset="0"/>
                          <a:cs typeface="Calibri Light" panose="020F0302020204030204" pitchFamily="34" charset="0"/>
                        </a:rPr>
                        <m:t>=</m:t>
                      </m:r>
                      <m:f>
                        <m:fPr>
                          <m:ctrlPr>
                            <a:rPr lang="es-CL" i="1" spc="-210">
                              <a:solidFill>
                                <a:schemeClr val="bg1"/>
                              </a:solidFill>
                              <a:latin typeface="Cambria Math" panose="02040503050406030204" pitchFamily="18" charset="0"/>
                              <a:cs typeface="Calibri Light" panose="020F0302020204030204" pitchFamily="34" charset="0"/>
                            </a:rPr>
                          </m:ctrlPr>
                        </m:fPr>
                        <m:num>
                          <m:r>
                            <a:rPr lang="es-CL" b="0" i="1" spc="-210" smtClean="0">
                              <a:solidFill>
                                <a:schemeClr val="bg1"/>
                              </a:solidFill>
                              <a:latin typeface="Cambria Math" panose="02040503050406030204" pitchFamily="18" charset="0"/>
                              <a:cs typeface="Calibri Light" panose="020F0302020204030204" pitchFamily="34" charset="0"/>
                            </a:rPr>
                            <m:t>735</m:t>
                          </m:r>
                        </m:num>
                        <m:den>
                          <m:r>
                            <a:rPr lang="es-CL" b="0" i="1" spc="-210" smtClean="0">
                              <a:solidFill>
                                <a:schemeClr val="bg1"/>
                              </a:solidFill>
                              <a:latin typeface="Cambria Math" panose="02040503050406030204" pitchFamily="18" charset="0"/>
                              <a:cs typeface="Calibri Light" panose="020F0302020204030204" pitchFamily="34" charset="0"/>
                            </a:rPr>
                            <m:t>1220</m:t>
                          </m:r>
                        </m:den>
                      </m:f>
                      <m:r>
                        <a:rPr lang="es-CL" b="0" i="1" spc="-210" smtClean="0">
                          <a:solidFill>
                            <a:schemeClr val="bg1"/>
                          </a:solidFill>
                          <a:latin typeface="Cambria Math" panose="02040503050406030204" pitchFamily="18" charset="0"/>
                          <a:cs typeface="Calibri Light" panose="020F0302020204030204" pitchFamily="34" charset="0"/>
                        </a:rPr>
                        <m:t>=0,6025</m:t>
                      </m:r>
                    </m:oMath>
                  </m:oMathPara>
                </a14:m>
                <a:endParaRPr lang="es-CL" i="1" dirty="0">
                  <a:solidFill>
                    <a:schemeClr val="bg1"/>
                  </a:solidFill>
                  <a:latin typeface="Calibri Light" panose="020F0302020204030204" pitchFamily="34" charset="0"/>
                  <a:cs typeface="Calibri Light" panose="020F0302020204030204" pitchFamily="34"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5580112" y="2988023"/>
                <a:ext cx="2153538" cy="618311"/>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5591333" y="4179464"/>
                <a:ext cx="2172454"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i="1" spc="-210">
                          <a:solidFill>
                            <a:schemeClr val="bg1"/>
                          </a:solidFill>
                          <a:latin typeface="Cambria Math" panose="02040503050406030204" pitchFamily="18" charset="0"/>
                          <a:cs typeface="Calibri Light" panose="020F0302020204030204" pitchFamily="34" charset="0"/>
                        </a:rPr>
                        <m:t>𝑃</m:t>
                      </m:r>
                      <m:d>
                        <m:dPr>
                          <m:ctrlPr>
                            <a:rPr lang="es-CL" i="1" spc="-210">
                              <a:solidFill>
                                <a:schemeClr val="bg1"/>
                              </a:solidFill>
                              <a:latin typeface="Cambria Math" panose="02040503050406030204" pitchFamily="18" charset="0"/>
                              <a:cs typeface="Calibri Light" panose="020F0302020204030204" pitchFamily="34" charset="0"/>
                            </a:rPr>
                          </m:ctrlPr>
                        </m:dPr>
                        <m:e>
                          <m:r>
                            <a:rPr lang="es-CL" i="1" spc="-210">
                              <a:solidFill>
                                <a:schemeClr val="bg1"/>
                              </a:solidFill>
                              <a:latin typeface="Cambria Math" panose="02040503050406030204" pitchFamily="18" charset="0"/>
                              <a:cs typeface="Calibri Light" panose="020F0302020204030204" pitchFamily="34" charset="0"/>
                            </a:rPr>
                            <m:t>𝐷</m:t>
                          </m:r>
                        </m:e>
                      </m:d>
                      <m:r>
                        <a:rPr lang="es-CL" i="1" spc="-210">
                          <a:solidFill>
                            <a:schemeClr val="bg1"/>
                          </a:solidFill>
                          <a:latin typeface="Cambria Math" panose="02040503050406030204" pitchFamily="18" charset="0"/>
                          <a:cs typeface="Calibri Light" panose="020F0302020204030204" pitchFamily="34" charset="0"/>
                        </a:rPr>
                        <m:t>=</m:t>
                      </m:r>
                      <m:f>
                        <m:fPr>
                          <m:ctrlPr>
                            <a:rPr lang="es-CL" i="1" spc="-210">
                              <a:solidFill>
                                <a:schemeClr val="bg1"/>
                              </a:solidFill>
                              <a:latin typeface="Cambria Math" panose="02040503050406030204" pitchFamily="18" charset="0"/>
                              <a:cs typeface="Calibri Light" panose="020F0302020204030204" pitchFamily="34" charset="0"/>
                            </a:rPr>
                          </m:ctrlPr>
                        </m:fPr>
                        <m:num>
                          <m:r>
                            <a:rPr lang="es-CL" i="1" spc="-210">
                              <a:solidFill>
                                <a:schemeClr val="bg1"/>
                              </a:solidFill>
                              <a:latin typeface="Cambria Math" panose="02040503050406030204" pitchFamily="18" charset="0"/>
                              <a:cs typeface="Calibri Light" panose="020F0302020204030204" pitchFamily="34" charset="0"/>
                            </a:rPr>
                            <m:t>485</m:t>
                          </m:r>
                        </m:num>
                        <m:den>
                          <m:r>
                            <a:rPr lang="es-CL" i="1" spc="-210">
                              <a:solidFill>
                                <a:schemeClr val="bg1"/>
                              </a:solidFill>
                              <a:latin typeface="Cambria Math" panose="02040503050406030204" pitchFamily="18" charset="0"/>
                              <a:cs typeface="Calibri Light" panose="020F0302020204030204" pitchFamily="34" charset="0"/>
                            </a:rPr>
                            <m:t>1220</m:t>
                          </m:r>
                        </m:den>
                      </m:f>
                      <m:r>
                        <a:rPr lang="es-CL" i="1" spc="-210">
                          <a:solidFill>
                            <a:schemeClr val="bg1"/>
                          </a:solidFill>
                          <a:latin typeface="Cambria Math" panose="02040503050406030204" pitchFamily="18" charset="0"/>
                          <a:cs typeface="Calibri Light" panose="020F0302020204030204" pitchFamily="34" charset="0"/>
                        </a:rPr>
                        <m:t>=0,3975</m:t>
                      </m:r>
                    </m:oMath>
                  </m:oMathPara>
                </a14:m>
                <a:endParaRPr lang="es-CL" i="1" dirty="0">
                  <a:solidFill>
                    <a:schemeClr val="bg1"/>
                  </a:solidFill>
                  <a:latin typeface="Calibri Light" panose="020F0302020204030204" pitchFamily="34" charset="0"/>
                  <a:cs typeface="Calibri Light" panose="020F03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591333" y="4179464"/>
                <a:ext cx="2172454" cy="618311"/>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5436096" y="5748953"/>
                <a:ext cx="2293833"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i="1" spc="-210" smtClean="0">
                          <a:solidFill>
                            <a:schemeClr val="bg1"/>
                          </a:solidFill>
                          <a:latin typeface="Cambria Math" panose="02040503050406030204" pitchFamily="18" charset="0"/>
                          <a:cs typeface="Calibri Light" panose="020F0302020204030204" pitchFamily="34" charset="0"/>
                        </a:rPr>
                        <m:t>𝑃</m:t>
                      </m:r>
                      <m:d>
                        <m:dPr>
                          <m:ctrlPr>
                            <a:rPr lang="es-CL" i="1" spc="-210">
                              <a:solidFill>
                                <a:schemeClr val="bg1"/>
                              </a:solidFill>
                              <a:latin typeface="Cambria Math" panose="02040503050406030204" pitchFamily="18" charset="0"/>
                              <a:cs typeface="Calibri Light" panose="020F0302020204030204" pitchFamily="34" charset="0"/>
                            </a:rPr>
                          </m:ctrlPr>
                        </m:dPr>
                        <m:e>
                          <m:r>
                            <a:rPr lang="es-CL" i="1" spc="-210">
                              <a:solidFill>
                                <a:schemeClr val="bg1"/>
                              </a:solidFill>
                              <a:latin typeface="Cambria Math" panose="02040503050406030204" pitchFamily="18" charset="0"/>
                              <a:cs typeface="Calibri Light" panose="020F0302020204030204" pitchFamily="34" charset="0"/>
                            </a:rPr>
                            <m:t>𝐷</m:t>
                          </m:r>
                          <m:r>
                            <a:rPr lang="es-CL" b="0" i="1" spc="-210" smtClean="0">
                              <a:solidFill>
                                <a:schemeClr val="bg1"/>
                              </a:solidFill>
                              <a:latin typeface="Cambria Math" panose="02040503050406030204" pitchFamily="18" charset="0"/>
                              <a:cs typeface="Calibri Light" panose="020F0302020204030204" pitchFamily="34" charset="0"/>
                            </a:rPr>
                            <m:t>|</m:t>
                          </m:r>
                          <m:r>
                            <a:rPr lang="es-CL" b="0" i="1" spc="-210" smtClean="0">
                              <a:solidFill>
                                <a:schemeClr val="bg1"/>
                              </a:solidFill>
                              <a:latin typeface="Cambria Math" panose="02040503050406030204" pitchFamily="18" charset="0"/>
                              <a:cs typeface="Calibri Light" panose="020F0302020204030204" pitchFamily="34" charset="0"/>
                            </a:rPr>
                            <m:t>𝑀</m:t>
                          </m:r>
                        </m:e>
                      </m:d>
                      <m:r>
                        <a:rPr lang="es-CL" i="1" spc="-210">
                          <a:solidFill>
                            <a:schemeClr val="bg1"/>
                          </a:solidFill>
                          <a:latin typeface="Cambria Math" panose="02040503050406030204" pitchFamily="18" charset="0"/>
                          <a:cs typeface="Calibri Light" panose="020F0302020204030204" pitchFamily="34" charset="0"/>
                        </a:rPr>
                        <m:t>=</m:t>
                      </m:r>
                      <m:f>
                        <m:fPr>
                          <m:ctrlPr>
                            <a:rPr lang="es-CL" i="1" spc="-210">
                              <a:solidFill>
                                <a:schemeClr val="bg1"/>
                              </a:solidFill>
                              <a:latin typeface="Cambria Math" panose="02040503050406030204" pitchFamily="18" charset="0"/>
                              <a:cs typeface="Calibri Light" panose="020F0302020204030204" pitchFamily="34" charset="0"/>
                            </a:rPr>
                          </m:ctrlPr>
                        </m:fPr>
                        <m:num>
                          <m:r>
                            <a:rPr lang="es-CL" b="0" i="1" spc="-210" smtClean="0">
                              <a:solidFill>
                                <a:schemeClr val="bg1"/>
                              </a:solidFill>
                              <a:latin typeface="Cambria Math" panose="02040503050406030204" pitchFamily="18" charset="0"/>
                              <a:cs typeface="Calibri Light" panose="020F0302020204030204" pitchFamily="34" charset="0"/>
                            </a:rPr>
                            <m:t>135</m:t>
                          </m:r>
                        </m:num>
                        <m:den>
                          <m:r>
                            <a:rPr lang="es-CL" b="0" i="1" spc="-210" smtClean="0">
                              <a:solidFill>
                                <a:schemeClr val="bg1"/>
                              </a:solidFill>
                              <a:latin typeface="Cambria Math" panose="02040503050406030204" pitchFamily="18" charset="0"/>
                              <a:cs typeface="Calibri Light" panose="020F0302020204030204" pitchFamily="34" charset="0"/>
                            </a:rPr>
                            <m:t>405</m:t>
                          </m:r>
                        </m:den>
                      </m:f>
                      <m:r>
                        <a:rPr lang="es-CL" i="1" spc="-210">
                          <a:solidFill>
                            <a:schemeClr val="bg1"/>
                          </a:solidFill>
                          <a:latin typeface="Cambria Math" panose="02040503050406030204" pitchFamily="18" charset="0"/>
                          <a:cs typeface="Calibri Light" panose="020F0302020204030204" pitchFamily="34" charset="0"/>
                        </a:rPr>
                        <m:t>=0,</m:t>
                      </m:r>
                      <m:r>
                        <a:rPr lang="es-CL" b="0" i="1" spc="-210" smtClean="0">
                          <a:solidFill>
                            <a:schemeClr val="bg1"/>
                          </a:solidFill>
                          <a:latin typeface="Cambria Math" panose="02040503050406030204" pitchFamily="18" charset="0"/>
                          <a:cs typeface="Calibri Light" panose="020F0302020204030204" pitchFamily="34" charset="0"/>
                        </a:rPr>
                        <m:t>3333</m:t>
                      </m:r>
                    </m:oMath>
                  </m:oMathPara>
                </a14:m>
                <a:endParaRPr lang="es-CL" i="1" dirty="0">
                  <a:solidFill>
                    <a:schemeClr val="bg1"/>
                  </a:solidFill>
                  <a:latin typeface="Calibri Light" panose="020F0302020204030204" pitchFamily="34" charset="0"/>
                  <a:cs typeface="Calibri Light" panose="020F03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436096" y="5748953"/>
                <a:ext cx="2293833" cy="618374"/>
              </a:xfrm>
              <a:prstGeom prst="rect">
                <a:avLst/>
              </a:prstGeom>
              <a:blipFill>
                <a:blip r:embed="rId5"/>
                <a:stretch>
                  <a:fillRect/>
                </a:stretch>
              </a:blipFill>
            </p:spPr>
            <p:txBody>
              <a:bodyPr/>
              <a:lstStyle/>
              <a:p>
                <a:r>
                  <a:rPr lang="es-CL">
                    <a:noFill/>
                  </a:rPr>
                  <a:t> </a:t>
                </a:r>
              </a:p>
            </p:txBody>
          </p:sp>
        </mc:Fallback>
      </mc:AlternateContent>
      <p:sp>
        <p:nvSpPr>
          <p:cNvPr id="6" name="Rectángulo 5"/>
          <p:cNvSpPr/>
          <p:nvPr/>
        </p:nvSpPr>
        <p:spPr>
          <a:xfrm>
            <a:off x="4439775" y="1052736"/>
            <a:ext cx="1356361"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392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 grpId="0"/>
      <p:bldP spid="4" grpId="0"/>
      <p:bldP spid="5" grpId="0"/>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Personalizado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7823</TotalTime>
  <Words>1542</Words>
  <Application>Microsoft Office PowerPoint</Application>
  <PresentationFormat>Presentación en pantalla (4:3)</PresentationFormat>
  <Paragraphs>205</Paragraphs>
  <Slides>27</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Arial</vt:lpstr>
      <vt:lpstr>Arial Black</vt:lpstr>
      <vt:lpstr>Calibri</vt:lpstr>
      <vt:lpstr>Calibri Light</vt:lpstr>
      <vt:lpstr>Cambria Math</vt:lpstr>
      <vt:lpstr>Franklin Gothic Book</vt:lpstr>
      <vt:lpstr>Franklin Gothic Medium</vt:lpstr>
      <vt:lpstr>High Tower Text</vt:lpstr>
      <vt:lpstr>Times New Roman</vt:lpstr>
      <vt:lpstr>Wingdings 2</vt:lpstr>
      <vt:lpstr>Viajes</vt:lpstr>
      <vt:lpstr>Probabilidades y Distribución Normal     </vt:lpstr>
      <vt:lpstr>Antecedentes: Inferencia estadística</vt:lpstr>
      <vt:lpstr>Inferencia Estadística</vt:lpstr>
      <vt:lpstr>Inferencia paramétrica</vt:lpstr>
      <vt:lpstr>Presentación de PowerPoint</vt:lpstr>
      <vt:lpstr>Si se selecciona un sujeto al  azar…</vt:lpstr>
      <vt:lpstr>¿Qué es una “probabilidad”</vt:lpstr>
      <vt:lpstr>En un colegio de 1.220 alumnos se realiza una encuesta, a los  alumnos de básica y educación media, sobre la forma como  se llevan a cabo los conflictos escolares por la dirección del  colegio (En acuerdo o en Desacuerdo). Los resultados obtenidos fueron los siguientes:</vt:lpstr>
      <vt:lpstr>Presentación de PowerPoint</vt:lpstr>
      <vt:lpstr>Inferencia Estadística (Variables Aleatorias)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Estadística y uso del SPSS</dc:title>
  <dc:creator>Carolina Durán</dc:creator>
  <cp:lastModifiedBy>Usuario</cp:lastModifiedBy>
  <cp:revision>268</cp:revision>
  <cp:lastPrinted>2004-07-28T12:16:53Z</cp:lastPrinted>
  <dcterms:created xsi:type="dcterms:W3CDTF">2004-07-27T20:46:46Z</dcterms:created>
  <dcterms:modified xsi:type="dcterms:W3CDTF">2021-08-17T16:37:26Z</dcterms:modified>
</cp:coreProperties>
</file>