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2" r:id="rId2"/>
    <p:sldId id="263" r:id="rId3"/>
    <p:sldId id="265" r:id="rId4"/>
    <p:sldId id="283" r:id="rId5"/>
    <p:sldId id="284" r:id="rId6"/>
    <p:sldId id="285" r:id="rId7"/>
    <p:sldId id="286" r:id="rId8"/>
    <p:sldId id="287" r:id="rId9"/>
    <p:sldId id="277" r:id="rId10"/>
    <p:sldId id="278" r:id="rId11"/>
    <p:sldId id="289" r:id="rId12"/>
    <p:sldId id="290" r:id="rId13"/>
    <p:sldId id="304" r:id="rId14"/>
    <p:sldId id="291" r:id="rId15"/>
    <p:sldId id="288" r:id="rId16"/>
    <p:sldId id="282" r:id="rId17"/>
    <p:sldId id="302" r:id="rId18"/>
    <p:sldId id="303" r:id="rId19"/>
    <p:sldId id="301" r:id="rId20"/>
    <p:sldId id="293" r:id="rId21"/>
    <p:sldId id="294" r:id="rId22"/>
    <p:sldId id="295" r:id="rId23"/>
    <p:sldId id="296" r:id="rId24"/>
    <p:sldId id="297" r:id="rId25"/>
    <p:sldId id="298" r:id="rId26"/>
    <p:sldId id="299" r:id="rId27"/>
    <p:sldId id="300" r:id="rId2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5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7CC6C-3AB4-4B53-ACEC-049384F45B4A}" type="datetimeFigureOut">
              <a:rPr lang="es-CL" smtClean="0"/>
              <a:t>07-10-2024</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EA9BC-FBEC-48DE-A06E-F09198532A4A}" type="slidenum">
              <a:rPr lang="es-CL" smtClean="0"/>
              <a:t>‹Nº›</a:t>
            </a:fld>
            <a:endParaRPr lang="es-CL"/>
          </a:p>
        </p:txBody>
      </p:sp>
    </p:spTree>
    <p:extLst>
      <p:ext uri="{BB962C8B-B14F-4D97-AF65-F5344CB8AC3E}">
        <p14:creationId xmlns:p14="http://schemas.microsoft.com/office/powerpoint/2010/main" val="21838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xfrm>
            <a:off x="992188" y="768350"/>
            <a:ext cx="5114925" cy="3836988"/>
          </a:xfrm>
          <a:ln/>
        </p:spPr>
      </p:sp>
      <p:sp>
        <p:nvSpPr>
          <p:cNvPr id="35843" name="2 Marcador de notas"/>
          <p:cNvSpPr>
            <a:spLocks noGrp="1"/>
          </p:cNvSpPr>
          <p:nvPr>
            <p:ph type="body" idx="1"/>
          </p:nvPr>
        </p:nvSpPr>
        <p:spPr>
          <a:noFill/>
        </p:spPr>
        <p:txBody>
          <a:bodyPr/>
          <a:lstStyle/>
          <a:p>
            <a:r>
              <a:rPr lang="es-CL" altLang="en-US"/>
              <a:t>Luego de que vemos a traves del grafico que dispersión que si puede haber una relación lineal, tenemos que saber que coef. Calcular. El coeficiente de correlación que calculamos no siempre es el mismo, ya que va a depender del nivel de medida de las variables que estamos relacionando. Explicar cuadro.</a:t>
            </a:r>
            <a:endParaRPr lang="es-ES" altLang="en-US"/>
          </a:p>
        </p:txBody>
      </p:sp>
      <p:sp>
        <p:nvSpPr>
          <p:cNvPr id="35844" name="3 Marcador de número de diapositiva"/>
          <p:cNvSpPr>
            <a:spLocks noGrp="1"/>
          </p:cNvSpPr>
          <p:nvPr>
            <p:ph type="sldNum" sz="quarter" idx="5"/>
          </p:nvPr>
        </p:nvSpPr>
        <p:spPr>
          <a:noFill/>
        </p:spPr>
        <p:txBody>
          <a:bodyPr/>
          <a:lstStyle>
            <a:lvl1pPr defTabSz="990600">
              <a:defRPr sz="3800">
                <a:solidFill>
                  <a:schemeClr val="tx1"/>
                </a:solidFill>
                <a:latin typeface="Verdana" panose="020B0604030504040204" pitchFamily="34" charset="0"/>
              </a:defRPr>
            </a:lvl1pPr>
            <a:lvl2pPr marL="742950" indent="-285750" defTabSz="990600">
              <a:defRPr sz="3800">
                <a:solidFill>
                  <a:schemeClr val="tx1"/>
                </a:solidFill>
                <a:latin typeface="Verdana" panose="020B0604030504040204" pitchFamily="34" charset="0"/>
              </a:defRPr>
            </a:lvl2pPr>
            <a:lvl3pPr marL="1143000" indent="-228600" defTabSz="990600">
              <a:defRPr sz="3800">
                <a:solidFill>
                  <a:schemeClr val="tx1"/>
                </a:solidFill>
                <a:latin typeface="Verdana" panose="020B0604030504040204" pitchFamily="34" charset="0"/>
              </a:defRPr>
            </a:lvl3pPr>
            <a:lvl4pPr marL="1600200" indent="-228600" defTabSz="990600">
              <a:defRPr sz="3800">
                <a:solidFill>
                  <a:schemeClr val="tx1"/>
                </a:solidFill>
                <a:latin typeface="Verdana" panose="020B0604030504040204" pitchFamily="34" charset="0"/>
              </a:defRPr>
            </a:lvl4pPr>
            <a:lvl5pPr marL="2057400" indent="-228600" defTabSz="990600">
              <a:defRPr sz="3800">
                <a:solidFill>
                  <a:schemeClr val="tx1"/>
                </a:solidFill>
                <a:latin typeface="Verdana" panose="020B0604030504040204" pitchFamily="34" charset="0"/>
              </a:defRPr>
            </a:lvl5pPr>
            <a:lvl6pPr marL="2514600" indent="-228600" defTabSz="990600" eaLnBrk="0" fontAlgn="base" hangingPunct="0">
              <a:spcBef>
                <a:spcPct val="0"/>
              </a:spcBef>
              <a:spcAft>
                <a:spcPct val="0"/>
              </a:spcAft>
              <a:defRPr sz="3800">
                <a:solidFill>
                  <a:schemeClr val="tx1"/>
                </a:solidFill>
                <a:latin typeface="Verdana" panose="020B0604030504040204" pitchFamily="34" charset="0"/>
              </a:defRPr>
            </a:lvl6pPr>
            <a:lvl7pPr marL="2971800" indent="-228600" defTabSz="990600" eaLnBrk="0" fontAlgn="base" hangingPunct="0">
              <a:spcBef>
                <a:spcPct val="0"/>
              </a:spcBef>
              <a:spcAft>
                <a:spcPct val="0"/>
              </a:spcAft>
              <a:defRPr sz="3800">
                <a:solidFill>
                  <a:schemeClr val="tx1"/>
                </a:solidFill>
                <a:latin typeface="Verdana" panose="020B0604030504040204" pitchFamily="34" charset="0"/>
              </a:defRPr>
            </a:lvl7pPr>
            <a:lvl8pPr marL="3429000" indent="-228600" defTabSz="990600" eaLnBrk="0" fontAlgn="base" hangingPunct="0">
              <a:spcBef>
                <a:spcPct val="0"/>
              </a:spcBef>
              <a:spcAft>
                <a:spcPct val="0"/>
              </a:spcAft>
              <a:defRPr sz="3800">
                <a:solidFill>
                  <a:schemeClr val="tx1"/>
                </a:solidFill>
                <a:latin typeface="Verdana" panose="020B0604030504040204" pitchFamily="34" charset="0"/>
              </a:defRPr>
            </a:lvl8pPr>
            <a:lvl9pPr marL="3886200" indent="-228600" defTabSz="990600" eaLnBrk="0" fontAlgn="base" hangingPunct="0">
              <a:spcBef>
                <a:spcPct val="0"/>
              </a:spcBef>
              <a:spcAft>
                <a:spcPct val="0"/>
              </a:spcAft>
              <a:defRPr sz="3800">
                <a:solidFill>
                  <a:schemeClr val="tx1"/>
                </a:solidFill>
                <a:latin typeface="Verdana" panose="020B0604030504040204" pitchFamily="34" charset="0"/>
              </a:defRPr>
            </a:lvl9pPr>
          </a:lstStyle>
          <a:p>
            <a:fld id="{44EF4412-1EB0-4AFA-B9BF-81D8F4824F8E}" type="slidenum">
              <a:rPr lang="es-CL" altLang="en-US" sz="1300" smtClean="0">
                <a:latin typeface="Times New Roman" panose="02020603050405020304" pitchFamily="18" charset="0"/>
              </a:rPr>
              <a:pPr/>
              <a:t>3</a:t>
            </a:fld>
            <a:endParaRPr lang="es-CL" altLang="en-US" sz="1300">
              <a:latin typeface="Times New Roman" panose="02020603050405020304" pitchFamily="18" charset="0"/>
            </a:endParaRPr>
          </a:p>
        </p:txBody>
      </p:sp>
    </p:spTree>
    <p:extLst>
      <p:ext uri="{BB962C8B-B14F-4D97-AF65-F5344CB8AC3E}">
        <p14:creationId xmlns:p14="http://schemas.microsoft.com/office/powerpoint/2010/main" val="972857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E7D963C-2A30-459E-BF3F-562829EFD72C}" type="datetime1">
              <a:rPr lang="es-CL" smtClean="0"/>
              <a:t>07-10-2024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10377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D118EBC0-4091-4A5A-B5D4-ABA14AD3A7C4}" type="datetime1">
              <a:rPr lang="es-CL" smtClean="0"/>
              <a:t>07-10-2024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325715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50C34ED-9EDD-4725-B577-6B4B0C0B11F9}" type="datetime1">
              <a:rPr lang="es-CL" smtClean="0"/>
              <a:t>07-10-2024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2061327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1" y="457201"/>
            <a:ext cx="8302869" cy="379413"/>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1339" y="1052513"/>
            <a:ext cx="4050323" cy="53292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2339" y="1052514"/>
            <a:ext cx="4050323" cy="2587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642339" y="3792538"/>
            <a:ext cx="4050323" cy="25892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Rectangle 2"/>
          <p:cNvSpPr>
            <a:spLocks noGrp="1" noChangeArrowheads="1"/>
          </p:cNvSpPr>
          <p:nvPr>
            <p:ph type="ftr" sz="quarter" idx="10"/>
          </p:nvPr>
        </p:nvSpPr>
        <p:spPr>
          <a:ln/>
        </p:spPr>
        <p:txBody>
          <a:bodyPr/>
          <a:lstStyle>
            <a:lvl1pPr>
              <a:defRPr/>
            </a:lvl1pPr>
          </a:lstStyle>
          <a:p>
            <a:pPr>
              <a:defRPr/>
            </a:pPr>
            <a:endParaRPr lang="es-ES"/>
          </a:p>
        </p:txBody>
      </p:sp>
      <p:sp>
        <p:nvSpPr>
          <p:cNvPr id="7" name="Rectangle 3"/>
          <p:cNvSpPr>
            <a:spLocks noGrp="1" noChangeArrowheads="1"/>
          </p:cNvSpPr>
          <p:nvPr>
            <p:ph type="sldNum" sz="quarter" idx="11"/>
          </p:nvPr>
        </p:nvSpPr>
        <p:spPr>
          <a:ln/>
        </p:spPr>
        <p:txBody>
          <a:bodyPr/>
          <a:lstStyle>
            <a:lvl1pPr>
              <a:defRPr/>
            </a:lvl1pPr>
          </a:lstStyle>
          <a:p>
            <a:fld id="{05CC1A93-4D9D-415F-A2B2-935AA70D3DA0}" type="slidenum">
              <a:rPr lang="es-ES" altLang="es-CL"/>
              <a:pPr/>
              <a:t>‹Nº›</a:t>
            </a:fld>
            <a:endParaRPr lang="es-ES" altLang="es-CL"/>
          </a:p>
        </p:txBody>
      </p:sp>
      <p:sp>
        <p:nvSpPr>
          <p:cNvPr id="8" name="Rectangle 16"/>
          <p:cNvSpPr>
            <a:spLocks noGrp="1" noChangeArrowheads="1"/>
          </p:cNvSpPr>
          <p:nvPr>
            <p:ph type="dt" sz="half" idx="12"/>
          </p:nvPr>
        </p:nvSpPr>
        <p:spPr>
          <a:ln/>
        </p:spPr>
        <p:txBody>
          <a:bodyPr/>
          <a:lstStyle>
            <a:lvl1pPr>
              <a:defRPr/>
            </a:lvl1pPr>
          </a:lstStyle>
          <a:p>
            <a:pPr>
              <a:defRPr/>
            </a:pPr>
            <a:fld id="{D8FF5582-2BB8-45B3-BBE4-7F6FB41CEBA9}" type="datetime1">
              <a:rPr lang="es-CL" smtClean="0"/>
              <a:t>07-10-2024</a:t>
            </a:fld>
            <a:endParaRPr lang="es-CL"/>
          </a:p>
        </p:txBody>
      </p:sp>
    </p:spTree>
    <p:extLst>
      <p:ext uri="{BB962C8B-B14F-4D97-AF65-F5344CB8AC3E}">
        <p14:creationId xmlns:p14="http://schemas.microsoft.com/office/powerpoint/2010/main" val="1874597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1" y="457201"/>
            <a:ext cx="8302869" cy="379413"/>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451339" y="1052513"/>
            <a:ext cx="4050323" cy="53292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2339" y="1052513"/>
            <a:ext cx="4050323" cy="53292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fld id="{7171658A-867F-4023-9262-9DCF137BA165}" type="slidenum">
              <a:rPr lang="es-ES" altLang="es-CL"/>
              <a:pPr/>
              <a:t>‹Nº›</a:t>
            </a:fld>
            <a:endParaRPr lang="es-ES" altLang="es-CL"/>
          </a:p>
        </p:txBody>
      </p:sp>
      <p:sp>
        <p:nvSpPr>
          <p:cNvPr id="7" name="Rectangle 16"/>
          <p:cNvSpPr>
            <a:spLocks noGrp="1" noChangeArrowheads="1"/>
          </p:cNvSpPr>
          <p:nvPr>
            <p:ph type="dt" sz="half" idx="12"/>
          </p:nvPr>
        </p:nvSpPr>
        <p:spPr>
          <a:ln/>
        </p:spPr>
        <p:txBody>
          <a:bodyPr/>
          <a:lstStyle>
            <a:lvl1pPr>
              <a:defRPr/>
            </a:lvl1pPr>
          </a:lstStyle>
          <a:p>
            <a:pPr>
              <a:defRPr/>
            </a:pPr>
            <a:fld id="{51B8D6E0-9DB0-4C4B-8F24-31D44977D886}" type="datetime1">
              <a:rPr lang="es-CL" smtClean="0"/>
              <a:t>07-10-2024</a:t>
            </a:fld>
            <a:endParaRPr lang="es-CL"/>
          </a:p>
        </p:txBody>
      </p:sp>
    </p:spTree>
    <p:extLst>
      <p:ext uri="{BB962C8B-B14F-4D97-AF65-F5344CB8AC3E}">
        <p14:creationId xmlns:p14="http://schemas.microsoft.com/office/powerpoint/2010/main" val="2466185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1" y="457201"/>
            <a:ext cx="8302869" cy="379413"/>
          </a:xfrm>
        </p:spPr>
        <p:txBody>
          <a:bodyPr/>
          <a:lstStyle/>
          <a:p>
            <a:r>
              <a:rPr lang="es-ES"/>
              <a:t>Haga clic para modificar el estilo de título del patrón</a:t>
            </a:r>
            <a:endParaRPr lang="es-CL"/>
          </a:p>
        </p:txBody>
      </p:sp>
      <p:sp>
        <p:nvSpPr>
          <p:cNvPr id="3" name="2 Marcador de contenido"/>
          <p:cNvSpPr>
            <a:spLocks noGrp="1"/>
          </p:cNvSpPr>
          <p:nvPr>
            <p:ph sz="quarter" idx="1"/>
          </p:nvPr>
        </p:nvSpPr>
        <p:spPr>
          <a:xfrm>
            <a:off x="451339" y="1052514"/>
            <a:ext cx="4050323" cy="2587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4642339" y="1052514"/>
            <a:ext cx="4050323" cy="25876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451339" y="3792538"/>
            <a:ext cx="4050323" cy="25892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contenido"/>
          <p:cNvSpPr>
            <a:spLocks noGrp="1"/>
          </p:cNvSpPr>
          <p:nvPr>
            <p:ph sz="quarter" idx="4"/>
          </p:nvPr>
        </p:nvSpPr>
        <p:spPr>
          <a:xfrm>
            <a:off x="4642339" y="3792538"/>
            <a:ext cx="4050323" cy="25892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fld id="{38AEB02F-75C4-457C-AA22-0FC71656051C}" type="slidenum">
              <a:rPr lang="es-ES" altLang="es-CL"/>
              <a:pPr/>
              <a:t>‹Nº›</a:t>
            </a:fld>
            <a:endParaRPr lang="es-ES" altLang="es-CL"/>
          </a:p>
        </p:txBody>
      </p:sp>
      <p:sp>
        <p:nvSpPr>
          <p:cNvPr id="9" name="Rectangle 16"/>
          <p:cNvSpPr>
            <a:spLocks noGrp="1" noChangeArrowheads="1"/>
          </p:cNvSpPr>
          <p:nvPr>
            <p:ph type="dt" sz="half" idx="12"/>
          </p:nvPr>
        </p:nvSpPr>
        <p:spPr>
          <a:ln/>
        </p:spPr>
        <p:txBody>
          <a:bodyPr/>
          <a:lstStyle>
            <a:lvl1pPr>
              <a:defRPr/>
            </a:lvl1pPr>
          </a:lstStyle>
          <a:p>
            <a:pPr>
              <a:defRPr/>
            </a:pPr>
            <a:fld id="{8212BA82-4F8F-44D8-A313-A66E570B9438}" type="datetime1">
              <a:rPr lang="es-CL" smtClean="0"/>
              <a:t>07-10-2024</a:t>
            </a:fld>
            <a:endParaRPr lang="es-CL"/>
          </a:p>
        </p:txBody>
      </p:sp>
    </p:spTree>
    <p:extLst>
      <p:ext uri="{BB962C8B-B14F-4D97-AF65-F5344CB8AC3E}">
        <p14:creationId xmlns:p14="http://schemas.microsoft.com/office/powerpoint/2010/main" val="34996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4B300C21-7007-4344-9FF8-259312731675}" type="datetime1">
              <a:rPr lang="es-CL" smtClean="0"/>
              <a:t>07-10-2024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2589021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3B03C2F-B5E1-46D2-B049-836495BDD4EE}" type="datetime1">
              <a:rPr lang="es-CL" smtClean="0"/>
              <a:t>07-10-2024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187906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8AD2F14C-D7CA-41D9-B3ED-A261B22F0E5D}" type="datetime1">
              <a:rPr lang="es-CL" smtClean="0"/>
              <a:t>07-10-2024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393265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78D4554E-39A2-4A67-8A14-BCCE85A27DCD}" type="datetime1">
              <a:rPr lang="es-CL" smtClean="0"/>
              <a:t>07-10-2024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19663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9001DC8A-D120-4984-B785-B3868C2081AA}" type="datetime1">
              <a:rPr lang="es-CL" smtClean="0"/>
              <a:t>07-10-2024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13698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74894C-4453-496C-954D-DE60CBA01011}" type="datetime1">
              <a:rPr lang="es-CL" smtClean="0"/>
              <a:t>07-10-2024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24424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59489F8-E82B-4CDF-8729-54AD43F66316}" type="datetime1">
              <a:rPr lang="es-CL" smtClean="0"/>
              <a:t>07-10-2024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4075895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0A5F41-4E07-4952-BE22-2847035733AA}" type="datetime1">
              <a:rPr lang="es-CL" smtClean="0"/>
              <a:t>07-10-2024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AD5B218-6713-4B1E-80E6-A43712756913}" type="slidenum">
              <a:rPr lang="es-CL" smtClean="0"/>
              <a:t>‹Nº›</a:t>
            </a:fld>
            <a:endParaRPr lang="es-CL"/>
          </a:p>
        </p:txBody>
      </p:sp>
    </p:spTree>
    <p:extLst>
      <p:ext uri="{BB962C8B-B14F-4D97-AF65-F5344CB8AC3E}">
        <p14:creationId xmlns:p14="http://schemas.microsoft.com/office/powerpoint/2010/main" val="234762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F3F8F-E4BA-4A6A-8194-8E3C3C024D24}" type="datetime1">
              <a:rPr lang="es-CL" smtClean="0"/>
              <a:t>07-10-2024</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5B218-6713-4B1E-80E6-A43712756913}" type="slidenum">
              <a:rPr lang="es-CL" smtClean="0"/>
              <a:t>‹Nº›</a:t>
            </a:fld>
            <a:endParaRPr lang="es-CL"/>
          </a:p>
        </p:txBody>
      </p:sp>
    </p:spTree>
    <p:extLst>
      <p:ext uri="{BB962C8B-B14F-4D97-AF65-F5344CB8AC3E}">
        <p14:creationId xmlns:p14="http://schemas.microsoft.com/office/powerpoint/2010/main" val="1833708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1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tmp"/></Relationships>
</file>

<file path=ppt/slides/_rels/slide19.xml.rels><?xml version="1.0" encoding="UTF-8" standalone="yes"?>
<Relationships xmlns="http://schemas.openxmlformats.org/package/2006/relationships"><Relationship Id="rId8" Type="http://schemas.openxmlformats.org/officeDocument/2006/relationships/image" Target="../media/image32.tmp"/><Relationship Id="rId3" Type="http://schemas.openxmlformats.org/officeDocument/2006/relationships/image" Target="../media/image311.png"/><Relationship Id="rId7"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310.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hyperlink" Target="../../../Estad&#237;stica%20II/Modelos%20de%20Regresion%20Lineal%20y%20Correlaci&#243;n%20I%20(Silva%20y%20Salinas,%202006).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6.tmp"/><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tmp"/><Relationship Id="rId1" Type="http://schemas.openxmlformats.org/officeDocument/2006/relationships/slideLayout" Target="../slideLayouts/slideLayout7.xml"/><Relationship Id="rId4" Type="http://schemas.openxmlformats.org/officeDocument/2006/relationships/image" Target="../media/image43.tmp"/></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14.xml"/><Relationship Id="rId6" Type="http://schemas.openxmlformats.org/officeDocument/2006/relationships/oleObject" Target="../embeddings/oleObject8.bin"/><Relationship Id="rId5" Type="http://schemas.openxmlformats.org/officeDocument/2006/relationships/image" Target="../media/image11.emf"/><Relationship Id="rId4" Type="http://schemas.openxmlformats.org/officeDocument/2006/relationships/oleObject" Target="../embeddings/oleObject7.bin"/><Relationship Id="rId9"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4638"/>
            <a:ext cx="8219256" cy="1574412"/>
          </a:xfrm>
        </p:spPr>
        <p:txBody>
          <a:bodyPr>
            <a:normAutofit/>
          </a:bodyPr>
          <a:lstStyle/>
          <a:p>
            <a:br>
              <a:rPr lang="es-CL" dirty="0">
                <a:solidFill>
                  <a:srgbClr val="FF0000"/>
                </a:solidFill>
              </a:rPr>
            </a:br>
            <a:r>
              <a:rPr lang="es-CL" sz="3600" i="1" dirty="0">
                <a:solidFill>
                  <a:srgbClr val="FFFF00"/>
                </a:solidFill>
                <a:latin typeface="Calibri Light" panose="020F0302020204030204" pitchFamily="34" charset="0"/>
                <a:cs typeface="Calibri Light" panose="020F0302020204030204" pitchFamily="34" charset="0"/>
              </a:rPr>
              <a:t>Correlación y Asociación entre Variables</a:t>
            </a:r>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293096"/>
            <a:ext cx="7056784" cy="2160240"/>
          </a:xfrm>
          <a:prstGeom prst="rect">
            <a:avLst/>
          </a:prstGeom>
        </p:spPr>
      </p:pic>
      <p:sp>
        <p:nvSpPr>
          <p:cNvPr id="3" name="Marcador de número de diapositiva 2"/>
          <p:cNvSpPr>
            <a:spLocks noGrp="1"/>
          </p:cNvSpPr>
          <p:nvPr>
            <p:ph type="sldNum" sz="quarter" idx="12"/>
          </p:nvPr>
        </p:nvSpPr>
        <p:spPr/>
        <p:txBody>
          <a:bodyPr/>
          <a:lstStyle/>
          <a:p>
            <a:fld id="{7AD5B218-6713-4B1E-80E6-A43712756913}" type="slidenum">
              <a:rPr lang="es-CL" smtClean="0"/>
              <a:t>1</a:t>
            </a:fld>
            <a:endParaRPr lang="es-CL"/>
          </a:p>
        </p:txBody>
      </p:sp>
      <p:pic>
        <p:nvPicPr>
          <p:cNvPr id="7" name="Picture 6" descr="Mujeres en la historia de la Antropología – Ciencia y Gén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837045"/>
            <a:ext cx="4162813" cy="236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5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4213" y="333375"/>
            <a:ext cx="6983412" cy="553998"/>
          </a:xfrm>
          <a:prstGeom prst="rect">
            <a:avLst/>
          </a:prstGeom>
        </p:spPr>
        <p:txBody>
          <a:bodyPr>
            <a:spAutoFit/>
          </a:bodyPr>
          <a:lstStyle/>
          <a:p>
            <a:pPr algn="ctr">
              <a:defRPr/>
            </a:pPr>
            <a:r>
              <a:rPr lang="es-CL" sz="3000" i="1" dirty="0">
                <a:solidFill>
                  <a:schemeClr val="bg1"/>
                </a:solidFill>
                <a:effectLst>
                  <a:outerShdw blurRad="38100" dist="38100" dir="2700000" algn="tl">
                    <a:srgbClr val="C0C0C0"/>
                  </a:outerShdw>
                </a:effectLst>
                <a:latin typeface="+mn-lt"/>
              </a:rPr>
              <a:t>Ejemplo (Análisis de la Correlación)</a:t>
            </a:r>
            <a:endParaRPr lang="es-CL" sz="3000" dirty="0">
              <a:solidFill>
                <a:schemeClr val="bg1"/>
              </a:solidFill>
              <a:latin typeface="+mn-lt"/>
            </a:endParaRPr>
          </a:p>
        </p:txBody>
      </p:sp>
      <p:sp>
        <p:nvSpPr>
          <p:cNvPr id="52227" name="Rectángulo 3"/>
          <p:cNvSpPr>
            <a:spLocks noChangeArrowheads="1"/>
          </p:cNvSpPr>
          <p:nvPr/>
        </p:nvSpPr>
        <p:spPr bwMode="auto">
          <a:xfrm>
            <a:off x="250825" y="1503363"/>
            <a:ext cx="8424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chemeClr val="tx1"/>
                </a:solidFill>
                <a:latin typeface="Verdana" panose="020B0604030504040204" pitchFamily="34" charset="0"/>
              </a:defRPr>
            </a:lvl1pPr>
            <a:lvl2pPr marL="742950" indent="-285750">
              <a:defRPr sz="3800">
                <a:solidFill>
                  <a:schemeClr val="tx1"/>
                </a:solidFill>
                <a:latin typeface="Verdana" panose="020B0604030504040204" pitchFamily="34" charset="0"/>
              </a:defRPr>
            </a:lvl2pPr>
            <a:lvl3pPr marL="1143000" indent="-228600">
              <a:defRPr sz="3800">
                <a:solidFill>
                  <a:schemeClr val="tx1"/>
                </a:solidFill>
                <a:latin typeface="Verdana" panose="020B0604030504040204" pitchFamily="34" charset="0"/>
              </a:defRPr>
            </a:lvl3pPr>
            <a:lvl4pPr marL="1600200" indent="-228600">
              <a:defRPr sz="3800">
                <a:solidFill>
                  <a:schemeClr val="tx1"/>
                </a:solidFill>
                <a:latin typeface="Verdana" panose="020B0604030504040204" pitchFamily="34" charset="0"/>
              </a:defRPr>
            </a:lvl4pPr>
            <a:lvl5pPr marL="2057400" indent="-228600">
              <a:defRPr sz="3800">
                <a:solidFill>
                  <a:schemeClr val="tx1"/>
                </a:solidFill>
                <a:latin typeface="Verdana" panose="020B0604030504040204" pitchFamily="34" charset="0"/>
              </a:defRPr>
            </a:lvl5pPr>
            <a:lvl6pPr marL="2514600" indent="-228600" eaLnBrk="0" fontAlgn="base" hangingPunct="0">
              <a:spcBef>
                <a:spcPct val="0"/>
              </a:spcBef>
              <a:spcAft>
                <a:spcPct val="0"/>
              </a:spcAft>
              <a:defRPr sz="3800">
                <a:solidFill>
                  <a:schemeClr val="tx1"/>
                </a:solidFill>
                <a:latin typeface="Verdana" panose="020B0604030504040204" pitchFamily="34" charset="0"/>
              </a:defRPr>
            </a:lvl6pPr>
            <a:lvl7pPr marL="2971800" indent="-228600" eaLnBrk="0" fontAlgn="base" hangingPunct="0">
              <a:spcBef>
                <a:spcPct val="0"/>
              </a:spcBef>
              <a:spcAft>
                <a:spcPct val="0"/>
              </a:spcAft>
              <a:defRPr sz="3800">
                <a:solidFill>
                  <a:schemeClr val="tx1"/>
                </a:solidFill>
                <a:latin typeface="Verdana" panose="020B0604030504040204" pitchFamily="34" charset="0"/>
              </a:defRPr>
            </a:lvl7pPr>
            <a:lvl8pPr marL="3429000" indent="-228600" eaLnBrk="0" fontAlgn="base" hangingPunct="0">
              <a:spcBef>
                <a:spcPct val="0"/>
              </a:spcBef>
              <a:spcAft>
                <a:spcPct val="0"/>
              </a:spcAft>
              <a:defRPr sz="3800">
                <a:solidFill>
                  <a:schemeClr val="tx1"/>
                </a:solidFill>
                <a:latin typeface="Verdana" panose="020B0604030504040204" pitchFamily="34" charset="0"/>
              </a:defRPr>
            </a:lvl8pPr>
            <a:lvl9pPr marL="3886200" indent="-228600" eaLnBrk="0" fontAlgn="base" hangingPunct="0">
              <a:spcBef>
                <a:spcPct val="0"/>
              </a:spcBef>
              <a:spcAft>
                <a:spcPct val="0"/>
              </a:spcAft>
              <a:defRPr sz="3800">
                <a:solidFill>
                  <a:schemeClr val="tx1"/>
                </a:solidFill>
                <a:latin typeface="Verdana" panose="020B0604030504040204" pitchFamily="34" charset="0"/>
              </a:defRPr>
            </a:lvl9pPr>
          </a:lstStyle>
          <a:p>
            <a:r>
              <a:rPr lang="es-ES" altLang="es-CL" sz="1600" i="1" dirty="0">
                <a:latin typeface="Calibri Light" panose="020F0302020204030204" pitchFamily="34" charset="0"/>
                <a:cs typeface="Times New Roman" panose="02020603050405020304" pitchFamily="18" charset="0"/>
              </a:rPr>
              <a:t>El proceso estadístico implica para </a:t>
            </a:r>
            <a:r>
              <a:rPr lang="es-ES" altLang="es-CL" sz="1600" i="1" dirty="0">
                <a:solidFill>
                  <a:srgbClr val="FF0000"/>
                </a:solidFill>
                <a:latin typeface="Calibri Light" panose="020F0302020204030204" pitchFamily="34" charset="0"/>
                <a:cs typeface="Times New Roman" panose="02020603050405020304" pitchFamily="18" charset="0"/>
              </a:rPr>
              <a:t>(r=-0.831; p&lt;0.001). </a:t>
            </a:r>
            <a:endParaRPr lang="es-CL" altLang="es-CL"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a:spLocks noRot="1" noChangeAspect="1" noMove="1" noResize="1" noEditPoints="1" noAdjustHandles="1" noChangeArrowheads="1" noChangeShapeType="1" noTextEdit="1"/>
          </p:cNvSpPr>
          <p:nvPr/>
        </p:nvSpPr>
        <p:spPr>
          <a:xfrm>
            <a:off x="479336" y="1927921"/>
            <a:ext cx="2098523" cy="307777"/>
          </a:xfrm>
          <a:prstGeom prst="rect">
            <a:avLst/>
          </a:prstGeom>
          <a:blipFill>
            <a:blip r:embed="rId2"/>
            <a:stretch>
              <a:fillRect b="-9804"/>
            </a:stretch>
          </a:blipFill>
        </p:spPr>
        <p:txBody>
          <a:bodyPr/>
          <a:lstStyle/>
          <a:p>
            <a:r>
              <a:rPr lang="es-CL">
                <a:noFill/>
              </a:rPr>
              <a:t> </a:t>
            </a:r>
          </a:p>
        </p:txBody>
      </p:sp>
      <p:sp>
        <p:nvSpPr>
          <p:cNvPr id="11" name="Rectángulo 10"/>
          <p:cNvSpPr>
            <a:spLocks noRot="1" noChangeAspect="1" noMove="1" noResize="1" noEditPoints="1" noAdjustHandles="1" noChangeArrowheads="1" noChangeShapeType="1" noTextEdit="1"/>
          </p:cNvSpPr>
          <p:nvPr/>
        </p:nvSpPr>
        <p:spPr>
          <a:xfrm>
            <a:off x="479336" y="2321593"/>
            <a:ext cx="1142685" cy="307777"/>
          </a:xfrm>
          <a:prstGeom prst="rect">
            <a:avLst/>
          </a:prstGeom>
          <a:blipFill>
            <a:blip r:embed="rId3"/>
            <a:stretch>
              <a:fillRect b="-12000"/>
            </a:stretch>
          </a:blipFill>
        </p:spPr>
        <p:txBody>
          <a:bodyPr/>
          <a:lstStyle/>
          <a:p>
            <a:r>
              <a:rPr lang="es-CL">
                <a:noFill/>
              </a:rPr>
              <a:t> </a:t>
            </a:r>
          </a:p>
        </p:txBody>
      </p:sp>
      <p:sp>
        <p:nvSpPr>
          <p:cNvPr id="13" name="Rectángulo 12"/>
          <p:cNvSpPr>
            <a:spLocks noRot="1" noChangeAspect="1" noMove="1" noResize="1" noEditPoints="1" noAdjustHandles="1" noChangeArrowheads="1" noChangeShapeType="1" noTextEdit="1"/>
          </p:cNvSpPr>
          <p:nvPr/>
        </p:nvSpPr>
        <p:spPr>
          <a:xfrm>
            <a:off x="35210" y="2551748"/>
            <a:ext cx="4248471" cy="764953"/>
          </a:xfrm>
          <a:prstGeom prst="rect">
            <a:avLst/>
          </a:prstGeom>
          <a:blipFill>
            <a:blip r:embed="rId4"/>
            <a:stretch>
              <a:fillRect/>
            </a:stretch>
          </a:blipFill>
        </p:spPr>
        <p:txBody>
          <a:bodyPr/>
          <a:lstStyle/>
          <a:p>
            <a:r>
              <a:rPr lang="es-CL">
                <a:noFill/>
              </a:rPr>
              <a:t> </a:t>
            </a:r>
          </a:p>
        </p:txBody>
      </p:sp>
      <p:sp>
        <p:nvSpPr>
          <p:cNvPr id="14" name="Rectángulo 13"/>
          <p:cNvSpPr>
            <a:spLocks noRot="1" noChangeAspect="1" noMove="1" noResize="1" noEditPoints="1" noAdjustHandles="1" noChangeArrowheads="1" noChangeShapeType="1" noTextEdit="1"/>
          </p:cNvSpPr>
          <p:nvPr/>
        </p:nvSpPr>
        <p:spPr>
          <a:xfrm>
            <a:off x="479336" y="3316282"/>
            <a:ext cx="4215193" cy="312073"/>
          </a:xfrm>
          <a:prstGeom prst="rect">
            <a:avLst/>
          </a:prstGeom>
          <a:blipFill>
            <a:blip r:embed="rId5"/>
            <a:stretch>
              <a:fillRect l="-434" t="-1961" b="-21569"/>
            </a:stretch>
          </a:blipFill>
        </p:spPr>
        <p:txBody>
          <a:bodyPr/>
          <a:lstStyle/>
          <a:p>
            <a:r>
              <a:rPr lang="es-CL">
                <a:noFill/>
              </a:rPr>
              <a:t> </a:t>
            </a:r>
          </a:p>
        </p:txBody>
      </p:sp>
      <p:pic>
        <p:nvPicPr>
          <p:cNvPr id="52232" name="Imagen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1841500"/>
            <a:ext cx="3539702" cy="403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4" y="4003675"/>
            <a:ext cx="4841509" cy="265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Rectángulo 16"/>
          <p:cNvSpPr>
            <a:spLocks noChangeArrowheads="1"/>
          </p:cNvSpPr>
          <p:nvPr/>
        </p:nvSpPr>
        <p:spPr bwMode="auto">
          <a:xfrm>
            <a:off x="479425" y="1927225"/>
            <a:ext cx="4841508" cy="18621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marL="342900" indent="-342900">
              <a:defRPr sz="3800">
                <a:solidFill>
                  <a:schemeClr val="tx1"/>
                </a:solidFill>
                <a:latin typeface="Verdana" panose="020B0604030504040204" pitchFamily="34" charset="0"/>
              </a:defRPr>
            </a:lvl1pPr>
            <a:lvl2pPr marL="742950" indent="-285750">
              <a:defRPr sz="3800">
                <a:solidFill>
                  <a:schemeClr val="tx1"/>
                </a:solidFill>
                <a:latin typeface="Verdana" panose="020B0604030504040204" pitchFamily="34" charset="0"/>
              </a:defRPr>
            </a:lvl2pPr>
            <a:lvl3pPr marL="1143000" indent="-228600">
              <a:defRPr sz="3800">
                <a:solidFill>
                  <a:schemeClr val="tx1"/>
                </a:solidFill>
                <a:latin typeface="Verdana" panose="020B0604030504040204" pitchFamily="34" charset="0"/>
              </a:defRPr>
            </a:lvl3pPr>
            <a:lvl4pPr marL="1600200" indent="-228600">
              <a:defRPr sz="3800">
                <a:solidFill>
                  <a:schemeClr val="tx1"/>
                </a:solidFill>
                <a:latin typeface="Verdana" panose="020B0604030504040204" pitchFamily="34" charset="0"/>
              </a:defRPr>
            </a:lvl4pPr>
            <a:lvl5pPr marL="2057400" indent="-228600">
              <a:defRPr sz="3800">
                <a:solidFill>
                  <a:schemeClr val="tx1"/>
                </a:solidFill>
                <a:latin typeface="Verdana" panose="020B0604030504040204" pitchFamily="34" charset="0"/>
              </a:defRPr>
            </a:lvl5pPr>
            <a:lvl6pPr marL="2514600" indent="-228600" eaLnBrk="0" fontAlgn="base" hangingPunct="0">
              <a:spcBef>
                <a:spcPct val="0"/>
              </a:spcBef>
              <a:spcAft>
                <a:spcPct val="0"/>
              </a:spcAft>
              <a:defRPr sz="3800">
                <a:solidFill>
                  <a:schemeClr val="tx1"/>
                </a:solidFill>
                <a:latin typeface="Verdana" panose="020B0604030504040204" pitchFamily="34" charset="0"/>
              </a:defRPr>
            </a:lvl6pPr>
            <a:lvl7pPr marL="2971800" indent="-228600" eaLnBrk="0" fontAlgn="base" hangingPunct="0">
              <a:spcBef>
                <a:spcPct val="0"/>
              </a:spcBef>
              <a:spcAft>
                <a:spcPct val="0"/>
              </a:spcAft>
              <a:defRPr sz="3800">
                <a:solidFill>
                  <a:schemeClr val="tx1"/>
                </a:solidFill>
                <a:latin typeface="Verdana" panose="020B0604030504040204" pitchFamily="34" charset="0"/>
              </a:defRPr>
            </a:lvl7pPr>
            <a:lvl8pPr marL="3429000" indent="-228600" eaLnBrk="0" fontAlgn="base" hangingPunct="0">
              <a:spcBef>
                <a:spcPct val="0"/>
              </a:spcBef>
              <a:spcAft>
                <a:spcPct val="0"/>
              </a:spcAft>
              <a:defRPr sz="3800">
                <a:solidFill>
                  <a:schemeClr val="tx1"/>
                </a:solidFill>
                <a:latin typeface="Verdana" panose="020B0604030504040204" pitchFamily="34" charset="0"/>
              </a:defRPr>
            </a:lvl8pPr>
            <a:lvl9pPr marL="3886200" indent="-228600" eaLnBrk="0" fontAlgn="base" hangingPunct="0">
              <a:spcBef>
                <a:spcPct val="0"/>
              </a:spcBef>
              <a:spcAft>
                <a:spcPct val="0"/>
              </a:spcAft>
              <a:defRPr sz="3800">
                <a:solidFill>
                  <a:schemeClr val="tx1"/>
                </a:solidFill>
                <a:latin typeface="Verdana" panose="020B0604030504040204" pitchFamily="34" charset="0"/>
              </a:defRPr>
            </a:lvl9pPr>
          </a:lstStyle>
          <a:p>
            <a:pPr algn="ctr" eaLnBrk="1" hangingPunct="1">
              <a:spcBef>
                <a:spcPct val="20000"/>
              </a:spcBef>
              <a:buClr>
                <a:srgbClr val="FF3300"/>
              </a:buClr>
            </a:pPr>
            <a:endParaRPr lang="es-CL" altLang="es-CL"/>
          </a:p>
        </p:txBody>
      </p:sp>
      <p:sp>
        <p:nvSpPr>
          <p:cNvPr id="3" name="Marcador de número de diapositiva 2"/>
          <p:cNvSpPr>
            <a:spLocks noGrp="1"/>
          </p:cNvSpPr>
          <p:nvPr>
            <p:ph type="sldNum" sz="quarter" idx="12"/>
          </p:nvPr>
        </p:nvSpPr>
        <p:spPr/>
        <p:txBody>
          <a:bodyPr/>
          <a:lstStyle/>
          <a:p>
            <a:fld id="{7AD5B218-6713-4B1E-80E6-A43712756913}" type="slidenum">
              <a:rPr lang="es-CL" smtClean="0"/>
              <a:t>10</a:t>
            </a:fld>
            <a:endParaRPr lang="es-CL"/>
          </a:p>
        </p:txBody>
      </p:sp>
    </p:spTree>
    <p:extLst>
      <p:ext uri="{BB962C8B-B14F-4D97-AF65-F5344CB8AC3E}">
        <p14:creationId xmlns:p14="http://schemas.microsoft.com/office/powerpoint/2010/main" val="347098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2234"/>
                                        </p:tgtEl>
                                        <p:attrNameLst>
                                          <p:attrName>style.visibility</p:attrName>
                                        </p:attrNameLst>
                                      </p:cBhvr>
                                      <p:to>
                                        <p:strVal val="visible"/>
                                      </p:to>
                                    </p:set>
                                    <p:anim calcmode="lin" valueType="num">
                                      <p:cBhvr additive="base">
                                        <p:cTn id="43" dur="500" fill="hold"/>
                                        <p:tgtEl>
                                          <p:spTgt spid="52234"/>
                                        </p:tgtEl>
                                        <p:attrNameLst>
                                          <p:attrName>ppt_x</p:attrName>
                                        </p:attrNameLst>
                                      </p:cBhvr>
                                      <p:tavLst>
                                        <p:tav tm="0">
                                          <p:val>
                                            <p:strVal val="#ppt_x"/>
                                          </p:val>
                                        </p:tav>
                                        <p:tav tm="100000">
                                          <p:val>
                                            <p:strVal val="#ppt_x"/>
                                          </p:val>
                                        </p:tav>
                                      </p:tavLst>
                                    </p:anim>
                                    <p:anim calcmode="lin" valueType="num">
                                      <p:cBhvr additive="base">
                                        <p:cTn id="44"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2232"/>
                                        </p:tgtEl>
                                        <p:attrNameLst>
                                          <p:attrName>style.visibility</p:attrName>
                                        </p:attrNameLst>
                                      </p:cBhvr>
                                      <p:to>
                                        <p:strVal val="visible"/>
                                      </p:to>
                                    </p:set>
                                    <p:anim calcmode="lin" valueType="num">
                                      <p:cBhvr additive="base">
                                        <p:cTn id="49" dur="500" fill="hold"/>
                                        <p:tgtEl>
                                          <p:spTgt spid="52232"/>
                                        </p:tgtEl>
                                        <p:attrNameLst>
                                          <p:attrName>ppt_x</p:attrName>
                                        </p:attrNameLst>
                                      </p:cBhvr>
                                      <p:tavLst>
                                        <p:tav tm="0">
                                          <p:val>
                                            <p:strVal val="#ppt_x"/>
                                          </p:val>
                                        </p:tav>
                                        <p:tav tm="100000">
                                          <p:val>
                                            <p:strVal val="#ppt_x"/>
                                          </p:val>
                                        </p:tav>
                                      </p:tavLst>
                                    </p:anim>
                                    <p:anim calcmode="lin" valueType="num">
                                      <p:cBhvr additive="base">
                                        <p:cTn id="50"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522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260648"/>
            <a:ext cx="7992888" cy="707886"/>
          </a:xfrm>
          <a:prstGeom prst="rect">
            <a:avLst/>
          </a:prstGeom>
        </p:spPr>
        <p:txBody>
          <a:bodyPr wrap="square">
            <a:spAutoFit/>
          </a:bodyPr>
          <a:lstStyle/>
          <a:p>
            <a:pPr algn="ctr"/>
            <a:r>
              <a:rPr lang="es-MX" sz="2000" i="1" dirty="0">
                <a:solidFill>
                  <a:srgbClr val="000000"/>
                </a:solidFill>
                <a:latin typeface="Calibri Light" panose="020F0302020204030204" pitchFamily="34" charset="0"/>
                <a:cs typeface="Calibri Light" panose="020F0302020204030204" pitchFamily="34" charset="0"/>
              </a:rPr>
              <a:t>Correlación entre el índice de masa corporal y las circunferencias corporales de niños de 4 a 10 años</a:t>
            </a:r>
            <a:endParaRPr lang="es-CL" sz="2000" i="1" dirty="0">
              <a:latin typeface="Calibri Light" panose="020F0302020204030204" pitchFamily="34" charset="0"/>
              <a:cs typeface="Calibri Light" panose="020F0302020204030204" pitchFamily="34" charset="0"/>
            </a:endParaRP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80729"/>
            <a:ext cx="5976664" cy="2086266"/>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707332"/>
            <a:ext cx="4104456" cy="2313956"/>
          </a:xfrm>
          <a:prstGeom prst="rect">
            <a:avLst/>
          </a:prstGeom>
        </p:spPr>
      </p:pic>
      <p:sp>
        <p:nvSpPr>
          <p:cNvPr id="7" name="CuadroTexto 6"/>
          <p:cNvSpPr txBox="1"/>
          <p:nvPr/>
        </p:nvSpPr>
        <p:spPr>
          <a:xfrm>
            <a:off x="770265" y="3202497"/>
            <a:ext cx="1008112" cy="369332"/>
          </a:xfrm>
          <a:prstGeom prst="rect">
            <a:avLst/>
          </a:prstGeom>
          <a:noFill/>
        </p:spPr>
        <p:txBody>
          <a:bodyPr wrap="square" rtlCol="0">
            <a:spAutoFit/>
          </a:bodyPr>
          <a:lstStyle/>
          <a:p>
            <a:r>
              <a:rPr lang="es-CL" dirty="0">
                <a:solidFill>
                  <a:srgbClr val="FF0000"/>
                </a:solidFill>
                <a:latin typeface="Calibri Light" panose="020F0302020204030204" pitchFamily="34" charset="0"/>
                <a:cs typeface="Calibri Light" panose="020F0302020204030204" pitchFamily="34" charset="0"/>
              </a:rPr>
              <a:t>Niñas</a:t>
            </a:r>
          </a:p>
        </p:txBody>
      </p:sp>
      <p:sp>
        <p:nvSpPr>
          <p:cNvPr id="9" name="CuadroTexto 8"/>
          <p:cNvSpPr txBox="1"/>
          <p:nvPr/>
        </p:nvSpPr>
        <p:spPr>
          <a:xfrm>
            <a:off x="6516216" y="3066995"/>
            <a:ext cx="1008112" cy="369332"/>
          </a:xfrm>
          <a:prstGeom prst="rect">
            <a:avLst/>
          </a:prstGeom>
          <a:noFill/>
        </p:spPr>
        <p:txBody>
          <a:bodyPr wrap="square" rtlCol="0">
            <a:spAutoFit/>
          </a:bodyPr>
          <a:lstStyle/>
          <a:p>
            <a:r>
              <a:rPr lang="es-CL" dirty="0">
                <a:solidFill>
                  <a:srgbClr val="FF0000"/>
                </a:solidFill>
                <a:latin typeface="Calibri Light" panose="020F0302020204030204" pitchFamily="34" charset="0"/>
                <a:cs typeface="Calibri Light" panose="020F0302020204030204" pitchFamily="34" charset="0"/>
              </a:rPr>
              <a:t>Niños</a:t>
            </a:r>
          </a:p>
        </p:txBody>
      </p:sp>
      <p:pic>
        <p:nvPicPr>
          <p:cNvPr id="8" name="Imagen 7"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707332"/>
            <a:ext cx="3960440" cy="2313956"/>
          </a:xfrm>
          <a:prstGeom prst="rect">
            <a:avLst/>
          </a:prstGeom>
        </p:spPr>
      </p:pic>
      <p:sp>
        <p:nvSpPr>
          <p:cNvPr id="3" name="Marcador de número de diapositiva 2"/>
          <p:cNvSpPr>
            <a:spLocks noGrp="1"/>
          </p:cNvSpPr>
          <p:nvPr>
            <p:ph type="sldNum" sz="quarter" idx="12"/>
          </p:nvPr>
        </p:nvSpPr>
        <p:spPr/>
        <p:txBody>
          <a:bodyPr/>
          <a:lstStyle/>
          <a:p>
            <a:fld id="{7AD5B218-6713-4B1E-80E6-A43712756913}" type="slidenum">
              <a:rPr lang="es-CL" smtClean="0"/>
              <a:t>11</a:t>
            </a:fld>
            <a:endParaRPr lang="es-CL"/>
          </a:p>
        </p:txBody>
      </p:sp>
    </p:spTree>
    <p:extLst>
      <p:ext uri="{BB962C8B-B14F-4D97-AF65-F5344CB8AC3E}">
        <p14:creationId xmlns:p14="http://schemas.microsoft.com/office/powerpoint/2010/main" val="35333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50994"/>
            <a:ext cx="7488832" cy="4754269"/>
          </a:xfrm>
          <a:prstGeom prst="rect">
            <a:avLst/>
          </a:prstGeom>
        </p:spPr>
      </p:pic>
      <p:sp>
        <p:nvSpPr>
          <p:cNvPr id="4" name="CuadroTexto 3"/>
          <p:cNvSpPr txBox="1"/>
          <p:nvPr/>
        </p:nvSpPr>
        <p:spPr>
          <a:xfrm>
            <a:off x="1043608" y="404664"/>
            <a:ext cx="6912768" cy="646331"/>
          </a:xfrm>
          <a:prstGeom prst="rect">
            <a:avLst/>
          </a:prstGeom>
          <a:noFill/>
        </p:spPr>
        <p:txBody>
          <a:bodyPr wrap="square" rtlCol="0">
            <a:spAutoFit/>
          </a:bodyPr>
          <a:lstStyle/>
          <a:p>
            <a:pPr algn="ctr"/>
            <a:r>
              <a:rPr lang="es-CL" b="1" i="1" dirty="0">
                <a:solidFill>
                  <a:srgbClr val="FF0000"/>
                </a:solidFill>
                <a:latin typeface="Calibri Light" panose="020F0302020204030204" pitchFamily="34" charset="0"/>
                <a:cs typeface="Calibri Light" panose="020F0302020204030204" pitchFamily="34" charset="0"/>
              </a:rPr>
              <a:t>Relación entre inteligencia emocional y depresión-ansiedad y estrés en estudiantes de medicina de primer año </a:t>
            </a:r>
            <a:r>
              <a:rPr lang="pt-BR" sz="1400" dirty="0" err="1">
                <a:solidFill>
                  <a:srgbClr val="FF0000"/>
                </a:solidFill>
                <a:latin typeface="Calibri Light" panose="020F0302020204030204" pitchFamily="34" charset="0"/>
                <a:cs typeface="Calibri Light" panose="020F0302020204030204" pitchFamily="34" charset="0"/>
              </a:rPr>
              <a:t>Rev</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Chil</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Neuro-Psiquiat</a:t>
            </a:r>
            <a:r>
              <a:rPr lang="pt-BR" sz="1400" dirty="0">
                <a:solidFill>
                  <a:srgbClr val="FF0000"/>
                </a:solidFill>
                <a:latin typeface="Calibri Light" panose="020F0302020204030204" pitchFamily="34" charset="0"/>
                <a:cs typeface="Calibri Light" panose="020F0302020204030204" pitchFamily="34" charset="0"/>
              </a:rPr>
              <a:t> 2017; 55 </a:t>
            </a:r>
            <a:endParaRPr lang="es-CL" b="1" i="1" dirty="0">
              <a:solidFill>
                <a:srgbClr val="FF0000"/>
              </a:solidFill>
              <a:latin typeface="Calibri Light" panose="020F0302020204030204" pitchFamily="34" charset="0"/>
              <a:cs typeface="Calibri Light" panose="020F0302020204030204" pitchFamily="34" charset="0"/>
            </a:endParaRPr>
          </a:p>
        </p:txBody>
      </p:sp>
      <p:sp>
        <p:nvSpPr>
          <p:cNvPr id="5" name="Rectángulo 4"/>
          <p:cNvSpPr/>
          <p:nvPr/>
        </p:nvSpPr>
        <p:spPr>
          <a:xfrm>
            <a:off x="755576" y="3429000"/>
            <a:ext cx="74888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número de diapositiva 1"/>
          <p:cNvSpPr>
            <a:spLocks noGrp="1"/>
          </p:cNvSpPr>
          <p:nvPr>
            <p:ph type="sldNum" sz="quarter" idx="12"/>
          </p:nvPr>
        </p:nvSpPr>
        <p:spPr/>
        <p:txBody>
          <a:bodyPr/>
          <a:lstStyle/>
          <a:p>
            <a:fld id="{7AD5B218-6713-4B1E-80E6-A43712756913}" type="slidenum">
              <a:rPr lang="es-CL" smtClean="0"/>
              <a:t>12</a:t>
            </a:fld>
            <a:endParaRPr lang="es-CL"/>
          </a:p>
        </p:txBody>
      </p:sp>
    </p:spTree>
    <p:extLst>
      <p:ext uri="{BB962C8B-B14F-4D97-AF65-F5344CB8AC3E}">
        <p14:creationId xmlns:p14="http://schemas.microsoft.com/office/powerpoint/2010/main" val="214970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50994"/>
            <a:ext cx="7488832" cy="4754269"/>
          </a:xfrm>
          <a:prstGeom prst="rect">
            <a:avLst/>
          </a:prstGeom>
        </p:spPr>
      </p:pic>
      <p:sp>
        <p:nvSpPr>
          <p:cNvPr id="4" name="CuadroTexto 3"/>
          <p:cNvSpPr txBox="1"/>
          <p:nvPr/>
        </p:nvSpPr>
        <p:spPr>
          <a:xfrm>
            <a:off x="1043608" y="404664"/>
            <a:ext cx="6912768" cy="646331"/>
          </a:xfrm>
          <a:prstGeom prst="rect">
            <a:avLst/>
          </a:prstGeom>
          <a:noFill/>
        </p:spPr>
        <p:txBody>
          <a:bodyPr wrap="square" rtlCol="0">
            <a:spAutoFit/>
          </a:bodyPr>
          <a:lstStyle/>
          <a:p>
            <a:pPr algn="ctr"/>
            <a:r>
              <a:rPr lang="es-CL" b="1" i="1" dirty="0">
                <a:solidFill>
                  <a:srgbClr val="FF0000"/>
                </a:solidFill>
                <a:latin typeface="Calibri Light" panose="020F0302020204030204" pitchFamily="34" charset="0"/>
                <a:cs typeface="Calibri Light" panose="020F0302020204030204" pitchFamily="34" charset="0"/>
              </a:rPr>
              <a:t>Relación entre inteligencia emocional y depresión-ansiedad y estrés en estudiantes de medicina de primer año </a:t>
            </a:r>
            <a:r>
              <a:rPr lang="pt-BR" sz="1400" dirty="0" err="1">
                <a:solidFill>
                  <a:srgbClr val="FF0000"/>
                </a:solidFill>
                <a:latin typeface="Calibri Light" panose="020F0302020204030204" pitchFamily="34" charset="0"/>
                <a:cs typeface="Calibri Light" panose="020F0302020204030204" pitchFamily="34" charset="0"/>
              </a:rPr>
              <a:t>Rev</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Chil</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Neuro-Psiquiat</a:t>
            </a:r>
            <a:r>
              <a:rPr lang="pt-BR" sz="1400" dirty="0">
                <a:solidFill>
                  <a:srgbClr val="FF0000"/>
                </a:solidFill>
                <a:latin typeface="Calibri Light" panose="020F0302020204030204" pitchFamily="34" charset="0"/>
                <a:cs typeface="Calibri Light" panose="020F0302020204030204" pitchFamily="34" charset="0"/>
              </a:rPr>
              <a:t> 2017; 55 </a:t>
            </a:r>
            <a:endParaRPr lang="es-CL" b="1" i="1" dirty="0">
              <a:solidFill>
                <a:srgbClr val="FF0000"/>
              </a:solidFill>
              <a:latin typeface="Calibri Light" panose="020F0302020204030204" pitchFamily="34" charset="0"/>
              <a:cs typeface="Calibri Light" panose="020F0302020204030204" pitchFamily="34" charset="0"/>
            </a:endParaRPr>
          </a:p>
        </p:txBody>
      </p:sp>
      <p:sp>
        <p:nvSpPr>
          <p:cNvPr id="5" name="Rectángulo 4"/>
          <p:cNvSpPr/>
          <p:nvPr/>
        </p:nvSpPr>
        <p:spPr>
          <a:xfrm>
            <a:off x="755576" y="3429000"/>
            <a:ext cx="74888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número de diapositiva 1"/>
          <p:cNvSpPr>
            <a:spLocks noGrp="1"/>
          </p:cNvSpPr>
          <p:nvPr>
            <p:ph type="sldNum" sz="quarter" idx="12"/>
          </p:nvPr>
        </p:nvSpPr>
        <p:spPr/>
        <p:txBody>
          <a:bodyPr/>
          <a:lstStyle/>
          <a:p>
            <a:fld id="{7AD5B218-6713-4B1E-80E6-A43712756913}" type="slidenum">
              <a:rPr lang="es-CL" smtClean="0"/>
              <a:t>13</a:t>
            </a:fld>
            <a:endParaRPr lang="es-CL"/>
          </a:p>
        </p:txBody>
      </p:sp>
    </p:spTree>
    <p:extLst>
      <p:ext uri="{BB962C8B-B14F-4D97-AF65-F5344CB8AC3E}">
        <p14:creationId xmlns:p14="http://schemas.microsoft.com/office/powerpoint/2010/main" val="16175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3608" y="404664"/>
            <a:ext cx="6912768" cy="646331"/>
          </a:xfrm>
          <a:prstGeom prst="rect">
            <a:avLst/>
          </a:prstGeom>
          <a:noFill/>
        </p:spPr>
        <p:txBody>
          <a:bodyPr wrap="square" rtlCol="0">
            <a:spAutoFit/>
          </a:bodyPr>
          <a:lstStyle/>
          <a:p>
            <a:pPr algn="ctr"/>
            <a:r>
              <a:rPr lang="es-CL" b="1" i="1" dirty="0">
                <a:solidFill>
                  <a:srgbClr val="FF0000"/>
                </a:solidFill>
                <a:latin typeface="Calibri Light" panose="020F0302020204030204" pitchFamily="34" charset="0"/>
                <a:cs typeface="Calibri Light" panose="020F0302020204030204" pitchFamily="34" charset="0"/>
              </a:rPr>
              <a:t>Relación entre inteligencia emocional y depresión-ansiedad y estrés en estudiantes de medicina de primer año </a:t>
            </a:r>
            <a:r>
              <a:rPr lang="pt-BR" sz="1400" dirty="0" err="1">
                <a:solidFill>
                  <a:srgbClr val="FF0000"/>
                </a:solidFill>
                <a:latin typeface="Calibri Light" panose="020F0302020204030204" pitchFamily="34" charset="0"/>
                <a:cs typeface="Calibri Light" panose="020F0302020204030204" pitchFamily="34" charset="0"/>
              </a:rPr>
              <a:t>Rev</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Chil</a:t>
            </a:r>
            <a:r>
              <a:rPr lang="pt-BR" sz="1400" dirty="0">
                <a:solidFill>
                  <a:srgbClr val="FF0000"/>
                </a:solidFill>
                <a:latin typeface="Calibri Light" panose="020F0302020204030204" pitchFamily="34" charset="0"/>
                <a:cs typeface="Calibri Light" panose="020F0302020204030204" pitchFamily="34" charset="0"/>
              </a:rPr>
              <a:t> </a:t>
            </a:r>
            <a:r>
              <a:rPr lang="pt-BR" sz="1400" dirty="0" err="1">
                <a:solidFill>
                  <a:srgbClr val="FF0000"/>
                </a:solidFill>
                <a:latin typeface="Calibri Light" panose="020F0302020204030204" pitchFamily="34" charset="0"/>
                <a:cs typeface="Calibri Light" panose="020F0302020204030204" pitchFamily="34" charset="0"/>
              </a:rPr>
              <a:t>Neuro-Psiquiat</a:t>
            </a:r>
            <a:r>
              <a:rPr lang="pt-BR" sz="1400" dirty="0">
                <a:solidFill>
                  <a:srgbClr val="FF0000"/>
                </a:solidFill>
                <a:latin typeface="Calibri Light" panose="020F0302020204030204" pitchFamily="34" charset="0"/>
                <a:cs typeface="Calibri Light" panose="020F0302020204030204" pitchFamily="34" charset="0"/>
              </a:rPr>
              <a:t> 2017; 55 </a:t>
            </a:r>
            <a:endParaRPr lang="es-CL" b="1" i="1" dirty="0">
              <a:solidFill>
                <a:srgbClr val="FF0000"/>
              </a:solidFill>
              <a:latin typeface="Calibri Light" panose="020F0302020204030204" pitchFamily="34" charset="0"/>
              <a:cs typeface="Calibri Light" panose="020F0302020204030204" pitchFamily="34" charset="0"/>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40768"/>
            <a:ext cx="7488831" cy="3168352"/>
          </a:xfrm>
          <a:prstGeom prst="rect">
            <a:avLst/>
          </a:prstGeom>
        </p:spPr>
      </p:pic>
      <p:sp>
        <p:nvSpPr>
          <p:cNvPr id="3" name="Marcador de número de diapositiva 2"/>
          <p:cNvSpPr>
            <a:spLocks noGrp="1"/>
          </p:cNvSpPr>
          <p:nvPr>
            <p:ph type="sldNum" sz="quarter" idx="12"/>
          </p:nvPr>
        </p:nvSpPr>
        <p:spPr/>
        <p:txBody>
          <a:bodyPr/>
          <a:lstStyle/>
          <a:p>
            <a:fld id="{7AD5B218-6713-4B1E-80E6-A43712756913}" type="slidenum">
              <a:rPr lang="es-CL" smtClean="0"/>
              <a:t>14</a:t>
            </a:fld>
            <a:endParaRPr lang="es-CL"/>
          </a:p>
        </p:txBody>
      </p:sp>
    </p:spTree>
    <p:extLst>
      <p:ext uri="{BB962C8B-B14F-4D97-AF65-F5344CB8AC3E}">
        <p14:creationId xmlns:p14="http://schemas.microsoft.com/office/powerpoint/2010/main" val="42800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uadroTexto 1"/>
          <p:cNvSpPr txBox="1"/>
          <p:nvPr/>
        </p:nvSpPr>
        <p:spPr>
          <a:xfrm>
            <a:off x="2566466" y="1340768"/>
            <a:ext cx="3445693" cy="784830"/>
          </a:xfrm>
          <a:prstGeom prst="rect">
            <a:avLst/>
          </a:prstGeom>
          <a:noFill/>
        </p:spPr>
        <p:txBody>
          <a:bodyPr wrap="square" rtlCol="0">
            <a:spAutoFit/>
          </a:bodyPr>
          <a:lstStyle/>
          <a:p>
            <a:pPr algn="ctr"/>
            <a:r>
              <a:rPr lang="es-CL" sz="4500" i="1" dirty="0">
                <a:solidFill>
                  <a:srgbClr val="FF0000"/>
                </a:solidFill>
                <a:latin typeface="Calibri Light" panose="020F0302020204030204" pitchFamily="34" charset="0"/>
                <a:cs typeface="Calibri Light" panose="020F0302020204030204" pitchFamily="34" charset="0"/>
              </a:rPr>
              <a:t>  </a:t>
            </a:r>
            <a:r>
              <a:rPr lang="es-CL" sz="4500" i="1" dirty="0">
                <a:solidFill>
                  <a:srgbClr val="FFFF00"/>
                </a:solidFill>
                <a:latin typeface="Calibri Light" panose="020F0302020204030204" pitchFamily="34" charset="0"/>
                <a:cs typeface="Calibri Light" panose="020F0302020204030204" pitchFamily="34" charset="0"/>
              </a:rPr>
              <a:t>Asociación</a:t>
            </a:r>
          </a:p>
        </p:txBody>
      </p:sp>
      <p:pic>
        <p:nvPicPr>
          <p:cNvPr id="1026" name="Picture 2" descr="Archivo:Distribución Chi-cuadrado.svg - Wikipedia, la enciclopedia lib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446449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212976"/>
            <a:ext cx="2298818" cy="1035442"/>
          </a:xfrm>
          <a:prstGeom prst="rect">
            <a:avLst/>
          </a:prstGeom>
        </p:spPr>
      </p:pic>
      <p:sp>
        <p:nvSpPr>
          <p:cNvPr id="3" name="Marcador de número de diapositiva 2"/>
          <p:cNvSpPr>
            <a:spLocks noGrp="1"/>
          </p:cNvSpPr>
          <p:nvPr>
            <p:ph type="sldNum" sz="quarter" idx="12"/>
          </p:nvPr>
        </p:nvSpPr>
        <p:spPr/>
        <p:txBody>
          <a:bodyPr/>
          <a:lstStyle/>
          <a:p>
            <a:fld id="{7AD5B218-6713-4B1E-80E6-A43712756913}" type="slidenum">
              <a:rPr lang="es-CL" smtClean="0"/>
              <a:t>15</a:t>
            </a:fld>
            <a:endParaRPr lang="es-CL"/>
          </a:p>
        </p:txBody>
      </p:sp>
    </p:spTree>
    <p:extLst>
      <p:ext uri="{BB962C8B-B14F-4D97-AF65-F5344CB8AC3E}">
        <p14:creationId xmlns:p14="http://schemas.microsoft.com/office/powerpoint/2010/main" val="14340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260648"/>
            <a:ext cx="7920880" cy="646331"/>
          </a:xfrm>
          <a:prstGeom prst="rect">
            <a:avLst/>
          </a:prstGeom>
        </p:spPr>
        <p:txBody>
          <a:bodyPr wrap="square">
            <a:spAutoFit/>
          </a:bodyPr>
          <a:lstStyle/>
          <a:p>
            <a:pPr algn="just"/>
            <a:r>
              <a:rPr lang="es-MX" b="1" i="1" dirty="0">
                <a:solidFill>
                  <a:srgbClr val="FF0000"/>
                </a:solidFill>
                <a:latin typeface="Calibri Light" panose="020F0302020204030204" pitchFamily="34" charset="0"/>
                <a:cs typeface="Calibri Light" panose="020F0302020204030204" pitchFamily="34" charset="0"/>
              </a:rPr>
              <a:t>Interpretación del test de Chi-cuadrado (X</a:t>
            </a:r>
            <a:r>
              <a:rPr lang="es-MX" b="1" i="1" baseline="30000" dirty="0">
                <a:solidFill>
                  <a:srgbClr val="FF0000"/>
                </a:solidFill>
                <a:latin typeface="Calibri Light" panose="020F0302020204030204" pitchFamily="34" charset="0"/>
                <a:cs typeface="Calibri Light" panose="020F0302020204030204" pitchFamily="34" charset="0"/>
              </a:rPr>
              <a:t>2</a:t>
            </a:r>
            <a:r>
              <a:rPr lang="es-MX" b="1" i="1" dirty="0">
                <a:solidFill>
                  <a:srgbClr val="FF0000"/>
                </a:solidFill>
                <a:latin typeface="Calibri Light" panose="020F0302020204030204" pitchFamily="34" charset="0"/>
                <a:cs typeface="Calibri Light" panose="020F0302020204030204" pitchFamily="34" charset="0"/>
              </a:rPr>
              <a:t>) en investigación pediátrica. Jaime Cerda, Luis Villarroel Del P.. </a:t>
            </a:r>
            <a:r>
              <a:rPr lang="it-IT" i="1" dirty="0">
                <a:solidFill>
                  <a:srgbClr val="FF0000"/>
                </a:solidFill>
                <a:latin typeface="Calibri Light" panose="020F0302020204030204" pitchFamily="34" charset="0"/>
                <a:cs typeface="Calibri Light" panose="020F0302020204030204" pitchFamily="34" charset="0"/>
              </a:rPr>
              <a:t>Rev Chil Pediatr 2007; 78 (4): 414-417.</a:t>
            </a:r>
            <a:endParaRPr lang="es-CL" i="1" dirty="0">
              <a:solidFill>
                <a:srgbClr val="FF0000"/>
              </a:solidFill>
              <a:latin typeface="Calibri Light" panose="020F0302020204030204" pitchFamily="34" charset="0"/>
              <a:cs typeface="Calibri Light" panose="020F0302020204030204" pitchFamily="34" charset="0"/>
            </a:endParaRPr>
          </a:p>
        </p:txBody>
      </p:sp>
      <p:sp>
        <p:nvSpPr>
          <p:cNvPr id="3" name="Rectángulo 2"/>
          <p:cNvSpPr/>
          <p:nvPr/>
        </p:nvSpPr>
        <p:spPr>
          <a:xfrm>
            <a:off x="395536" y="906979"/>
            <a:ext cx="8640960" cy="3785652"/>
          </a:xfrm>
          <a:prstGeom prst="rect">
            <a:avLst/>
          </a:prstGeom>
        </p:spPr>
        <p:txBody>
          <a:bodyPr wrap="square">
            <a:spAutoFit/>
          </a:bodyPr>
          <a:lstStyle/>
          <a:p>
            <a:pPr algn="just"/>
            <a:r>
              <a:rPr lang="es-MX" sz="1600" b="1" dirty="0">
                <a:solidFill>
                  <a:srgbClr val="000000"/>
                </a:solidFill>
                <a:latin typeface="Calibri Light" panose="020F0302020204030204" pitchFamily="34" charset="0"/>
                <a:cs typeface="Calibri Light" panose="020F0302020204030204" pitchFamily="34" charset="0"/>
              </a:rPr>
              <a:t>RESUMEN</a:t>
            </a:r>
            <a:endParaRPr lang="es-MX" sz="1600" dirty="0">
              <a:solidFill>
                <a:srgbClr val="000000"/>
              </a:solidFill>
              <a:latin typeface="Calibri Light" panose="020F0302020204030204" pitchFamily="34" charset="0"/>
              <a:cs typeface="Calibri Light" panose="020F0302020204030204" pitchFamily="34" charset="0"/>
            </a:endParaRPr>
          </a:p>
          <a:p>
            <a:pPr algn="just"/>
            <a:r>
              <a:rPr lang="es-MX" sz="1600" i="1" dirty="0">
                <a:solidFill>
                  <a:srgbClr val="000000"/>
                </a:solidFill>
                <a:latin typeface="Calibri Light" panose="020F0302020204030204" pitchFamily="34" charset="0"/>
                <a:cs typeface="Calibri Light" panose="020F0302020204030204" pitchFamily="34" charset="0"/>
              </a:rPr>
              <a:t>Numerosos protocolos de investigación trabajan con variables de tipo cualitativo, por ejemplo, sexo del recién nacido (masculino, femenino) o grado de desnutrición (leve, moderado, severo). Para determinar la asociación o independencia de dos variables cualitativas con un cierto grado de significancia, se dispone de una herramienta estadística frecuentemente utilizada, el test de </a:t>
            </a:r>
            <a:r>
              <a:rPr lang="es-MX" sz="1600" i="1" dirty="0" err="1">
                <a:solidFill>
                  <a:srgbClr val="000000"/>
                </a:solidFill>
                <a:latin typeface="Calibri Light" panose="020F0302020204030204" pitchFamily="34" charset="0"/>
                <a:cs typeface="Calibri Light" panose="020F0302020204030204" pitchFamily="34" charset="0"/>
              </a:rPr>
              <a:t>chi</a:t>
            </a:r>
            <a:r>
              <a:rPr lang="es-MX" sz="1600" i="1" dirty="0">
                <a:solidFill>
                  <a:srgbClr val="000000"/>
                </a:solidFill>
                <a:latin typeface="Calibri Light" panose="020F0302020204030204" pitchFamily="34" charset="0"/>
                <a:cs typeface="Calibri Light" panose="020F0302020204030204" pitchFamily="34" charset="0"/>
              </a:rPr>
              <a:t>–cuadrado (X</a:t>
            </a:r>
            <a:r>
              <a:rPr lang="es-MX" sz="1600" i="1" baseline="30000" dirty="0">
                <a:solidFill>
                  <a:srgbClr val="000000"/>
                </a:solidFill>
                <a:latin typeface="Calibri Light" panose="020F0302020204030204" pitchFamily="34" charset="0"/>
                <a:cs typeface="Calibri Light" panose="020F0302020204030204" pitchFamily="34" charset="0"/>
              </a:rPr>
              <a:t>2</a:t>
            </a:r>
            <a:r>
              <a:rPr lang="es-MX" sz="1600" i="1" dirty="0">
                <a:solidFill>
                  <a:srgbClr val="000000"/>
                </a:solidFill>
                <a:latin typeface="Calibri Light" panose="020F0302020204030204" pitchFamily="34" charset="0"/>
                <a:cs typeface="Calibri Light" panose="020F0302020204030204" pitchFamily="34" charset="0"/>
              </a:rPr>
              <a:t>). El presente artículo explica el fundamento teórico del test, la metodología de cálculo del estadístico X</a:t>
            </a:r>
            <a:r>
              <a:rPr lang="es-MX" sz="1600" i="1" baseline="30000" dirty="0">
                <a:solidFill>
                  <a:srgbClr val="000000"/>
                </a:solidFill>
                <a:latin typeface="Calibri Light" panose="020F0302020204030204" pitchFamily="34" charset="0"/>
                <a:cs typeface="Calibri Light" panose="020F0302020204030204" pitchFamily="34" charset="0"/>
              </a:rPr>
              <a:t>2</a:t>
            </a:r>
            <a:r>
              <a:rPr lang="es-MX" sz="1600" i="1" dirty="0">
                <a:solidFill>
                  <a:srgbClr val="000000"/>
                </a:solidFill>
                <a:latin typeface="Calibri Light" panose="020F0302020204030204" pitchFamily="34" charset="0"/>
                <a:cs typeface="Calibri Light" panose="020F0302020204030204" pitchFamily="34" charset="0"/>
              </a:rPr>
              <a:t> y su correcta interpretación, ejemplificando estos conceptos mediante una investigación real. En términos simples, </a:t>
            </a:r>
            <a:r>
              <a:rPr lang="es-MX" sz="1600" i="1" u="sng" dirty="0">
                <a:solidFill>
                  <a:srgbClr val="000000"/>
                </a:solidFill>
                <a:latin typeface="Calibri Light" panose="020F0302020204030204" pitchFamily="34" charset="0"/>
                <a:cs typeface="Calibri Light" panose="020F0302020204030204" pitchFamily="34" charset="0"/>
              </a:rPr>
              <a:t>el test de </a:t>
            </a:r>
            <a:r>
              <a:rPr lang="es-MX" sz="1600" i="1" u="sng" dirty="0" err="1">
                <a:solidFill>
                  <a:srgbClr val="FF0000"/>
                </a:solidFill>
                <a:latin typeface="Calibri Light" panose="020F0302020204030204" pitchFamily="34" charset="0"/>
                <a:cs typeface="Calibri Light" panose="020F0302020204030204" pitchFamily="34" charset="0"/>
              </a:rPr>
              <a:t>chi</a:t>
            </a:r>
            <a:r>
              <a:rPr lang="es-MX" sz="1600" i="1" u="sng" dirty="0">
                <a:solidFill>
                  <a:srgbClr val="FF0000"/>
                </a:solidFill>
                <a:latin typeface="Calibri Light" panose="020F0302020204030204" pitchFamily="34" charset="0"/>
                <a:cs typeface="Calibri Light" panose="020F0302020204030204" pitchFamily="34" charset="0"/>
              </a:rPr>
              <a:t>–cuadrado (X</a:t>
            </a:r>
            <a:r>
              <a:rPr lang="es-MX" sz="1600" i="1" u="sng" baseline="30000" dirty="0">
                <a:solidFill>
                  <a:srgbClr val="FF0000"/>
                </a:solidFill>
                <a:latin typeface="Calibri Light" panose="020F0302020204030204" pitchFamily="34" charset="0"/>
                <a:cs typeface="Calibri Light" panose="020F0302020204030204" pitchFamily="34" charset="0"/>
              </a:rPr>
              <a:t>2</a:t>
            </a:r>
            <a:r>
              <a:rPr lang="es-MX" sz="1600" i="1" u="sng" dirty="0">
                <a:solidFill>
                  <a:srgbClr val="FF0000"/>
                </a:solidFill>
                <a:latin typeface="Calibri Light" panose="020F0302020204030204" pitchFamily="34" charset="0"/>
                <a:cs typeface="Calibri Light" panose="020F0302020204030204" pitchFamily="34" charset="0"/>
              </a:rPr>
              <a:t>)</a:t>
            </a:r>
            <a:r>
              <a:rPr lang="es-MX" sz="1600" i="1" u="sng" dirty="0">
                <a:solidFill>
                  <a:srgbClr val="000000"/>
                </a:solidFill>
                <a:latin typeface="Calibri Light" panose="020F0302020204030204" pitchFamily="34" charset="0"/>
                <a:cs typeface="Calibri Light" panose="020F0302020204030204" pitchFamily="34" charset="0"/>
              </a:rPr>
              <a:t> contrasta los resultados observados en una investigación con un conjunto de resultados teóricos, estos últimos calculados bajo el supuesto que las variables fueran independientes</a:t>
            </a:r>
            <a:r>
              <a:rPr lang="es-MX" sz="1600" i="1" dirty="0">
                <a:solidFill>
                  <a:srgbClr val="000000"/>
                </a:solidFill>
                <a:latin typeface="Calibri Light" panose="020F0302020204030204" pitchFamily="34" charset="0"/>
                <a:cs typeface="Calibri Light" panose="020F0302020204030204" pitchFamily="34" charset="0"/>
              </a:rPr>
              <a:t>. La diferencia entre los resultados observados y esperados se resume en el valor que adopta el estadístico X</a:t>
            </a:r>
            <a:r>
              <a:rPr lang="es-MX" sz="1600" i="1" baseline="30000" dirty="0">
                <a:solidFill>
                  <a:srgbClr val="000000"/>
                </a:solidFill>
                <a:latin typeface="Calibri Light" panose="020F0302020204030204" pitchFamily="34" charset="0"/>
                <a:cs typeface="Calibri Light" panose="020F0302020204030204" pitchFamily="34" charset="0"/>
              </a:rPr>
              <a:t>2</a:t>
            </a:r>
            <a:r>
              <a:rPr lang="es-MX" sz="1600" i="1" dirty="0">
                <a:solidFill>
                  <a:srgbClr val="000000"/>
                </a:solidFill>
                <a:latin typeface="Calibri Light" panose="020F0302020204030204" pitchFamily="34" charset="0"/>
                <a:cs typeface="Calibri Light" panose="020F0302020204030204" pitchFamily="34" charset="0"/>
              </a:rPr>
              <a:t>, el cual tiene asociado un valor–p, por debajo del cual se acepta o rechaza la hipótesis de independencia de las variables. De esta forma, al someter los resultados de una investigación al test de </a:t>
            </a:r>
            <a:r>
              <a:rPr lang="es-MX" sz="1600" i="1" dirty="0" err="1">
                <a:solidFill>
                  <a:srgbClr val="000000"/>
                </a:solidFill>
                <a:latin typeface="Calibri Light" panose="020F0302020204030204" pitchFamily="34" charset="0"/>
                <a:cs typeface="Calibri Light" panose="020F0302020204030204" pitchFamily="34" charset="0"/>
              </a:rPr>
              <a:t>chi</a:t>
            </a:r>
            <a:r>
              <a:rPr lang="es-MX" sz="1600" i="1" dirty="0">
                <a:solidFill>
                  <a:srgbClr val="000000"/>
                </a:solidFill>
                <a:latin typeface="Calibri Light" panose="020F0302020204030204" pitchFamily="34" charset="0"/>
                <a:cs typeface="Calibri Light" panose="020F0302020204030204" pitchFamily="34" charset="0"/>
              </a:rPr>
              <a:t>–cuadrado (X</a:t>
            </a:r>
            <a:r>
              <a:rPr lang="es-MX" sz="1600" i="1" baseline="30000" dirty="0">
                <a:solidFill>
                  <a:srgbClr val="000000"/>
                </a:solidFill>
                <a:latin typeface="Calibri Light" panose="020F0302020204030204" pitchFamily="34" charset="0"/>
                <a:cs typeface="Calibri Light" panose="020F0302020204030204" pitchFamily="34" charset="0"/>
              </a:rPr>
              <a:t>2</a:t>
            </a:r>
            <a:r>
              <a:rPr lang="es-MX" sz="1600" i="1" dirty="0">
                <a:solidFill>
                  <a:srgbClr val="000000"/>
                </a:solidFill>
                <a:latin typeface="Calibri Light" panose="020F0302020204030204" pitchFamily="34" charset="0"/>
                <a:cs typeface="Calibri Light" panose="020F0302020204030204" pitchFamily="34" charset="0"/>
              </a:rPr>
              <a:t>) el investigador puede afirmar si dos variables en estudio están asociadas o bien son independientes una de la otra, afirmación que cuenta con un sustento estadístico.</a:t>
            </a:r>
          </a:p>
          <a:p>
            <a:pPr algn="just"/>
            <a:r>
              <a:rPr lang="es-MX" sz="1600" dirty="0">
                <a:solidFill>
                  <a:srgbClr val="000000"/>
                </a:solidFill>
                <a:latin typeface="Calibri Light" panose="020F0302020204030204" pitchFamily="34" charset="0"/>
                <a:cs typeface="Calibri Light" panose="020F0302020204030204" pitchFamily="34" charset="0"/>
              </a:rPr>
              <a:t>(</a:t>
            </a:r>
            <a:r>
              <a:rPr lang="es-MX" sz="1600" b="1" dirty="0">
                <a:solidFill>
                  <a:srgbClr val="000000"/>
                </a:solidFill>
                <a:latin typeface="Calibri Light" panose="020F0302020204030204" pitchFamily="34" charset="0"/>
                <a:cs typeface="Calibri Light" panose="020F0302020204030204" pitchFamily="34" charset="0"/>
              </a:rPr>
              <a:t>Palabras clave:</a:t>
            </a:r>
            <a:r>
              <a:rPr lang="es-MX" sz="1600" dirty="0">
                <a:solidFill>
                  <a:srgbClr val="000000"/>
                </a:solidFill>
                <a:latin typeface="Calibri Light" panose="020F0302020204030204" pitchFamily="34" charset="0"/>
                <a:cs typeface="Calibri Light" panose="020F0302020204030204" pitchFamily="34" charset="0"/>
              </a:rPr>
              <a:t> </a:t>
            </a:r>
            <a:r>
              <a:rPr lang="es-MX" sz="1600" i="1" dirty="0">
                <a:solidFill>
                  <a:srgbClr val="000000"/>
                </a:solidFill>
                <a:latin typeface="Calibri Light" panose="020F0302020204030204" pitchFamily="34" charset="0"/>
                <a:cs typeface="Calibri Light" panose="020F0302020204030204" pitchFamily="34" charset="0"/>
              </a:rPr>
              <a:t>X</a:t>
            </a:r>
            <a:r>
              <a:rPr lang="es-MX" sz="1600" baseline="30000" dirty="0">
                <a:solidFill>
                  <a:srgbClr val="000000"/>
                </a:solidFill>
                <a:latin typeface="Calibri Light" panose="020F0302020204030204" pitchFamily="34" charset="0"/>
                <a:cs typeface="Calibri Light" panose="020F0302020204030204" pitchFamily="34" charset="0"/>
              </a:rPr>
              <a:t>2</a:t>
            </a:r>
            <a:r>
              <a:rPr lang="es-MX" sz="1600" dirty="0">
                <a:solidFill>
                  <a:srgbClr val="000000"/>
                </a:solidFill>
                <a:latin typeface="Calibri Light" panose="020F0302020204030204" pitchFamily="34" charset="0"/>
                <a:cs typeface="Calibri Light" panose="020F0302020204030204" pitchFamily="34" charset="0"/>
              </a:rPr>
              <a:t>, estadística, investigación, pediatría).</a:t>
            </a:r>
            <a:endParaRPr lang="es-MX" sz="1600" b="0" i="0" dirty="0">
              <a:solidFill>
                <a:srgbClr val="000000"/>
              </a:solidFill>
              <a:effectLst/>
              <a:latin typeface="Calibri Light" panose="020F0302020204030204" pitchFamily="34" charset="0"/>
              <a:cs typeface="Calibri Light" panose="020F0302020204030204" pitchFamily="34" charset="0"/>
            </a:endParaRPr>
          </a:p>
        </p:txBody>
      </p:sp>
      <p:sp>
        <p:nvSpPr>
          <p:cNvPr id="4" name="Marcador de número de diapositiva 3"/>
          <p:cNvSpPr>
            <a:spLocks noGrp="1"/>
          </p:cNvSpPr>
          <p:nvPr>
            <p:ph type="sldNum" sz="quarter" idx="12"/>
          </p:nvPr>
        </p:nvSpPr>
        <p:spPr/>
        <p:txBody>
          <a:bodyPr/>
          <a:lstStyle/>
          <a:p>
            <a:fld id="{7AD5B218-6713-4B1E-80E6-A43712756913}" type="slidenum">
              <a:rPr lang="es-CL" smtClean="0"/>
              <a:t>16</a:t>
            </a:fld>
            <a:endParaRPr lang="es-CL"/>
          </a:p>
        </p:txBody>
      </p:sp>
    </p:spTree>
    <p:extLst>
      <p:ext uri="{BB962C8B-B14F-4D97-AF65-F5344CB8AC3E}">
        <p14:creationId xmlns:p14="http://schemas.microsoft.com/office/powerpoint/2010/main" val="10028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5016758"/>
          </a:xfrm>
          <a:prstGeom prst="rect">
            <a:avLst/>
          </a:prstGeom>
        </p:spPr>
        <p:txBody>
          <a:bodyPr wrap="square">
            <a:spAutoFit/>
          </a:bodyPr>
          <a:lstStyle/>
          <a:p>
            <a:pPr algn="just"/>
            <a:r>
              <a:rPr lang="es-MX" sz="1600" dirty="0">
                <a:solidFill>
                  <a:srgbClr val="FF0000"/>
                </a:solidFill>
                <a:latin typeface="Calibri Light" panose="020F0302020204030204" pitchFamily="34" charset="0"/>
                <a:cs typeface="Calibri Light" panose="020F0302020204030204" pitchFamily="34" charset="0"/>
              </a:rPr>
              <a:t>Introducción</a:t>
            </a:r>
          </a:p>
          <a:p>
            <a:pPr algn="just"/>
            <a:endParaRPr lang="es-MX" sz="1600" dirty="0">
              <a:solidFill>
                <a:srgbClr val="FF0000"/>
              </a:solidFill>
              <a:latin typeface="Calibri Light" panose="020F0302020204030204" pitchFamily="34" charset="0"/>
              <a:cs typeface="Calibri Light" panose="020F0302020204030204" pitchFamily="34" charset="0"/>
            </a:endParaRPr>
          </a:p>
          <a:p>
            <a:pPr algn="just"/>
            <a:r>
              <a:rPr lang="es-MX" sz="1600" i="1" dirty="0">
                <a:solidFill>
                  <a:srgbClr val="000000"/>
                </a:solidFill>
                <a:latin typeface="Calibri Light" panose="020F0302020204030204" pitchFamily="34" charset="0"/>
                <a:cs typeface="Calibri Light" panose="020F0302020204030204" pitchFamily="34" charset="0"/>
              </a:rPr>
              <a:t>En investigación, frecuentemente se trabaja con variables de tipo cualitativo (también conocidas como variables categóricas) tales como sexo, grado de desnutrición o niños mayores de 10 años (variable cuantitativa transformada en cualitativa). Los valores que toman estas variables se resumen en tablas de frecuencias,  las cuales permiten ordenarles y comparar su ocurrencia. Si el interés del investigador es establecer la relación (asociación o independencia) entre dos variables, los datos se disponen en tablas de contingencia, las cuales incluyen en sus columnas los distintos niveles que adopta la primera variable (ej. masculino, femenino) y en sus filas los distintos niveles que adopta la segunda variable (ej. desnutrición leve, desnutrición moderada y desnutrición severa).</a:t>
            </a: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r>
              <a:rPr lang="es-MX" sz="1600" i="1" dirty="0">
                <a:solidFill>
                  <a:srgbClr val="FF0000"/>
                </a:solidFill>
                <a:latin typeface="Calibri Light" panose="020F0302020204030204" pitchFamily="34" charset="0"/>
                <a:cs typeface="Calibri Light" panose="020F0302020204030204" pitchFamily="34" charset="0"/>
              </a:rPr>
              <a:t>Ejemplo</a:t>
            </a: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endParaRPr lang="es-MX" sz="1600" i="1" dirty="0">
              <a:solidFill>
                <a:srgbClr val="000000"/>
              </a:solidFill>
              <a:latin typeface="Calibri Light" panose="020F0302020204030204" pitchFamily="34" charset="0"/>
              <a:cs typeface="Calibri Light" panose="020F0302020204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67004775"/>
              </p:ext>
            </p:extLst>
          </p:nvPr>
        </p:nvGraphicFramePr>
        <p:xfrm>
          <a:off x="1259632" y="3717032"/>
          <a:ext cx="6838930" cy="1463040"/>
        </p:xfrm>
        <a:graphic>
          <a:graphicData uri="http://schemas.openxmlformats.org/drawingml/2006/table">
            <a:tbl>
              <a:tblPr firstRow="1" bandRow="1">
                <a:tableStyleId>{5C22544A-7EE6-4342-B048-85BDC9FD1C3A}</a:tableStyleId>
              </a:tblPr>
              <a:tblGrid>
                <a:gridCol w="2808314">
                  <a:extLst>
                    <a:ext uri="{9D8B030D-6E8A-4147-A177-3AD203B41FA5}">
                      <a16:colId xmlns:a16="http://schemas.microsoft.com/office/drawing/2014/main" val="3862651757"/>
                    </a:ext>
                  </a:extLst>
                </a:gridCol>
                <a:gridCol w="1008112">
                  <a:extLst>
                    <a:ext uri="{9D8B030D-6E8A-4147-A177-3AD203B41FA5}">
                      <a16:colId xmlns:a16="http://schemas.microsoft.com/office/drawing/2014/main" val="3068996824"/>
                    </a:ext>
                  </a:extLst>
                </a:gridCol>
                <a:gridCol w="1368152">
                  <a:extLst>
                    <a:ext uri="{9D8B030D-6E8A-4147-A177-3AD203B41FA5}">
                      <a16:colId xmlns:a16="http://schemas.microsoft.com/office/drawing/2014/main" val="2465460780"/>
                    </a:ext>
                  </a:extLst>
                </a:gridCol>
                <a:gridCol w="864096">
                  <a:extLst>
                    <a:ext uri="{9D8B030D-6E8A-4147-A177-3AD203B41FA5}">
                      <a16:colId xmlns:a16="http://schemas.microsoft.com/office/drawing/2014/main" val="3343004468"/>
                    </a:ext>
                  </a:extLst>
                </a:gridCol>
                <a:gridCol w="790256">
                  <a:extLst>
                    <a:ext uri="{9D8B030D-6E8A-4147-A177-3AD203B41FA5}">
                      <a16:colId xmlns:a16="http://schemas.microsoft.com/office/drawing/2014/main" val="2494221858"/>
                    </a:ext>
                  </a:extLst>
                </a:gridCol>
              </a:tblGrid>
              <a:tr h="363671">
                <a:tc>
                  <a:txBody>
                    <a:bodyPr/>
                    <a:lstStyle/>
                    <a:p>
                      <a:r>
                        <a:rPr lang="es-CL" i="1" dirty="0">
                          <a:latin typeface="Calibri Light" panose="020F0302020204030204" pitchFamily="34" charset="0"/>
                          <a:cs typeface="Calibri Light" panose="020F0302020204030204" pitchFamily="34" charset="0"/>
                        </a:rPr>
                        <a:t>Sexo\Nivel de Desnutrición</a:t>
                      </a:r>
                    </a:p>
                  </a:txBody>
                  <a:tcPr/>
                </a:tc>
                <a:tc>
                  <a:txBody>
                    <a:bodyPr/>
                    <a:lstStyle/>
                    <a:p>
                      <a:pPr algn="ctr"/>
                      <a:r>
                        <a:rPr lang="es-CL" i="1" dirty="0">
                          <a:latin typeface="Calibri Light" panose="020F0302020204030204" pitchFamily="34" charset="0"/>
                          <a:cs typeface="Calibri Light" panose="020F0302020204030204" pitchFamily="34" charset="0"/>
                        </a:rPr>
                        <a:t>leve</a:t>
                      </a:r>
                    </a:p>
                  </a:txBody>
                  <a:tcPr/>
                </a:tc>
                <a:tc>
                  <a:txBody>
                    <a:bodyPr/>
                    <a:lstStyle/>
                    <a:p>
                      <a:pPr algn="ctr"/>
                      <a:r>
                        <a:rPr lang="es-CL" i="1" dirty="0">
                          <a:latin typeface="Calibri Light" panose="020F0302020204030204" pitchFamily="34" charset="0"/>
                          <a:cs typeface="Calibri Light" panose="020F0302020204030204" pitchFamily="34" charset="0"/>
                        </a:rPr>
                        <a:t>Moderada</a:t>
                      </a:r>
                    </a:p>
                  </a:txBody>
                  <a:tcPr/>
                </a:tc>
                <a:tc>
                  <a:txBody>
                    <a:bodyPr/>
                    <a:lstStyle/>
                    <a:p>
                      <a:pPr algn="ctr"/>
                      <a:r>
                        <a:rPr lang="es-CL" i="1" dirty="0">
                          <a:latin typeface="Calibri Light" panose="020F0302020204030204" pitchFamily="34" charset="0"/>
                          <a:cs typeface="Calibri Light" panose="020F0302020204030204" pitchFamily="34" charset="0"/>
                        </a:rPr>
                        <a:t>severa</a:t>
                      </a:r>
                    </a:p>
                  </a:txBody>
                  <a:tcPr/>
                </a:tc>
                <a:tc>
                  <a:txBody>
                    <a:bodyPr/>
                    <a:lstStyle/>
                    <a:p>
                      <a:pPr algn="ctr"/>
                      <a:r>
                        <a:rPr lang="es-CL" i="1" dirty="0">
                          <a:latin typeface="Calibri Light" panose="020F0302020204030204" pitchFamily="34" charset="0"/>
                          <a:cs typeface="Calibri Light" panose="020F0302020204030204" pitchFamily="34" charset="0"/>
                        </a:rPr>
                        <a:t>Total</a:t>
                      </a:r>
                    </a:p>
                  </a:txBody>
                  <a:tcPr/>
                </a:tc>
                <a:extLst>
                  <a:ext uri="{0D108BD9-81ED-4DB2-BD59-A6C34878D82A}">
                    <a16:rowId xmlns:a16="http://schemas.microsoft.com/office/drawing/2014/main" val="701411390"/>
                  </a:ext>
                </a:extLst>
              </a:tr>
              <a:tr h="363671">
                <a:tc>
                  <a:txBody>
                    <a:bodyPr/>
                    <a:lstStyle/>
                    <a:p>
                      <a:r>
                        <a:rPr lang="es-CL" dirty="0"/>
                        <a:t>Mujer</a:t>
                      </a:r>
                    </a:p>
                  </a:txBody>
                  <a:tcPr/>
                </a:tc>
                <a:tc>
                  <a:txBody>
                    <a:bodyPr/>
                    <a:lstStyle/>
                    <a:p>
                      <a:pPr algn="ctr"/>
                      <a:r>
                        <a:rPr lang="es-CL" dirty="0"/>
                        <a:t>15</a:t>
                      </a:r>
                    </a:p>
                  </a:txBody>
                  <a:tcPr/>
                </a:tc>
                <a:tc>
                  <a:txBody>
                    <a:bodyPr/>
                    <a:lstStyle/>
                    <a:p>
                      <a:pPr algn="ctr"/>
                      <a:r>
                        <a:rPr lang="es-CL" dirty="0"/>
                        <a:t>22</a:t>
                      </a:r>
                    </a:p>
                  </a:txBody>
                  <a:tcPr/>
                </a:tc>
                <a:tc>
                  <a:txBody>
                    <a:bodyPr/>
                    <a:lstStyle/>
                    <a:p>
                      <a:pPr algn="ctr"/>
                      <a:r>
                        <a:rPr lang="es-CL" dirty="0"/>
                        <a:t>5</a:t>
                      </a:r>
                    </a:p>
                  </a:txBody>
                  <a:tcPr/>
                </a:tc>
                <a:tc>
                  <a:txBody>
                    <a:bodyPr/>
                    <a:lstStyle/>
                    <a:p>
                      <a:pPr algn="ctr"/>
                      <a:r>
                        <a:rPr lang="es-CL" dirty="0"/>
                        <a:t>42</a:t>
                      </a:r>
                    </a:p>
                  </a:txBody>
                  <a:tcPr/>
                </a:tc>
                <a:extLst>
                  <a:ext uri="{0D108BD9-81ED-4DB2-BD59-A6C34878D82A}">
                    <a16:rowId xmlns:a16="http://schemas.microsoft.com/office/drawing/2014/main" val="2554730626"/>
                  </a:ext>
                </a:extLst>
              </a:tr>
              <a:tr h="363671">
                <a:tc>
                  <a:txBody>
                    <a:bodyPr/>
                    <a:lstStyle/>
                    <a:p>
                      <a:r>
                        <a:rPr lang="es-CL" dirty="0"/>
                        <a:t>Hombre</a:t>
                      </a:r>
                    </a:p>
                  </a:txBody>
                  <a:tcPr/>
                </a:tc>
                <a:tc>
                  <a:txBody>
                    <a:bodyPr/>
                    <a:lstStyle/>
                    <a:p>
                      <a:pPr algn="ctr"/>
                      <a:r>
                        <a:rPr lang="es-CL" dirty="0"/>
                        <a:t>25</a:t>
                      </a:r>
                    </a:p>
                  </a:txBody>
                  <a:tcPr/>
                </a:tc>
                <a:tc>
                  <a:txBody>
                    <a:bodyPr/>
                    <a:lstStyle/>
                    <a:p>
                      <a:pPr algn="ctr"/>
                      <a:r>
                        <a:rPr lang="es-CL" dirty="0"/>
                        <a:t>30</a:t>
                      </a:r>
                    </a:p>
                  </a:txBody>
                  <a:tcPr/>
                </a:tc>
                <a:tc>
                  <a:txBody>
                    <a:bodyPr/>
                    <a:lstStyle/>
                    <a:p>
                      <a:pPr algn="ctr"/>
                      <a:r>
                        <a:rPr lang="es-CL" dirty="0"/>
                        <a:t>7</a:t>
                      </a:r>
                    </a:p>
                  </a:txBody>
                  <a:tcPr/>
                </a:tc>
                <a:tc>
                  <a:txBody>
                    <a:bodyPr/>
                    <a:lstStyle/>
                    <a:p>
                      <a:pPr algn="ctr"/>
                      <a:r>
                        <a:rPr lang="es-CL" dirty="0"/>
                        <a:t>62</a:t>
                      </a:r>
                    </a:p>
                  </a:txBody>
                  <a:tcPr/>
                </a:tc>
                <a:extLst>
                  <a:ext uri="{0D108BD9-81ED-4DB2-BD59-A6C34878D82A}">
                    <a16:rowId xmlns:a16="http://schemas.microsoft.com/office/drawing/2014/main" val="2364094314"/>
                  </a:ext>
                </a:extLst>
              </a:tr>
              <a:tr h="363671">
                <a:tc>
                  <a:txBody>
                    <a:bodyPr/>
                    <a:lstStyle/>
                    <a:p>
                      <a:r>
                        <a:rPr lang="es-CL" dirty="0"/>
                        <a:t>Total</a:t>
                      </a:r>
                    </a:p>
                  </a:txBody>
                  <a:tcPr/>
                </a:tc>
                <a:tc>
                  <a:txBody>
                    <a:bodyPr/>
                    <a:lstStyle/>
                    <a:p>
                      <a:pPr algn="ctr"/>
                      <a:r>
                        <a:rPr lang="es-CL" dirty="0"/>
                        <a:t>40</a:t>
                      </a:r>
                    </a:p>
                  </a:txBody>
                  <a:tcPr/>
                </a:tc>
                <a:tc>
                  <a:txBody>
                    <a:bodyPr/>
                    <a:lstStyle/>
                    <a:p>
                      <a:pPr algn="ctr"/>
                      <a:r>
                        <a:rPr lang="es-CL" dirty="0"/>
                        <a:t>52</a:t>
                      </a:r>
                    </a:p>
                  </a:txBody>
                  <a:tcPr/>
                </a:tc>
                <a:tc>
                  <a:txBody>
                    <a:bodyPr/>
                    <a:lstStyle/>
                    <a:p>
                      <a:pPr algn="ctr"/>
                      <a:r>
                        <a:rPr lang="es-CL" dirty="0"/>
                        <a:t>12</a:t>
                      </a:r>
                    </a:p>
                  </a:txBody>
                  <a:tcPr/>
                </a:tc>
                <a:tc>
                  <a:txBody>
                    <a:bodyPr/>
                    <a:lstStyle/>
                    <a:p>
                      <a:pPr algn="ctr"/>
                      <a:r>
                        <a:rPr lang="es-CL" dirty="0"/>
                        <a:t>104</a:t>
                      </a:r>
                    </a:p>
                  </a:txBody>
                  <a:tcPr/>
                </a:tc>
                <a:extLst>
                  <a:ext uri="{0D108BD9-81ED-4DB2-BD59-A6C34878D82A}">
                    <a16:rowId xmlns:a16="http://schemas.microsoft.com/office/drawing/2014/main" val="3920796221"/>
                  </a:ext>
                </a:extLst>
              </a:tr>
            </a:tbl>
          </a:graphicData>
        </a:graphic>
      </p:graphicFrame>
      <p:sp>
        <p:nvSpPr>
          <p:cNvPr id="4" name="Marcador de número de diapositiva 3"/>
          <p:cNvSpPr>
            <a:spLocks noGrp="1"/>
          </p:cNvSpPr>
          <p:nvPr>
            <p:ph type="sldNum" sz="quarter" idx="12"/>
          </p:nvPr>
        </p:nvSpPr>
        <p:spPr/>
        <p:txBody>
          <a:bodyPr/>
          <a:lstStyle/>
          <a:p>
            <a:fld id="{7AD5B218-6713-4B1E-80E6-A43712756913}" type="slidenum">
              <a:rPr lang="es-CL" smtClean="0"/>
              <a:t>17</a:t>
            </a:fld>
            <a:endParaRPr lang="es-CL"/>
          </a:p>
        </p:txBody>
      </p:sp>
    </p:spTree>
    <p:extLst>
      <p:ext uri="{BB962C8B-B14F-4D97-AF65-F5344CB8AC3E}">
        <p14:creationId xmlns:p14="http://schemas.microsoft.com/office/powerpoint/2010/main" val="18474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260648"/>
            <a:ext cx="8784976" cy="3046988"/>
          </a:xfrm>
          <a:prstGeom prst="rect">
            <a:avLst/>
          </a:prstGeom>
        </p:spPr>
        <p:txBody>
          <a:bodyPr wrap="square">
            <a:spAutoFit/>
          </a:bodyPr>
          <a:lstStyle/>
          <a:p>
            <a:pPr algn="just"/>
            <a:endParaRPr lang="es-MX" sz="1600" i="1" dirty="0">
              <a:solidFill>
                <a:srgbClr val="000000"/>
              </a:solidFill>
              <a:latin typeface="Calibri Light" panose="020F0302020204030204" pitchFamily="34" charset="0"/>
              <a:cs typeface="Calibri Light" panose="020F0302020204030204" pitchFamily="34" charset="0"/>
            </a:endParaRPr>
          </a:p>
          <a:p>
            <a:pPr algn="just"/>
            <a:r>
              <a:rPr lang="es-MX" sz="1600" i="1" u="sng" dirty="0">
                <a:solidFill>
                  <a:srgbClr val="000000"/>
                </a:solidFill>
                <a:latin typeface="Calibri Light" panose="020F0302020204030204" pitchFamily="34" charset="0"/>
                <a:cs typeface="Calibri Light" panose="020F0302020204030204" pitchFamily="34" charset="0"/>
              </a:rPr>
              <a:t>Para determinar la asociación o independencia de dos variables cualitativas</a:t>
            </a:r>
            <a:r>
              <a:rPr lang="es-MX" sz="1600" i="1" dirty="0">
                <a:solidFill>
                  <a:srgbClr val="000000"/>
                </a:solidFill>
                <a:latin typeface="Calibri Light" panose="020F0302020204030204" pitchFamily="34" charset="0"/>
                <a:cs typeface="Calibri Light" panose="020F0302020204030204" pitchFamily="34" charset="0"/>
              </a:rPr>
              <a:t>, en el 1900 Pearson introdujo el test de </a:t>
            </a:r>
            <a:r>
              <a:rPr lang="es-MX" sz="1600" i="1" dirty="0" err="1">
                <a:solidFill>
                  <a:srgbClr val="FF0000"/>
                </a:solidFill>
                <a:latin typeface="Calibri Light" panose="020F0302020204030204" pitchFamily="34" charset="0"/>
                <a:cs typeface="Calibri Light" panose="020F0302020204030204" pitchFamily="34" charset="0"/>
              </a:rPr>
              <a:t>chi</a:t>
            </a:r>
            <a:r>
              <a:rPr lang="es-MX" sz="1600" i="1" dirty="0">
                <a:solidFill>
                  <a:srgbClr val="FF0000"/>
                </a:solidFill>
                <a:latin typeface="Calibri Light" panose="020F0302020204030204" pitchFamily="34" charset="0"/>
                <a:cs typeface="Calibri Light" panose="020F0302020204030204" pitchFamily="34" charset="0"/>
              </a:rPr>
              <a:t>–cuadrado (χ2)</a:t>
            </a:r>
            <a:r>
              <a:rPr lang="es-MX" sz="1600" i="1" dirty="0">
                <a:solidFill>
                  <a:srgbClr val="000000"/>
                </a:solidFill>
                <a:latin typeface="Calibri Light" panose="020F0302020204030204" pitchFamily="34" charset="0"/>
                <a:cs typeface="Calibri Light" panose="020F0302020204030204" pitchFamily="34" charset="0"/>
              </a:rPr>
              <a:t>, herramienta estadística ampliamente difundida en investigación. Este test contrasta dos hipótesis, una hipótesis nula o hipótesis de independencia de las variables (H</a:t>
            </a:r>
            <a:r>
              <a:rPr lang="es-MX" sz="1600" i="1" baseline="-25000" dirty="0">
                <a:solidFill>
                  <a:srgbClr val="000000"/>
                </a:solidFill>
                <a:latin typeface="Calibri Light" panose="020F0302020204030204" pitchFamily="34" charset="0"/>
                <a:cs typeface="Calibri Light" panose="020F0302020204030204" pitchFamily="34" charset="0"/>
              </a:rPr>
              <a:t>0</a:t>
            </a:r>
            <a:r>
              <a:rPr lang="es-MX" sz="1600" i="1" dirty="0">
                <a:solidFill>
                  <a:srgbClr val="000000"/>
                </a:solidFill>
                <a:latin typeface="Calibri Light" panose="020F0302020204030204" pitchFamily="34" charset="0"/>
                <a:cs typeface="Calibri Light" panose="020F0302020204030204" pitchFamily="34" charset="0"/>
              </a:rPr>
              <a:t>) y una hipótesis alternativa o hipótesis de asociación de las variables (H</a:t>
            </a:r>
            <a:r>
              <a:rPr lang="es-MX" sz="1600" i="1" baseline="-25000" dirty="0">
                <a:solidFill>
                  <a:srgbClr val="000000"/>
                </a:solidFill>
                <a:latin typeface="Calibri Light" panose="020F0302020204030204" pitchFamily="34" charset="0"/>
                <a:cs typeface="Calibri Light" panose="020F0302020204030204" pitchFamily="34" charset="0"/>
              </a:rPr>
              <a:t>1</a:t>
            </a:r>
            <a:r>
              <a:rPr lang="es-MX" sz="1600" i="1" dirty="0">
                <a:solidFill>
                  <a:srgbClr val="000000"/>
                </a:solidFill>
                <a:latin typeface="Calibri Light" panose="020F0302020204030204" pitchFamily="34" charset="0"/>
                <a:cs typeface="Calibri Light" panose="020F0302020204030204" pitchFamily="34" charset="0"/>
              </a:rPr>
              <a:t>). En términos simples, el test de χ2 compara los resultados observados con resultados teóricos, estos últimos calculados bajo el supuesto que las variables fuesen independientes entre sí, es decir, bajo el supuesto que H</a:t>
            </a:r>
            <a:r>
              <a:rPr lang="es-MX" sz="1600" i="1" baseline="-25000" dirty="0">
                <a:solidFill>
                  <a:srgbClr val="000000"/>
                </a:solidFill>
                <a:latin typeface="Calibri Light" panose="020F0302020204030204" pitchFamily="34" charset="0"/>
                <a:cs typeface="Calibri Light" panose="020F0302020204030204" pitchFamily="34" charset="0"/>
              </a:rPr>
              <a:t>0</a:t>
            </a:r>
            <a:r>
              <a:rPr lang="es-MX" sz="1600" i="1" dirty="0">
                <a:solidFill>
                  <a:srgbClr val="000000"/>
                </a:solidFill>
                <a:latin typeface="Calibri Light" panose="020F0302020204030204" pitchFamily="34" charset="0"/>
                <a:cs typeface="Calibri Light" panose="020F0302020204030204" pitchFamily="34" charset="0"/>
              </a:rPr>
              <a:t> fuese verdadera. Si los resultados observados difieren significativamente de los resultados teóricos, es decir, difieren de H</a:t>
            </a:r>
            <a:r>
              <a:rPr lang="es-MX" sz="1600" i="1" baseline="-25000" dirty="0">
                <a:solidFill>
                  <a:srgbClr val="000000"/>
                </a:solidFill>
                <a:latin typeface="Calibri Light" panose="020F0302020204030204" pitchFamily="34" charset="0"/>
                <a:cs typeface="Calibri Light" panose="020F0302020204030204" pitchFamily="34" charset="0"/>
              </a:rPr>
              <a:t>0</a:t>
            </a:r>
            <a:r>
              <a:rPr lang="es-MX" sz="1600" i="1" dirty="0">
                <a:solidFill>
                  <a:srgbClr val="000000"/>
                </a:solidFill>
                <a:latin typeface="Calibri Light" panose="020F0302020204030204" pitchFamily="34" charset="0"/>
                <a:cs typeface="Calibri Light" panose="020F0302020204030204" pitchFamily="34" charset="0"/>
              </a:rPr>
              <a:t>, es posible rechazar H</a:t>
            </a:r>
            <a:r>
              <a:rPr lang="es-MX" sz="1600" i="1" baseline="-25000" dirty="0">
                <a:solidFill>
                  <a:srgbClr val="000000"/>
                </a:solidFill>
                <a:latin typeface="Calibri Light" panose="020F0302020204030204" pitchFamily="34" charset="0"/>
                <a:cs typeface="Calibri Light" panose="020F0302020204030204" pitchFamily="34" charset="0"/>
              </a:rPr>
              <a:t>0</a:t>
            </a:r>
            <a:r>
              <a:rPr lang="es-MX" sz="1600" i="1" dirty="0">
                <a:solidFill>
                  <a:srgbClr val="000000"/>
                </a:solidFill>
                <a:latin typeface="Calibri Light" panose="020F0302020204030204" pitchFamily="34" charset="0"/>
                <a:cs typeface="Calibri Light" panose="020F0302020204030204" pitchFamily="34" charset="0"/>
              </a:rPr>
              <a:t> y afirmar que H</a:t>
            </a:r>
            <a:r>
              <a:rPr lang="es-MX" sz="1600" i="1" baseline="-25000" dirty="0">
                <a:solidFill>
                  <a:srgbClr val="000000"/>
                </a:solidFill>
                <a:latin typeface="Calibri Light" panose="020F0302020204030204" pitchFamily="34" charset="0"/>
                <a:cs typeface="Calibri Light" panose="020F0302020204030204" pitchFamily="34" charset="0"/>
              </a:rPr>
              <a:t>1</a:t>
            </a:r>
            <a:r>
              <a:rPr lang="es-MX" sz="1600" i="1" dirty="0">
                <a:solidFill>
                  <a:srgbClr val="000000"/>
                </a:solidFill>
                <a:latin typeface="Calibri Light" panose="020F0302020204030204" pitchFamily="34" charset="0"/>
                <a:cs typeface="Calibri Light" panose="020F0302020204030204" pitchFamily="34" charset="0"/>
              </a:rPr>
              <a:t> es verdadera, concluyendo que las variables están asociadas. Por el contrario, si los resultados observados y teóricos no difieren significativamente, se confirma la veracidad de H</a:t>
            </a:r>
            <a:r>
              <a:rPr lang="es-MX" sz="1600" i="1" baseline="-25000" dirty="0">
                <a:solidFill>
                  <a:srgbClr val="000000"/>
                </a:solidFill>
                <a:latin typeface="Calibri Light" panose="020F0302020204030204" pitchFamily="34" charset="0"/>
                <a:cs typeface="Calibri Light" panose="020F0302020204030204" pitchFamily="34" charset="0"/>
              </a:rPr>
              <a:t>0</a:t>
            </a:r>
            <a:r>
              <a:rPr lang="es-MX" sz="1600" i="1" dirty="0">
                <a:solidFill>
                  <a:srgbClr val="000000"/>
                </a:solidFill>
                <a:latin typeface="Calibri Light" panose="020F0302020204030204" pitchFamily="34" charset="0"/>
                <a:cs typeface="Calibri Light" panose="020F0302020204030204" pitchFamily="34" charset="0"/>
              </a:rPr>
              <a:t> y se afirma que las variables son independientes, Mediante el siguiente ejemplo, tomado de una investigación real, se ilustrarán estos </a:t>
            </a:r>
            <a:r>
              <a:rPr lang="es-MX" sz="1600" i="1" u="sng" dirty="0">
                <a:solidFill>
                  <a:srgbClr val="000000"/>
                </a:solidFill>
                <a:latin typeface="Calibri Light" panose="020F0302020204030204" pitchFamily="34" charset="0"/>
                <a:cs typeface="Calibri Light" panose="020F0302020204030204" pitchFamily="34" charset="0"/>
              </a:rPr>
              <a:t>conceptos.</a:t>
            </a:r>
            <a:endParaRPr lang="es-MX" sz="1600" b="0" i="1" u="sng" dirty="0">
              <a:solidFill>
                <a:srgbClr val="000000"/>
              </a:solidFill>
              <a:effectLst/>
              <a:latin typeface="Calibri Light" panose="020F0302020204030204" pitchFamily="34" charset="0"/>
              <a:cs typeface="Calibri Light" panose="020F0302020204030204" pitchFamily="34" charset="0"/>
            </a:endParaRPr>
          </a:p>
        </p:txBody>
      </p:sp>
      <p:sp>
        <p:nvSpPr>
          <p:cNvPr id="3" name="CuadroTexto 2"/>
          <p:cNvSpPr txBox="1"/>
          <p:nvPr/>
        </p:nvSpPr>
        <p:spPr>
          <a:xfrm>
            <a:off x="683568" y="3717032"/>
            <a:ext cx="3240360" cy="338554"/>
          </a:xfrm>
          <a:prstGeom prst="rect">
            <a:avLst/>
          </a:prstGeom>
          <a:noFill/>
        </p:spPr>
        <p:txBody>
          <a:bodyPr wrap="square" rtlCol="0">
            <a:spAutoFit/>
          </a:bodyPr>
          <a:lstStyle/>
          <a:p>
            <a:r>
              <a:rPr lang="es-CL" sz="1600" i="1" dirty="0">
                <a:solidFill>
                  <a:srgbClr val="FF0000"/>
                </a:solidFill>
                <a:latin typeface="Calibri Light" panose="020F0302020204030204" pitchFamily="34" charset="0"/>
                <a:cs typeface="Calibri Light" panose="020F0302020204030204" pitchFamily="34" charset="0"/>
              </a:rPr>
              <a:t>Hipótesis</a:t>
            </a:r>
          </a:p>
        </p:txBody>
      </p:sp>
      <mc:AlternateContent xmlns:mc="http://schemas.openxmlformats.org/markup-compatibility/2006" xmlns:a14="http://schemas.microsoft.com/office/drawing/2010/main">
        <mc:Choice Requires="a14">
          <p:sp>
            <p:nvSpPr>
              <p:cNvPr id="4" name="CuadroTexto 3"/>
              <p:cNvSpPr txBox="1"/>
              <p:nvPr/>
            </p:nvSpPr>
            <p:spPr>
              <a:xfrm>
                <a:off x="1123342" y="4098652"/>
                <a:ext cx="35414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L" sz="1600" i="1" smtClean="0">
                              <a:solidFill>
                                <a:srgbClr val="FF0000"/>
                              </a:solidFill>
                              <a:latin typeface="Cambria Math" panose="02040503050406030204" pitchFamily="18" charset="0"/>
                            </a:rPr>
                          </m:ctrlPr>
                        </m:sSubPr>
                        <m:e>
                          <m:r>
                            <a:rPr lang="es-CL" sz="1600" b="0" i="1" smtClean="0">
                              <a:solidFill>
                                <a:srgbClr val="FF0000"/>
                              </a:solidFill>
                              <a:latin typeface="Cambria Math" panose="02040503050406030204" pitchFamily="18" charset="0"/>
                            </a:rPr>
                            <m:t>  </m:t>
                          </m:r>
                          <m:r>
                            <a:rPr lang="es-CL" sz="1600" b="0" i="1" smtClean="0">
                              <a:solidFill>
                                <a:srgbClr val="FF0000"/>
                              </a:solidFill>
                              <a:latin typeface="Cambria Math" panose="02040503050406030204" pitchFamily="18" charset="0"/>
                            </a:rPr>
                            <m:t>𝐻</m:t>
                          </m:r>
                        </m:e>
                        <m:sub>
                          <m:r>
                            <a:rPr lang="es-CL" sz="1600" b="0" i="1" smtClean="0">
                              <a:solidFill>
                                <a:srgbClr val="FF0000"/>
                              </a:solidFill>
                              <a:latin typeface="Cambria Math" panose="02040503050406030204" pitchFamily="18" charset="0"/>
                            </a:rPr>
                            <m:t>0</m:t>
                          </m:r>
                        </m:sub>
                      </m:sSub>
                      <m:r>
                        <a:rPr lang="es-CL" sz="1600" b="0" i="1" smtClean="0">
                          <a:solidFill>
                            <a:srgbClr val="FF0000"/>
                          </a:solidFill>
                          <a:latin typeface="Cambria Math" panose="02040503050406030204" pitchFamily="18" charset="0"/>
                        </a:rPr>
                        <m:t>:</m:t>
                      </m:r>
                      <m:r>
                        <a:rPr lang="es-CL" sz="1600" b="0" i="1" smtClean="0">
                          <a:solidFill>
                            <a:srgbClr val="FF0000"/>
                          </a:solidFill>
                          <a:latin typeface="Cambria Math" panose="02040503050406030204" pitchFamily="18" charset="0"/>
                        </a:rPr>
                        <m:t>𝐿𝑎𝑠</m:t>
                      </m:r>
                      <m:r>
                        <a:rPr lang="es-CL" sz="1600" b="0" i="1" smtClean="0">
                          <a:solidFill>
                            <a:srgbClr val="FF0000"/>
                          </a:solidFill>
                          <a:latin typeface="Cambria Math" panose="02040503050406030204" pitchFamily="18" charset="0"/>
                        </a:rPr>
                        <m:t> </m:t>
                      </m:r>
                      <m:r>
                        <a:rPr lang="es-CL" sz="1600" b="0" i="1" smtClean="0">
                          <a:solidFill>
                            <a:srgbClr val="FF0000"/>
                          </a:solidFill>
                          <a:latin typeface="Cambria Math" panose="02040503050406030204" pitchFamily="18" charset="0"/>
                        </a:rPr>
                        <m:t>𝑣𝑎𝑟𝑖𝑎𝑏𝑙𝑒𝑠</m:t>
                      </m:r>
                      <m:r>
                        <a:rPr lang="es-CL" sz="1600" b="0" i="1" smtClean="0">
                          <a:solidFill>
                            <a:srgbClr val="FF0000"/>
                          </a:solidFill>
                          <a:latin typeface="Cambria Math" panose="02040503050406030204" pitchFamily="18" charset="0"/>
                        </a:rPr>
                        <m:t> </m:t>
                      </m:r>
                      <m:r>
                        <a:rPr lang="es-CL" sz="1600" b="0" i="1" smtClean="0">
                          <a:solidFill>
                            <a:srgbClr val="FF0000"/>
                          </a:solidFill>
                          <a:latin typeface="Cambria Math" panose="02040503050406030204" pitchFamily="18" charset="0"/>
                        </a:rPr>
                        <m:t>𝑠𝑜𝑛</m:t>
                      </m:r>
                      <m:r>
                        <a:rPr lang="es-CL" sz="1600" b="0" i="1" smtClean="0">
                          <a:solidFill>
                            <a:srgbClr val="FF0000"/>
                          </a:solidFill>
                          <a:latin typeface="Cambria Math" panose="02040503050406030204" pitchFamily="18" charset="0"/>
                        </a:rPr>
                        <m:t> </m:t>
                      </m:r>
                      <m:r>
                        <a:rPr lang="es-CL" sz="1600" b="0" i="1" smtClean="0">
                          <a:solidFill>
                            <a:srgbClr val="FF0000"/>
                          </a:solidFill>
                          <a:latin typeface="Cambria Math" panose="02040503050406030204" pitchFamily="18" charset="0"/>
                        </a:rPr>
                        <m:t>𝑖𝑛𝑑𝑒𝑝𝑒𝑛𝑑𝑖𝑒𝑛𝑡𝑒𝑠</m:t>
                      </m:r>
                    </m:oMath>
                  </m:oMathPara>
                </a14:m>
                <a:endParaRPr lang="es-CL"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123342" y="4098652"/>
                <a:ext cx="3541482" cy="246221"/>
              </a:xfrm>
              <a:prstGeom prst="rect">
                <a:avLst/>
              </a:prstGeom>
              <a:blipFill>
                <a:blip r:embed="rId2"/>
                <a:stretch>
                  <a:fillRect r="-1377" b="-3170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1123342" y="4387238"/>
                <a:ext cx="37009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i="1">
                              <a:solidFill>
                                <a:srgbClr val="FF0000"/>
                              </a:solidFill>
                              <a:latin typeface="Cambria Math" panose="02040503050406030204" pitchFamily="18" charset="0"/>
                            </a:rPr>
                          </m:ctrlPr>
                        </m:sSubPr>
                        <m:e>
                          <m:r>
                            <a:rPr lang="es-CL" i="1">
                              <a:solidFill>
                                <a:srgbClr val="FF0000"/>
                              </a:solidFill>
                              <a:latin typeface="Cambria Math" panose="02040503050406030204" pitchFamily="18" charset="0"/>
                            </a:rPr>
                            <m:t>𝐻</m:t>
                          </m:r>
                        </m:e>
                        <m:sub>
                          <m:r>
                            <a:rPr lang="es-CL" i="1">
                              <a:solidFill>
                                <a:srgbClr val="FF0000"/>
                              </a:solidFill>
                              <a:latin typeface="Cambria Math" panose="02040503050406030204" pitchFamily="18" charset="0"/>
                            </a:rPr>
                            <m:t>1</m:t>
                          </m:r>
                        </m:sub>
                      </m:sSub>
                      <m:r>
                        <a:rPr lang="es-CL" i="1">
                          <a:solidFill>
                            <a:srgbClr val="FF0000"/>
                          </a:solidFill>
                          <a:latin typeface="Cambria Math" panose="02040503050406030204" pitchFamily="18" charset="0"/>
                        </a:rPr>
                        <m:t>:</m:t>
                      </m:r>
                      <m:r>
                        <a:rPr lang="es-CL" i="1">
                          <a:solidFill>
                            <a:srgbClr val="FF0000"/>
                          </a:solidFill>
                          <a:latin typeface="Cambria Math" panose="02040503050406030204" pitchFamily="18" charset="0"/>
                        </a:rPr>
                        <m:t>𝐿𝑎𝑠</m:t>
                      </m:r>
                      <m:r>
                        <a:rPr lang="es-CL" i="1">
                          <a:solidFill>
                            <a:srgbClr val="FF0000"/>
                          </a:solidFill>
                          <a:latin typeface="Cambria Math" panose="02040503050406030204" pitchFamily="18" charset="0"/>
                        </a:rPr>
                        <m:t> </m:t>
                      </m:r>
                      <m:r>
                        <a:rPr lang="es-CL" i="1">
                          <a:solidFill>
                            <a:srgbClr val="FF0000"/>
                          </a:solidFill>
                          <a:latin typeface="Cambria Math" panose="02040503050406030204" pitchFamily="18" charset="0"/>
                        </a:rPr>
                        <m:t>𝑣𝑎𝑟𝑖𝑎𝑏𝑙𝑒𝑠</m:t>
                      </m:r>
                      <m:r>
                        <a:rPr lang="es-CL" i="1">
                          <a:solidFill>
                            <a:srgbClr val="FF0000"/>
                          </a:solidFill>
                          <a:latin typeface="Cambria Math" panose="02040503050406030204" pitchFamily="18" charset="0"/>
                        </a:rPr>
                        <m:t> </m:t>
                      </m:r>
                      <m:r>
                        <a:rPr lang="es-CL" i="1">
                          <a:solidFill>
                            <a:srgbClr val="FF0000"/>
                          </a:solidFill>
                          <a:latin typeface="Cambria Math" panose="02040503050406030204" pitchFamily="18" charset="0"/>
                        </a:rPr>
                        <m:t>𝑒𝑠𝑡</m:t>
                      </m:r>
                      <m:r>
                        <a:rPr lang="es-CL" i="1">
                          <a:solidFill>
                            <a:srgbClr val="FF0000"/>
                          </a:solidFill>
                          <a:latin typeface="Cambria Math" panose="02040503050406030204" pitchFamily="18" charset="0"/>
                        </a:rPr>
                        <m:t>á</m:t>
                      </m:r>
                      <m:r>
                        <a:rPr lang="es-CL" i="1">
                          <a:solidFill>
                            <a:srgbClr val="FF0000"/>
                          </a:solidFill>
                          <a:latin typeface="Cambria Math" panose="02040503050406030204" pitchFamily="18" charset="0"/>
                        </a:rPr>
                        <m:t>𝑛</m:t>
                      </m:r>
                      <m:r>
                        <a:rPr lang="es-CL" i="1">
                          <a:solidFill>
                            <a:srgbClr val="FF0000"/>
                          </a:solidFill>
                          <a:latin typeface="Cambria Math" panose="02040503050406030204" pitchFamily="18" charset="0"/>
                        </a:rPr>
                        <m:t> </m:t>
                      </m:r>
                      <m:r>
                        <a:rPr lang="es-CL" i="1">
                          <a:solidFill>
                            <a:srgbClr val="FF0000"/>
                          </a:solidFill>
                          <a:latin typeface="Cambria Math" panose="02040503050406030204" pitchFamily="18" charset="0"/>
                        </a:rPr>
                        <m:t>𝑎𝑠𝑜𝑐𝑖𝑎𝑑𝑎𝑠</m:t>
                      </m:r>
                    </m:oMath>
                  </m:oMathPara>
                </a14:m>
                <a:endParaRPr lang="es-CL" dirty="0"/>
              </a:p>
            </p:txBody>
          </p:sp>
        </mc:Choice>
        <mc:Fallback xmlns="">
          <p:sp>
            <p:nvSpPr>
              <p:cNvPr id="5" name="Rectángulo 4"/>
              <p:cNvSpPr>
                <a:spLocks noRot="1" noChangeAspect="1" noMove="1" noResize="1" noEditPoints="1" noAdjustHandles="1" noChangeArrowheads="1" noChangeShapeType="1" noTextEdit="1"/>
              </p:cNvSpPr>
              <p:nvPr/>
            </p:nvSpPr>
            <p:spPr>
              <a:xfrm>
                <a:off x="1123342" y="4387238"/>
                <a:ext cx="3700950" cy="369332"/>
              </a:xfrm>
              <a:prstGeom prst="rect">
                <a:avLst/>
              </a:prstGeom>
              <a:blipFill>
                <a:blip r:embed="rId3"/>
                <a:stretch>
                  <a:fillRect/>
                </a:stretch>
              </a:blipFill>
            </p:spPr>
            <p:txBody>
              <a:bodyPr/>
              <a:lstStyle/>
              <a:p>
                <a:r>
                  <a:rPr lang="es-CL">
                    <a:noFill/>
                  </a:rPr>
                  <a:t> </a:t>
                </a:r>
              </a:p>
            </p:txBody>
          </p:sp>
        </mc:Fallback>
      </mc:AlternateContent>
      <p:sp>
        <p:nvSpPr>
          <p:cNvPr id="6" name="CuadroTexto 5"/>
          <p:cNvSpPr txBox="1"/>
          <p:nvPr/>
        </p:nvSpPr>
        <p:spPr>
          <a:xfrm>
            <a:off x="617274" y="5024365"/>
            <a:ext cx="3240360" cy="338554"/>
          </a:xfrm>
          <a:prstGeom prst="rect">
            <a:avLst/>
          </a:prstGeom>
          <a:noFill/>
        </p:spPr>
        <p:txBody>
          <a:bodyPr wrap="square" rtlCol="0">
            <a:spAutoFit/>
          </a:bodyPr>
          <a:lstStyle/>
          <a:p>
            <a:r>
              <a:rPr lang="es-CL" sz="1600" b="1" i="1" dirty="0">
                <a:solidFill>
                  <a:srgbClr val="FF0000"/>
                </a:solidFill>
                <a:latin typeface="Calibri Light" panose="020F0302020204030204" pitchFamily="34" charset="0"/>
                <a:cs typeface="Calibri Light" panose="020F0302020204030204" pitchFamily="34" charset="0"/>
              </a:rPr>
              <a:t>Estadístico de prueba: Chi Cuadrado</a:t>
            </a:r>
          </a:p>
        </p:txBody>
      </p:sp>
      <p:pic>
        <p:nvPicPr>
          <p:cNvPr id="7" name="Imagen 6"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842" y="5436062"/>
            <a:ext cx="2706086" cy="1234355"/>
          </a:xfrm>
          <a:prstGeom prst="rect">
            <a:avLst/>
          </a:prstGeom>
        </p:spPr>
      </p:pic>
      <p:sp>
        <p:nvSpPr>
          <p:cNvPr id="8" name="CuadroTexto 7"/>
          <p:cNvSpPr txBox="1"/>
          <p:nvPr/>
        </p:nvSpPr>
        <p:spPr>
          <a:xfrm>
            <a:off x="6156176" y="3981333"/>
            <a:ext cx="1296144" cy="338554"/>
          </a:xfrm>
          <a:prstGeom prst="rect">
            <a:avLst/>
          </a:prstGeom>
          <a:noFill/>
        </p:spPr>
        <p:txBody>
          <a:bodyPr wrap="square" rtlCol="0">
            <a:spAutoFit/>
          </a:bodyPr>
          <a:lstStyle/>
          <a:p>
            <a:r>
              <a:rPr lang="es-CL" sz="1600" i="1" dirty="0">
                <a:solidFill>
                  <a:srgbClr val="FF0000"/>
                </a:solidFill>
                <a:latin typeface="Calibri Light" panose="020F0302020204030204" pitchFamily="34" charset="0"/>
                <a:cs typeface="Calibri Light" panose="020F0302020204030204" pitchFamily="34" charset="0"/>
              </a:rPr>
              <a:t>Significancia</a:t>
            </a:r>
          </a:p>
        </p:txBody>
      </p:sp>
      <mc:AlternateContent xmlns:mc="http://schemas.openxmlformats.org/markup-compatibility/2006" xmlns:a14="http://schemas.microsoft.com/office/drawing/2010/main">
        <mc:Choice Requires="a14">
          <p:sp>
            <p:nvSpPr>
              <p:cNvPr id="9" name="Rectángulo 8"/>
              <p:cNvSpPr/>
              <p:nvPr/>
            </p:nvSpPr>
            <p:spPr>
              <a:xfrm>
                <a:off x="6156176" y="4293302"/>
                <a:ext cx="751103" cy="369332"/>
              </a:xfrm>
              <a:prstGeom prst="rect">
                <a:avLst/>
              </a:prstGeom>
            </p:spPr>
            <p:txBody>
              <a:bodyPr wrap="none">
                <a:spAutoFit/>
              </a:bodyPr>
              <a:lstStyle/>
              <a:p>
                <a:r>
                  <a:rPr lang="es-CL" dirty="0">
                    <a:ea typeface="Cambria Math" panose="02040503050406030204" pitchFamily="18" charset="0"/>
                  </a:rPr>
                  <a:t>       </a:t>
                </a:r>
                <a14:m>
                  <m:oMath xmlns:m="http://schemas.openxmlformats.org/officeDocument/2006/math">
                    <m:r>
                      <a:rPr lang="es-CL" i="1" smtClean="0">
                        <a:solidFill>
                          <a:srgbClr val="FF0000"/>
                        </a:solidFill>
                        <a:latin typeface="Cambria Math" panose="02040503050406030204" pitchFamily="18" charset="0"/>
                        <a:ea typeface="Cambria Math" panose="02040503050406030204" pitchFamily="18" charset="0"/>
                      </a:rPr>
                      <m:t>𝛼</m:t>
                    </m:r>
                    <m:r>
                      <a:rPr lang="es-CL" b="0" i="1" smtClean="0">
                        <a:latin typeface="Cambria Math" panose="02040503050406030204" pitchFamily="18" charset="0"/>
                        <a:ea typeface="Cambria Math" panose="02040503050406030204" pitchFamily="18" charset="0"/>
                      </a:rPr>
                      <m:t> </m:t>
                    </m:r>
                  </m:oMath>
                </a14:m>
                <a:endParaRPr lang="es-CL" dirty="0"/>
              </a:p>
            </p:txBody>
          </p:sp>
        </mc:Choice>
        <mc:Fallback xmlns="">
          <p:sp>
            <p:nvSpPr>
              <p:cNvPr id="9" name="Rectángulo 8"/>
              <p:cNvSpPr>
                <a:spLocks noRot="1" noChangeAspect="1" noMove="1" noResize="1" noEditPoints="1" noAdjustHandles="1" noChangeArrowheads="1" noChangeShapeType="1" noTextEdit="1"/>
              </p:cNvSpPr>
              <p:nvPr/>
            </p:nvSpPr>
            <p:spPr>
              <a:xfrm>
                <a:off x="6156176" y="4293302"/>
                <a:ext cx="751103" cy="369332"/>
              </a:xfrm>
              <a:prstGeom prst="rect">
                <a:avLst/>
              </a:prstGeom>
              <a:blipFill>
                <a:blip r:embed="rId5"/>
                <a:stretch>
                  <a:fillRect/>
                </a:stretch>
              </a:blipFill>
            </p:spPr>
            <p:txBody>
              <a:bodyPr/>
              <a:lstStyle/>
              <a:p>
                <a:r>
                  <a:rPr lang="es-CL">
                    <a:noFill/>
                  </a:rPr>
                  <a:t> </a:t>
                </a:r>
              </a:p>
            </p:txBody>
          </p:sp>
        </mc:Fallback>
      </mc:AlternateContent>
      <p:sp>
        <p:nvSpPr>
          <p:cNvPr id="10" name="Marcador de número de diapositiva 9"/>
          <p:cNvSpPr>
            <a:spLocks noGrp="1"/>
          </p:cNvSpPr>
          <p:nvPr>
            <p:ph type="sldNum" sz="quarter" idx="12"/>
          </p:nvPr>
        </p:nvSpPr>
        <p:spPr/>
        <p:txBody>
          <a:bodyPr/>
          <a:lstStyle/>
          <a:p>
            <a:fld id="{7AD5B218-6713-4B1E-80E6-A43712756913}" type="slidenum">
              <a:rPr lang="es-CL" smtClean="0"/>
              <a:t>18</a:t>
            </a:fld>
            <a:endParaRPr lang="es-CL"/>
          </a:p>
        </p:txBody>
      </p:sp>
    </p:spTree>
    <p:extLst>
      <p:ext uri="{BB962C8B-B14F-4D97-AF65-F5344CB8AC3E}">
        <p14:creationId xmlns:p14="http://schemas.microsoft.com/office/powerpoint/2010/main" val="2043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116632"/>
            <a:ext cx="8424936" cy="1569660"/>
          </a:xfrm>
          <a:prstGeom prst="rect">
            <a:avLst/>
          </a:prstGeom>
        </p:spPr>
        <p:txBody>
          <a:bodyPr wrap="square">
            <a:spAutoFit/>
          </a:bodyPr>
          <a:lstStyle/>
          <a:p>
            <a:pPr algn="just"/>
            <a:r>
              <a:rPr lang="es-MX" sz="1600" b="1" i="1" dirty="0">
                <a:solidFill>
                  <a:srgbClr val="000000"/>
                </a:solidFill>
                <a:latin typeface="Calibri Light" panose="020F0302020204030204" pitchFamily="34" charset="0"/>
                <a:cs typeface="Calibri Light" panose="020F0302020204030204" pitchFamily="34" charset="0"/>
              </a:rPr>
              <a:t>Ejemplo</a:t>
            </a:r>
            <a:endParaRPr lang="es-MX" sz="1600" i="1" dirty="0">
              <a:solidFill>
                <a:srgbClr val="000000"/>
              </a:solidFill>
              <a:latin typeface="Calibri Light" panose="020F0302020204030204" pitchFamily="34" charset="0"/>
              <a:cs typeface="Calibri Light" panose="020F0302020204030204" pitchFamily="34" charset="0"/>
            </a:endParaRPr>
          </a:p>
          <a:p>
            <a:pPr algn="just"/>
            <a:r>
              <a:rPr lang="es-MX" sz="1600" i="1" dirty="0">
                <a:solidFill>
                  <a:srgbClr val="000000"/>
                </a:solidFill>
                <a:latin typeface="Calibri Light" panose="020F0302020204030204" pitchFamily="34" charset="0"/>
                <a:cs typeface="Calibri Light" panose="020F0302020204030204" pitchFamily="34" charset="0"/>
              </a:rPr>
              <a:t>Waisman y colaboradores describieron en 1998 la epidemiología de los accidentes infantiles ocurridos en la Región Centro Cuyo, Argentina. Uno de sus objetivos fue determinar si existía alguna asociación entre la tasa de incidencia de consultas por accidentes y la estación del año. Para ello, compararon la proporción de consultas por accidentes en invierno y en verano. La tabla 1 resume sus observaciones.</a:t>
            </a:r>
            <a:endParaRPr lang="es-MX" sz="1600" b="0" i="1" dirty="0">
              <a:solidFill>
                <a:srgbClr val="000000"/>
              </a:solidFill>
              <a:effectLst/>
              <a:latin typeface="Calibri Light" panose="020F0302020204030204" pitchFamily="34" charset="0"/>
              <a:cs typeface="Calibri Light" panose="020F0302020204030204" pitchFamily="34" charset="0"/>
            </a:endParaRP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328" y="1707303"/>
            <a:ext cx="6048672" cy="1857756"/>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518245" y="3656567"/>
                <a:ext cx="594726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L" sz="1400" i="1" smtClean="0">
                              <a:solidFill>
                                <a:srgbClr val="FF0000"/>
                              </a:solidFill>
                              <a:latin typeface="Cambria Math" panose="02040503050406030204" pitchFamily="18" charset="0"/>
                            </a:rPr>
                          </m:ctrlPr>
                        </m:sSubPr>
                        <m:e>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𝐻</m:t>
                          </m:r>
                        </m:e>
                        <m:sub>
                          <m:r>
                            <a:rPr lang="es-CL" sz="1400" b="0" i="1" smtClean="0">
                              <a:solidFill>
                                <a:srgbClr val="FF0000"/>
                              </a:solidFill>
                              <a:latin typeface="Cambria Math" panose="02040503050406030204" pitchFamily="18" charset="0"/>
                            </a:rPr>
                            <m:t>0</m:t>
                          </m:r>
                        </m:sub>
                      </m:sSub>
                      <m:r>
                        <a:rPr lang="es-CL" sz="1400" b="0" i="1" smtClean="0">
                          <a:solidFill>
                            <a:srgbClr val="FF0000"/>
                          </a:solidFill>
                          <a:latin typeface="Cambria Math" panose="02040503050406030204" pitchFamily="18" charset="0"/>
                        </a:rPr>
                        <m:t>:</m:t>
                      </m:r>
                      <m:r>
                        <a:rPr lang="es-CL" sz="1400" b="0" i="1" smtClean="0">
                          <a:solidFill>
                            <a:srgbClr val="FF0000"/>
                          </a:solidFill>
                          <a:latin typeface="Cambria Math" panose="02040503050406030204" pitchFamily="18" charset="0"/>
                        </a:rPr>
                        <m:t>𝐿𝑎𝑠</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𝑣𝑎𝑟𝑖𝑎𝑏𝑙𝑒𝑠</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𝑡𝑖𝑝𝑜</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𝑑𝑒</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𝑐𝑜𝑛𝑠𝑢𝑙𝑡𝑎</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𝑦</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𝑒𝑠𝑡𝑎𝑐𝑖</m:t>
                      </m:r>
                      <m:r>
                        <a:rPr lang="es-CL" sz="1400" b="0" i="1" smtClean="0">
                          <a:solidFill>
                            <a:srgbClr val="FF0000"/>
                          </a:solidFill>
                          <a:latin typeface="Cambria Math" panose="02040503050406030204" pitchFamily="18" charset="0"/>
                        </a:rPr>
                        <m:t>ó</m:t>
                      </m:r>
                      <m:r>
                        <a:rPr lang="es-CL" sz="1400" b="0" i="1" smtClean="0">
                          <a:solidFill>
                            <a:srgbClr val="FF0000"/>
                          </a:solidFill>
                          <a:latin typeface="Cambria Math" panose="02040503050406030204" pitchFamily="18" charset="0"/>
                        </a:rPr>
                        <m:t>𝑛</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𝑑𝑒𝑙</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𝑎</m:t>
                      </m:r>
                      <m:r>
                        <a:rPr lang="es-CL" sz="1400" b="0" i="1" smtClean="0">
                          <a:solidFill>
                            <a:srgbClr val="FF0000"/>
                          </a:solidFill>
                          <a:latin typeface="Cambria Math" panose="02040503050406030204" pitchFamily="18" charset="0"/>
                        </a:rPr>
                        <m:t>ñ</m:t>
                      </m:r>
                      <m:r>
                        <a:rPr lang="es-CL" sz="1400" b="0" i="1" smtClean="0">
                          <a:solidFill>
                            <a:srgbClr val="FF0000"/>
                          </a:solidFill>
                          <a:latin typeface="Cambria Math" panose="02040503050406030204" pitchFamily="18" charset="0"/>
                        </a:rPr>
                        <m:t>𝑜</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𝑠𝑜𝑛</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𝑖𝑛𝑑𝑒𝑝𝑒𝑛𝑑𝑖𝑒𝑛𝑡𝑒𝑠</m:t>
                      </m:r>
                    </m:oMath>
                  </m:oMathPara>
                </a14:m>
                <a:endParaRPr lang="es-CL" sz="1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18245" y="3656567"/>
                <a:ext cx="5947269" cy="215444"/>
              </a:xfrm>
              <a:prstGeom prst="rect">
                <a:avLst/>
              </a:prstGeom>
              <a:blipFill>
                <a:blip r:embed="rId3"/>
                <a:stretch>
                  <a:fillRect r="-410" b="-3142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89414" y="3839583"/>
                <a:ext cx="576388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L" sz="1400" i="1" smtClean="0">
                              <a:solidFill>
                                <a:srgbClr val="FF0000"/>
                              </a:solidFill>
                              <a:latin typeface="Cambria Math" panose="02040503050406030204" pitchFamily="18" charset="0"/>
                            </a:rPr>
                          </m:ctrlPr>
                        </m:sSubPr>
                        <m:e>
                          <m:r>
                            <a:rPr lang="es-CL" sz="1400" i="1">
                              <a:solidFill>
                                <a:srgbClr val="FF0000"/>
                              </a:solidFill>
                              <a:latin typeface="Cambria Math" panose="02040503050406030204" pitchFamily="18" charset="0"/>
                            </a:rPr>
                            <m:t>𝐻</m:t>
                          </m:r>
                        </m:e>
                        <m:sub>
                          <m:r>
                            <a:rPr lang="es-CL" sz="1400" b="0" i="1" smtClean="0">
                              <a:solidFill>
                                <a:srgbClr val="FF0000"/>
                              </a:solidFill>
                              <a:latin typeface="Cambria Math" panose="02040503050406030204" pitchFamily="18" charset="0"/>
                            </a:rPr>
                            <m:t>1</m:t>
                          </m:r>
                        </m:sub>
                      </m:sSub>
                      <m:r>
                        <a:rPr lang="es-CL" sz="1400" i="1">
                          <a:solidFill>
                            <a:srgbClr val="FF0000"/>
                          </a:solidFill>
                          <a:latin typeface="Cambria Math" panose="02040503050406030204" pitchFamily="18" charset="0"/>
                        </a:rPr>
                        <m:t>:</m:t>
                      </m:r>
                      <m:r>
                        <a:rPr lang="es-CL" sz="1400" i="1">
                          <a:solidFill>
                            <a:srgbClr val="FF0000"/>
                          </a:solidFill>
                          <a:latin typeface="Cambria Math" panose="02040503050406030204" pitchFamily="18" charset="0"/>
                        </a:rPr>
                        <m:t>𝐿𝑎𝑠</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𝑣𝑎𝑟𝑖𝑎𝑏𝑙𝑒𝑠</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𝑡𝑖𝑝𝑜</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𝑑𝑒</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𝑐𝑜𝑛𝑠𝑢𝑙𝑡𝑎</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𝑦</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𝑒𝑠𝑡𝑎𝑐𝑖</m:t>
                      </m:r>
                      <m:r>
                        <a:rPr lang="es-CL" sz="1400" i="1">
                          <a:solidFill>
                            <a:srgbClr val="FF0000"/>
                          </a:solidFill>
                          <a:latin typeface="Cambria Math" panose="02040503050406030204" pitchFamily="18" charset="0"/>
                        </a:rPr>
                        <m:t>ó</m:t>
                      </m:r>
                      <m:r>
                        <a:rPr lang="es-CL" sz="1400" i="1">
                          <a:solidFill>
                            <a:srgbClr val="FF0000"/>
                          </a:solidFill>
                          <a:latin typeface="Cambria Math" panose="02040503050406030204" pitchFamily="18" charset="0"/>
                        </a:rPr>
                        <m:t>𝑛</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𝑑𝑒𝑙</m:t>
                      </m:r>
                      <m:r>
                        <a:rPr lang="es-CL" sz="1400" i="1">
                          <a:solidFill>
                            <a:srgbClr val="FF0000"/>
                          </a:solidFill>
                          <a:latin typeface="Cambria Math" panose="02040503050406030204" pitchFamily="18" charset="0"/>
                        </a:rPr>
                        <m:t> </m:t>
                      </m:r>
                      <m:r>
                        <a:rPr lang="es-CL" sz="1400" i="1">
                          <a:solidFill>
                            <a:srgbClr val="FF0000"/>
                          </a:solidFill>
                          <a:latin typeface="Cambria Math" panose="02040503050406030204" pitchFamily="18" charset="0"/>
                        </a:rPr>
                        <m:t>𝑎</m:t>
                      </m:r>
                      <m:r>
                        <a:rPr lang="es-CL" sz="1400" i="1">
                          <a:solidFill>
                            <a:srgbClr val="FF0000"/>
                          </a:solidFill>
                          <a:latin typeface="Cambria Math" panose="02040503050406030204" pitchFamily="18" charset="0"/>
                        </a:rPr>
                        <m:t>ñ</m:t>
                      </m:r>
                      <m:r>
                        <a:rPr lang="es-CL" sz="1400" i="1">
                          <a:solidFill>
                            <a:srgbClr val="FF0000"/>
                          </a:solidFill>
                          <a:latin typeface="Cambria Math" panose="02040503050406030204" pitchFamily="18" charset="0"/>
                        </a:rPr>
                        <m:t>𝑜</m:t>
                      </m:r>
                      <m:r>
                        <a:rPr lang="es-CL" sz="1400" i="1">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𝑒𝑠𝑡</m:t>
                      </m:r>
                      <m:r>
                        <a:rPr lang="es-CL" sz="1400" b="0" i="1" smtClean="0">
                          <a:solidFill>
                            <a:srgbClr val="FF0000"/>
                          </a:solidFill>
                          <a:latin typeface="Cambria Math" panose="02040503050406030204" pitchFamily="18" charset="0"/>
                        </a:rPr>
                        <m:t>á</m:t>
                      </m:r>
                      <m:r>
                        <a:rPr lang="es-CL" sz="1400" b="0" i="1" smtClean="0">
                          <a:solidFill>
                            <a:srgbClr val="FF0000"/>
                          </a:solidFill>
                          <a:latin typeface="Cambria Math" panose="02040503050406030204" pitchFamily="18" charset="0"/>
                        </a:rPr>
                        <m:t>𝑛</m:t>
                      </m:r>
                      <m:r>
                        <a:rPr lang="es-CL" sz="1400" b="0" i="1" smtClean="0">
                          <a:solidFill>
                            <a:srgbClr val="FF0000"/>
                          </a:solidFill>
                          <a:latin typeface="Cambria Math" panose="02040503050406030204" pitchFamily="18" charset="0"/>
                        </a:rPr>
                        <m:t> </m:t>
                      </m:r>
                      <m:r>
                        <a:rPr lang="es-CL" sz="1400" b="0" i="1" smtClean="0">
                          <a:solidFill>
                            <a:srgbClr val="FF0000"/>
                          </a:solidFill>
                          <a:latin typeface="Cambria Math" panose="02040503050406030204" pitchFamily="18" charset="0"/>
                        </a:rPr>
                        <m:t>𝑎𝑠𝑜𝑐𝑖𝑎𝑑𝑎𝑠</m:t>
                      </m:r>
                    </m:oMath>
                  </m:oMathPara>
                </a14:m>
                <a:endParaRPr lang="es-CL" sz="1400" dirty="0"/>
              </a:p>
            </p:txBody>
          </p:sp>
        </mc:Choice>
        <mc:Fallback xmlns="">
          <p:sp>
            <p:nvSpPr>
              <p:cNvPr id="6" name="Rectángulo 5"/>
              <p:cNvSpPr>
                <a:spLocks noRot="1" noChangeAspect="1" noMove="1" noResize="1" noEditPoints="1" noAdjustHandles="1" noChangeArrowheads="1" noChangeShapeType="1" noTextEdit="1"/>
              </p:cNvSpPr>
              <p:nvPr/>
            </p:nvSpPr>
            <p:spPr>
              <a:xfrm>
                <a:off x="489414" y="3839583"/>
                <a:ext cx="5763886" cy="307777"/>
              </a:xfrm>
              <a:prstGeom prst="rect">
                <a:avLst/>
              </a:prstGeom>
              <a:blipFill>
                <a:blip r:embed="rId4"/>
                <a:stretch>
                  <a:fillRect b="-80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7236296" y="3944342"/>
                <a:ext cx="72237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1400" i="1" smtClean="0">
                          <a:latin typeface="Cambria Math" panose="02040503050406030204" pitchFamily="18" charset="0"/>
                          <a:ea typeface="Cambria Math" panose="02040503050406030204" pitchFamily="18" charset="0"/>
                        </a:rPr>
                        <m:t>𝛼</m:t>
                      </m:r>
                      <m:r>
                        <a:rPr lang="es-CL" sz="1400" b="0" i="1" smtClean="0">
                          <a:latin typeface="Cambria Math" panose="02040503050406030204" pitchFamily="18" charset="0"/>
                          <a:ea typeface="Cambria Math" panose="02040503050406030204" pitchFamily="18" charset="0"/>
                        </a:rPr>
                        <m:t>=0,05</m:t>
                      </m:r>
                    </m:oMath>
                  </m:oMathPara>
                </a14:m>
                <a:endParaRPr lang="es-CL" sz="1400"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236296" y="3944342"/>
                <a:ext cx="722377" cy="215444"/>
              </a:xfrm>
              <a:prstGeom prst="rect">
                <a:avLst/>
              </a:prstGeom>
              <a:blipFill>
                <a:blip r:embed="rId5"/>
                <a:stretch>
                  <a:fillRect l="-2521" r="-5042" b="-8571"/>
                </a:stretch>
              </a:blipFill>
            </p:spPr>
            <p:txBody>
              <a:bodyPr/>
              <a:lstStyle/>
              <a:p>
                <a:r>
                  <a:rPr lang="es-CL">
                    <a:noFill/>
                  </a:rPr>
                  <a:t> </a:t>
                </a:r>
              </a:p>
            </p:txBody>
          </p:sp>
        </mc:Fallback>
      </mc:AlternateContent>
      <p:sp>
        <p:nvSpPr>
          <p:cNvPr id="9" name="CuadroTexto 8"/>
          <p:cNvSpPr txBox="1"/>
          <p:nvPr/>
        </p:nvSpPr>
        <p:spPr>
          <a:xfrm>
            <a:off x="251520" y="4108685"/>
            <a:ext cx="3240360" cy="307777"/>
          </a:xfrm>
          <a:prstGeom prst="rect">
            <a:avLst/>
          </a:prstGeom>
          <a:noFill/>
        </p:spPr>
        <p:txBody>
          <a:bodyPr wrap="square" rtlCol="0">
            <a:spAutoFit/>
          </a:bodyPr>
          <a:lstStyle/>
          <a:p>
            <a:r>
              <a:rPr lang="es-CL" sz="1400" dirty="0">
                <a:solidFill>
                  <a:srgbClr val="FF0000"/>
                </a:solidFill>
                <a:latin typeface="Calibri Light" panose="020F0302020204030204" pitchFamily="34" charset="0"/>
                <a:cs typeface="Calibri Light" panose="020F0302020204030204" pitchFamily="34" charset="0"/>
              </a:rPr>
              <a:t>Estadístico de prueba: Chi Cuadrado</a:t>
            </a:r>
          </a:p>
        </p:txBody>
      </p:sp>
      <p:sp>
        <p:nvSpPr>
          <p:cNvPr id="10" name="CuadroTexto 9"/>
          <p:cNvSpPr txBox="1"/>
          <p:nvPr/>
        </p:nvSpPr>
        <p:spPr>
          <a:xfrm>
            <a:off x="251520" y="3364973"/>
            <a:ext cx="3240360" cy="307777"/>
          </a:xfrm>
          <a:prstGeom prst="rect">
            <a:avLst/>
          </a:prstGeom>
          <a:noFill/>
        </p:spPr>
        <p:txBody>
          <a:bodyPr wrap="square" rtlCol="0">
            <a:spAutoFit/>
          </a:bodyPr>
          <a:lstStyle/>
          <a:p>
            <a:r>
              <a:rPr lang="es-CL" sz="1400" i="1" dirty="0">
                <a:solidFill>
                  <a:srgbClr val="FF0000"/>
                </a:solidFill>
                <a:latin typeface="Calibri Light" panose="020F0302020204030204" pitchFamily="34" charset="0"/>
                <a:cs typeface="Calibri Light" panose="020F0302020204030204" pitchFamily="34" charset="0"/>
              </a:rPr>
              <a:t>Hipótesis</a:t>
            </a:r>
          </a:p>
        </p:txBody>
      </p:sp>
      <p:sp>
        <p:nvSpPr>
          <p:cNvPr id="11" name="CuadroTexto 10"/>
          <p:cNvSpPr txBox="1"/>
          <p:nvPr/>
        </p:nvSpPr>
        <p:spPr>
          <a:xfrm>
            <a:off x="7164288" y="3597808"/>
            <a:ext cx="1296144" cy="307777"/>
          </a:xfrm>
          <a:prstGeom prst="rect">
            <a:avLst/>
          </a:prstGeom>
          <a:noFill/>
        </p:spPr>
        <p:txBody>
          <a:bodyPr wrap="square" rtlCol="0">
            <a:spAutoFit/>
          </a:bodyPr>
          <a:lstStyle/>
          <a:p>
            <a:r>
              <a:rPr lang="es-CL" sz="1400" i="1" dirty="0">
                <a:solidFill>
                  <a:srgbClr val="FF0000"/>
                </a:solidFill>
                <a:latin typeface="Calibri Light" panose="020F0302020204030204" pitchFamily="34" charset="0"/>
                <a:cs typeface="Calibri Light" panose="020F0302020204030204" pitchFamily="34" charset="0"/>
              </a:rPr>
              <a:t>Significancia</a:t>
            </a:r>
          </a:p>
        </p:txBody>
      </p:sp>
      <p:pic>
        <p:nvPicPr>
          <p:cNvPr id="12" name="Imagen 11"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740" y="4500142"/>
            <a:ext cx="2171812" cy="990651"/>
          </a:xfrm>
          <a:prstGeom prst="rect">
            <a:avLst/>
          </a:prstGeom>
        </p:spPr>
      </p:pic>
      <p:pic>
        <p:nvPicPr>
          <p:cNvPr id="13" name="Imagen 12"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9287" y="4500142"/>
            <a:ext cx="2992035" cy="1129226"/>
          </a:xfrm>
          <a:prstGeom prst="rect">
            <a:avLst/>
          </a:prstGeom>
        </p:spPr>
      </p:pic>
      <p:pic>
        <p:nvPicPr>
          <p:cNvPr id="14" name="Imagen 13"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1800" y="4500142"/>
            <a:ext cx="2824488" cy="1602354"/>
          </a:xfrm>
          <a:prstGeom prst="rect">
            <a:avLst/>
          </a:prstGeom>
        </p:spPr>
      </p:pic>
      <p:sp>
        <p:nvSpPr>
          <p:cNvPr id="15" name="CuadroTexto 14"/>
          <p:cNvSpPr txBox="1"/>
          <p:nvPr/>
        </p:nvSpPr>
        <p:spPr>
          <a:xfrm>
            <a:off x="398647" y="5968541"/>
            <a:ext cx="3240360" cy="307777"/>
          </a:xfrm>
          <a:prstGeom prst="rect">
            <a:avLst/>
          </a:prstGeom>
          <a:noFill/>
        </p:spPr>
        <p:txBody>
          <a:bodyPr wrap="square" rtlCol="0">
            <a:spAutoFit/>
          </a:bodyPr>
          <a:lstStyle/>
          <a:p>
            <a:r>
              <a:rPr lang="es-CL" sz="1400" dirty="0">
                <a:solidFill>
                  <a:srgbClr val="FF0000"/>
                </a:solidFill>
                <a:latin typeface="Calibri Light" panose="020F0302020204030204" pitchFamily="34" charset="0"/>
                <a:cs typeface="Calibri Light" panose="020F0302020204030204" pitchFamily="34" charset="0"/>
              </a:rPr>
              <a:t>Conclusión</a:t>
            </a:r>
          </a:p>
        </p:txBody>
      </p:sp>
      <p:sp>
        <p:nvSpPr>
          <p:cNvPr id="16" name="CuadroTexto 15"/>
          <p:cNvSpPr txBox="1"/>
          <p:nvPr/>
        </p:nvSpPr>
        <p:spPr>
          <a:xfrm>
            <a:off x="683568" y="6211669"/>
            <a:ext cx="8208912" cy="646331"/>
          </a:xfrm>
          <a:prstGeom prst="rect">
            <a:avLst/>
          </a:prstGeom>
          <a:noFill/>
        </p:spPr>
        <p:txBody>
          <a:bodyPr wrap="square" rtlCol="0">
            <a:spAutoFit/>
          </a:bodyPr>
          <a:lstStyle/>
          <a:p>
            <a:r>
              <a:rPr lang="es-CL" dirty="0"/>
              <a:t>Como p&lt;0,05 concluimos que el tipo de consulta está asociado con la estación del año.</a:t>
            </a:r>
          </a:p>
        </p:txBody>
      </p:sp>
      <p:sp>
        <p:nvSpPr>
          <p:cNvPr id="4" name="Marcador de número de diapositiva 3"/>
          <p:cNvSpPr>
            <a:spLocks noGrp="1"/>
          </p:cNvSpPr>
          <p:nvPr>
            <p:ph type="sldNum" sz="quarter" idx="12"/>
          </p:nvPr>
        </p:nvSpPr>
        <p:spPr/>
        <p:txBody>
          <a:bodyPr/>
          <a:lstStyle/>
          <a:p>
            <a:fld id="{7AD5B218-6713-4B1E-80E6-A43712756913}" type="slidenum">
              <a:rPr lang="es-CL" smtClean="0"/>
              <a:t>19</a:t>
            </a:fld>
            <a:endParaRPr lang="es-CL"/>
          </a:p>
        </p:txBody>
      </p:sp>
    </p:spTree>
    <p:extLst>
      <p:ext uri="{BB962C8B-B14F-4D97-AF65-F5344CB8AC3E}">
        <p14:creationId xmlns:p14="http://schemas.microsoft.com/office/powerpoint/2010/main" val="4775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
                                            <p:txEl>
                                              <p:pRg st="0" end="0"/>
                                            </p:txEl>
                                          </p:spTgt>
                                        </p:tgtEl>
                                        <p:attrNameLst>
                                          <p:attrName>style.visibility</p:attrName>
                                        </p:attrNameLst>
                                      </p:cBhvr>
                                      <p:to>
                                        <p:strVal val="visible"/>
                                      </p:to>
                                    </p:set>
                                    <p:anim calcmode="lin" valueType="num">
                                      <p:cBhvr additive="base">
                                        <p:cTn id="7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 calcmode="lin" valueType="num">
                                      <p:cBhvr additive="base">
                                        <p:cTn id="8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323850" y="333375"/>
            <a:ext cx="7627938" cy="492125"/>
          </a:xfrm>
        </p:spPr>
        <p:txBody>
          <a:bodyPr>
            <a:normAutofit/>
          </a:bodyPr>
          <a:lstStyle/>
          <a:p>
            <a:pPr>
              <a:defRPr/>
            </a:pPr>
            <a:r>
              <a:rPr lang="es-CL" sz="2400" i="1" dirty="0">
                <a:latin typeface="Calibri Light" panose="020F0302020204030204" pitchFamily="34" charset="0"/>
                <a:cs typeface="Calibri Light" panose="020F0302020204030204" pitchFamily="34" charset="0"/>
              </a:rPr>
              <a:t>Un Coeficiente de Correlación </a:t>
            </a:r>
            <a:r>
              <a:rPr lang="es-CL" sz="2400" i="1" dirty="0" err="1">
                <a:solidFill>
                  <a:srgbClr val="FF0000"/>
                </a:solidFill>
                <a:latin typeface="Calibri Light" panose="020F0302020204030204" pitchFamily="34" charset="0"/>
                <a:cs typeface="Calibri Light" panose="020F0302020204030204" pitchFamily="34" charset="0"/>
              </a:rPr>
              <a:t>Bivariado</a:t>
            </a:r>
            <a:r>
              <a:rPr lang="es-CL" sz="2400" i="1" dirty="0">
                <a:latin typeface="Calibri Light" panose="020F0302020204030204" pitchFamily="34" charset="0"/>
                <a:cs typeface="Calibri Light" panose="020F0302020204030204" pitchFamily="34" charset="0"/>
              </a:rPr>
              <a:t> es... </a:t>
            </a:r>
            <a:endParaRPr lang="es-ES" sz="1800" i="1" dirty="0">
              <a:latin typeface="Calibri Light" panose="020F0302020204030204" pitchFamily="34" charset="0"/>
              <a:cs typeface="Calibri Light" panose="020F0302020204030204" pitchFamily="34" charset="0"/>
            </a:endParaRPr>
          </a:p>
        </p:txBody>
      </p:sp>
      <p:sp>
        <p:nvSpPr>
          <p:cNvPr id="3" name="2 Marcador de contenido"/>
          <p:cNvSpPr>
            <a:spLocks noGrp="1"/>
          </p:cNvSpPr>
          <p:nvPr>
            <p:ph idx="1"/>
          </p:nvPr>
        </p:nvSpPr>
        <p:spPr>
          <a:xfrm>
            <a:off x="323850" y="1447800"/>
            <a:ext cx="8820150" cy="4953000"/>
          </a:xfrm>
        </p:spPr>
        <p:txBody>
          <a:bodyPr>
            <a:normAutofit/>
          </a:bodyPr>
          <a:lstStyle/>
          <a:p>
            <a:pPr marL="0" indent="0" eaLnBrk="1" hangingPunct="1">
              <a:lnSpc>
                <a:spcPct val="90000"/>
              </a:lnSpc>
              <a:defRPr/>
            </a:pPr>
            <a:endParaRPr lang="es-CL" sz="1600" i="1" dirty="0"/>
          </a:p>
          <a:p>
            <a:pPr marL="609600" indent="-609600" algn="just" eaLnBrk="1" hangingPunct="1">
              <a:lnSpc>
                <a:spcPct val="90000"/>
              </a:lnSpc>
              <a:buFontTx/>
              <a:buChar char="•"/>
              <a:defRPr/>
            </a:pPr>
            <a:r>
              <a:rPr lang="es-ES" sz="2000" i="1" dirty="0">
                <a:latin typeface="Calibri Light" panose="020F0302020204030204" pitchFamily="34" charset="0"/>
                <a:cs typeface="Calibri Light" panose="020F0302020204030204" pitchFamily="34" charset="0"/>
              </a:rPr>
              <a:t>El coeficiente de correlación señala cómo varía o cambia una característica cuando la otra característica o variable asociada cambia (Hopkins, Hopkins y </a:t>
            </a:r>
            <a:r>
              <a:rPr lang="es-ES" sz="2000" i="1" dirty="0" err="1">
                <a:latin typeface="Calibri Light" panose="020F0302020204030204" pitchFamily="34" charset="0"/>
                <a:cs typeface="Calibri Light" panose="020F0302020204030204" pitchFamily="34" charset="0"/>
              </a:rPr>
              <a:t>Glass</a:t>
            </a:r>
            <a:r>
              <a:rPr lang="es-ES" sz="2000" i="1" dirty="0">
                <a:latin typeface="Calibri Light" panose="020F0302020204030204" pitchFamily="34" charset="0"/>
                <a:cs typeface="Calibri Light" panose="020F0302020204030204" pitchFamily="34" charset="0"/>
              </a:rPr>
              <a:t>, 1997).</a:t>
            </a:r>
          </a:p>
          <a:p>
            <a:pPr marL="609600" indent="-609600" eaLnBrk="1" hangingPunct="1">
              <a:lnSpc>
                <a:spcPct val="90000"/>
              </a:lnSpc>
              <a:buFontTx/>
              <a:buChar char="•"/>
              <a:defRPr/>
            </a:pPr>
            <a:endParaRPr lang="es-ES" sz="1600" i="1" dirty="0"/>
          </a:p>
          <a:p>
            <a:pPr marL="0" indent="0" eaLnBrk="1" hangingPunct="1">
              <a:lnSpc>
                <a:spcPct val="90000"/>
              </a:lnSpc>
              <a:defRPr/>
            </a:pPr>
            <a:endParaRPr lang="es-ES" sz="1600" i="1" dirty="0"/>
          </a:p>
          <a:p>
            <a:pPr marL="609600" indent="-609600" eaLnBrk="1" hangingPunct="1">
              <a:lnSpc>
                <a:spcPct val="90000"/>
              </a:lnSpc>
              <a:buFontTx/>
              <a:buChar char="•"/>
              <a:defRPr/>
            </a:pPr>
            <a:r>
              <a:rPr lang="es-CL" sz="2000" i="1" dirty="0">
                <a:latin typeface="Calibri Light" panose="020F0302020204030204" pitchFamily="34" charset="0"/>
                <a:cs typeface="Calibri Light" panose="020F0302020204030204" pitchFamily="34" charset="0"/>
              </a:rPr>
              <a:t>El </a:t>
            </a:r>
            <a:r>
              <a:rPr lang="es-CL" sz="2000" b="1" i="1" dirty="0">
                <a:solidFill>
                  <a:srgbClr val="00206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hlinkClick r:id="rId2" action="ppaction://hlinkfile"/>
              </a:rPr>
              <a:t>coeficiente de correlación lineal </a:t>
            </a:r>
            <a:r>
              <a:rPr lang="es-CL" sz="2000" i="1" dirty="0">
                <a:latin typeface="Calibri Light" panose="020F0302020204030204" pitchFamily="34" charset="0"/>
                <a:cs typeface="Calibri Light" panose="020F0302020204030204" pitchFamily="34" charset="0"/>
              </a:rPr>
              <a:t>puede tomar valores entre -1 y 1 </a:t>
            </a:r>
            <a:r>
              <a:rPr lang="es-CL" sz="2000" b="1" i="1" dirty="0">
                <a:latin typeface="Calibri Light" panose="020F0302020204030204" pitchFamily="34" charset="0"/>
                <a:cs typeface="Calibri Light" panose="020F0302020204030204" pitchFamily="34" charset="0"/>
              </a:rPr>
              <a:t>(Silva y Salinas, 2006, p. 186)</a:t>
            </a:r>
            <a:r>
              <a:rPr lang="es-CL" sz="2000" i="1" dirty="0">
                <a:latin typeface="Calibri Light" panose="020F0302020204030204" pitchFamily="34" charset="0"/>
                <a:cs typeface="Calibri Light" panose="020F0302020204030204" pitchFamily="34" charset="0"/>
              </a:rPr>
              <a:t> e indica: </a:t>
            </a:r>
          </a:p>
          <a:p>
            <a:pPr marL="0" indent="0" eaLnBrk="1" hangingPunct="1">
              <a:lnSpc>
                <a:spcPct val="90000"/>
              </a:lnSpc>
              <a:defRPr/>
            </a:pPr>
            <a:endParaRPr lang="es-CL" sz="1600" i="1" dirty="0"/>
          </a:p>
          <a:p>
            <a:pPr lvl="4">
              <a:buFontTx/>
              <a:buChar char="-"/>
              <a:defRPr/>
            </a:pPr>
            <a:r>
              <a:rPr lang="es-CL" sz="1800" i="1" dirty="0">
                <a:latin typeface="Calibri Light" panose="020F0302020204030204" pitchFamily="34" charset="0"/>
                <a:cs typeface="Calibri Light" panose="020F0302020204030204" pitchFamily="34" charset="0"/>
              </a:rPr>
              <a:t>Si existe o no relación.</a:t>
            </a:r>
          </a:p>
          <a:p>
            <a:pPr lvl="4">
              <a:buFontTx/>
              <a:buChar char="-"/>
              <a:defRPr/>
            </a:pPr>
            <a:r>
              <a:rPr lang="es-CL" sz="1800" i="1" dirty="0">
                <a:latin typeface="Calibri Light" panose="020F0302020204030204" pitchFamily="34" charset="0"/>
                <a:cs typeface="Calibri Light" panose="020F0302020204030204" pitchFamily="34" charset="0"/>
              </a:rPr>
              <a:t>El grado de la relación.</a:t>
            </a:r>
          </a:p>
          <a:p>
            <a:pPr lvl="4">
              <a:buFontTx/>
              <a:buChar char="-"/>
              <a:defRPr/>
            </a:pPr>
            <a:r>
              <a:rPr lang="es-CL" sz="1800" i="1" dirty="0">
                <a:latin typeface="Calibri Light" panose="020F0302020204030204" pitchFamily="34" charset="0"/>
                <a:cs typeface="Calibri Light" panose="020F0302020204030204" pitchFamily="34" charset="0"/>
              </a:rPr>
              <a:t>La dirección de la relación.</a:t>
            </a:r>
          </a:p>
          <a:p>
            <a:pPr>
              <a:buFontTx/>
              <a:buChar char="-"/>
              <a:defRPr/>
            </a:pPr>
            <a:endParaRPr lang="es-CL" sz="1600" i="1" dirty="0"/>
          </a:p>
          <a:p>
            <a:pPr marL="0" indent="0">
              <a:defRPr/>
            </a:pPr>
            <a:r>
              <a:rPr lang="es-ES" sz="2000" i="1" dirty="0">
                <a:latin typeface="Calibri Light" panose="020F0302020204030204" pitchFamily="34" charset="0"/>
                <a:cs typeface="Calibri Light" panose="020F0302020204030204" pitchFamily="34" charset="0"/>
              </a:rPr>
              <a:t>Para el cálculo de la correlación, es preciso tener 2 conjuntos de medidas de los mismos objetos o sujetos</a:t>
            </a:r>
            <a:r>
              <a:rPr lang="es-ES" sz="1600" i="1" dirty="0">
                <a:latin typeface="Calibri Light" panose="020F0302020204030204" pitchFamily="34" charset="0"/>
                <a:cs typeface="Calibri Light" panose="020F0302020204030204" pitchFamily="34" charset="0"/>
              </a:rPr>
              <a:t>.</a:t>
            </a:r>
          </a:p>
        </p:txBody>
      </p:sp>
      <p:sp>
        <p:nvSpPr>
          <p:cNvPr id="2" name="Marcador de número de diapositiva 1"/>
          <p:cNvSpPr>
            <a:spLocks noGrp="1"/>
          </p:cNvSpPr>
          <p:nvPr>
            <p:ph type="sldNum" sz="quarter" idx="12"/>
          </p:nvPr>
        </p:nvSpPr>
        <p:spPr/>
        <p:txBody>
          <a:bodyPr/>
          <a:lstStyle/>
          <a:p>
            <a:fld id="{7AD5B218-6713-4B1E-80E6-A43712756913}" type="slidenum">
              <a:rPr lang="es-CL" smtClean="0"/>
              <a:t>2</a:t>
            </a:fld>
            <a:endParaRPr lang="es-CL"/>
          </a:p>
        </p:txBody>
      </p:sp>
    </p:spTree>
    <p:extLst>
      <p:ext uri="{BB962C8B-B14F-4D97-AF65-F5344CB8AC3E}">
        <p14:creationId xmlns:p14="http://schemas.microsoft.com/office/powerpoint/2010/main" val="3130892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lvl1pPr eaLnBrk="0" hangingPunct="0">
              <a:defRPr sz="1754">
                <a:solidFill>
                  <a:schemeClr val="tx1"/>
                </a:solidFill>
                <a:latin typeface="Arial" panose="020B0604020202020204" pitchFamily="34" charset="0"/>
              </a:defRPr>
            </a:lvl1pPr>
            <a:lvl2pPr marL="685817" indent="-263776" eaLnBrk="0" hangingPunct="0">
              <a:defRPr sz="1754">
                <a:solidFill>
                  <a:schemeClr val="tx1"/>
                </a:solidFill>
                <a:latin typeface="Arial" panose="020B0604020202020204" pitchFamily="34" charset="0"/>
              </a:defRPr>
            </a:lvl2pPr>
            <a:lvl3pPr marL="1055103" indent="-211021" eaLnBrk="0" hangingPunct="0">
              <a:defRPr sz="1754">
                <a:solidFill>
                  <a:schemeClr val="tx1"/>
                </a:solidFill>
                <a:latin typeface="Arial" panose="020B0604020202020204" pitchFamily="34" charset="0"/>
              </a:defRPr>
            </a:lvl3pPr>
            <a:lvl4pPr marL="1477145" indent="-211021" eaLnBrk="0" hangingPunct="0">
              <a:defRPr sz="1754">
                <a:solidFill>
                  <a:schemeClr val="tx1"/>
                </a:solidFill>
                <a:latin typeface="Arial" panose="020B0604020202020204" pitchFamily="34" charset="0"/>
              </a:defRPr>
            </a:lvl4pPr>
            <a:lvl5pPr marL="1899186" indent="-211021" eaLnBrk="0" hangingPunct="0">
              <a:defRPr sz="1754">
                <a:solidFill>
                  <a:schemeClr val="tx1"/>
                </a:solidFill>
                <a:latin typeface="Arial" panose="020B0604020202020204" pitchFamily="34" charset="0"/>
              </a:defRPr>
            </a:lvl5pPr>
            <a:lvl6pPr marL="2321227" indent="-211021" eaLnBrk="0" fontAlgn="base" hangingPunct="0">
              <a:spcBef>
                <a:spcPct val="0"/>
              </a:spcBef>
              <a:spcAft>
                <a:spcPct val="0"/>
              </a:spcAft>
              <a:defRPr sz="1754">
                <a:solidFill>
                  <a:schemeClr val="tx1"/>
                </a:solidFill>
                <a:latin typeface="Arial" panose="020B0604020202020204" pitchFamily="34" charset="0"/>
              </a:defRPr>
            </a:lvl6pPr>
            <a:lvl7pPr marL="2743269" indent="-211021" eaLnBrk="0" fontAlgn="base" hangingPunct="0">
              <a:spcBef>
                <a:spcPct val="0"/>
              </a:spcBef>
              <a:spcAft>
                <a:spcPct val="0"/>
              </a:spcAft>
              <a:defRPr sz="1754">
                <a:solidFill>
                  <a:schemeClr val="tx1"/>
                </a:solidFill>
                <a:latin typeface="Arial" panose="020B0604020202020204" pitchFamily="34" charset="0"/>
              </a:defRPr>
            </a:lvl7pPr>
            <a:lvl8pPr marL="3165310" indent="-211021" eaLnBrk="0" fontAlgn="base" hangingPunct="0">
              <a:spcBef>
                <a:spcPct val="0"/>
              </a:spcBef>
              <a:spcAft>
                <a:spcPct val="0"/>
              </a:spcAft>
              <a:defRPr sz="1754">
                <a:solidFill>
                  <a:schemeClr val="tx1"/>
                </a:solidFill>
                <a:latin typeface="Arial" panose="020B0604020202020204" pitchFamily="34" charset="0"/>
              </a:defRPr>
            </a:lvl8pPr>
            <a:lvl9pPr marL="3587351" indent="-211021" eaLnBrk="0" fontAlgn="base" hangingPunct="0">
              <a:spcBef>
                <a:spcPct val="0"/>
              </a:spcBef>
              <a:spcAft>
                <a:spcPct val="0"/>
              </a:spcAft>
              <a:defRPr sz="1754">
                <a:solidFill>
                  <a:schemeClr val="tx1"/>
                </a:solidFill>
                <a:latin typeface="Arial" panose="020B0604020202020204" pitchFamily="34" charset="0"/>
              </a:defRPr>
            </a:lvl9pPr>
          </a:lstStyle>
          <a:p>
            <a:pPr eaLnBrk="1" hangingPunct="1"/>
            <a:fld id="{C4782240-DA3D-4B49-969F-CB336EAE1CF4}" type="slidenum">
              <a:rPr lang="es-ES" altLang="en-US" sz="1108">
                <a:solidFill>
                  <a:srgbClr val="898989"/>
                </a:solidFill>
              </a:rPr>
              <a:pPr eaLnBrk="1" hangingPunct="1"/>
              <a:t>20</a:t>
            </a:fld>
            <a:endParaRPr lang="es-ES" altLang="en-US" sz="1108">
              <a:solidFill>
                <a:srgbClr val="898989"/>
              </a:solidFill>
            </a:endParaRPr>
          </a:p>
        </p:txBody>
      </p:sp>
      <p:sp>
        <p:nvSpPr>
          <p:cNvPr id="22530" name="3 Título"/>
          <p:cNvSpPr>
            <a:spLocks noGrp="1"/>
          </p:cNvSpPr>
          <p:nvPr>
            <p:ph type="title" idx="4294967295"/>
          </p:nvPr>
        </p:nvSpPr>
        <p:spPr>
          <a:xfrm>
            <a:off x="916209" y="517281"/>
            <a:ext cx="7313391" cy="452369"/>
          </a:xfrm>
        </p:spPr>
        <p:txBody>
          <a:bodyPr>
            <a:normAutofit fontScale="90000"/>
          </a:bodyPr>
          <a:lstStyle/>
          <a:p>
            <a:pPr eaLnBrk="1" hangingPunct="1"/>
            <a:r>
              <a:rPr lang="es-CL" altLang="en-US" sz="3323" i="1" dirty="0">
                <a:solidFill>
                  <a:srgbClr val="FF0000"/>
                </a:solidFill>
                <a:latin typeface="Calibri Light" panose="020F0302020204030204" pitchFamily="34" charset="0"/>
                <a:cs typeface="Calibri Light" panose="020F0302020204030204" pitchFamily="34" charset="0"/>
              </a:rPr>
              <a:t>Cálculo de Correlaciones en Jamovi</a:t>
            </a:r>
          </a:p>
        </p:txBody>
      </p:sp>
      <p:sp>
        <p:nvSpPr>
          <p:cNvPr id="4" name="CuadroTexto 3"/>
          <p:cNvSpPr txBox="1"/>
          <p:nvPr/>
        </p:nvSpPr>
        <p:spPr>
          <a:xfrm>
            <a:off x="323529" y="1169057"/>
            <a:ext cx="8712968" cy="376385"/>
          </a:xfrm>
          <a:prstGeom prst="rect">
            <a:avLst/>
          </a:prstGeom>
          <a:noFill/>
        </p:spPr>
        <p:txBody>
          <a:bodyPr wrap="square" rtlCol="0">
            <a:spAutoFit/>
          </a:bodyPr>
          <a:lstStyle/>
          <a:p>
            <a:r>
              <a:rPr lang="es-CL" sz="1846" i="1" dirty="0">
                <a:latin typeface="Calibri Light" panose="020F0302020204030204" pitchFamily="34" charset="0"/>
                <a:cs typeface="Calibri Light" panose="020F0302020204030204" pitchFamily="34" charset="0"/>
              </a:rPr>
              <a:t>Buscaremos la posible relación entre, calidad de sueño y Bruxismo (Presenta; No presenta)</a:t>
            </a:r>
            <a:endParaRPr lang="en-US" sz="1846" i="1" dirty="0">
              <a:latin typeface="Calibri Light" panose="020F0302020204030204" pitchFamily="34" charset="0"/>
              <a:cs typeface="Calibri Light" panose="020F0302020204030204" pitchFamily="34" charset="0"/>
            </a:endParaRPr>
          </a:p>
        </p:txBody>
      </p:sp>
      <p:sp>
        <p:nvSpPr>
          <p:cNvPr id="5" name="CuadroTexto 4"/>
          <p:cNvSpPr txBox="1"/>
          <p:nvPr/>
        </p:nvSpPr>
        <p:spPr>
          <a:xfrm>
            <a:off x="1182085" y="5223662"/>
            <a:ext cx="184731" cy="348109"/>
          </a:xfrm>
          <a:prstGeom prst="rect">
            <a:avLst/>
          </a:prstGeom>
          <a:noFill/>
        </p:spPr>
        <p:txBody>
          <a:bodyPr wrap="none" rtlCol="0">
            <a:spAutoFit/>
          </a:bodyPr>
          <a:lstStyle/>
          <a:p>
            <a:endParaRPr lang="en-US" sz="1662"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067" y="1988840"/>
            <a:ext cx="5649858" cy="294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611561" y="5223662"/>
            <a:ext cx="8424936" cy="369332"/>
          </a:xfrm>
          <a:prstGeom prst="rect">
            <a:avLst/>
          </a:prstGeom>
          <a:noFill/>
        </p:spPr>
        <p:txBody>
          <a:bodyPr wrap="square" rtlCol="0">
            <a:spAutoFit/>
          </a:bodyPr>
          <a:lstStyle/>
          <a:p>
            <a:r>
              <a:rPr lang="es-CL" i="1" dirty="0">
                <a:latin typeface="Calibri Light" panose="020F0302020204030204" pitchFamily="34" charset="0"/>
                <a:cs typeface="Calibri Light" panose="020F0302020204030204" pitchFamily="34" charset="0"/>
              </a:rPr>
              <a:t>Concluimos que existe relación significativa entre la calidad del sueño y Bruxismo (p&lt;0,05)</a:t>
            </a:r>
          </a:p>
        </p:txBody>
      </p:sp>
      <p:sp>
        <p:nvSpPr>
          <p:cNvPr id="6" name="Rectángulo 5"/>
          <p:cNvSpPr/>
          <p:nvPr/>
        </p:nvSpPr>
        <p:spPr>
          <a:xfrm>
            <a:off x="2001067" y="4509120"/>
            <a:ext cx="4659165" cy="4214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70715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21</a:t>
            </a:fld>
            <a:endParaRPr lang="es-ES" altLang="en-US"/>
          </a:p>
        </p:txBody>
      </p:sp>
      <p:sp>
        <p:nvSpPr>
          <p:cNvPr id="4" name="CuadroTexto 3"/>
          <p:cNvSpPr txBox="1"/>
          <p:nvPr/>
        </p:nvSpPr>
        <p:spPr>
          <a:xfrm>
            <a:off x="517396" y="504368"/>
            <a:ext cx="6979237" cy="546945"/>
          </a:xfrm>
          <a:prstGeom prst="rect">
            <a:avLst/>
          </a:prstGeom>
          <a:noFill/>
        </p:spPr>
        <p:txBody>
          <a:bodyPr wrap="square" rtlCol="0">
            <a:spAutoFit/>
          </a:bodyPr>
          <a:lstStyle/>
          <a:p>
            <a:r>
              <a:rPr lang="es-CL" sz="1477" i="1" dirty="0"/>
              <a:t>Para analizar la posible relación entre estas variables, debemos  ingresar la tabla de datos al programa. Para ello la ajustaremos de la siguiente forma</a:t>
            </a:r>
            <a:endParaRPr lang="en-US" sz="1477" i="1" dirty="0"/>
          </a:p>
        </p:txBody>
      </p:sp>
      <p:graphicFrame>
        <p:nvGraphicFramePr>
          <p:cNvPr id="5" name="Tabla 4"/>
          <p:cNvGraphicFramePr>
            <a:graphicFrameLocks noGrp="1"/>
          </p:cNvGraphicFramePr>
          <p:nvPr/>
        </p:nvGraphicFramePr>
        <p:xfrm>
          <a:off x="583865" y="1301995"/>
          <a:ext cx="2858163" cy="1651184"/>
        </p:xfrm>
        <a:graphic>
          <a:graphicData uri="http://schemas.openxmlformats.org/drawingml/2006/table">
            <a:tbl>
              <a:tblPr firstRow="1" bandRow="1">
                <a:tableStyleId>{5C22544A-7EE6-4342-B048-85BDC9FD1C3A}</a:tableStyleId>
              </a:tblPr>
              <a:tblGrid>
                <a:gridCol w="913696">
                  <a:extLst>
                    <a:ext uri="{9D8B030D-6E8A-4147-A177-3AD203B41FA5}">
                      <a16:colId xmlns:a16="http://schemas.microsoft.com/office/drawing/2014/main" val="2793737242"/>
                    </a:ext>
                  </a:extLst>
                </a:gridCol>
                <a:gridCol w="869894">
                  <a:extLst>
                    <a:ext uri="{9D8B030D-6E8A-4147-A177-3AD203B41FA5}">
                      <a16:colId xmlns:a16="http://schemas.microsoft.com/office/drawing/2014/main" val="1314940295"/>
                    </a:ext>
                  </a:extLst>
                </a:gridCol>
                <a:gridCol w="460531">
                  <a:extLst>
                    <a:ext uri="{9D8B030D-6E8A-4147-A177-3AD203B41FA5}">
                      <a16:colId xmlns:a16="http://schemas.microsoft.com/office/drawing/2014/main" val="4167341019"/>
                    </a:ext>
                  </a:extLst>
                </a:gridCol>
                <a:gridCol w="614042">
                  <a:extLst>
                    <a:ext uri="{9D8B030D-6E8A-4147-A177-3AD203B41FA5}">
                      <a16:colId xmlns:a16="http://schemas.microsoft.com/office/drawing/2014/main" val="405630222"/>
                    </a:ext>
                  </a:extLst>
                </a:gridCol>
              </a:tblGrid>
              <a:tr h="412796">
                <a:tc>
                  <a:txBody>
                    <a:bodyPr/>
                    <a:lstStyle/>
                    <a:p>
                      <a:pPr algn="ctr"/>
                      <a:endParaRPr lang="en-US" sz="1100" dirty="0"/>
                    </a:p>
                  </a:txBody>
                  <a:tcPr marL="84406" marR="84406" marT="42203" marB="42203"/>
                </a:tc>
                <a:tc>
                  <a:txBody>
                    <a:bodyPr/>
                    <a:lstStyle/>
                    <a:p>
                      <a:pPr algn="ctr"/>
                      <a:endParaRPr lang="en-US" sz="1100" dirty="0"/>
                    </a:p>
                  </a:txBody>
                  <a:tcPr marL="84406" marR="84406" marT="42203" marB="42203"/>
                </a:tc>
                <a:tc gridSpan="2">
                  <a:txBody>
                    <a:bodyPr/>
                    <a:lstStyle/>
                    <a:p>
                      <a:pPr algn="ctr"/>
                      <a:r>
                        <a:rPr lang="es-CL" sz="1100" dirty="0"/>
                        <a:t>Bruxismo</a:t>
                      </a:r>
                      <a:endParaRPr lang="en-US" sz="1100" dirty="0"/>
                    </a:p>
                  </a:txBody>
                  <a:tcPr marL="84406" marR="84406" marT="42203" marB="42203"/>
                </a:tc>
                <a:tc hMerge="1">
                  <a:txBody>
                    <a:bodyPr/>
                    <a:lstStyle/>
                    <a:p>
                      <a:endParaRPr lang="en-US" dirty="0"/>
                    </a:p>
                  </a:txBody>
                  <a:tcPr/>
                </a:tc>
                <a:extLst>
                  <a:ext uri="{0D108BD9-81ED-4DB2-BD59-A6C34878D82A}">
                    <a16:rowId xmlns:a16="http://schemas.microsoft.com/office/drawing/2014/main" val="1679351059"/>
                  </a:ext>
                </a:extLst>
              </a:tr>
              <a:tr h="412796">
                <a:tc>
                  <a:txBody>
                    <a:bodyPr/>
                    <a:lstStyle/>
                    <a:p>
                      <a:pPr algn="ctr"/>
                      <a:endParaRPr lang="en-US" sz="1100" dirty="0"/>
                    </a:p>
                  </a:txBody>
                  <a:tcPr marL="84406" marR="84406" marT="42203" marB="42203"/>
                </a:tc>
                <a:tc>
                  <a:txBody>
                    <a:bodyPr/>
                    <a:lstStyle/>
                    <a:p>
                      <a:pPr algn="ctr"/>
                      <a:endParaRPr lang="en-US" sz="1100" dirty="0"/>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100" dirty="0"/>
                        <a:t>Si (1)</a:t>
                      </a:r>
                      <a:endParaRPr lang="en-US" sz="1100" dirty="0"/>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100" dirty="0"/>
                        <a:t>No</a:t>
                      </a:r>
                      <a:r>
                        <a:rPr lang="es-CL" sz="1100" baseline="0" dirty="0"/>
                        <a:t> (2)</a:t>
                      </a:r>
                      <a:endParaRPr lang="en-US" sz="1100" dirty="0"/>
                    </a:p>
                  </a:txBody>
                  <a:tcPr marL="84406" marR="84406" marT="42203" marB="42203"/>
                </a:tc>
                <a:extLst>
                  <a:ext uri="{0D108BD9-81ED-4DB2-BD59-A6C34878D82A}">
                    <a16:rowId xmlns:a16="http://schemas.microsoft.com/office/drawing/2014/main" val="2229094495"/>
                  </a:ext>
                </a:extLst>
              </a:tr>
              <a:tr h="412796">
                <a:tc rowSpan="2">
                  <a:txBody>
                    <a:bodyPr/>
                    <a:lstStyle/>
                    <a:p>
                      <a:pPr algn="ctr"/>
                      <a:r>
                        <a:rPr lang="es-CL" sz="1100" dirty="0"/>
                        <a:t>Calidad</a:t>
                      </a:r>
                      <a:r>
                        <a:rPr lang="es-CL" sz="1100" baseline="0" dirty="0"/>
                        <a:t> del sueño</a:t>
                      </a:r>
                      <a:endParaRPr lang="en-US" sz="1100" dirty="0"/>
                    </a:p>
                  </a:txBody>
                  <a:tcPr marL="84406" marR="84406" marT="42203" marB="4220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100" dirty="0"/>
                        <a:t>Buena (1)</a:t>
                      </a:r>
                      <a:endParaRPr lang="en-US" sz="1100" dirty="0"/>
                    </a:p>
                  </a:txBody>
                  <a:tcPr marL="84406" marR="84406" marT="42203" marB="42203"/>
                </a:tc>
                <a:tc>
                  <a:txBody>
                    <a:bodyPr/>
                    <a:lstStyle/>
                    <a:p>
                      <a:pPr algn="ctr"/>
                      <a:r>
                        <a:rPr lang="es-CL" sz="1100" dirty="0"/>
                        <a:t>26</a:t>
                      </a:r>
                      <a:endParaRPr lang="en-US" sz="1100" dirty="0"/>
                    </a:p>
                  </a:txBody>
                  <a:tcPr marL="84406" marR="84406" marT="42203" marB="42203"/>
                </a:tc>
                <a:tc>
                  <a:txBody>
                    <a:bodyPr/>
                    <a:lstStyle/>
                    <a:p>
                      <a:pPr algn="ctr"/>
                      <a:r>
                        <a:rPr lang="es-CL" sz="1100" dirty="0"/>
                        <a:t>38</a:t>
                      </a:r>
                      <a:endParaRPr lang="en-US" sz="1100" dirty="0"/>
                    </a:p>
                  </a:txBody>
                  <a:tcPr marL="84406" marR="84406" marT="42203" marB="42203"/>
                </a:tc>
                <a:extLst>
                  <a:ext uri="{0D108BD9-81ED-4DB2-BD59-A6C34878D82A}">
                    <a16:rowId xmlns:a16="http://schemas.microsoft.com/office/drawing/2014/main" val="1570532242"/>
                  </a:ext>
                </a:extLst>
              </a:tr>
              <a:tr h="412796">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L" sz="1100" baseline="0" dirty="0"/>
                        <a:t>mala (2)</a:t>
                      </a:r>
                      <a:endParaRPr lang="en-US" sz="1100" dirty="0"/>
                    </a:p>
                  </a:txBody>
                  <a:tcPr marL="84406" marR="84406" marT="42203" marB="42203"/>
                </a:tc>
                <a:tc>
                  <a:txBody>
                    <a:bodyPr/>
                    <a:lstStyle/>
                    <a:p>
                      <a:pPr algn="ctr"/>
                      <a:r>
                        <a:rPr lang="es-CL" sz="1100" dirty="0"/>
                        <a:t>22</a:t>
                      </a:r>
                      <a:endParaRPr lang="en-US" sz="1100" dirty="0"/>
                    </a:p>
                  </a:txBody>
                  <a:tcPr marL="84406" marR="84406" marT="42203" marB="42203"/>
                </a:tc>
                <a:tc>
                  <a:txBody>
                    <a:bodyPr/>
                    <a:lstStyle/>
                    <a:p>
                      <a:pPr algn="ctr"/>
                      <a:r>
                        <a:rPr lang="es-CL" sz="1100" dirty="0"/>
                        <a:t>10</a:t>
                      </a:r>
                      <a:endParaRPr lang="en-US" sz="1100" dirty="0"/>
                    </a:p>
                  </a:txBody>
                  <a:tcPr marL="84406" marR="84406" marT="42203" marB="42203"/>
                </a:tc>
                <a:extLst>
                  <a:ext uri="{0D108BD9-81ED-4DB2-BD59-A6C34878D82A}">
                    <a16:rowId xmlns:a16="http://schemas.microsoft.com/office/drawing/2014/main" val="3900803982"/>
                  </a:ext>
                </a:extLst>
              </a:tr>
            </a:tbl>
          </a:graphicData>
        </a:graphic>
      </p:graphicFrame>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014" y="1263491"/>
            <a:ext cx="2691991" cy="1728192"/>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014" y="3827814"/>
            <a:ext cx="2691991" cy="1693176"/>
          </a:xfrm>
          <a:prstGeom prst="rect">
            <a:avLst/>
          </a:prstGeom>
        </p:spPr>
      </p:pic>
      <p:sp>
        <p:nvSpPr>
          <p:cNvPr id="8" name="Flecha derecha 7"/>
          <p:cNvSpPr/>
          <p:nvPr/>
        </p:nvSpPr>
        <p:spPr>
          <a:xfrm>
            <a:off x="3574966" y="2033152"/>
            <a:ext cx="265876" cy="265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9" name="Flecha abajo 8"/>
          <p:cNvSpPr/>
          <p:nvPr/>
        </p:nvSpPr>
        <p:spPr>
          <a:xfrm>
            <a:off x="5236689" y="3163124"/>
            <a:ext cx="332345" cy="3988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1139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22</a:t>
            </a:fld>
            <a:endParaRPr lang="es-ES" altLang="en-US"/>
          </a:p>
        </p:txBody>
      </p:sp>
      <p:sp>
        <p:nvSpPr>
          <p:cNvPr id="4" name="CuadroTexto 3"/>
          <p:cNvSpPr txBox="1"/>
          <p:nvPr/>
        </p:nvSpPr>
        <p:spPr>
          <a:xfrm>
            <a:off x="384458" y="903182"/>
            <a:ext cx="8302342" cy="546945"/>
          </a:xfrm>
          <a:prstGeom prst="rect">
            <a:avLst/>
          </a:prstGeom>
          <a:noFill/>
        </p:spPr>
        <p:txBody>
          <a:bodyPr wrap="square" rtlCol="0">
            <a:spAutoFit/>
          </a:bodyPr>
          <a:lstStyle/>
          <a:p>
            <a:r>
              <a:rPr lang="es-CL" sz="1477" i="1" dirty="0"/>
              <a:t>La secuencia en el programa de análisis de datos es: </a:t>
            </a:r>
            <a:r>
              <a:rPr lang="es-CL" sz="1477" i="1" dirty="0" err="1"/>
              <a:t>Frequencies</a:t>
            </a:r>
            <a:r>
              <a:rPr lang="es-CL" sz="1477" i="1" dirty="0"/>
              <a:t>, </a:t>
            </a:r>
            <a:r>
              <a:rPr lang="es-CL" sz="1477" i="1" dirty="0" err="1"/>
              <a:t>Independent</a:t>
            </a:r>
            <a:r>
              <a:rPr lang="es-CL" sz="1477" i="1" dirty="0"/>
              <a:t> </a:t>
            </a:r>
            <a:r>
              <a:rPr lang="es-CL" sz="1477" i="1" dirty="0" err="1"/>
              <a:t>samples</a:t>
            </a:r>
            <a:r>
              <a:rPr lang="es-CL" sz="1477" i="1" dirty="0"/>
              <a:t>, luego ingresamos las variables y seleccionamos el test, así:</a:t>
            </a:r>
            <a:endParaRPr lang="en-US" sz="1477" i="1" dirty="0"/>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606" y="1691464"/>
            <a:ext cx="3581584" cy="4191215"/>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498435"/>
            <a:ext cx="2691991" cy="1927599"/>
          </a:xfrm>
          <a:prstGeom prst="rect">
            <a:avLst/>
          </a:prstGeom>
        </p:spPr>
      </p:pic>
      <p:cxnSp>
        <p:nvCxnSpPr>
          <p:cNvPr id="8" name="Conector recto de flecha 7"/>
          <p:cNvCxnSpPr/>
          <p:nvPr/>
        </p:nvCxnSpPr>
        <p:spPr>
          <a:xfrm flipV="1">
            <a:off x="1979712" y="2498435"/>
            <a:ext cx="4573488" cy="1063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2843808" y="2697842"/>
            <a:ext cx="3709392" cy="797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3574966" y="3030187"/>
            <a:ext cx="2978234" cy="531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ángulo 14"/>
              <p:cNvSpPr/>
              <p:nvPr/>
            </p:nvSpPr>
            <p:spPr>
              <a:xfrm>
                <a:off x="-39126" y="4907832"/>
                <a:ext cx="4320926" cy="348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L" sz="1662" i="1">
                          <a:latin typeface="Cambria Math" panose="02040503050406030204" pitchFamily="18" charset="0"/>
                        </a:rPr>
                        <m:t>𝑇𝑒𝑠𝑡</m:t>
                      </m:r>
                      <m:r>
                        <a:rPr lang="es-CL" sz="1662" i="1">
                          <a:latin typeface="Cambria Math" panose="02040503050406030204" pitchFamily="18" charset="0"/>
                        </a:rPr>
                        <m:t> </m:t>
                      </m:r>
                      <m:r>
                        <a:rPr lang="es-CL" sz="1662" i="1">
                          <a:latin typeface="Cambria Math" panose="02040503050406030204" pitchFamily="18" charset="0"/>
                        </a:rPr>
                        <m:t>𝑑𝑒</m:t>
                      </m:r>
                      <m:r>
                        <a:rPr lang="es-CL" sz="1662" i="1">
                          <a:latin typeface="Cambria Math" panose="02040503050406030204" pitchFamily="18" charset="0"/>
                        </a:rPr>
                        <m:t> </m:t>
                      </m:r>
                      <m:r>
                        <a:rPr lang="es-CL" sz="1662" i="1">
                          <a:latin typeface="Cambria Math" panose="02040503050406030204" pitchFamily="18" charset="0"/>
                        </a:rPr>
                        <m:t>𝑖𝑛𝑑𝑒𝑝𝑒𝑛𝑑𝑒𝑛𝑐𝑖𝑎</m:t>
                      </m:r>
                      <m:r>
                        <a:rPr lang="es-CL" sz="1662" i="1">
                          <a:latin typeface="Cambria Math" panose="02040503050406030204" pitchFamily="18" charset="0"/>
                        </a:rPr>
                        <m:t> </m:t>
                      </m:r>
                      <m:r>
                        <a:rPr lang="es-CL" sz="1662" i="1">
                          <a:latin typeface="Cambria Math" panose="02040503050406030204" pitchFamily="18" charset="0"/>
                        </a:rPr>
                        <m:t>𝑑𝑒</m:t>
                      </m:r>
                      <m:r>
                        <a:rPr lang="es-CL" sz="1662" i="1">
                          <a:latin typeface="Cambria Math" panose="02040503050406030204" pitchFamily="18" charset="0"/>
                        </a:rPr>
                        <m:t> </m:t>
                      </m:r>
                      <m:sSup>
                        <m:sSupPr>
                          <m:ctrlPr>
                            <a:rPr lang="es-CL" sz="1662" i="1">
                              <a:latin typeface="Cambria Math" panose="02040503050406030204" pitchFamily="18" charset="0"/>
                            </a:rPr>
                          </m:ctrlPr>
                        </m:sSupPr>
                        <m:e>
                          <m:r>
                            <a:rPr lang="es-CL" sz="1662" i="1">
                              <a:latin typeface="Cambria Math" panose="02040503050406030204" pitchFamily="18" charset="0"/>
                            </a:rPr>
                            <m:t>𝑋</m:t>
                          </m:r>
                        </m:e>
                        <m:sup>
                          <m:r>
                            <a:rPr lang="es-CL" sz="1662" i="1">
                              <a:latin typeface="Cambria Math" panose="02040503050406030204" pitchFamily="18" charset="0"/>
                            </a:rPr>
                            <m:t>2</m:t>
                          </m:r>
                        </m:sup>
                      </m:sSup>
                      <m:r>
                        <a:rPr lang="es-CL" sz="1662" i="1">
                          <a:latin typeface="Cambria Math" panose="02040503050406030204" pitchFamily="18" charset="0"/>
                        </a:rPr>
                        <m:t> </m:t>
                      </m:r>
                      <m:r>
                        <a:rPr lang="es-CL" sz="1662" i="1">
                          <a:latin typeface="Cambria Math" panose="02040503050406030204" pitchFamily="18" charset="0"/>
                        </a:rPr>
                        <m:t>𝐶h𝑖</m:t>
                      </m:r>
                      <m:r>
                        <a:rPr lang="es-CL" sz="1662" i="1">
                          <a:latin typeface="Cambria Math" panose="02040503050406030204" pitchFamily="18" charset="0"/>
                        </a:rPr>
                        <m:t> </m:t>
                      </m:r>
                      <m:r>
                        <a:rPr lang="es-CL" sz="1662" i="1">
                          <a:latin typeface="Cambria Math" panose="02040503050406030204" pitchFamily="18" charset="0"/>
                        </a:rPr>
                        <m:t>𝐶𝑢𝑎𝑑𝑟𝑎𝑑𝑜</m:t>
                      </m:r>
                    </m:oMath>
                  </m:oMathPara>
                </a14:m>
                <a:endParaRPr lang="es-CL" sz="1662" dirty="0"/>
              </a:p>
            </p:txBody>
          </p:sp>
        </mc:Choice>
        <mc:Fallback xmlns="">
          <p:sp>
            <p:nvSpPr>
              <p:cNvPr id="15" name="Rectángulo 14"/>
              <p:cNvSpPr>
                <a:spLocks noRot="1" noChangeAspect="1" noMove="1" noResize="1" noEditPoints="1" noAdjustHandles="1" noChangeArrowheads="1" noChangeShapeType="1" noTextEdit="1"/>
              </p:cNvSpPr>
              <p:nvPr/>
            </p:nvSpPr>
            <p:spPr>
              <a:xfrm>
                <a:off x="-39126" y="4907832"/>
                <a:ext cx="4320926" cy="348109"/>
              </a:xfrm>
              <a:prstGeom prst="rect">
                <a:avLst/>
              </a:prstGeom>
              <a:blipFill>
                <a:blip r:embed="rId4"/>
                <a:stretch>
                  <a:fillRect b="-12281"/>
                </a:stretch>
              </a:blipFill>
            </p:spPr>
            <p:txBody>
              <a:bodyPr/>
              <a:lstStyle/>
              <a:p>
                <a:r>
                  <a:rPr lang="es-CL">
                    <a:noFill/>
                  </a:rPr>
                  <a:t> </a:t>
                </a:r>
              </a:p>
            </p:txBody>
          </p:sp>
        </mc:Fallback>
      </mc:AlternateContent>
      <p:cxnSp>
        <p:nvCxnSpPr>
          <p:cNvPr id="17" name="Conector recto de flecha 16"/>
          <p:cNvCxnSpPr/>
          <p:nvPr/>
        </p:nvCxnSpPr>
        <p:spPr>
          <a:xfrm flipV="1">
            <a:off x="4266456" y="4579309"/>
            <a:ext cx="504951" cy="40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lecha abajo 18"/>
          <p:cNvSpPr/>
          <p:nvPr/>
        </p:nvSpPr>
        <p:spPr>
          <a:xfrm>
            <a:off x="4040248" y="6021288"/>
            <a:ext cx="398814" cy="4469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426899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23</a:t>
            </a:fld>
            <a:endParaRPr lang="es-ES" altLang="en-US"/>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02" y="770243"/>
            <a:ext cx="5727406" cy="2750827"/>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701708" y="4437112"/>
                <a:ext cx="8190772" cy="830997"/>
              </a:xfrm>
              <a:prstGeom prst="rect">
                <a:avLst/>
              </a:prstGeom>
              <a:noFill/>
            </p:spPr>
            <p:txBody>
              <a:bodyPr wrap="square" rtlCol="0">
                <a:spAutoFit/>
              </a:bodyPr>
              <a:lstStyle/>
              <a:p>
                <a:pPr algn="just"/>
                <a:r>
                  <a:rPr lang="es-CL" sz="1600" i="1" dirty="0">
                    <a:solidFill>
                      <a:srgbClr val="FF0000"/>
                    </a:solidFill>
                    <a:latin typeface="Calibri Light" panose="020F0302020204030204" pitchFamily="34" charset="0"/>
                    <a:cs typeface="Calibri Light" panose="020F0302020204030204" pitchFamily="34" charset="0"/>
                  </a:rPr>
                  <a:t>Considerando una significancia del 0,05 (</a:t>
                </a:r>
                <a14:m>
                  <m:oMath xmlns:m="http://schemas.openxmlformats.org/officeDocument/2006/math">
                    <m:r>
                      <a:rPr lang="es-CL" sz="1600" i="1">
                        <a:solidFill>
                          <a:srgbClr val="FF0000"/>
                        </a:solidFill>
                        <a:latin typeface="Cambria Math" panose="02040503050406030204" pitchFamily="18" charset="0"/>
                        <a:ea typeface="Cambria Math" panose="02040503050406030204" pitchFamily="18" charset="0"/>
                      </a:rPr>
                      <m:t>𝛼</m:t>
                    </m:r>
                    <m:r>
                      <a:rPr lang="es-CL" sz="1600" i="1">
                        <a:solidFill>
                          <a:srgbClr val="FF0000"/>
                        </a:solidFill>
                        <a:latin typeface="Cambria Math" panose="02040503050406030204" pitchFamily="18" charset="0"/>
                        <a:ea typeface="Cambria Math" panose="02040503050406030204" pitchFamily="18" charset="0"/>
                      </a:rPr>
                      <m:t>=0,05)</m:t>
                    </m:r>
                  </m:oMath>
                </a14:m>
                <a:r>
                  <a:rPr lang="es-CL" sz="1600" i="1" dirty="0">
                    <a:solidFill>
                      <a:srgbClr val="FF0000"/>
                    </a:solidFill>
                    <a:latin typeface="Calibri Light" panose="020F0302020204030204" pitchFamily="34" charset="0"/>
                    <a:cs typeface="Calibri Light" panose="020F0302020204030204" pitchFamily="34" charset="0"/>
                  </a:rPr>
                  <a:t>, encontramos un valor del estadístico de 6,75 con una probabilidad de decisión de 0,00937 (p-Valor). Lo que implica que las variables calidad del sueño y bruxismo están asociadas. </a:t>
                </a:r>
                <a14:m>
                  <m:oMath xmlns:m="http://schemas.openxmlformats.org/officeDocument/2006/math">
                    <m:r>
                      <a:rPr lang="es-CL" sz="1600" i="1">
                        <a:solidFill>
                          <a:srgbClr val="FF0000"/>
                        </a:solidFill>
                        <a:latin typeface="Cambria Math" panose="02040503050406030204" pitchFamily="18" charset="0"/>
                      </a:rPr>
                      <m:t>(</m:t>
                    </m:r>
                    <m:r>
                      <a:rPr lang="es-CL" sz="1600" i="1">
                        <a:solidFill>
                          <a:srgbClr val="FF0000"/>
                        </a:solidFill>
                        <a:latin typeface="Cambria Math" panose="02040503050406030204" pitchFamily="18" charset="0"/>
                      </a:rPr>
                      <m:t>𝑝</m:t>
                    </m:r>
                    <m:r>
                      <a:rPr lang="es-CL" sz="1600" i="1">
                        <a:solidFill>
                          <a:srgbClr val="FF0000"/>
                        </a:solidFill>
                        <a:latin typeface="Cambria Math" panose="02040503050406030204" pitchFamily="18" charset="0"/>
                      </a:rPr>
                      <m:t>−</m:t>
                    </m:r>
                    <m:r>
                      <a:rPr lang="es-CL" sz="1600" i="1">
                        <a:solidFill>
                          <a:srgbClr val="FF0000"/>
                        </a:solidFill>
                        <a:latin typeface="Cambria Math" panose="02040503050406030204" pitchFamily="18" charset="0"/>
                      </a:rPr>
                      <m:t>𝑣𝑎𝑙𝑜𝑟</m:t>
                    </m:r>
                    <m:r>
                      <a:rPr lang="es-CL" sz="1600" i="1">
                        <a:solidFill>
                          <a:srgbClr val="FF0000"/>
                        </a:solidFill>
                        <a:latin typeface="Cambria Math" panose="02040503050406030204" pitchFamily="18" charset="0"/>
                      </a:rPr>
                      <m:t>&lt;</m:t>
                    </m:r>
                    <m:r>
                      <a:rPr lang="es-CL" sz="1600" i="1">
                        <a:solidFill>
                          <a:srgbClr val="FF0000"/>
                        </a:solidFill>
                        <a:latin typeface="Cambria Math" panose="02040503050406030204" pitchFamily="18" charset="0"/>
                        <a:ea typeface="Cambria Math" panose="02040503050406030204" pitchFamily="18" charset="0"/>
                      </a:rPr>
                      <m:t>𝛼</m:t>
                    </m:r>
                    <m:r>
                      <a:rPr lang="es-CL" sz="1600" i="1">
                        <a:solidFill>
                          <a:srgbClr val="FF0000"/>
                        </a:solidFill>
                        <a:latin typeface="Cambria Math" panose="02040503050406030204" pitchFamily="18" charset="0"/>
                        <a:ea typeface="Cambria Math" panose="02040503050406030204" pitchFamily="18" charset="0"/>
                      </a:rPr>
                      <m:t>)</m:t>
                    </m:r>
                  </m:oMath>
                </a14:m>
                <a:endParaRPr lang="en-US" sz="1600" i="1" dirty="0">
                  <a:solidFill>
                    <a:srgbClr val="FF0000"/>
                  </a:solidFill>
                  <a:latin typeface="Calibri Light" panose="020F0302020204030204" pitchFamily="34" charset="0"/>
                  <a:cs typeface="Calibri Light" panose="020F0302020204030204" pitchFamily="34" charset="0"/>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701708" y="4437112"/>
                <a:ext cx="8190772" cy="830997"/>
              </a:xfrm>
              <a:prstGeom prst="rect">
                <a:avLst/>
              </a:prstGeom>
              <a:blipFill>
                <a:blip r:embed="rId3"/>
                <a:stretch>
                  <a:fillRect l="-372" t="-2206" r="-446" b="-8824"/>
                </a:stretch>
              </a:blipFill>
            </p:spPr>
            <p:txBody>
              <a:bodyPr/>
              <a:lstStyle/>
              <a:p>
                <a:r>
                  <a:rPr lang="es-CL">
                    <a:noFill/>
                  </a:rPr>
                  <a:t> </a:t>
                </a:r>
              </a:p>
            </p:txBody>
          </p:sp>
        </mc:Fallback>
      </mc:AlternateContent>
    </p:spTree>
    <p:extLst>
      <p:ext uri="{BB962C8B-B14F-4D97-AF65-F5344CB8AC3E}">
        <p14:creationId xmlns:p14="http://schemas.microsoft.com/office/powerpoint/2010/main" val="348407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24</a:t>
            </a:fld>
            <a:endParaRPr lang="es-ES" altLang="en-US"/>
          </a:p>
        </p:txBody>
      </p:sp>
      <p:sp>
        <p:nvSpPr>
          <p:cNvPr id="4" name="CuadroTexto 3"/>
          <p:cNvSpPr txBox="1"/>
          <p:nvPr/>
        </p:nvSpPr>
        <p:spPr>
          <a:xfrm>
            <a:off x="650334" y="540209"/>
            <a:ext cx="7776864" cy="348109"/>
          </a:xfrm>
          <a:prstGeom prst="rect">
            <a:avLst/>
          </a:prstGeom>
          <a:noFill/>
        </p:spPr>
        <p:txBody>
          <a:bodyPr wrap="square" rtlCol="0">
            <a:spAutoFit/>
          </a:bodyPr>
          <a:lstStyle/>
          <a:p>
            <a:r>
              <a:rPr lang="es-CL" sz="1662" i="1" dirty="0"/>
              <a:t>Para la correlación de Pearson, la secuencia es la siguiente:</a:t>
            </a:r>
            <a:endParaRPr lang="en-US" sz="1662" i="1" dirty="0"/>
          </a:p>
        </p:txBody>
      </p:sp>
      <p:sp>
        <p:nvSpPr>
          <p:cNvPr id="5" name="CuadroTexto 4"/>
          <p:cNvSpPr txBox="1"/>
          <p:nvPr/>
        </p:nvSpPr>
        <p:spPr>
          <a:xfrm>
            <a:off x="517396" y="1102588"/>
            <a:ext cx="8042740" cy="546945"/>
          </a:xfrm>
          <a:prstGeom prst="rect">
            <a:avLst/>
          </a:prstGeom>
          <a:noFill/>
        </p:spPr>
        <p:txBody>
          <a:bodyPr wrap="square" rtlCol="0">
            <a:spAutoFit/>
          </a:bodyPr>
          <a:lstStyle/>
          <a:p>
            <a:r>
              <a:rPr lang="es-CL" sz="1477" i="1" dirty="0"/>
              <a:t>De la base de datos salud1, buscar la posible relación entre las variables peso y estatura. Para ello seleccionamos del menú </a:t>
            </a:r>
            <a:r>
              <a:rPr lang="es-CL" sz="1477" i="1" dirty="0" err="1">
                <a:solidFill>
                  <a:srgbClr val="FF0000"/>
                </a:solidFill>
              </a:rPr>
              <a:t>Regression</a:t>
            </a:r>
            <a:r>
              <a:rPr lang="es-CL" sz="1477" i="1" dirty="0"/>
              <a:t> la opción </a:t>
            </a:r>
            <a:r>
              <a:rPr lang="es-CL" sz="1477" i="1" dirty="0" err="1">
                <a:solidFill>
                  <a:srgbClr val="FF0000"/>
                </a:solidFill>
              </a:rPr>
              <a:t>Correlation</a:t>
            </a:r>
            <a:r>
              <a:rPr lang="es-CL" sz="1477" i="1" dirty="0">
                <a:solidFill>
                  <a:srgbClr val="FF0000"/>
                </a:solidFill>
              </a:rPr>
              <a:t> </a:t>
            </a:r>
            <a:r>
              <a:rPr lang="es-CL" sz="1477" i="1" dirty="0" err="1">
                <a:solidFill>
                  <a:srgbClr val="FF0000"/>
                </a:solidFill>
              </a:rPr>
              <a:t>Matrix</a:t>
            </a:r>
            <a:endParaRPr lang="en-US" sz="1477" i="1" dirty="0">
              <a:solidFill>
                <a:srgbClr val="FF0000"/>
              </a:solidFill>
            </a:endParaRP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27" y="1819004"/>
            <a:ext cx="2229699" cy="3675578"/>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656" y="1966684"/>
            <a:ext cx="3933503" cy="4070490"/>
          </a:xfrm>
          <a:prstGeom prst="rect">
            <a:avLst/>
          </a:prstGeom>
        </p:spPr>
      </p:pic>
      <p:sp>
        <p:nvSpPr>
          <p:cNvPr id="12" name="Rectángulo 11"/>
          <p:cNvSpPr/>
          <p:nvPr/>
        </p:nvSpPr>
        <p:spPr>
          <a:xfrm>
            <a:off x="1115616" y="2564904"/>
            <a:ext cx="1196441" cy="265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cxnSp>
        <p:nvCxnSpPr>
          <p:cNvPr id="14" name="Conector recto de flecha 13"/>
          <p:cNvCxnSpPr/>
          <p:nvPr/>
        </p:nvCxnSpPr>
        <p:spPr>
          <a:xfrm>
            <a:off x="2312057" y="2697842"/>
            <a:ext cx="18611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4306124" y="4492503"/>
            <a:ext cx="930565" cy="265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6" name="Flecha abajo 15"/>
          <p:cNvSpPr/>
          <p:nvPr/>
        </p:nvSpPr>
        <p:spPr>
          <a:xfrm>
            <a:off x="4439062" y="6131169"/>
            <a:ext cx="332345" cy="463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4233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25</a:t>
            </a:fld>
            <a:endParaRPr lang="es-ES" altLang="en-US"/>
          </a:p>
        </p:txBody>
      </p:sp>
      <p:sp>
        <p:nvSpPr>
          <p:cNvPr id="4" name="CuadroTexto 3"/>
          <p:cNvSpPr txBox="1"/>
          <p:nvPr/>
        </p:nvSpPr>
        <p:spPr>
          <a:xfrm>
            <a:off x="650334" y="570837"/>
            <a:ext cx="7776864" cy="348109"/>
          </a:xfrm>
          <a:prstGeom prst="rect">
            <a:avLst/>
          </a:prstGeom>
          <a:noFill/>
        </p:spPr>
        <p:txBody>
          <a:bodyPr wrap="square" rtlCol="0">
            <a:spAutoFit/>
          </a:bodyPr>
          <a:lstStyle/>
          <a:p>
            <a:r>
              <a:rPr lang="es-CL" sz="1662" i="1" dirty="0"/>
              <a:t>Para la correlación de Pearson, la secuencia es la siguiente:</a:t>
            </a:r>
            <a:endParaRPr lang="en-US" sz="1662" i="1" dirty="0"/>
          </a:p>
        </p:txBody>
      </p:sp>
      <p:sp>
        <p:nvSpPr>
          <p:cNvPr id="5" name="CuadroTexto 4"/>
          <p:cNvSpPr txBox="1"/>
          <p:nvPr/>
        </p:nvSpPr>
        <p:spPr>
          <a:xfrm>
            <a:off x="517396" y="1102588"/>
            <a:ext cx="8042740" cy="546945"/>
          </a:xfrm>
          <a:prstGeom prst="rect">
            <a:avLst/>
          </a:prstGeom>
          <a:noFill/>
        </p:spPr>
        <p:txBody>
          <a:bodyPr wrap="square" rtlCol="0">
            <a:spAutoFit/>
          </a:bodyPr>
          <a:lstStyle/>
          <a:p>
            <a:r>
              <a:rPr lang="es-CL" sz="1477" i="1" dirty="0"/>
              <a:t>De la base de datos salud1, buscar la posible relación entre las variables peso y estatura. Para ello seleccionamos del menú </a:t>
            </a:r>
            <a:r>
              <a:rPr lang="es-CL" sz="1477" i="1" dirty="0" err="1">
                <a:solidFill>
                  <a:srgbClr val="FF0000"/>
                </a:solidFill>
              </a:rPr>
              <a:t>Regression</a:t>
            </a:r>
            <a:r>
              <a:rPr lang="es-CL" sz="1477" i="1" dirty="0"/>
              <a:t> la opción </a:t>
            </a:r>
            <a:r>
              <a:rPr lang="es-CL" sz="1477" i="1" dirty="0" err="1">
                <a:solidFill>
                  <a:srgbClr val="FF0000"/>
                </a:solidFill>
              </a:rPr>
              <a:t>Correlation</a:t>
            </a:r>
            <a:r>
              <a:rPr lang="es-CL" sz="1477" i="1" dirty="0">
                <a:solidFill>
                  <a:srgbClr val="FF0000"/>
                </a:solidFill>
              </a:rPr>
              <a:t> </a:t>
            </a:r>
            <a:r>
              <a:rPr lang="es-CL" sz="1477" i="1" dirty="0" err="1">
                <a:solidFill>
                  <a:srgbClr val="FF0000"/>
                </a:solidFill>
              </a:rPr>
              <a:t>Matrix</a:t>
            </a:r>
            <a:endParaRPr lang="en-US" sz="1477" i="1" dirty="0">
              <a:solidFill>
                <a:srgbClr val="FF0000"/>
              </a:solidFill>
            </a:endParaRPr>
          </a:p>
        </p:txBody>
      </p:sp>
      <p:pic>
        <p:nvPicPr>
          <p:cNvPr id="7" name="Imagen 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43" y="1859918"/>
            <a:ext cx="3933503" cy="4070490"/>
          </a:xfrm>
          <a:prstGeom prst="rect">
            <a:avLst/>
          </a:prstGeom>
        </p:spPr>
      </p:pic>
      <p:sp>
        <p:nvSpPr>
          <p:cNvPr id="2" name="Flecha derecha 1"/>
          <p:cNvSpPr/>
          <p:nvPr/>
        </p:nvSpPr>
        <p:spPr>
          <a:xfrm>
            <a:off x="4485256" y="3526919"/>
            <a:ext cx="764393" cy="398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158" y="2099621"/>
            <a:ext cx="3655791" cy="1795542"/>
          </a:xfrm>
          <a:prstGeom prst="rect">
            <a:avLst/>
          </a:prstGeom>
        </p:spPr>
      </p:pic>
      <mc:AlternateContent xmlns:mc="http://schemas.openxmlformats.org/markup-compatibility/2006" xmlns:a14="http://schemas.microsoft.com/office/drawing/2010/main">
        <mc:Choice Requires="a14">
          <p:sp>
            <p:nvSpPr>
              <p:cNvPr id="13" name="CuadroTexto 12"/>
              <p:cNvSpPr txBox="1"/>
              <p:nvPr/>
            </p:nvSpPr>
            <p:spPr>
              <a:xfrm>
                <a:off x="4837876" y="4175067"/>
                <a:ext cx="4121073" cy="1086516"/>
              </a:xfrm>
              <a:prstGeom prst="rect">
                <a:avLst/>
              </a:prstGeom>
              <a:noFill/>
            </p:spPr>
            <p:txBody>
              <a:bodyPr wrap="square" rtlCol="0">
                <a:spAutoFit/>
              </a:bodyPr>
              <a:lstStyle/>
              <a:p>
                <a:pPr algn="just"/>
                <a:r>
                  <a:rPr lang="es-CL" sz="1292" i="1" dirty="0">
                    <a:solidFill>
                      <a:srgbClr val="FF0000"/>
                    </a:solidFill>
                    <a:latin typeface="Calibri Light" panose="020F0302020204030204" pitchFamily="34" charset="0"/>
                    <a:cs typeface="Calibri Light" panose="020F0302020204030204" pitchFamily="34" charset="0"/>
                  </a:rPr>
                  <a:t>Considerando una significancia del 0,05 (</a:t>
                </a:r>
                <a14:m>
                  <m:oMath xmlns:m="http://schemas.openxmlformats.org/officeDocument/2006/math">
                    <m:r>
                      <a:rPr lang="es-CL" sz="1292" i="1">
                        <a:solidFill>
                          <a:srgbClr val="FF0000"/>
                        </a:solidFill>
                        <a:latin typeface="Cambria Math" panose="02040503050406030204" pitchFamily="18" charset="0"/>
                        <a:ea typeface="Cambria Math" panose="02040503050406030204" pitchFamily="18" charset="0"/>
                      </a:rPr>
                      <m:t>𝛼</m:t>
                    </m:r>
                    <m:r>
                      <a:rPr lang="es-CL" sz="1292" i="1">
                        <a:solidFill>
                          <a:srgbClr val="FF0000"/>
                        </a:solidFill>
                        <a:latin typeface="Cambria Math" panose="02040503050406030204" pitchFamily="18" charset="0"/>
                        <a:ea typeface="Cambria Math" panose="02040503050406030204" pitchFamily="18" charset="0"/>
                      </a:rPr>
                      <m:t>=0,05)</m:t>
                    </m:r>
                  </m:oMath>
                </a14:m>
                <a:r>
                  <a:rPr lang="es-CL" sz="1292" i="1" dirty="0">
                    <a:solidFill>
                      <a:srgbClr val="FF0000"/>
                    </a:solidFill>
                    <a:latin typeface="Calibri Light" panose="020F0302020204030204" pitchFamily="34" charset="0"/>
                    <a:cs typeface="Calibri Light" panose="020F0302020204030204" pitchFamily="34" charset="0"/>
                  </a:rPr>
                  <a:t>, encontramos un valor del estadístico de Pearson es de 0,895 con una probabilidad de decisión menor a la significancia de 0,05.. Lo que implica que las variables estatura y peso están relacionadas significativamente en forma directa.</a:t>
                </a:r>
                <a:endParaRPr lang="en-US" sz="1292" i="1" dirty="0">
                  <a:solidFill>
                    <a:srgbClr val="FF0000"/>
                  </a:solidFill>
                  <a:latin typeface="Calibri Light" panose="020F0302020204030204" pitchFamily="34" charset="0"/>
                  <a:cs typeface="Calibri Light" panose="020F0302020204030204" pitchFamily="34" charset="0"/>
                </a:endParaRPr>
              </a:p>
            </p:txBody>
          </p:sp>
        </mc:Choice>
        <mc:Fallback xmlns="">
          <p:sp>
            <p:nvSpPr>
              <p:cNvPr id="13" name="CuadroTexto 12"/>
              <p:cNvSpPr txBox="1">
                <a:spLocks noRot="1" noChangeAspect="1" noMove="1" noResize="1" noEditPoints="1" noAdjustHandles="1" noChangeArrowheads="1" noChangeShapeType="1" noTextEdit="1"/>
              </p:cNvSpPr>
              <p:nvPr/>
            </p:nvSpPr>
            <p:spPr>
              <a:xfrm>
                <a:off x="4837876" y="4175067"/>
                <a:ext cx="4121073" cy="1086516"/>
              </a:xfrm>
              <a:prstGeom prst="rect">
                <a:avLst/>
              </a:prstGeom>
              <a:blipFill>
                <a:blip r:embed="rId4"/>
                <a:stretch>
                  <a:fillRect l="-296" t="-562" r="-148" b="-3933"/>
                </a:stretch>
              </a:blipFill>
            </p:spPr>
            <p:txBody>
              <a:bodyPr/>
              <a:lstStyle/>
              <a:p>
                <a:r>
                  <a:rPr lang="es-CL">
                    <a:noFill/>
                  </a:rPr>
                  <a:t> </a:t>
                </a:r>
              </a:p>
            </p:txBody>
          </p:sp>
        </mc:Fallback>
      </mc:AlternateContent>
      <p:sp>
        <p:nvSpPr>
          <p:cNvPr id="9" name="Rectángulo 8"/>
          <p:cNvSpPr/>
          <p:nvPr/>
        </p:nvSpPr>
        <p:spPr>
          <a:xfrm>
            <a:off x="650334" y="4426034"/>
            <a:ext cx="864096" cy="1994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21963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1000"/>
                                        <p:tgtEl>
                                          <p:spTgt spid="13">
                                            <p:txEl>
                                              <p:pRg st="0" end="0"/>
                                            </p:txEl>
                                          </p:spTgt>
                                        </p:tgtEl>
                                      </p:cBhvr>
                                    </p:animEffect>
                                    <p:anim calcmode="lin" valueType="num">
                                      <p:cBhvr>
                                        <p:cTn id="5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26</a:t>
            </a:fld>
            <a:endParaRPr lang="es-ES" altLang="en-US"/>
          </a:p>
        </p:txBody>
      </p:sp>
      <p:sp>
        <p:nvSpPr>
          <p:cNvPr id="4" name="CuadroTexto 3"/>
          <p:cNvSpPr txBox="1"/>
          <p:nvPr/>
        </p:nvSpPr>
        <p:spPr>
          <a:xfrm>
            <a:off x="637466" y="437899"/>
            <a:ext cx="5915734" cy="348109"/>
          </a:xfrm>
          <a:prstGeom prst="rect">
            <a:avLst/>
          </a:prstGeom>
          <a:noFill/>
        </p:spPr>
        <p:txBody>
          <a:bodyPr wrap="square" rtlCol="0">
            <a:spAutoFit/>
          </a:bodyPr>
          <a:lstStyle/>
          <a:p>
            <a:r>
              <a:rPr lang="es-CL" sz="1662" i="1" dirty="0">
                <a:solidFill>
                  <a:srgbClr val="FF0000"/>
                </a:solidFill>
              </a:rPr>
              <a:t>Para ver la relación mediante el gráfico de dispersión:</a:t>
            </a:r>
            <a:endParaRPr lang="en-US" sz="1662" i="1" dirty="0">
              <a:solidFill>
                <a:srgbClr val="FF0000"/>
              </a:solidFill>
            </a:endParaRP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89" y="1169056"/>
            <a:ext cx="1994068" cy="3722260"/>
          </a:xfrm>
          <a:prstGeom prst="rect">
            <a:avLst/>
          </a:prstGeom>
        </p:spPr>
      </p:pic>
      <p:sp>
        <p:nvSpPr>
          <p:cNvPr id="6" name="Rectángulo 5"/>
          <p:cNvSpPr/>
          <p:nvPr/>
        </p:nvSpPr>
        <p:spPr>
          <a:xfrm>
            <a:off x="317989" y="4359565"/>
            <a:ext cx="1262910" cy="265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932" y="1185731"/>
            <a:ext cx="3376420" cy="1711518"/>
          </a:xfrm>
          <a:prstGeom prst="rect">
            <a:avLst/>
          </a:prstGeom>
        </p:spPr>
      </p:pic>
      <p:sp>
        <p:nvSpPr>
          <p:cNvPr id="8" name="Rectángulo 7"/>
          <p:cNvSpPr/>
          <p:nvPr/>
        </p:nvSpPr>
        <p:spPr>
          <a:xfrm>
            <a:off x="2577932" y="1235525"/>
            <a:ext cx="997034" cy="332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9" name="Imagen 8"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380" y="3362012"/>
            <a:ext cx="3352973" cy="3130222"/>
          </a:xfrm>
          <a:prstGeom prst="rect">
            <a:avLst/>
          </a:prstGeom>
        </p:spPr>
      </p:pic>
      <p:sp>
        <p:nvSpPr>
          <p:cNvPr id="10" name="CuadroTexto 9"/>
          <p:cNvSpPr txBox="1"/>
          <p:nvPr/>
        </p:nvSpPr>
        <p:spPr>
          <a:xfrm>
            <a:off x="6552022" y="4824848"/>
            <a:ext cx="2586015" cy="774251"/>
          </a:xfrm>
          <a:prstGeom prst="rect">
            <a:avLst/>
          </a:prstGeom>
          <a:noFill/>
        </p:spPr>
        <p:txBody>
          <a:bodyPr wrap="square" rtlCol="0">
            <a:spAutoFit/>
          </a:bodyPr>
          <a:lstStyle/>
          <a:p>
            <a:r>
              <a:rPr lang="es-CL" sz="1477" i="1" dirty="0">
                <a:solidFill>
                  <a:srgbClr val="FF0000"/>
                </a:solidFill>
              </a:rPr>
              <a:t>Se aprecia una tendencia lineal positiva entre las variables peso y estatura.</a:t>
            </a:r>
            <a:endParaRPr lang="en-US" sz="1477" i="1" dirty="0">
              <a:solidFill>
                <a:srgbClr val="FF0000"/>
              </a:solidFill>
            </a:endParaRPr>
          </a:p>
        </p:txBody>
      </p:sp>
      <p:sp>
        <p:nvSpPr>
          <p:cNvPr id="11" name="Flecha derecha 10"/>
          <p:cNvSpPr/>
          <p:nvPr/>
        </p:nvSpPr>
        <p:spPr>
          <a:xfrm>
            <a:off x="6018056" y="4942508"/>
            <a:ext cx="451237" cy="265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5041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4B0C1AAE-C13A-4ED2-BB06-E3E75B7A194C}" type="slidenum">
              <a:rPr lang="es-ES" altLang="en-US" smtClean="0"/>
              <a:pPr/>
              <a:t>27</a:t>
            </a:fld>
            <a:endParaRPr lang="es-ES" altLang="en-US"/>
          </a:p>
        </p:txBody>
      </p:sp>
      <mc:AlternateContent xmlns:mc="http://schemas.openxmlformats.org/markup-compatibility/2006" xmlns:a14="http://schemas.microsoft.com/office/drawing/2010/main">
        <mc:Choice Requires="a14">
          <p:sp>
            <p:nvSpPr>
              <p:cNvPr id="4" name="CuadroTexto 3"/>
              <p:cNvSpPr txBox="1"/>
              <p:nvPr/>
            </p:nvSpPr>
            <p:spPr>
              <a:xfrm>
                <a:off x="2251501" y="2830780"/>
                <a:ext cx="4259564" cy="5113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L" sz="3323" i="1">
                          <a:solidFill>
                            <a:srgbClr val="FF0000"/>
                          </a:solidFill>
                          <a:latin typeface="Cambria Math" panose="02040503050406030204" pitchFamily="18" charset="0"/>
                        </a:rPr>
                        <m:t>𝐻𝑎𝑠𝑡𝑎</m:t>
                      </m:r>
                      <m:r>
                        <a:rPr lang="es-CL" sz="3323" i="1">
                          <a:solidFill>
                            <a:srgbClr val="FF0000"/>
                          </a:solidFill>
                          <a:latin typeface="Cambria Math" panose="02040503050406030204" pitchFamily="18" charset="0"/>
                        </a:rPr>
                        <m:t> </m:t>
                      </m:r>
                      <m:r>
                        <a:rPr lang="es-CL" sz="3323" i="1">
                          <a:solidFill>
                            <a:srgbClr val="FF0000"/>
                          </a:solidFill>
                          <a:latin typeface="Cambria Math" panose="02040503050406030204" pitchFamily="18" charset="0"/>
                        </a:rPr>
                        <m:t>𝑎𝑞𝑢𝑖</m:t>
                      </m:r>
                      <m:r>
                        <a:rPr lang="es-CL" sz="3323" i="1">
                          <a:solidFill>
                            <a:srgbClr val="FF0000"/>
                          </a:solidFill>
                          <a:latin typeface="Cambria Math" panose="02040503050406030204" pitchFamily="18" charset="0"/>
                        </a:rPr>
                        <m:t> </m:t>
                      </m:r>
                      <m:r>
                        <a:rPr lang="es-CL" sz="3323" i="1">
                          <a:solidFill>
                            <a:srgbClr val="FF0000"/>
                          </a:solidFill>
                          <a:latin typeface="Cambria Math" panose="02040503050406030204" pitchFamily="18" charset="0"/>
                        </a:rPr>
                        <m:t>𝑝𝑜𝑟</m:t>
                      </m:r>
                      <m:r>
                        <a:rPr lang="es-CL" sz="3323" i="1">
                          <a:solidFill>
                            <a:srgbClr val="FF0000"/>
                          </a:solidFill>
                          <a:latin typeface="Cambria Math" panose="02040503050406030204" pitchFamily="18" charset="0"/>
                        </a:rPr>
                        <m:t> </m:t>
                      </m:r>
                      <m:r>
                        <a:rPr lang="es-CL" sz="3323" i="1">
                          <a:solidFill>
                            <a:srgbClr val="FF0000"/>
                          </a:solidFill>
                          <a:latin typeface="Cambria Math" panose="02040503050406030204" pitchFamily="18" charset="0"/>
                        </a:rPr>
                        <m:t>𝐴h𝑜𝑟𝑎</m:t>
                      </m:r>
                    </m:oMath>
                  </m:oMathPara>
                </a14:m>
                <a:endParaRPr lang="en-US" sz="3323" dirty="0">
                  <a:solidFill>
                    <a:srgbClr val="FF0000"/>
                  </a:solidFill>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2251501" y="2830780"/>
                <a:ext cx="4259564" cy="511358"/>
              </a:xfrm>
              <a:prstGeom prst="rect">
                <a:avLst/>
              </a:prstGeom>
              <a:blipFill>
                <a:blip r:embed="rId2"/>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390212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251519" y="239952"/>
            <a:ext cx="8497193" cy="981434"/>
          </a:xfrm>
        </p:spPr>
        <p:txBody>
          <a:bodyPr>
            <a:noAutofit/>
          </a:bodyPr>
          <a:lstStyle/>
          <a:p>
            <a:r>
              <a:rPr lang="es-CL" altLang="en-US" sz="3000" i="1" dirty="0">
                <a:latin typeface="Calibri Light" panose="020F0302020204030204" pitchFamily="34" charset="0"/>
                <a:cs typeface="Calibri Light" panose="020F0302020204030204" pitchFamily="34" charset="0"/>
              </a:rPr>
              <a:t>Coeficientes de correlación </a:t>
            </a:r>
            <a:r>
              <a:rPr lang="es-CL" altLang="en-US" sz="3000" i="1" dirty="0" err="1">
                <a:solidFill>
                  <a:srgbClr val="FF0000"/>
                </a:solidFill>
                <a:latin typeface="Calibri Light" panose="020F0302020204030204" pitchFamily="34" charset="0"/>
                <a:cs typeface="Calibri Light" panose="020F0302020204030204" pitchFamily="34" charset="0"/>
              </a:rPr>
              <a:t>Bivariados</a:t>
            </a:r>
            <a:br>
              <a:rPr lang="es-CL" altLang="en-US" sz="3000" i="1" dirty="0">
                <a:solidFill>
                  <a:srgbClr val="FF0000"/>
                </a:solidFill>
                <a:latin typeface="Calibri Light" panose="020F0302020204030204" pitchFamily="34" charset="0"/>
                <a:cs typeface="Calibri Light" panose="020F0302020204030204" pitchFamily="34" charset="0"/>
              </a:rPr>
            </a:br>
            <a:r>
              <a:rPr lang="es-CL" altLang="en-US" sz="3000" i="1" dirty="0">
                <a:latin typeface="Calibri Light" panose="020F0302020204030204" pitchFamily="34" charset="0"/>
                <a:cs typeface="Calibri Light" panose="020F0302020204030204" pitchFamily="34" charset="0"/>
              </a:rPr>
              <a:t>según el nivel de medición</a:t>
            </a:r>
          </a:p>
        </p:txBody>
      </p:sp>
      <p:sp>
        <p:nvSpPr>
          <p:cNvPr id="8" name="7 Rectángulo"/>
          <p:cNvSpPr/>
          <p:nvPr/>
        </p:nvSpPr>
        <p:spPr>
          <a:xfrm>
            <a:off x="611188" y="692150"/>
            <a:ext cx="8137525" cy="5545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rgbClr val="FF3300"/>
              </a:buClr>
              <a:defRPr/>
            </a:pPr>
            <a:endParaRPr lang="es-CL"/>
          </a:p>
        </p:txBody>
      </p:sp>
      <p:sp>
        <p:nvSpPr>
          <p:cNvPr id="9" name="8 Rectángulo"/>
          <p:cNvSpPr/>
          <p:nvPr/>
        </p:nvSpPr>
        <p:spPr>
          <a:xfrm>
            <a:off x="611188" y="765175"/>
            <a:ext cx="7848600" cy="5184775"/>
          </a:xfrm>
          <a:prstGeom prst="rect">
            <a:avLst/>
          </a:prstGeom>
          <a:noFill/>
          <a:ln>
            <a:noFill/>
          </a:ln>
          <a:effectLst>
            <a:outerShdw blurRad="12700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rgbClr val="FF3300"/>
              </a:buClr>
              <a:defRPr/>
            </a:pPr>
            <a:endParaRPr lang="es-CL"/>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7" y="1466460"/>
            <a:ext cx="7553325" cy="296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6444208" y="3692486"/>
            <a:ext cx="1079500" cy="50482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marL="342900" indent="-342900" algn="just">
              <a:spcBef>
                <a:spcPct val="20000"/>
              </a:spcBef>
              <a:buClr>
                <a:srgbClr val="FF3300"/>
              </a:buClr>
              <a:defRPr sz="2400">
                <a:solidFill>
                  <a:schemeClr val="tx1"/>
                </a:solidFill>
                <a:latin typeface="Calibri" panose="020F0502020204030204" pitchFamily="34" charset="0"/>
              </a:defRPr>
            </a:lvl1pPr>
            <a:lvl2pPr marL="742950" indent="-285750" algn="just">
              <a:spcBef>
                <a:spcPct val="20000"/>
              </a:spcBef>
              <a:buClr>
                <a:srgbClr val="FF3300"/>
              </a:buClr>
              <a:buChar char="–"/>
              <a:defRPr sz="2000">
                <a:solidFill>
                  <a:schemeClr val="tx1"/>
                </a:solidFill>
                <a:latin typeface="Calibri" panose="020F0502020204030204" pitchFamily="34" charset="0"/>
              </a:defRPr>
            </a:lvl2pPr>
            <a:lvl3pPr marL="1143000" indent="-228600" algn="just">
              <a:spcBef>
                <a:spcPct val="20000"/>
              </a:spcBef>
              <a:buClr>
                <a:srgbClr val="FF3300"/>
              </a:buClr>
              <a:buChar char="•"/>
              <a:defRPr sz="2000">
                <a:solidFill>
                  <a:schemeClr val="tx1"/>
                </a:solidFill>
                <a:latin typeface="Calibri" panose="020F0502020204030204" pitchFamily="34" charset="0"/>
              </a:defRPr>
            </a:lvl3pPr>
            <a:lvl4pPr marL="1600200" indent="-228600" algn="just">
              <a:spcBef>
                <a:spcPct val="20000"/>
              </a:spcBef>
              <a:buClr>
                <a:srgbClr val="FF3300"/>
              </a:buClr>
              <a:buChar char="–"/>
              <a:defRPr>
                <a:solidFill>
                  <a:schemeClr val="tx1"/>
                </a:solidFill>
                <a:latin typeface="Calibri" panose="020F0502020204030204" pitchFamily="34" charset="0"/>
              </a:defRPr>
            </a:lvl4pPr>
            <a:lvl5pPr marL="2057400" indent="-228600" algn="just">
              <a:spcBef>
                <a:spcPct val="20000"/>
              </a:spcBef>
              <a:buClr>
                <a:srgbClr val="FF3300"/>
              </a:buClr>
              <a:buChar char="»"/>
              <a:defRPr>
                <a:solidFill>
                  <a:schemeClr val="tx1"/>
                </a:solidFill>
                <a:latin typeface="Calibri" panose="020F0502020204030204" pitchFamily="34" charset="0"/>
              </a:defRPr>
            </a:lvl5pPr>
            <a:lvl6pPr marL="25146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6pPr>
            <a:lvl7pPr marL="29718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7pPr>
            <a:lvl8pPr marL="34290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8pPr>
            <a:lvl9pPr marL="38862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9pPr>
          </a:lstStyle>
          <a:p>
            <a:pPr algn="ctr" eaLnBrk="1" hangingPunct="1"/>
            <a:endParaRPr lang="es-CL" altLang="en-US" sz="3800">
              <a:latin typeface="Verdana" panose="020B0604030504040204" pitchFamily="34" charset="0"/>
            </a:endParaRPr>
          </a:p>
        </p:txBody>
      </p:sp>
      <p:sp>
        <p:nvSpPr>
          <p:cNvPr id="2" name="1 CuadroTexto"/>
          <p:cNvSpPr txBox="1">
            <a:spLocks noChangeArrowheads="1"/>
          </p:cNvSpPr>
          <p:nvPr/>
        </p:nvSpPr>
        <p:spPr bwMode="auto">
          <a:xfrm>
            <a:off x="342901" y="4814888"/>
            <a:ext cx="880109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just">
              <a:spcBef>
                <a:spcPct val="20000"/>
              </a:spcBef>
              <a:buClr>
                <a:srgbClr val="FF3300"/>
              </a:buClr>
              <a:defRPr sz="2400">
                <a:solidFill>
                  <a:schemeClr val="tx1"/>
                </a:solidFill>
                <a:latin typeface="Calibri" panose="020F0502020204030204" pitchFamily="34" charset="0"/>
              </a:defRPr>
            </a:lvl1pPr>
            <a:lvl2pPr marL="742950" indent="-285750" algn="just">
              <a:spcBef>
                <a:spcPct val="20000"/>
              </a:spcBef>
              <a:buClr>
                <a:srgbClr val="FF3300"/>
              </a:buClr>
              <a:buChar char="–"/>
              <a:defRPr sz="2000">
                <a:solidFill>
                  <a:schemeClr val="tx1"/>
                </a:solidFill>
                <a:latin typeface="Calibri" panose="020F0502020204030204" pitchFamily="34" charset="0"/>
              </a:defRPr>
            </a:lvl2pPr>
            <a:lvl3pPr marL="1143000" indent="-228600" algn="just">
              <a:spcBef>
                <a:spcPct val="20000"/>
              </a:spcBef>
              <a:buClr>
                <a:srgbClr val="FF3300"/>
              </a:buClr>
              <a:buChar char="•"/>
              <a:defRPr sz="2000">
                <a:solidFill>
                  <a:schemeClr val="tx1"/>
                </a:solidFill>
                <a:latin typeface="Calibri" panose="020F0502020204030204" pitchFamily="34" charset="0"/>
              </a:defRPr>
            </a:lvl3pPr>
            <a:lvl4pPr marL="1600200" indent="-228600" algn="just">
              <a:spcBef>
                <a:spcPct val="20000"/>
              </a:spcBef>
              <a:buClr>
                <a:srgbClr val="FF3300"/>
              </a:buClr>
              <a:buChar char="–"/>
              <a:defRPr>
                <a:solidFill>
                  <a:schemeClr val="tx1"/>
                </a:solidFill>
                <a:latin typeface="Calibri" panose="020F0502020204030204" pitchFamily="34" charset="0"/>
              </a:defRPr>
            </a:lvl4pPr>
            <a:lvl5pPr marL="2057400" indent="-228600" algn="just">
              <a:spcBef>
                <a:spcPct val="20000"/>
              </a:spcBef>
              <a:buClr>
                <a:srgbClr val="FF3300"/>
              </a:buClr>
              <a:buChar char="»"/>
              <a:defRPr>
                <a:solidFill>
                  <a:schemeClr val="tx1"/>
                </a:solidFill>
                <a:latin typeface="Calibri" panose="020F0502020204030204" pitchFamily="34" charset="0"/>
              </a:defRPr>
            </a:lvl5pPr>
            <a:lvl6pPr marL="25146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6pPr>
            <a:lvl7pPr marL="29718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7pPr>
            <a:lvl8pPr marL="34290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8pPr>
            <a:lvl9pPr marL="3886200" indent="-228600" algn="just" eaLnBrk="0" fontAlgn="base" hangingPunct="0">
              <a:spcBef>
                <a:spcPct val="20000"/>
              </a:spcBef>
              <a:spcAft>
                <a:spcPct val="0"/>
              </a:spcAft>
              <a:buClr>
                <a:srgbClr val="FF3300"/>
              </a:buClr>
              <a:buChar char="»"/>
              <a:defRPr>
                <a:solidFill>
                  <a:schemeClr val="tx1"/>
                </a:solidFill>
                <a:latin typeface="Calibri" panose="020F0502020204030204" pitchFamily="34" charset="0"/>
              </a:defRPr>
            </a:lvl9pPr>
          </a:lstStyle>
          <a:p>
            <a:pPr algn="ctr" eaLnBrk="1" hangingPunct="1"/>
            <a:r>
              <a:rPr lang="es-CL" altLang="en-US" sz="2000" dirty="0">
                <a:latin typeface="Calibri Light" panose="020F0302020204030204" pitchFamily="34" charset="0"/>
                <a:cs typeface="Calibri Light" panose="020F0302020204030204" pitchFamily="34" charset="0"/>
              </a:rPr>
              <a:t>pero…</a:t>
            </a:r>
          </a:p>
          <a:p>
            <a:pPr marL="342900" indent="-342900" algn="ctr" eaLnBrk="1" hangingPunct="1">
              <a:buAutoNum type="arabicParenBoth"/>
            </a:pPr>
            <a:r>
              <a:rPr lang="es-CL" altLang="en-US" sz="2000" i="1" dirty="0">
                <a:latin typeface="Calibri Light" panose="020F0302020204030204" pitchFamily="34" charset="0"/>
                <a:cs typeface="Calibri Light" panose="020F0302020204030204" pitchFamily="34" charset="0"/>
              </a:rPr>
              <a:t>¿cómo se interpreta una correlación en el contexto de una </a:t>
            </a:r>
            <a:r>
              <a:rPr lang="es-CL" altLang="en-US" sz="2000" b="1" i="1" dirty="0">
                <a:latin typeface="Calibri Light" panose="020F0302020204030204" pitchFamily="34" charset="0"/>
                <a:cs typeface="Calibri Light" panose="020F0302020204030204" pitchFamily="34" charset="0"/>
              </a:rPr>
              <a:t>Prueba de Hipótesis</a:t>
            </a:r>
            <a:r>
              <a:rPr lang="es-CL" altLang="en-US" sz="2000" i="1" dirty="0">
                <a:latin typeface="Calibri Light" panose="020F0302020204030204" pitchFamily="34" charset="0"/>
                <a:cs typeface="Calibri Light" panose="020F0302020204030204" pitchFamily="34" charset="0"/>
              </a:rPr>
              <a:t>?</a:t>
            </a:r>
          </a:p>
          <a:p>
            <a:pPr algn="ctr" eaLnBrk="1" hangingPunct="1"/>
            <a:endParaRPr lang="es-CL" altLang="en-US" sz="2000" i="1" dirty="0">
              <a:latin typeface="Calibri Light" panose="020F0302020204030204" pitchFamily="34" charset="0"/>
              <a:cs typeface="Calibri Light" panose="020F0302020204030204" pitchFamily="34" charset="0"/>
            </a:endParaRPr>
          </a:p>
          <a:p>
            <a:pPr algn="ctr" eaLnBrk="1" hangingPunct="1"/>
            <a:r>
              <a:rPr lang="es-CL" altLang="en-US" sz="2000" i="1" dirty="0">
                <a:solidFill>
                  <a:srgbClr val="FF0000"/>
                </a:solidFill>
                <a:latin typeface="Calibri Light" panose="020F0302020204030204" pitchFamily="34" charset="0"/>
                <a:cs typeface="Calibri Light" panose="020F0302020204030204" pitchFamily="34" charset="0"/>
              </a:rPr>
              <a:t>(2) </a:t>
            </a:r>
            <a:r>
              <a:rPr lang="es-CL" altLang="en-US" sz="2000" i="1" dirty="0">
                <a:latin typeface="Calibri Light" panose="020F0302020204030204" pitchFamily="34" charset="0"/>
                <a:cs typeface="Calibri Light" panose="020F0302020204030204" pitchFamily="34" charset="0"/>
              </a:rPr>
              <a:t>¿Qué se hace </a:t>
            </a:r>
            <a:r>
              <a:rPr lang="es-CL" altLang="en-US" sz="2000" b="1" i="1" dirty="0">
                <a:latin typeface="Calibri Light" panose="020F0302020204030204" pitchFamily="34" charset="0"/>
                <a:cs typeface="Calibri Light" panose="020F0302020204030204" pitchFamily="34" charset="0"/>
              </a:rPr>
              <a:t>luego de establecer </a:t>
            </a:r>
            <a:r>
              <a:rPr lang="es-CL" altLang="en-US" sz="2000" i="1" dirty="0">
                <a:latin typeface="Calibri Light" panose="020F0302020204030204" pitchFamily="34" charset="0"/>
                <a:cs typeface="Calibri Light" panose="020F0302020204030204" pitchFamily="34" charset="0"/>
              </a:rPr>
              <a:t>que hay relación?</a:t>
            </a:r>
          </a:p>
        </p:txBody>
      </p:sp>
      <p:sp>
        <p:nvSpPr>
          <p:cNvPr id="3" name="Marcador de número de diapositiva 2"/>
          <p:cNvSpPr>
            <a:spLocks noGrp="1"/>
          </p:cNvSpPr>
          <p:nvPr>
            <p:ph type="sldNum" sz="quarter" idx="12"/>
          </p:nvPr>
        </p:nvSpPr>
        <p:spPr/>
        <p:txBody>
          <a:bodyPr/>
          <a:lstStyle/>
          <a:p>
            <a:fld id="{7AD5B218-6713-4B1E-80E6-A43712756913}" type="slidenum">
              <a:rPr lang="es-CL" smtClean="0"/>
              <a:t>3</a:t>
            </a:fld>
            <a:endParaRPr lang="es-CL"/>
          </a:p>
        </p:txBody>
      </p:sp>
    </p:spTree>
    <p:extLst>
      <p:ext uri="{BB962C8B-B14F-4D97-AF65-F5344CB8AC3E}">
        <p14:creationId xmlns:p14="http://schemas.microsoft.com/office/powerpoint/2010/main" val="1554851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Autofit/>
          </a:bodyPr>
          <a:lstStyle/>
          <a:p>
            <a:pPr eaLnBrk="1" hangingPunct="1"/>
            <a:r>
              <a:rPr lang="es-ES" altLang="es-CL" sz="3000" i="1" dirty="0">
                <a:solidFill>
                  <a:srgbClr val="FF0000"/>
                </a:solidFill>
                <a:latin typeface="Calibri Light" panose="020F0302020204030204" pitchFamily="34" charset="0"/>
                <a:cs typeface="Calibri Light" panose="020F0302020204030204" pitchFamily="34" charset="0"/>
              </a:rPr>
              <a:t>Coeficiente de Correlación Lineal de Pearson</a:t>
            </a:r>
          </a:p>
        </p:txBody>
      </p:sp>
      <p:sp>
        <p:nvSpPr>
          <p:cNvPr id="8195" name="Rectangle 2"/>
          <p:cNvSpPr>
            <a:spLocks noGrp="1" noChangeArrowheads="1"/>
          </p:cNvSpPr>
          <p:nvPr>
            <p:ph type="body" sz="half" idx="1"/>
          </p:nvPr>
        </p:nvSpPr>
        <p:spPr>
          <a:xfrm>
            <a:off x="451339" y="1235320"/>
            <a:ext cx="8441141" cy="2769744"/>
          </a:xfrm>
        </p:spPr>
        <p:txBody>
          <a:bodyPr/>
          <a:lstStyle/>
          <a:p>
            <a:pPr algn="just" eaLnBrk="1" hangingPunct="1">
              <a:lnSpc>
                <a:spcPct val="90000"/>
              </a:lnSpc>
            </a:pPr>
            <a:r>
              <a:rPr lang="es-ES" altLang="es-CL" sz="2000" i="1" dirty="0">
                <a:latin typeface="Calibri Light" panose="020F0302020204030204" pitchFamily="34" charset="0"/>
                <a:cs typeface="Calibri Light" panose="020F0302020204030204" pitchFamily="34" charset="0"/>
              </a:rPr>
              <a:t>El </a:t>
            </a:r>
            <a:r>
              <a:rPr lang="es-ES" altLang="es-CL" sz="2000" i="1" dirty="0">
                <a:solidFill>
                  <a:srgbClr val="CC3300"/>
                </a:solidFill>
                <a:latin typeface="Calibri Light" panose="020F0302020204030204" pitchFamily="34" charset="0"/>
                <a:cs typeface="Calibri Light" panose="020F0302020204030204" pitchFamily="34" charset="0"/>
              </a:rPr>
              <a:t>coeficiente de correlación lineal de Pearson</a:t>
            </a:r>
            <a:r>
              <a:rPr lang="es-ES" altLang="es-CL" sz="2000" i="1" dirty="0">
                <a:latin typeface="Calibri Light" panose="020F0302020204030204" pitchFamily="34" charset="0"/>
                <a:cs typeface="Calibri Light" panose="020F0302020204030204" pitchFamily="34" charset="0"/>
              </a:rPr>
              <a:t> de dos variables, </a:t>
            </a:r>
            <a:r>
              <a:rPr lang="es-ES" altLang="es-CL" sz="2000" b="1" i="1" dirty="0">
                <a:solidFill>
                  <a:srgbClr val="FF0000"/>
                </a:solidFill>
                <a:latin typeface="Calibri Light" panose="020F0302020204030204" pitchFamily="34" charset="0"/>
                <a:cs typeface="Calibri Light" panose="020F0302020204030204" pitchFamily="34" charset="0"/>
              </a:rPr>
              <a:t>r</a:t>
            </a:r>
            <a:r>
              <a:rPr lang="es-ES" altLang="es-CL" sz="2000" i="1" dirty="0">
                <a:latin typeface="Calibri Light" panose="020F0302020204030204" pitchFamily="34" charset="0"/>
                <a:cs typeface="Calibri Light" panose="020F0302020204030204" pitchFamily="34" charset="0"/>
              </a:rPr>
              <a:t>, nos indica si los puntos, en un grafico de dispersión, tienen una </a:t>
            </a:r>
            <a:r>
              <a:rPr lang="es-ES" altLang="es-CL" sz="2000" i="1" dirty="0">
                <a:solidFill>
                  <a:srgbClr val="0066FF"/>
                </a:solidFill>
                <a:latin typeface="Calibri Light" panose="020F0302020204030204" pitchFamily="34" charset="0"/>
                <a:cs typeface="Calibri Light" panose="020F0302020204030204" pitchFamily="34" charset="0"/>
              </a:rPr>
              <a:t>tendencia a disponerse alineadamente.</a:t>
            </a:r>
          </a:p>
          <a:p>
            <a:pPr marL="457200" lvl="1" indent="0" algn="just" eaLnBrk="1" hangingPunct="1">
              <a:lnSpc>
                <a:spcPct val="90000"/>
              </a:lnSpc>
              <a:buNone/>
            </a:pPr>
            <a:endParaRPr lang="es-ES" altLang="es-CL" sz="2000" i="1" dirty="0">
              <a:latin typeface="Calibri Light" panose="020F0302020204030204" pitchFamily="34" charset="0"/>
              <a:cs typeface="Calibri Light" panose="020F0302020204030204" pitchFamily="34" charset="0"/>
            </a:endParaRPr>
          </a:p>
          <a:p>
            <a:pPr algn="just" eaLnBrk="1" hangingPunct="1">
              <a:lnSpc>
                <a:spcPct val="90000"/>
              </a:lnSpc>
            </a:pPr>
            <a:r>
              <a:rPr lang="es-ES" altLang="es-CL" sz="2000" b="1" i="1" dirty="0">
                <a:solidFill>
                  <a:srgbClr val="FF0000"/>
                </a:solidFill>
                <a:latin typeface="Calibri Light" panose="020F0302020204030204" pitchFamily="34" charset="0"/>
                <a:cs typeface="Calibri Light" panose="020F0302020204030204" pitchFamily="34" charset="0"/>
              </a:rPr>
              <a:t>r </a:t>
            </a:r>
            <a:r>
              <a:rPr lang="es-ES" altLang="es-CL" sz="2000" i="1" dirty="0">
                <a:latin typeface="Calibri Light" panose="020F0302020204030204" pitchFamily="34" charset="0"/>
                <a:cs typeface="Calibri Light" panose="020F0302020204030204" pitchFamily="34" charset="0"/>
              </a:rPr>
              <a:t>es útil para determinar si hay relación </a:t>
            </a:r>
            <a:r>
              <a:rPr lang="es-ES" altLang="es-CL" sz="2000" b="1" i="1" dirty="0">
                <a:solidFill>
                  <a:srgbClr val="FF0000"/>
                </a:solidFill>
                <a:latin typeface="Calibri Light" panose="020F0302020204030204" pitchFamily="34" charset="0"/>
                <a:cs typeface="Calibri Light" panose="020F0302020204030204" pitchFamily="34" charset="0"/>
              </a:rPr>
              <a:t>lineal</a:t>
            </a:r>
            <a:r>
              <a:rPr lang="es-ES" altLang="es-CL" sz="2000" i="1" dirty="0">
                <a:latin typeface="Calibri Light" panose="020F0302020204030204" pitchFamily="34" charset="0"/>
                <a:cs typeface="Calibri Light" panose="020F0302020204030204" pitchFamily="34" charset="0"/>
              </a:rPr>
              <a:t> entre dos variables, pero </a:t>
            </a:r>
            <a:r>
              <a:rPr lang="es-ES" altLang="es-CL" sz="2000" b="1" i="1" dirty="0">
                <a:solidFill>
                  <a:srgbClr val="FF0000"/>
                </a:solidFill>
                <a:latin typeface="Calibri Light" panose="020F0302020204030204" pitchFamily="34" charset="0"/>
                <a:cs typeface="Calibri Light" panose="020F0302020204030204" pitchFamily="34" charset="0"/>
              </a:rPr>
              <a:t>no servirá para otro tipo de relaciones</a:t>
            </a:r>
            <a:r>
              <a:rPr lang="es-ES" altLang="es-CL" sz="2000" i="1" dirty="0">
                <a:latin typeface="Calibri Light" panose="020F0302020204030204" pitchFamily="34" charset="0"/>
                <a:cs typeface="Calibri Light" panose="020F0302020204030204" pitchFamily="34" charset="0"/>
              </a:rPr>
              <a:t> (cuadrática, logarítmica,...)</a:t>
            </a:r>
          </a:p>
          <a:p>
            <a:pPr eaLnBrk="1" hangingPunct="1">
              <a:lnSpc>
                <a:spcPct val="90000"/>
              </a:lnSpc>
            </a:pPr>
            <a:endParaRPr lang="es-ES" altLang="es-CL" sz="1939" dirty="0"/>
          </a:p>
        </p:txBody>
      </p:sp>
      <p:graphicFrame>
        <p:nvGraphicFramePr>
          <p:cNvPr id="8196" name="Object 4"/>
          <p:cNvGraphicFramePr>
            <a:graphicFrameLocks noGrp="1" noChangeAspect="1"/>
          </p:cNvGraphicFramePr>
          <p:nvPr>
            <p:ph sz="quarter" idx="2"/>
            <p:extLst>
              <p:ext uri="{D42A27DB-BD31-4B8C-83A1-F6EECF244321}">
                <p14:modId xmlns:p14="http://schemas.microsoft.com/office/powerpoint/2010/main" val="732953529"/>
              </p:ext>
            </p:extLst>
          </p:nvPr>
        </p:nvGraphicFramePr>
        <p:xfrm>
          <a:off x="3347864" y="3356992"/>
          <a:ext cx="1622180" cy="1462454"/>
        </p:xfrm>
        <a:graphic>
          <a:graphicData uri="http://schemas.openxmlformats.org/presentationml/2006/ole">
            <mc:AlternateContent xmlns:mc="http://schemas.openxmlformats.org/markup-compatibility/2006">
              <mc:Choice xmlns:v="urn:schemas-microsoft-com:vml" Requires="v">
                <p:oleObj name="Ecuación" r:id="rId2" imgW="583947" imgH="469696" progId="Equation.3">
                  <p:embed/>
                </p:oleObj>
              </mc:Choice>
              <mc:Fallback>
                <p:oleObj name="Ecuación" r:id="rId2" imgW="583947" imgH="469696" progId="Equation.3">
                  <p:embed/>
                  <p:pic>
                    <p:nvPicPr>
                      <p:cNvPr id="819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356992"/>
                        <a:ext cx="1622180" cy="14624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CuadroTexto 1"/>
              <p:cNvSpPr txBox="1"/>
              <p:nvPr/>
            </p:nvSpPr>
            <p:spPr>
              <a:xfrm>
                <a:off x="4285968" y="5135263"/>
                <a:ext cx="13681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CL" b="0" i="1" smtClean="0">
                          <a:latin typeface="Cambria Math" panose="02040503050406030204" pitchFamily="18" charset="0"/>
                        </a:rPr>
                        <m:t>𝐷𝑜𝑛𝑑𝑒</m:t>
                      </m:r>
                    </m:oMath>
                  </m:oMathPara>
                </a14:m>
                <a:endParaRPr lang="es-CL" dirty="0"/>
              </a:p>
            </p:txBody>
          </p:sp>
        </mc:Choice>
        <mc:Fallback xmlns="">
          <p:sp>
            <p:nvSpPr>
              <p:cNvPr id="2" name="CuadroTexto 1"/>
              <p:cNvSpPr txBox="1">
                <a:spLocks noRot="1" noChangeAspect="1" noMove="1" noResize="1" noEditPoints="1" noAdjustHandles="1" noChangeArrowheads="1" noChangeShapeType="1" noTextEdit="1"/>
              </p:cNvSpPr>
              <p:nvPr/>
            </p:nvSpPr>
            <p:spPr>
              <a:xfrm>
                <a:off x="4285968" y="5135263"/>
                <a:ext cx="1368152" cy="369332"/>
              </a:xfrm>
              <a:prstGeom prst="rect">
                <a:avLst/>
              </a:prstGeom>
              <a:blipFill>
                <a:blip r:embed="rId5"/>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rot="10800000" flipH="1" flipV="1">
                <a:off x="5364088" y="5330893"/>
                <a:ext cx="2809615" cy="3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b="0" i="1" smtClean="0">
                              <a:latin typeface="Cambria Math" panose="02040503050406030204" pitchFamily="18" charset="0"/>
                            </a:rPr>
                            <m:t>     </m:t>
                          </m:r>
                          <m:r>
                            <a:rPr lang="es-CL" i="1">
                              <a:latin typeface="Cambria Math" panose="02040503050406030204" pitchFamily="18" charset="0"/>
                            </a:rPr>
                            <m:t>𝑆</m:t>
                          </m:r>
                        </m:e>
                        <m:sub>
                          <m:r>
                            <a:rPr lang="es-CL" i="1">
                              <a:latin typeface="Cambria Math" panose="02040503050406030204" pitchFamily="18" charset="0"/>
                            </a:rPr>
                            <m:t>𝑥𝑦</m:t>
                          </m:r>
                        </m:sub>
                      </m:sSub>
                      <m:r>
                        <a:rPr lang="es-CL" i="1">
                          <a:latin typeface="Cambria Math" panose="02040503050406030204" pitchFamily="18" charset="0"/>
                        </a:rPr>
                        <m:t>=</m:t>
                      </m:r>
                      <m:r>
                        <a:rPr lang="es-CL" i="1">
                          <a:latin typeface="Cambria Math" panose="02040503050406030204" pitchFamily="18" charset="0"/>
                        </a:rPr>
                        <m:t>𝐶𝑜𝑣𝑎𝑟𝑖𝑎𝑛𝑧𝑎</m:t>
                      </m:r>
                      <m:r>
                        <a:rPr lang="es-CL" i="1">
                          <a:latin typeface="Cambria Math" panose="02040503050406030204" pitchFamily="18" charset="0"/>
                        </a:rPr>
                        <m:t> </m:t>
                      </m:r>
                      <m:r>
                        <a:rPr lang="es-CL" i="1">
                          <a:latin typeface="Cambria Math" panose="02040503050406030204" pitchFamily="18" charset="0"/>
                        </a:rPr>
                        <m:t>𝑑𝑒</m:t>
                      </m:r>
                      <m:r>
                        <a:rPr lang="es-CL" i="1">
                          <a:latin typeface="Cambria Math" panose="02040503050406030204" pitchFamily="18" charset="0"/>
                        </a:rPr>
                        <m:t> </m:t>
                      </m:r>
                      <m:r>
                        <a:rPr lang="es-CL" i="1">
                          <a:latin typeface="Cambria Math" panose="02040503050406030204" pitchFamily="18" charset="0"/>
                        </a:rPr>
                        <m:t>𝑥𝑦</m:t>
                      </m:r>
                    </m:oMath>
                  </m:oMathPara>
                </a14:m>
                <a:endParaRPr lang="es-CL" dirty="0"/>
              </a:p>
            </p:txBody>
          </p:sp>
        </mc:Choice>
        <mc:Fallback xmlns="">
          <p:sp>
            <p:nvSpPr>
              <p:cNvPr id="3" name="Rectángulo 2"/>
              <p:cNvSpPr>
                <a:spLocks noRot="1" noChangeAspect="1" noMove="1" noResize="1" noEditPoints="1" noAdjustHandles="1" noChangeArrowheads="1" noChangeShapeType="1" noTextEdit="1"/>
              </p:cNvSpPr>
              <p:nvPr/>
            </p:nvSpPr>
            <p:spPr>
              <a:xfrm rot="10800000" flipH="1" flipV="1">
                <a:off x="5364088" y="5330893"/>
                <a:ext cx="2809615" cy="391261"/>
              </a:xfrm>
              <a:prstGeom prst="rect">
                <a:avLst/>
              </a:prstGeom>
              <a:blipFill>
                <a:blip r:embed="rId6"/>
                <a:stretch>
                  <a:fillRect b="-3077"/>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rot="10800000" flipH="1" flipV="1">
                <a:off x="5364088" y="5733119"/>
                <a:ext cx="280961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i="1">
                              <a:latin typeface="Cambria Math" panose="02040503050406030204" pitchFamily="18" charset="0"/>
                            </a:rPr>
                            <m:t>𝑆</m:t>
                          </m:r>
                        </m:e>
                        <m:sub>
                          <m:r>
                            <a:rPr lang="es-CL" i="1">
                              <a:latin typeface="Cambria Math" panose="02040503050406030204" pitchFamily="18" charset="0"/>
                            </a:rPr>
                            <m:t>𝑥</m:t>
                          </m:r>
                        </m:sub>
                      </m:sSub>
                      <m:r>
                        <a:rPr lang="es-CL" i="1">
                          <a:latin typeface="Cambria Math" panose="02040503050406030204" pitchFamily="18" charset="0"/>
                        </a:rPr>
                        <m:t>=</m:t>
                      </m:r>
                      <m:r>
                        <a:rPr lang="es-CL" b="0" i="1" smtClean="0">
                          <a:latin typeface="Cambria Math" panose="02040503050406030204" pitchFamily="18" charset="0"/>
                        </a:rPr>
                        <m:t>𝐷𝑒𝑠𝑣𝑖𝑎𝑐𝑖</m:t>
                      </m:r>
                      <m:r>
                        <a:rPr lang="es-CL" b="0" i="1" smtClean="0">
                          <a:latin typeface="Cambria Math" panose="02040503050406030204" pitchFamily="18" charset="0"/>
                        </a:rPr>
                        <m:t>ó</m:t>
                      </m:r>
                      <m:r>
                        <a:rPr lang="es-CL" b="0" i="1" smtClean="0">
                          <a:latin typeface="Cambria Math" panose="02040503050406030204" pitchFamily="18" charset="0"/>
                        </a:rPr>
                        <m:t>𝑛</m:t>
                      </m:r>
                      <m:r>
                        <a:rPr lang="es-CL" b="0" i="1" smtClean="0">
                          <a:latin typeface="Cambria Math" panose="02040503050406030204" pitchFamily="18" charset="0"/>
                        </a:rPr>
                        <m:t> </m:t>
                      </m:r>
                      <m:r>
                        <a:rPr lang="es-CL" b="0" i="1" smtClean="0">
                          <a:latin typeface="Cambria Math" panose="02040503050406030204" pitchFamily="18" charset="0"/>
                        </a:rPr>
                        <m:t>𝑑𝑒</m:t>
                      </m:r>
                      <m:r>
                        <a:rPr lang="es-CL" b="0" i="1" smtClean="0">
                          <a:latin typeface="Cambria Math" panose="02040503050406030204" pitchFamily="18" charset="0"/>
                        </a:rPr>
                        <m:t> </m:t>
                      </m:r>
                      <m:r>
                        <a:rPr lang="es-CL" b="0" i="1" smtClean="0">
                          <a:latin typeface="Cambria Math" panose="02040503050406030204" pitchFamily="18" charset="0"/>
                        </a:rPr>
                        <m:t>𝑥</m:t>
                      </m:r>
                    </m:oMath>
                  </m:oMathPara>
                </a14:m>
                <a:endParaRPr lang="es-CL" dirty="0"/>
              </a:p>
            </p:txBody>
          </p:sp>
        </mc:Choice>
        <mc:Fallback xmlns="">
          <p:sp>
            <p:nvSpPr>
              <p:cNvPr id="8" name="Rectángulo 7"/>
              <p:cNvSpPr>
                <a:spLocks noRot="1" noChangeAspect="1" noMove="1" noResize="1" noEditPoints="1" noAdjustHandles="1" noChangeArrowheads="1" noChangeShapeType="1" noTextEdit="1"/>
              </p:cNvSpPr>
              <p:nvPr/>
            </p:nvSpPr>
            <p:spPr>
              <a:xfrm rot="10800000" flipH="1" flipV="1">
                <a:off x="5364088" y="5733119"/>
                <a:ext cx="2809615" cy="369332"/>
              </a:xfrm>
              <a:prstGeom prst="rect">
                <a:avLst/>
              </a:prstGeom>
              <a:blipFill>
                <a:blip r:embed="rId7"/>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rot="10800000" flipH="1" flipV="1">
                <a:off x="5364088" y="6091488"/>
                <a:ext cx="2809615" cy="391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s-CL" i="1">
                              <a:latin typeface="Cambria Math" panose="02040503050406030204" pitchFamily="18" charset="0"/>
                            </a:rPr>
                            <m:t>𝑆</m:t>
                          </m:r>
                        </m:e>
                        <m:sub>
                          <m:r>
                            <a:rPr lang="es-CL" b="0" i="1" smtClean="0">
                              <a:latin typeface="Cambria Math" panose="02040503050406030204" pitchFamily="18" charset="0"/>
                            </a:rPr>
                            <m:t>𝑦</m:t>
                          </m:r>
                        </m:sub>
                      </m:sSub>
                      <m:r>
                        <a:rPr lang="es-CL" i="1">
                          <a:latin typeface="Cambria Math" panose="02040503050406030204" pitchFamily="18" charset="0"/>
                        </a:rPr>
                        <m:t>=</m:t>
                      </m:r>
                      <m:r>
                        <a:rPr lang="es-CL" b="0" i="1" smtClean="0">
                          <a:latin typeface="Cambria Math" panose="02040503050406030204" pitchFamily="18" charset="0"/>
                        </a:rPr>
                        <m:t>𝐷𝑒𝑠𝑣𝑖𝑎𝑐𝑖</m:t>
                      </m:r>
                      <m:r>
                        <a:rPr lang="es-CL" b="0" i="1" smtClean="0">
                          <a:latin typeface="Cambria Math" panose="02040503050406030204" pitchFamily="18" charset="0"/>
                        </a:rPr>
                        <m:t>ó</m:t>
                      </m:r>
                      <m:r>
                        <a:rPr lang="es-CL" b="0" i="1" smtClean="0">
                          <a:latin typeface="Cambria Math" panose="02040503050406030204" pitchFamily="18" charset="0"/>
                        </a:rPr>
                        <m:t>𝑛</m:t>
                      </m:r>
                      <m:r>
                        <a:rPr lang="es-CL" b="0" i="1" smtClean="0">
                          <a:latin typeface="Cambria Math" panose="02040503050406030204" pitchFamily="18" charset="0"/>
                        </a:rPr>
                        <m:t> </m:t>
                      </m:r>
                      <m:r>
                        <a:rPr lang="es-CL" b="0" i="1" smtClean="0">
                          <a:latin typeface="Cambria Math" panose="02040503050406030204" pitchFamily="18" charset="0"/>
                        </a:rPr>
                        <m:t>𝑑𝑒</m:t>
                      </m:r>
                      <m:r>
                        <a:rPr lang="es-CL" b="0" i="1" smtClean="0">
                          <a:latin typeface="Cambria Math" panose="02040503050406030204" pitchFamily="18" charset="0"/>
                        </a:rPr>
                        <m:t> </m:t>
                      </m:r>
                      <m:r>
                        <a:rPr lang="es-CL" b="0" i="1" smtClean="0">
                          <a:latin typeface="Cambria Math" panose="02040503050406030204" pitchFamily="18" charset="0"/>
                        </a:rPr>
                        <m:t>𝑦</m:t>
                      </m:r>
                    </m:oMath>
                  </m:oMathPara>
                </a14:m>
                <a:endParaRPr lang="es-CL" dirty="0"/>
              </a:p>
            </p:txBody>
          </p:sp>
        </mc:Choice>
        <mc:Fallback xmlns="">
          <p:sp>
            <p:nvSpPr>
              <p:cNvPr id="9" name="Rectángulo 8"/>
              <p:cNvSpPr>
                <a:spLocks noRot="1" noChangeAspect="1" noMove="1" noResize="1" noEditPoints="1" noAdjustHandles="1" noChangeArrowheads="1" noChangeShapeType="1" noTextEdit="1"/>
              </p:cNvSpPr>
              <p:nvPr/>
            </p:nvSpPr>
            <p:spPr>
              <a:xfrm rot="10800000" flipH="1" flipV="1">
                <a:off x="5364088" y="6091488"/>
                <a:ext cx="2809615" cy="391261"/>
              </a:xfrm>
              <a:prstGeom prst="rect">
                <a:avLst/>
              </a:prstGeom>
              <a:blipFill>
                <a:blip r:embed="rId8"/>
                <a:stretch>
                  <a:fillRect b="-4688"/>
                </a:stretch>
              </a:blipFill>
            </p:spPr>
            <p:txBody>
              <a:bodyPr/>
              <a:lstStyle/>
              <a:p>
                <a:r>
                  <a:rPr lang="es-CL">
                    <a:noFill/>
                  </a:rPr>
                  <a:t> </a:t>
                </a:r>
              </a:p>
            </p:txBody>
          </p:sp>
        </mc:Fallback>
      </mc:AlternateContent>
      <p:sp>
        <p:nvSpPr>
          <p:cNvPr id="4" name="Marcador de número de diapositiva 3"/>
          <p:cNvSpPr>
            <a:spLocks noGrp="1"/>
          </p:cNvSpPr>
          <p:nvPr>
            <p:ph type="sldNum" sz="quarter" idx="11"/>
          </p:nvPr>
        </p:nvSpPr>
        <p:spPr/>
        <p:txBody>
          <a:bodyPr/>
          <a:lstStyle/>
          <a:p>
            <a:fld id="{05CC1A93-4D9D-415F-A2B2-935AA70D3DA0}" type="slidenum">
              <a:rPr lang="es-ES" altLang="es-CL" smtClean="0"/>
              <a:pPr/>
              <a:t>4</a:t>
            </a:fld>
            <a:endParaRPr lang="es-ES" altLang="es-CL"/>
          </a:p>
        </p:txBody>
      </p:sp>
    </p:spTree>
    <p:extLst>
      <p:ext uri="{BB962C8B-B14F-4D97-AF65-F5344CB8AC3E}">
        <p14:creationId xmlns:p14="http://schemas.microsoft.com/office/powerpoint/2010/main" val="24366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6"/>
                                        </p:tgtEl>
                                        <p:attrNameLst>
                                          <p:attrName>style.visibility</p:attrName>
                                        </p:attrNameLst>
                                      </p:cBhvr>
                                      <p:to>
                                        <p:strVal val="visible"/>
                                      </p:to>
                                    </p:set>
                                    <p:anim calcmode="lin" valueType="num">
                                      <p:cBhvr additive="base">
                                        <p:cTn id="25" dur="500" fill="hold"/>
                                        <p:tgtEl>
                                          <p:spTgt spid="8196"/>
                                        </p:tgtEl>
                                        <p:attrNameLst>
                                          <p:attrName>ppt_x</p:attrName>
                                        </p:attrNameLst>
                                      </p:cBhvr>
                                      <p:tavLst>
                                        <p:tav tm="0">
                                          <p:val>
                                            <p:strVal val="#ppt_x"/>
                                          </p:val>
                                        </p:tav>
                                        <p:tav tm="100000">
                                          <p:val>
                                            <p:strVal val="#ppt_x"/>
                                          </p:val>
                                        </p:tav>
                                      </p:tavLst>
                                    </p:anim>
                                    <p:anim calcmode="lin" valueType="num">
                                      <p:cBhvr additive="base">
                                        <p:cTn id="2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sz="half" idx="1"/>
          </p:nvPr>
        </p:nvSpPr>
        <p:spPr>
          <a:xfrm>
            <a:off x="252046" y="1101970"/>
            <a:ext cx="8692662" cy="2461845"/>
          </a:xfrm>
        </p:spPr>
        <p:txBody>
          <a:bodyPr/>
          <a:lstStyle/>
          <a:p>
            <a:pPr eaLnBrk="1" hangingPunct="1">
              <a:lnSpc>
                <a:spcPct val="90000"/>
              </a:lnSpc>
            </a:pPr>
            <a:r>
              <a:rPr lang="es-ES" altLang="es-CL" sz="2000" i="1" dirty="0">
                <a:latin typeface="Calibri Light" panose="020F0302020204030204" pitchFamily="34" charset="0"/>
                <a:cs typeface="Calibri Light" panose="020F0302020204030204" pitchFamily="34" charset="0"/>
              </a:rPr>
              <a:t>Es adimensional</a:t>
            </a:r>
          </a:p>
          <a:p>
            <a:pPr eaLnBrk="1" hangingPunct="1">
              <a:lnSpc>
                <a:spcPct val="90000"/>
              </a:lnSpc>
            </a:pPr>
            <a:r>
              <a:rPr lang="es-ES" altLang="es-CL" sz="2000" i="1" dirty="0">
                <a:latin typeface="Calibri Light" panose="020F0302020204030204" pitchFamily="34" charset="0"/>
                <a:cs typeface="Calibri Light" panose="020F0302020204030204" pitchFamily="34" charset="0"/>
              </a:rPr>
              <a:t>Sólo toma valores en [-1,1]</a:t>
            </a:r>
          </a:p>
          <a:p>
            <a:pPr eaLnBrk="1" hangingPunct="1">
              <a:lnSpc>
                <a:spcPct val="90000"/>
              </a:lnSpc>
            </a:pPr>
            <a:r>
              <a:rPr lang="es-ES" altLang="es-CL" sz="2000" i="1" dirty="0">
                <a:latin typeface="Calibri Light" panose="020F0302020204030204" pitchFamily="34" charset="0"/>
                <a:cs typeface="Calibri Light" panose="020F0302020204030204" pitchFamily="34" charset="0"/>
              </a:rPr>
              <a:t>Las variables no presentan correlación lineal </a:t>
            </a:r>
            <a:r>
              <a:rPr lang="es-ES" altLang="es-CL" sz="2000" i="1" dirty="0">
                <a:latin typeface="Calibri Light" panose="020F0302020204030204" pitchFamily="34" charset="0"/>
                <a:cs typeface="Calibri Light" panose="020F0302020204030204" pitchFamily="34" charset="0"/>
                <a:sym typeface="Wingdings" panose="05000000000000000000" pitchFamily="2" charset="2"/>
              </a:rPr>
              <a:t></a:t>
            </a:r>
            <a:r>
              <a:rPr lang="es-ES" altLang="es-CL" sz="2000" i="1" dirty="0">
                <a:latin typeface="Calibri Light" panose="020F0302020204030204" pitchFamily="34" charset="0"/>
                <a:cs typeface="Calibri Light" panose="020F0302020204030204" pitchFamily="34" charset="0"/>
              </a:rPr>
              <a:t> r=0</a:t>
            </a:r>
          </a:p>
          <a:p>
            <a:pPr eaLnBrk="1" hangingPunct="1">
              <a:lnSpc>
                <a:spcPct val="90000"/>
              </a:lnSpc>
            </a:pPr>
            <a:r>
              <a:rPr lang="es-ES" altLang="es-CL" sz="2000" i="1" dirty="0">
                <a:latin typeface="Calibri Light" panose="020F0302020204030204" pitchFamily="34" charset="0"/>
                <a:cs typeface="Calibri Light" panose="020F0302020204030204" pitchFamily="34" charset="0"/>
              </a:rPr>
              <a:t>Relación lineal perfecta entre dos variables </a:t>
            </a:r>
            <a:r>
              <a:rPr lang="es-ES" altLang="es-CL" sz="2000" i="1" dirty="0">
                <a:latin typeface="Calibri Light" panose="020F0302020204030204" pitchFamily="34" charset="0"/>
                <a:cs typeface="Calibri Light" panose="020F0302020204030204" pitchFamily="34" charset="0"/>
                <a:sym typeface="Wingdings" panose="05000000000000000000" pitchFamily="2" charset="2"/>
              </a:rPr>
              <a:t></a:t>
            </a:r>
            <a:r>
              <a:rPr lang="es-ES" altLang="es-CL" sz="2000" i="1" dirty="0">
                <a:latin typeface="Calibri Light" panose="020F0302020204030204" pitchFamily="34" charset="0"/>
                <a:cs typeface="Calibri Light" panose="020F0302020204030204" pitchFamily="34" charset="0"/>
              </a:rPr>
              <a:t> r=1 o r=-1</a:t>
            </a:r>
          </a:p>
          <a:p>
            <a:pPr lvl="1" eaLnBrk="1" hangingPunct="1">
              <a:lnSpc>
                <a:spcPct val="90000"/>
              </a:lnSpc>
            </a:pPr>
            <a:r>
              <a:rPr lang="es-ES" altLang="es-CL" sz="2000" i="1" dirty="0">
                <a:latin typeface="Calibri Light" panose="020F0302020204030204" pitchFamily="34" charset="0"/>
                <a:cs typeface="Calibri Light" panose="020F0302020204030204" pitchFamily="34" charset="0"/>
              </a:rPr>
              <a:t>Excluimos los casos de puntos alineados horizontal o verticalmente.</a:t>
            </a:r>
          </a:p>
          <a:p>
            <a:pPr eaLnBrk="1" hangingPunct="1">
              <a:lnSpc>
                <a:spcPct val="90000"/>
              </a:lnSpc>
            </a:pPr>
            <a:r>
              <a:rPr lang="es-ES" altLang="es-CL" sz="2000" i="1" dirty="0">
                <a:latin typeface="Calibri Light" panose="020F0302020204030204" pitchFamily="34" charset="0"/>
                <a:cs typeface="Calibri Light" panose="020F0302020204030204" pitchFamily="34" charset="0"/>
              </a:rPr>
              <a:t>Cuanto más cerca esté r de 1 o -1 mejor será el grado de relación lineal.</a:t>
            </a:r>
          </a:p>
          <a:p>
            <a:pPr lvl="1" eaLnBrk="1" hangingPunct="1">
              <a:lnSpc>
                <a:spcPct val="90000"/>
              </a:lnSpc>
            </a:pPr>
            <a:r>
              <a:rPr lang="es-ES" altLang="es-CL" sz="2000" i="1" dirty="0">
                <a:latin typeface="Calibri Light" panose="020F0302020204030204" pitchFamily="34" charset="0"/>
                <a:cs typeface="Calibri Light" panose="020F0302020204030204" pitchFamily="34" charset="0"/>
              </a:rPr>
              <a:t>Siempre que no existan observaciones anómalas.</a:t>
            </a:r>
            <a:endParaRPr lang="es-ES" altLang="es-CL" sz="2400" dirty="0"/>
          </a:p>
        </p:txBody>
      </p:sp>
      <p:sp>
        <p:nvSpPr>
          <p:cNvPr id="9219" name="Rectangle 3"/>
          <p:cNvSpPr>
            <a:spLocks noGrp="1" noChangeArrowheads="1"/>
          </p:cNvSpPr>
          <p:nvPr>
            <p:ph type="title"/>
          </p:nvPr>
        </p:nvSpPr>
        <p:spPr>
          <a:xfrm>
            <a:off x="457201" y="260648"/>
            <a:ext cx="8302869" cy="605395"/>
          </a:xfrm>
        </p:spPr>
        <p:txBody>
          <a:bodyPr>
            <a:noAutofit/>
          </a:bodyPr>
          <a:lstStyle/>
          <a:p>
            <a:pPr eaLnBrk="1" hangingPunct="1"/>
            <a:r>
              <a:rPr lang="es-ES" altLang="es-CL" sz="3600" i="1" dirty="0">
                <a:latin typeface="Calibri Light" panose="020F0302020204030204" pitchFamily="34" charset="0"/>
                <a:cs typeface="Calibri Light" panose="020F0302020204030204" pitchFamily="34" charset="0"/>
              </a:rPr>
              <a:t>Propiedades de r</a:t>
            </a:r>
          </a:p>
        </p:txBody>
      </p:sp>
      <p:sp>
        <p:nvSpPr>
          <p:cNvPr id="9220" name="Line 6"/>
          <p:cNvSpPr>
            <a:spLocks noChangeShapeType="1"/>
          </p:cNvSpPr>
          <p:nvPr/>
        </p:nvSpPr>
        <p:spPr bwMode="auto">
          <a:xfrm>
            <a:off x="716574" y="5821974"/>
            <a:ext cx="75775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sz="1662"/>
          </a:p>
        </p:txBody>
      </p:sp>
      <p:sp>
        <p:nvSpPr>
          <p:cNvPr id="247816" name="Rectangle 8"/>
          <p:cNvSpPr>
            <a:spLocks noChangeArrowheads="1"/>
          </p:cNvSpPr>
          <p:nvPr/>
        </p:nvSpPr>
        <p:spPr bwMode="auto">
          <a:xfrm>
            <a:off x="4239358" y="5688624"/>
            <a:ext cx="2724150" cy="2667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s-CL" altLang="es-CL" sz="1754"/>
          </a:p>
        </p:txBody>
      </p:sp>
      <p:sp>
        <p:nvSpPr>
          <p:cNvPr id="9222" name="Line 9"/>
          <p:cNvSpPr>
            <a:spLocks noChangeShapeType="1"/>
          </p:cNvSpPr>
          <p:nvPr/>
        </p:nvSpPr>
        <p:spPr bwMode="auto">
          <a:xfrm flipV="1">
            <a:off x="4239358" y="5688624"/>
            <a:ext cx="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sz="1662"/>
          </a:p>
        </p:txBody>
      </p:sp>
      <p:sp>
        <p:nvSpPr>
          <p:cNvPr id="9223" name="Line 10"/>
          <p:cNvSpPr>
            <a:spLocks noChangeShapeType="1"/>
          </p:cNvSpPr>
          <p:nvPr/>
        </p:nvSpPr>
        <p:spPr bwMode="auto">
          <a:xfrm flipV="1">
            <a:off x="1513743" y="5688624"/>
            <a:ext cx="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sz="1662"/>
          </a:p>
        </p:txBody>
      </p:sp>
      <p:sp>
        <p:nvSpPr>
          <p:cNvPr id="9224" name="Line 11"/>
          <p:cNvSpPr>
            <a:spLocks noChangeShapeType="1"/>
          </p:cNvSpPr>
          <p:nvPr/>
        </p:nvSpPr>
        <p:spPr bwMode="auto">
          <a:xfrm flipV="1">
            <a:off x="6963508" y="5688624"/>
            <a:ext cx="0" cy="266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CL" sz="1662"/>
          </a:p>
        </p:txBody>
      </p:sp>
      <p:sp>
        <p:nvSpPr>
          <p:cNvPr id="9225" name="Text Box 12"/>
          <p:cNvSpPr txBox="1">
            <a:spLocks noChangeArrowheads="1"/>
          </p:cNvSpPr>
          <p:nvPr/>
        </p:nvSpPr>
        <p:spPr bwMode="auto">
          <a:xfrm>
            <a:off x="1381858" y="5955324"/>
            <a:ext cx="385042" cy="36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r>
              <a:rPr lang="es-ES" altLang="es-CL" sz="1754"/>
              <a:t>-1</a:t>
            </a:r>
          </a:p>
        </p:txBody>
      </p:sp>
      <p:sp>
        <p:nvSpPr>
          <p:cNvPr id="9226" name="Text Box 14"/>
          <p:cNvSpPr txBox="1">
            <a:spLocks noChangeArrowheads="1"/>
          </p:cNvSpPr>
          <p:nvPr/>
        </p:nvSpPr>
        <p:spPr bwMode="auto">
          <a:xfrm>
            <a:off x="6699738" y="5955324"/>
            <a:ext cx="441146" cy="36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r>
              <a:rPr lang="es-ES" altLang="es-CL" sz="1754"/>
              <a:t>+1</a:t>
            </a:r>
          </a:p>
        </p:txBody>
      </p:sp>
      <p:sp>
        <p:nvSpPr>
          <p:cNvPr id="9227" name="Text Box 15"/>
          <p:cNvSpPr txBox="1">
            <a:spLocks noChangeArrowheads="1"/>
          </p:cNvSpPr>
          <p:nvPr/>
        </p:nvSpPr>
        <p:spPr bwMode="auto">
          <a:xfrm>
            <a:off x="4106008" y="6021267"/>
            <a:ext cx="309700" cy="36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r>
              <a:rPr lang="es-ES" altLang="es-CL" sz="1754"/>
              <a:t>0</a:t>
            </a:r>
          </a:p>
        </p:txBody>
      </p:sp>
      <p:sp>
        <p:nvSpPr>
          <p:cNvPr id="247824" name="AutoShape 16"/>
          <p:cNvSpPr>
            <a:spLocks noChangeArrowheads="1"/>
          </p:cNvSpPr>
          <p:nvPr/>
        </p:nvSpPr>
        <p:spPr bwMode="auto">
          <a:xfrm>
            <a:off x="1248508" y="4160227"/>
            <a:ext cx="1063869" cy="931985"/>
          </a:xfrm>
          <a:prstGeom prst="wedgeRoundRectCallout">
            <a:avLst>
              <a:gd name="adj1" fmla="val -22588"/>
              <a:gd name="adj2" fmla="val 108491"/>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s-ES" altLang="es-CL" sz="1385"/>
              <a:t>Relación inversa perfecta</a:t>
            </a:r>
          </a:p>
        </p:txBody>
      </p:sp>
      <p:sp>
        <p:nvSpPr>
          <p:cNvPr id="247825" name="AutoShape 17"/>
          <p:cNvSpPr>
            <a:spLocks noChangeArrowheads="1"/>
          </p:cNvSpPr>
          <p:nvPr/>
        </p:nvSpPr>
        <p:spPr bwMode="auto">
          <a:xfrm>
            <a:off x="5635870" y="4425461"/>
            <a:ext cx="1063869" cy="931985"/>
          </a:xfrm>
          <a:prstGeom prst="wedgeRoundRectCallout">
            <a:avLst>
              <a:gd name="adj1" fmla="val 50278"/>
              <a:gd name="adj2" fmla="val 8144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s-ES" altLang="es-CL" sz="1385"/>
              <a:t>Relación directa casi perfecta</a:t>
            </a:r>
          </a:p>
        </p:txBody>
      </p:sp>
      <p:sp>
        <p:nvSpPr>
          <p:cNvPr id="247826" name="AutoShape 18"/>
          <p:cNvSpPr>
            <a:spLocks noChangeArrowheads="1"/>
          </p:cNvSpPr>
          <p:nvPr/>
        </p:nvSpPr>
        <p:spPr bwMode="auto">
          <a:xfrm>
            <a:off x="3242897" y="4758104"/>
            <a:ext cx="1263162" cy="731227"/>
          </a:xfrm>
          <a:prstGeom prst="wedgeRoundRectCallout">
            <a:avLst>
              <a:gd name="adj1" fmla="val 29120"/>
              <a:gd name="adj2" fmla="val 110977"/>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987425" eaLnBrk="0" hangingPunct="0">
              <a:defRPr sz="1900">
                <a:solidFill>
                  <a:schemeClr val="tx1"/>
                </a:solidFill>
                <a:latin typeface="Arial" panose="020B0604020202020204" pitchFamily="34" charset="0"/>
              </a:defRPr>
            </a:lvl1pPr>
            <a:lvl2pPr marL="742950" indent="-285750" defTabSz="987425" eaLnBrk="0" hangingPunct="0">
              <a:defRPr sz="1900">
                <a:solidFill>
                  <a:schemeClr val="tx1"/>
                </a:solidFill>
                <a:latin typeface="Arial" panose="020B0604020202020204" pitchFamily="34" charset="0"/>
              </a:defRPr>
            </a:lvl2pPr>
            <a:lvl3pPr marL="1143000" indent="-228600" defTabSz="987425" eaLnBrk="0" hangingPunct="0">
              <a:defRPr sz="1900">
                <a:solidFill>
                  <a:schemeClr val="tx1"/>
                </a:solidFill>
                <a:latin typeface="Arial" panose="020B0604020202020204" pitchFamily="34" charset="0"/>
              </a:defRPr>
            </a:lvl3pPr>
            <a:lvl4pPr marL="1600200" indent="-228600" defTabSz="987425" eaLnBrk="0" hangingPunct="0">
              <a:defRPr sz="1900">
                <a:solidFill>
                  <a:schemeClr val="tx1"/>
                </a:solidFill>
                <a:latin typeface="Arial" panose="020B0604020202020204" pitchFamily="34" charset="0"/>
              </a:defRPr>
            </a:lvl4pPr>
            <a:lvl5pPr marL="2057400" indent="-228600" defTabSz="987425" eaLnBrk="0" hangingPunct="0">
              <a:defRPr sz="1900">
                <a:solidFill>
                  <a:schemeClr val="tx1"/>
                </a:solidFill>
                <a:latin typeface="Arial" panose="020B0604020202020204" pitchFamily="34" charset="0"/>
              </a:defRPr>
            </a:lvl5pPr>
            <a:lvl6pPr marL="2514600" indent="-228600" defTabSz="987425" eaLnBrk="0" fontAlgn="base" hangingPunct="0">
              <a:spcBef>
                <a:spcPct val="0"/>
              </a:spcBef>
              <a:spcAft>
                <a:spcPct val="0"/>
              </a:spcAft>
              <a:defRPr sz="1900">
                <a:solidFill>
                  <a:schemeClr val="tx1"/>
                </a:solidFill>
                <a:latin typeface="Arial" panose="020B0604020202020204" pitchFamily="34" charset="0"/>
              </a:defRPr>
            </a:lvl6pPr>
            <a:lvl7pPr marL="2971800" indent="-228600" defTabSz="987425" eaLnBrk="0" fontAlgn="base" hangingPunct="0">
              <a:spcBef>
                <a:spcPct val="0"/>
              </a:spcBef>
              <a:spcAft>
                <a:spcPct val="0"/>
              </a:spcAft>
              <a:defRPr sz="1900">
                <a:solidFill>
                  <a:schemeClr val="tx1"/>
                </a:solidFill>
                <a:latin typeface="Arial" panose="020B0604020202020204" pitchFamily="34" charset="0"/>
              </a:defRPr>
            </a:lvl7pPr>
            <a:lvl8pPr marL="3429000" indent="-228600" defTabSz="987425" eaLnBrk="0" fontAlgn="base" hangingPunct="0">
              <a:spcBef>
                <a:spcPct val="0"/>
              </a:spcBef>
              <a:spcAft>
                <a:spcPct val="0"/>
              </a:spcAft>
              <a:defRPr sz="1900">
                <a:solidFill>
                  <a:schemeClr val="tx1"/>
                </a:solidFill>
                <a:latin typeface="Arial" panose="020B0604020202020204" pitchFamily="34" charset="0"/>
              </a:defRPr>
            </a:lvl8pPr>
            <a:lvl9pPr marL="3886200" indent="-228600" defTabSz="987425" eaLnBrk="0" fontAlgn="base" hangingPunct="0">
              <a:spcBef>
                <a:spcPct val="0"/>
              </a:spcBef>
              <a:spcAft>
                <a:spcPct val="0"/>
              </a:spcAft>
              <a:defRPr sz="1900">
                <a:solidFill>
                  <a:schemeClr val="tx1"/>
                </a:solidFill>
                <a:latin typeface="Arial" panose="020B0604020202020204" pitchFamily="34" charset="0"/>
              </a:defRPr>
            </a:lvl9pPr>
          </a:lstStyle>
          <a:p>
            <a:pPr algn="ctr" eaLnBrk="1" hangingPunct="1"/>
            <a:r>
              <a:rPr lang="es-ES" altLang="es-CL" sz="1385" dirty="0"/>
              <a:t>No hay relación lineal</a:t>
            </a:r>
          </a:p>
        </p:txBody>
      </p:sp>
      <p:sp>
        <p:nvSpPr>
          <p:cNvPr id="247827" name="Rectangle 19"/>
          <p:cNvSpPr>
            <a:spLocks noChangeArrowheads="1"/>
          </p:cNvSpPr>
          <p:nvPr/>
        </p:nvSpPr>
        <p:spPr bwMode="auto">
          <a:xfrm>
            <a:off x="1513743" y="5688624"/>
            <a:ext cx="2724150" cy="2667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es-CL" altLang="es-CL" sz="1754"/>
          </a:p>
        </p:txBody>
      </p:sp>
      <p:sp>
        <p:nvSpPr>
          <p:cNvPr id="2" name="Marcador de número de diapositiva 1"/>
          <p:cNvSpPr>
            <a:spLocks noGrp="1"/>
          </p:cNvSpPr>
          <p:nvPr>
            <p:ph type="sldNum" sz="quarter" idx="11"/>
          </p:nvPr>
        </p:nvSpPr>
        <p:spPr/>
        <p:txBody>
          <a:bodyPr/>
          <a:lstStyle/>
          <a:p>
            <a:fld id="{7171658A-867F-4023-9262-9DCF137BA165}" type="slidenum">
              <a:rPr lang="es-ES" altLang="es-CL" smtClean="0"/>
              <a:pPr/>
              <a:t>5</a:t>
            </a:fld>
            <a:endParaRPr lang="es-ES" altLang="es-CL"/>
          </a:p>
        </p:txBody>
      </p:sp>
    </p:spTree>
    <p:extLst>
      <p:ext uri="{BB962C8B-B14F-4D97-AF65-F5344CB8AC3E}">
        <p14:creationId xmlns:p14="http://schemas.microsoft.com/office/powerpoint/2010/main" val="897431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7810">
                                            <p:txEl>
                                              <p:pRg st="0" end="0"/>
                                            </p:txEl>
                                          </p:spTgt>
                                        </p:tgtEl>
                                        <p:attrNameLst>
                                          <p:attrName>style.visibility</p:attrName>
                                        </p:attrNameLst>
                                      </p:cBhvr>
                                      <p:to>
                                        <p:strVal val="visible"/>
                                      </p:to>
                                    </p:set>
                                    <p:animEffect transition="in" filter="fade">
                                      <p:cBhvr>
                                        <p:cTn id="7" dur="1000"/>
                                        <p:tgtEl>
                                          <p:spTgt spid="247810">
                                            <p:txEl>
                                              <p:pRg st="0" end="0"/>
                                            </p:txEl>
                                          </p:spTgt>
                                        </p:tgtEl>
                                      </p:cBhvr>
                                    </p:animEffect>
                                    <p:anim calcmode="lin" valueType="num">
                                      <p:cBhvr>
                                        <p:cTn id="8" dur="1000" fill="hold"/>
                                        <p:tgtEl>
                                          <p:spTgt spid="2478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78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47810">
                                            <p:txEl>
                                              <p:pRg st="1" end="1"/>
                                            </p:txEl>
                                          </p:spTgt>
                                        </p:tgtEl>
                                        <p:attrNameLst>
                                          <p:attrName>style.visibility</p:attrName>
                                        </p:attrNameLst>
                                      </p:cBhvr>
                                      <p:to>
                                        <p:strVal val="visible"/>
                                      </p:to>
                                    </p:set>
                                    <p:animEffect transition="in" filter="fade">
                                      <p:cBhvr>
                                        <p:cTn id="14" dur="1000"/>
                                        <p:tgtEl>
                                          <p:spTgt spid="247810">
                                            <p:txEl>
                                              <p:pRg st="1" end="1"/>
                                            </p:txEl>
                                          </p:spTgt>
                                        </p:tgtEl>
                                      </p:cBhvr>
                                    </p:animEffect>
                                    <p:anim calcmode="lin" valueType="num">
                                      <p:cBhvr>
                                        <p:cTn id="15" dur="1000" fill="hold"/>
                                        <p:tgtEl>
                                          <p:spTgt spid="2478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47810">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47827"/>
                                        </p:tgtEl>
                                        <p:attrNameLst>
                                          <p:attrName>style.visibility</p:attrName>
                                        </p:attrNameLst>
                                      </p:cBhvr>
                                      <p:to>
                                        <p:strVal val="visible"/>
                                      </p:to>
                                    </p:set>
                                    <p:animEffect transition="in" filter="wipe(right)">
                                      <p:cBhvr>
                                        <p:cTn id="20" dur="500"/>
                                        <p:tgtEl>
                                          <p:spTgt spid="247827"/>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47816"/>
                                        </p:tgtEl>
                                        <p:attrNameLst>
                                          <p:attrName>style.visibility</p:attrName>
                                        </p:attrNameLst>
                                      </p:cBhvr>
                                      <p:to>
                                        <p:strVal val="visible"/>
                                      </p:to>
                                    </p:set>
                                    <p:animEffect transition="in" filter="wipe(left)">
                                      <p:cBhvr>
                                        <p:cTn id="24" dur="500"/>
                                        <p:tgtEl>
                                          <p:spTgt spid="2478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247810">
                                            <p:txEl>
                                              <p:pRg st="2" end="2"/>
                                            </p:txEl>
                                          </p:spTgt>
                                        </p:tgtEl>
                                        <p:attrNameLst>
                                          <p:attrName>style.visibility</p:attrName>
                                        </p:attrNameLst>
                                      </p:cBhvr>
                                      <p:to>
                                        <p:strVal val="visible"/>
                                      </p:to>
                                    </p:set>
                                    <p:animEffect transition="in" filter="fade">
                                      <p:cBhvr>
                                        <p:cTn id="29" dur="1000"/>
                                        <p:tgtEl>
                                          <p:spTgt spid="247810">
                                            <p:txEl>
                                              <p:pRg st="2" end="2"/>
                                            </p:txEl>
                                          </p:spTgt>
                                        </p:tgtEl>
                                      </p:cBhvr>
                                    </p:animEffect>
                                    <p:anim calcmode="lin" valueType="num">
                                      <p:cBhvr>
                                        <p:cTn id="30" dur="1000" fill="hold"/>
                                        <p:tgtEl>
                                          <p:spTgt spid="2478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47810">
                                            <p:txEl>
                                              <p:pRg st="2" end="2"/>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42" presetClass="entr" presetSubtype="0" fill="hold" grpId="0" nodeType="afterEffect">
                                  <p:stCondLst>
                                    <p:cond delay="0"/>
                                  </p:stCondLst>
                                  <p:childTnLst>
                                    <p:set>
                                      <p:cBhvr>
                                        <p:cTn id="34" dur="1" fill="hold">
                                          <p:stCondLst>
                                            <p:cond delay="0"/>
                                          </p:stCondLst>
                                        </p:cTn>
                                        <p:tgtEl>
                                          <p:spTgt spid="247826"/>
                                        </p:tgtEl>
                                        <p:attrNameLst>
                                          <p:attrName>style.visibility</p:attrName>
                                        </p:attrNameLst>
                                      </p:cBhvr>
                                      <p:to>
                                        <p:strVal val="visible"/>
                                      </p:to>
                                    </p:set>
                                    <p:animEffect transition="in" filter="fade">
                                      <p:cBhvr>
                                        <p:cTn id="35" dur="1000"/>
                                        <p:tgtEl>
                                          <p:spTgt spid="247826"/>
                                        </p:tgtEl>
                                      </p:cBhvr>
                                    </p:animEffect>
                                    <p:anim calcmode="lin" valueType="num">
                                      <p:cBhvr>
                                        <p:cTn id="36" dur="1000" fill="hold"/>
                                        <p:tgtEl>
                                          <p:spTgt spid="247826"/>
                                        </p:tgtEl>
                                        <p:attrNameLst>
                                          <p:attrName>ppt_x</p:attrName>
                                        </p:attrNameLst>
                                      </p:cBhvr>
                                      <p:tavLst>
                                        <p:tav tm="0">
                                          <p:val>
                                            <p:strVal val="#ppt_x"/>
                                          </p:val>
                                        </p:tav>
                                        <p:tav tm="100000">
                                          <p:val>
                                            <p:strVal val="#ppt_x"/>
                                          </p:val>
                                        </p:tav>
                                      </p:tavLst>
                                    </p:anim>
                                    <p:anim calcmode="lin" valueType="num">
                                      <p:cBhvr>
                                        <p:cTn id="37" dur="1000" fill="hold"/>
                                        <p:tgtEl>
                                          <p:spTgt spid="247826"/>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47810">
                                            <p:txEl>
                                              <p:pRg st="3" end="3"/>
                                            </p:txEl>
                                          </p:spTgt>
                                        </p:tgtEl>
                                        <p:attrNameLst>
                                          <p:attrName>style.visibility</p:attrName>
                                        </p:attrNameLst>
                                      </p:cBhvr>
                                      <p:to>
                                        <p:strVal val="visible"/>
                                      </p:to>
                                    </p:set>
                                    <p:animEffect transition="in" filter="fade">
                                      <p:cBhvr>
                                        <p:cTn id="42" dur="1000"/>
                                        <p:tgtEl>
                                          <p:spTgt spid="247810">
                                            <p:txEl>
                                              <p:pRg st="3" end="3"/>
                                            </p:txEl>
                                          </p:spTgt>
                                        </p:tgtEl>
                                      </p:cBhvr>
                                    </p:animEffect>
                                    <p:anim calcmode="lin" valueType="num">
                                      <p:cBhvr>
                                        <p:cTn id="43" dur="1000" fill="hold"/>
                                        <p:tgtEl>
                                          <p:spTgt spid="247810">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47810">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7810">
                                            <p:txEl>
                                              <p:pRg st="4" end="4"/>
                                            </p:txEl>
                                          </p:spTgt>
                                        </p:tgtEl>
                                        <p:attrNameLst>
                                          <p:attrName>style.visibility</p:attrName>
                                        </p:attrNameLst>
                                      </p:cBhvr>
                                      <p:to>
                                        <p:strVal val="visible"/>
                                      </p:to>
                                    </p:set>
                                    <p:animEffect transition="in" filter="fade">
                                      <p:cBhvr>
                                        <p:cTn id="47" dur="1000"/>
                                        <p:tgtEl>
                                          <p:spTgt spid="247810">
                                            <p:txEl>
                                              <p:pRg st="4" end="4"/>
                                            </p:txEl>
                                          </p:spTgt>
                                        </p:tgtEl>
                                      </p:cBhvr>
                                    </p:animEffect>
                                    <p:anim calcmode="lin" valueType="num">
                                      <p:cBhvr>
                                        <p:cTn id="48" dur="1000" fill="hold"/>
                                        <p:tgtEl>
                                          <p:spTgt spid="247810">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47810">
                                            <p:txEl>
                                              <p:pRg st="4" end="4"/>
                                            </p:txEl>
                                          </p:spTgt>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000"/>
                            </p:stCondLst>
                            <p:childTnLst>
                              <p:par>
                                <p:cTn id="51" presetID="42" presetClass="entr" presetSubtype="0" fill="hold" grpId="0" nodeType="afterEffect">
                                  <p:stCondLst>
                                    <p:cond delay="0"/>
                                  </p:stCondLst>
                                  <p:childTnLst>
                                    <p:set>
                                      <p:cBhvr>
                                        <p:cTn id="52" dur="1" fill="hold">
                                          <p:stCondLst>
                                            <p:cond delay="0"/>
                                          </p:stCondLst>
                                        </p:cTn>
                                        <p:tgtEl>
                                          <p:spTgt spid="247824"/>
                                        </p:tgtEl>
                                        <p:attrNameLst>
                                          <p:attrName>style.visibility</p:attrName>
                                        </p:attrNameLst>
                                      </p:cBhvr>
                                      <p:to>
                                        <p:strVal val="visible"/>
                                      </p:to>
                                    </p:set>
                                    <p:animEffect transition="in" filter="fade">
                                      <p:cBhvr>
                                        <p:cTn id="53" dur="1000"/>
                                        <p:tgtEl>
                                          <p:spTgt spid="247824"/>
                                        </p:tgtEl>
                                      </p:cBhvr>
                                    </p:animEffect>
                                    <p:anim calcmode="lin" valueType="num">
                                      <p:cBhvr>
                                        <p:cTn id="54" dur="1000" fill="hold"/>
                                        <p:tgtEl>
                                          <p:spTgt spid="247824"/>
                                        </p:tgtEl>
                                        <p:attrNameLst>
                                          <p:attrName>ppt_x</p:attrName>
                                        </p:attrNameLst>
                                      </p:cBhvr>
                                      <p:tavLst>
                                        <p:tav tm="0">
                                          <p:val>
                                            <p:strVal val="#ppt_x"/>
                                          </p:val>
                                        </p:tav>
                                        <p:tav tm="100000">
                                          <p:val>
                                            <p:strVal val="#ppt_x"/>
                                          </p:val>
                                        </p:tav>
                                      </p:tavLst>
                                    </p:anim>
                                    <p:anim calcmode="lin" valueType="num">
                                      <p:cBhvr>
                                        <p:cTn id="55" dur="1000" fill="hold"/>
                                        <p:tgtEl>
                                          <p:spTgt spid="247824"/>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247810">
                                            <p:txEl>
                                              <p:pRg st="5" end="5"/>
                                            </p:txEl>
                                          </p:spTgt>
                                        </p:tgtEl>
                                        <p:attrNameLst>
                                          <p:attrName>style.visibility</p:attrName>
                                        </p:attrNameLst>
                                      </p:cBhvr>
                                      <p:to>
                                        <p:strVal val="visible"/>
                                      </p:to>
                                    </p:set>
                                    <p:animEffect transition="in" filter="fade">
                                      <p:cBhvr>
                                        <p:cTn id="60" dur="1000"/>
                                        <p:tgtEl>
                                          <p:spTgt spid="247810">
                                            <p:txEl>
                                              <p:pRg st="5" end="5"/>
                                            </p:txEl>
                                          </p:spTgt>
                                        </p:tgtEl>
                                      </p:cBhvr>
                                    </p:animEffect>
                                    <p:anim calcmode="lin" valueType="num">
                                      <p:cBhvr>
                                        <p:cTn id="61" dur="1000" fill="hold"/>
                                        <p:tgtEl>
                                          <p:spTgt spid="247810">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47810">
                                            <p:txEl>
                                              <p:pRg st="5" end="5"/>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47810">
                                            <p:txEl>
                                              <p:pRg st="6" end="6"/>
                                            </p:txEl>
                                          </p:spTgt>
                                        </p:tgtEl>
                                        <p:attrNameLst>
                                          <p:attrName>style.visibility</p:attrName>
                                        </p:attrNameLst>
                                      </p:cBhvr>
                                      <p:to>
                                        <p:strVal val="visible"/>
                                      </p:to>
                                    </p:set>
                                    <p:animEffect transition="in" filter="fade">
                                      <p:cBhvr>
                                        <p:cTn id="65" dur="1000"/>
                                        <p:tgtEl>
                                          <p:spTgt spid="247810">
                                            <p:txEl>
                                              <p:pRg st="6" end="6"/>
                                            </p:txEl>
                                          </p:spTgt>
                                        </p:tgtEl>
                                      </p:cBhvr>
                                    </p:animEffect>
                                    <p:anim calcmode="lin" valueType="num">
                                      <p:cBhvr>
                                        <p:cTn id="66" dur="1000" fill="hold"/>
                                        <p:tgtEl>
                                          <p:spTgt spid="247810">
                                            <p:txEl>
                                              <p:pRg st="6" end="6"/>
                                            </p:txEl>
                                          </p:spTgt>
                                        </p:tgtEl>
                                        <p:attrNameLst>
                                          <p:attrName>ppt_x</p:attrName>
                                        </p:attrNameLst>
                                      </p:cBhvr>
                                      <p:tavLst>
                                        <p:tav tm="0">
                                          <p:val>
                                            <p:strVal val="#ppt_x"/>
                                          </p:val>
                                        </p:tav>
                                        <p:tav tm="100000">
                                          <p:val>
                                            <p:strVal val="#ppt_x"/>
                                          </p:val>
                                        </p:tav>
                                      </p:tavLst>
                                    </p:anim>
                                    <p:anim calcmode="lin" valueType="num">
                                      <p:cBhvr>
                                        <p:cTn id="67" dur="1000" fill="hold"/>
                                        <p:tgtEl>
                                          <p:spTgt spid="247810">
                                            <p:txEl>
                                              <p:pRg st="6" end="6"/>
                                            </p:txEl>
                                          </p:spTgt>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247825"/>
                                        </p:tgtEl>
                                        <p:attrNameLst>
                                          <p:attrName>style.visibility</p:attrName>
                                        </p:attrNameLst>
                                      </p:cBhvr>
                                      <p:to>
                                        <p:strVal val="visible"/>
                                      </p:to>
                                    </p:set>
                                    <p:animEffect transition="in" filter="fade">
                                      <p:cBhvr>
                                        <p:cTn id="71" dur="1000"/>
                                        <p:tgtEl>
                                          <p:spTgt spid="247825"/>
                                        </p:tgtEl>
                                      </p:cBhvr>
                                    </p:animEffect>
                                    <p:anim calcmode="lin" valueType="num">
                                      <p:cBhvr>
                                        <p:cTn id="72" dur="1000" fill="hold"/>
                                        <p:tgtEl>
                                          <p:spTgt spid="247825"/>
                                        </p:tgtEl>
                                        <p:attrNameLst>
                                          <p:attrName>ppt_x</p:attrName>
                                        </p:attrNameLst>
                                      </p:cBhvr>
                                      <p:tavLst>
                                        <p:tav tm="0">
                                          <p:val>
                                            <p:strVal val="#ppt_x"/>
                                          </p:val>
                                        </p:tav>
                                        <p:tav tm="100000">
                                          <p:val>
                                            <p:strVal val="#ppt_x"/>
                                          </p:val>
                                        </p:tav>
                                      </p:tavLst>
                                    </p:anim>
                                    <p:anim calcmode="lin" valueType="num">
                                      <p:cBhvr>
                                        <p:cTn id="73" dur="1000" fill="hold"/>
                                        <p:tgtEl>
                                          <p:spTgt spid="2478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6" grpId="0" animBg="1"/>
      <p:bldP spid="247824" grpId="0" animBg="1"/>
      <p:bldP spid="247825" grpId="0" animBg="1"/>
      <p:bldP spid="247826" grpId="0" animBg="1"/>
      <p:bldP spid="2478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sz="quarter"/>
          </p:nvPr>
        </p:nvSpPr>
        <p:spPr>
          <a:xfrm>
            <a:off x="583224" y="476672"/>
            <a:ext cx="8302869" cy="639951"/>
          </a:xfrm>
        </p:spPr>
        <p:txBody>
          <a:bodyPr>
            <a:noAutofit/>
          </a:bodyPr>
          <a:lstStyle/>
          <a:p>
            <a:pPr eaLnBrk="1" hangingPunct="1"/>
            <a:r>
              <a:rPr lang="es-ES" altLang="es-CL" sz="3000" i="1" dirty="0">
                <a:latin typeface="Calibri Light" panose="020F0302020204030204" pitchFamily="34" charset="0"/>
                <a:cs typeface="Calibri Light" panose="020F0302020204030204" pitchFamily="34" charset="0"/>
              </a:rPr>
              <a:t>Correlaciones positivas</a:t>
            </a:r>
          </a:p>
        </p:txBody>
      </p:sp>
      <p:graphicFrame>
        <p:nvGraphicFramePr>
          <p:cNvPr id="10243" name="Object 14"/>
          <p:cNvGraphicFramePr>
            <a:graphicFrameLocks noGrp="1" noChangeAspect="1"/>
          </p:cNvGraphicFramePr>
          <p:nvPr>
            <p:ph sz="quarter" idx="1"/>
            <p:extLst>
              <p:ext uri="{D42A27DB-BD31-4B8C-83A1-F6EECF244321}">
                <p14:modId xmlns:p14="http://schemas.microsoft.com/office/powerpoint/2010/main" val="3778334347"/>
              </p:ext>
            </p:extLst>
          </p:nvPr>
        </p:nvGraphicFramePr>
        <p:xfrm>
          <a:off x="546258" y="1199572"/>
          <a:ext cx="3934557" cy="2381250"/>
        </p:xfrm>
        <a:graphic>
          <a:graphicData uri="http://schemas.openxmlformats.org/presentationml/2006/ole">
            <mc:AlternateContent xmlns:mc="http://schemas.openxmlformats.org/markup-compatibility/2006">
              <mc:Choice xmlns:v="urn:schemas-microsoft-com:vml" Requires="v">
                <p:oleObj name="Gráfico" r:id="rId2" imgW="5629351" imgH="3038551" progId="Excel.Chart.8">
                  <p:embed/>
                </p:oleObj>
              </mc:Choice>
              <mc:Fallback>
                <p:oleObj name="Gráfico" r:id="rId2" imgW="5629351" imgH="3038551" progId="Excel.Chart.8">
                  <p:embed/>
                  <p:pic>
                    <p:nvPicPr>
                      <p:cNvPr id="10243" name="Objec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58" y="1199572"/>
                        <a:ext cx="393455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4" name="Object 15"/>
          <p:cNvGraphicFramePr>
            <a:graphicFrameLocks noGrp="1" noChangeAspect="1"/>
          </p:cNvGraphicFramePr>
          <p:nvPr>
            <p:ph sz="quarter" idx="2"/>
          </p:nvPr>
        </p:nvGraphicFramePr>
        <p:xfrm>
          <a:off x="4699490" y="1235320"/>
          <a:ext cx="3934557" cy="2381250"/>
        </p:xfrm>
        <a:graphic>
          <a:graphicData uri="http://schemas.openxmlformats.org/presentationml/2006/ole">
            <mc:AlternateContent xmlns:mc="http://schemas.openxmlformats.org/markup-compatibility/2006">
              <mc:Choice xmlns:v="urn:schemas-microsoft-com:vml" Requires="v">
                <p:oleObj name="Gráfico" r:id="rId4" imgW="5629351" imgH="3038551" progId="Excel.Chart.8">
                  <p:embed/>
                </p:oleObj>
              </mc:Choice>
              <mc:Fallback>
                <p:oleObj name="Gráfico" r:id="rId4" imgW="5629351" imgH="3038551" progId="Excel.Chart.8">
                  <p:embed/>
                  <p:pic>
                    <p:nvPicPr>
                      <p:cNvPr id="10244"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490" y="1235320"/>
                        <a:ext cx="393455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5" name="Object 24"/>
          <p:cNvGraphicFramePr>
            <a:graphicFrameLocks noGrp="1" noChangeAspect="1"/>
          </p:cNvGraphicFramePr>
          <p:nvPr>
            <p:ph sz="quarter" idx="3"/>
          </p:nvPr>
        </p:nvGraphicFramePr>
        <p:xfrm>
          <a:off x="451339" y="3865685"/>
          <a:ext cx="4050323" cy="2186354"/>
        </p:xfrm>
        <a:graphic>
          <a:graphicData uri="http://schemas.openxmlformats.org/presentationml/2006/ole">
            <mc:AlternateContent xmlns:mc="http://schemas.openxmlformats.org/markup-compatibility/2006">
              <mc:Choice xmlns:v="urn:schemas-microsoft-com:vml" Requires="v">
                <p:oleObj name="Gráfico" r:id="rId6" imgW="5629351" imgH="3038551" progId="Excel.Chart.8">
                  <p:embed/>
                </p:oleObj>
              </mc:Choice>
              <mc:Fallback>
                <p:oleObj name="Gráfico" r:id="rId6" imgW="5629351" imgH="3038551" progId="Excel.Chart.8">
                  <p:embed/>
                  <p:pic>
                    <p:nvPicPr>
                      <p:cNvPr id="10245"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39" y="3865685"/>
                        <a:ext cx="4050323" cy="2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27"/>
          <p:cNvGraphicFramePr>
            <a:graphicFrameLocks noGrp="1" noChangeAspect="1"/>
          </p:cNvGraphicFramePr>
          <p:nvPr>
            <p:ph sz="quarter" idx="4"/>
          </p:nvPr>
        </p:nvGraphicFramePr>
        <p:xfrm>
          <a:off x="4642339" y="3865685"/>
          <a:ext cx="4050323" cy="2186354"/>
        </p:xfrm>
        <a:graphic>
          <a:graphicData uri="http://schemas.openxmlformats.org/presentationml/2006/ole">
            <mc:AlternateContent xmlns:mc="http://schemas.openxmlformats.org/markup-compatibility/2006">
              <mc:Choice xmlns:v="urn:schemas-microsoft-com:vml" Requires="v">
                <p:oleObj name="Gráfico" r:id="rId8" imgW="5629351" imgH="3038551" progId="Excel.Chart.8">
                  <p:embed/>
                </p:oleObj>
              </mc:Choice>
              <mc:Fallback>
                <p:oleObj name="Gráfico" r:id="rId8" imgW="5629351" imgH="3038551" progId="Excel.Chart.8">
                  <p:embed/>
                  <p:pic>
                    <p:nvPicPr>
                      <p:cNvPr id="10246" name="Object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2339" y="3865685"/>
                        <a:ext cx="4050323" cy="2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número de diapositiva 1"/>
          <p:cNvSpPr>
            <a:spLocks noGrp="1"/>
          </p:cNvSpPr>
          <p:nvPr>
            <p:ph type="sldNum" sz="quarter" idx="11"/>
          </p:nvPr>
        </p:nvSpPr>
        <p:spPr/>
        <p:txBody>
          <a:bodyPr/>
          <a:lstStyle/>
          <a:p>
            <a:fld id="{38AEB02F-75C4-457C-AA22-0FC71656051C}" type="slidenum">
              <a:rPr lang="es-ES" altLang="es-CL" smtClean="0"/>
              <a:pPr/>
              <a:t>6</a:t>
            </a:fld>
            <a:endParaRPr lang="es-ES" altLang="es-CL"/>
          </a:p>
        </p:txBody>
      </p:sp>
    </p:spTree>
    <p:extLst>
      <p:ext uri="{BB962C8B-B14F-4D97-AF65-F5344CB8AC3E}">
        <p14:creationId xmlns:p14="http://schemas.microsoft.com/office/powerpoint/2010/main" val="248673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additive="base">
                                        <p:cTn id="13" dur="500" fill="hold"/>
                                        <p:tgtEl>
                                          <p:spTgt spid="10243"/>
                                        </p:tgtEl>
                                        <p:attrNameLst>
                                          <p:attrName>ppt_x</p:attrName>
                                        </p:attrNameLst>
                                      </p:cBhvr>
                                      <p:tavLst>
                                        <p:tav tm="0">
                                          <p:val>
                                            <p:strVal val="#ppt_x"/>
                                          </p:val>
                                        </p:tav>
                                        <p:tav tm="100000">
                                          <p:val>
                                            <p:strVal val="#ppt_x"/>
                                          </p:val>
                                        </p:tav>
                                      </p:tavLst>
                                    </p:anim>
                                    <p:anim calcmode="lin" valueType="num">
                                      <p:cBhvr additive="base">
                                        <p:cTn id="1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4"/>
                                        </p:tgtEl>
                                        <p:attrNameLst>
                                          <p:attrName>style.visibility</p:attrName>
                                        </p:attrNameLst>
                                      </p:cBhvr>
                                      <p:to>
                                        <p:strVal val="visible"/>
                                      </p:to>
                                    </p:set>
                                    <p:anim calcmode="lin" valueType="num">
                                      <p:cBhvr additive="base">
                                        <p:cTn id="19" dur="500" fill="hold"/>
                                        <p:tgtEl>
                                          <p:spTgt spid="10244"/>
                                        </p:tgtEl>
                                        <p:attrNameLst>
                                          <p:attrName>ppt_x</p:attrName>
                                        </p:attrNameLst>
                                      </p:cBhvr>
                                      <p:tavLst>
                                        <p:tav tm="0">
                                          <p:val>
                                            <p:strVal val="#ppt_x"/>
                                          </p:val>
                                        </p:tav>
                                        <p:tav tm="100000">
                                          <p:val>
                                            <p:strVal val="#ppt_x"/>
                                          </p:val>
                                        </p:tav>
                                      </p:tavLst>
                                    </p:anim>
                                    <p:anim calcmode="lin" valueType="num">
                                      <p:cBhvr additive="base">
                                        <p:cTn id="20"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5"/>
                                        </p:tgtEl>
                                        <p:attrNameLst>
                                          <p:attrName>style.visibility</p:attrName>
                                        </p:attrNameLst>
                                      </p:cBhvr>
                                      <p:to>
                                        <p:strVal val="visible"/>
                                      </p:to>
                                    </p:set>
                                    <p:anim calcmode="lin" valueType="num">
                                      <p:cBhvr additive="base">
                                        <p:cTn id="25" dur="500" fill="hold"/>
                                        <p:tgtEl>
                                          <p:spTgt spid="10245"/>
                                        </p:tgtEl>
                                        <p:attrNameLst>
                                          <p:attrName>ppt_x</p:attrName>
                                        </p:attrNameLst>
                                      </p:cBhvr>
                                      <p:tavLst>
                                        <p:tav tm="0">
                                          <p:val>
                                            <p:strVal val="#ppt_x"/>
                                          </p:val>
                                        </p:tav>
                                        <p:tav tm="100000">
                                          <p:val>
                                            <p:strVal val="#ppt_x"/>
                                          </p:val>
                                        </p:tav>
                                      </p:tavLst>
                                    </p:anim>
                                    <p:anim calcmode="lin" valueType="num">
                                      <p:cBhvr additive="base">
                                        <p:cTn id="26"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OleChart spid="10243" grpId="0"/>
      <p:bldOleChart spid="10244" grpId="0"/>
      <p:bldOleChart spid="10245" grpId="0"/>
      <p:bldOleChart spid="102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sz="quarter"/>
          </p:nvPr>
        </p:nvSpPr>
        <p:spPr>
          <a:xfrm>
            <a:off x="1151792" y="463844"/>
            <a:ext cx="6573715" cy="580075"/>
          </a:xfrm>
        </p:spPr>
        <p:txBody>
          <a:bodyPr>
            <a:normAutofit/>
          </a:bodyPr>
          <a:lstStyle/>
          <a:p>
            <a:pPr eaLnBrk="1" hangingPunct="1"/>
            <a:r>
              <a:rPr lang="es-ES" altLang="es-CL" sz="3000" i="1" dirty="0">
                <a:latin typeface="Calibri Light" panose="020F0302020204030204" pitchFamily="34" charset="0"/>
                <a:cs typeface="Calibri Light" panose="020F0302020204030204" pitchFamily="34" charset="0"/>
              </a:rPr>
              <a:t>Correlaciones negativas</a:t>
            </a:r>
          </a:p>
        </p:txBody>
      </p:sp>
      <p:graphicFrame>
        <p:nvGraphicFramePr>
          <p:cNvPr id="11267" name="Object 5"/>
          <p:cNvGraphicFramePr>
            <a:graphicFrameLocks noGrp="1" noChangeAspect="1"/>
          </p:cNvGraphicFramePr>
          <p:nvPr>
            <p:ph sz="quarter" idx="1"/>
          </p:nvPr>
        </p:nvGraphicFramePr>
        <p:xfrm>
          <a:off x="517281" y="1235320"/>
          <a:ext cx="3921369" cy="2384180"/>
        </p:xfrm>
        <a:graphic>
          <a:graphicData uri="http://schemas.openxmlformats.org/presentationml/2006/ole">
            <mc:AlternateContent xmlns:mc="http://schemas.openxmlformats.org/markup-compatibility/2006">
              <mc:Choice xmlns:v="urn:schemas-microsoft-com:vml" Requires="v">
                <p:oleObj name="Gráfico" r:id="rId2" imgW="5515051" imgH="2610002" progId="Excel.Chart.8">
                  <p:embed/>
                </p:oleObj>
              </mc:Choice>
              <mc:Fallback>
                <p:oleObj name="Gráfico" r:id="rId2" imgW="5515051" imgH="2610002" progId="Excel.Chart.8">
                  <p:embed/>
                  <p:pic>
                    <p:nvPicPr>
                      <p:cNvPr id="1126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81" y="1235320"/>
                        <a:ext cx="3921369" cy="238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8" name="Object 6"/>
          <p:cNvGraphicFramePr>
            <a:graphicFrameLocks noGrp="1" noChangeAspect="1"/>
          </p:cNvGraphicFramePr>
          <p:nvPr>
            <p:ph sz="quarter" idx="2"/>
          </p:nvPr>
        </p:nvGraphicFramePr>
        <p:xfrm>
          <a:off x="4699490" y="1235320"/>
          <a:ext cx="3934557" cy="2381250"/>
        </p:xfrm>
        <a:graphic>
          <a:graphicData uri="http://schemas.openxmlformats.org/presentationml/2006/ole">
            <mc:AlternateContent xmlns:mc="http://schemas.openxmlformats.org/markup-compatibility/2006">
              <mc:Choice xmlns:v="urn:schemas-microsoft-com:vml" Requires="v">
                <p:oleObj name="Gráfico" r:id="rId4" imgW="5629351" imgH="3038551" progId="Excel.Chart.8">
                  <p:embed/>
                </p:oleObj>
              </mc:Choice>
              <mc:Fallback>
                <p:oleObj name="Gráfico" r:id="rId4" imgW="5629351" imgH="3038551" progId="Excel.Chart.8">
                  <p:embed/>
                  <p:pic>
                    <p:nvPicPr>
                      <p:cNvPr id="1126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490" y="1235320"/>
                        <a:ext cx="393455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69" name="Object 7"/>
          <p:cNvGraphicFramePr>
            <a:graphicFrameLocks noGrp="1" noChangeAspect="1"/>
          </p:cNvGraphicFramePr>
          <p:nvPr>
            <p:ph sz="quarter" idx="3"/>
          </p:nvPr>
        </p:nvGraphicFramePr>
        <p:xfrm>
          <a:off x="508490" y="3773366"/>
          <a:ext cx="3934557" cy="2381250"/>
        </p:xfrm>
        <a:graphic>
          <a:graphicData uri="http://schemas.openxmlformats.org/presentationml/2006/ole">
            <mc:AlternateContent xmlns:mc="http://schemas.openxmlformats.org/markup-compatibility/2006">
              <mc:Choice xmlns:v="urn:schemas-microsoft-com:vml" Requires="v">
                <p:oleObj name="Gráfico" r:id="rId6" imgW="5629351" imgH="3038551" progId="Excel.Chart.8">
                  <p:embed/>
                </p:oleObj>
              </mc:Choice>
              <mc:Fallback>
                <p:oleObj name="Gráfico" r:id="rId6" imgW="5629351" imgH="3038551" progId="Excel.Chart.8">
                  <p:embed/>
                  <p:pic>
                    <p:nvPicPr>
                      <p:cNvPr id="11269"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490" y="3773366"/>
                        <a:ext cx="393455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0" name="Object 8"/>
          <p:cNvGraphicFramePr>
            <a:graphicFrameLocks noGrp="1" noChangeAspect="1"/>
          </p:cNvGraphicFramePr>
          <p:nvPr>
            <p:ph sz="quarter" idx="4"/>
          </p:nvPr>
        </p:nvGraphicFramePr>
        <p:xfrm>
          <a:off x="4699490" y="3773366"/>
          <a:ext cx="3934557" cy="2381250"/>
        </p:xfrm>
        <a:graphic>
          <a:graphicData uri="http://schemas.openxmlformats.org/presentationml/2006/ole">
            <mc:AlternateContent xmlns:mc="http://schemas.openxmlformats.org/markup-compatibility/2006">
              <mc:Choice xmlns:v="urn:schemas-microsoft-com:vml" Requires="v">
                <p:oleObj name="Gráfico" r:id="rId8" imgW="5629351" imgH="3038551" progId="Excel.Chart.8">
                  <p:embed/>
                </p:oleObj>
              </mc:Choice>
              <mc:Fallback>
                <p:oleObj name="Gráfico" r:id="rId8" imgW="5629351" imgH="3038551" progId="Excel.Chart.8">
                  <p:embed/>
                  <p:pic>
                    <p:nvPicPr>
                      <p:cNvPr id="1127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9490" y="3773366"/>
                        <a:ext cx="393455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Marcador de número de diapositiva 1"/>
          <p:cNvSpPr>
            <a:spLocks noGrp="1"/>
          </p:cNvSpPr>
          <p:nvPr>
            <p:ph type="sldNum" sz="quarter" idx="11"/>
          </p:nvPr>
        </p:nvSpPr>
        <p:spPr/>
        <p:txBody>
          <a:bodyPr/>
          <a:lstStyle/>
          <a:p>
            <a:fld id="{38AEB02F-75C4-457C-AA22-0FC71656051C}" type="slidenum">
              <a:rPr lang="es-ES" altLang="es-CL" smtClean="0"/>
              <a:pPr/>
              <a:t>7</a:t>
            </a:fld>
            <a:endParaRPr lang="es-ES" altLang="es-CL"/>
          </a:p>
        </p:txBody>
      </p:sp>
    </p:spTree>
    <p:extLst>
      <p:ext uri="{BB962C8B-B14F-4D97-AF65-F5344CB8AC3E}">
        <p14:creationId xmlns:p14="http://schemas.microsoft.com/office/powerpoint/2010/main" val="259027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normAutofit/>
          </a:bodyPr>
          <a:lstStyle/>
          <a:p>
            <a:pPr eaLnBrk="1" hangingPunct="1"/>
            <a:r>
              <a:rPr lang="es-ES" altLang="es-CL" sz="3000" i="1" dirty="0">
                <a:latin typeface="Calibri Light" panose="020F0302020204030204" pitchFamily="34" charset="0"/>
                <a:cs typeface="Calibri Light" panose="020F0302020204030204" pitchFamily="34" charset="0"/>
              </a:rPr>
              <a:t>Evolución de r y diagrama de dispersión</a:t>
            </a:r>
          </a:p>
        </p:txBody>
      </p:sp>
      <p:pic>
        <p:nvPicPr>
          <p:cNvPr id="12291" name="Picture 10" descr="anim_cor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115158" y="1434613"/>
            <a:ext cx="6559062" cy="4785946"/>
          </a:xfrm>
          <a:noFill/>
        </p:spPr>
      </p:pic>
      <p:sp>
        <p:nvSpPr>
          <p:cNvPr id="2" name="Marcador de número de diapositiva 1"/>
          <p:cNvSpPr>
            <a:spLocks noGrp="1"/>
          </p:cNvSpPr>
          <p:nvPr>
            <p:ph type="sldNum" sz="quarter" idx="12"/>
          </p:nvPr>
        </p:nvSpPr>
        <p:spPr/>
        <p:txBody>
          <a:bodyPr/>
          <a:lstStyle/>
          <a:p>
            <a:fld id="{7AD5B218-6713-4B1E-80E6-A43712756913}" type="slidenum">
              <a:rPr lang="es-CL" smtClean="0"/>
              <a:t>8</a:t>
            </a:fld>
            <a:endParaRPr lang="es-CL"/>
          </a:p>
        </p:txBody>
      </p:sp>
    </p:spTree>
    <p:extLst>
      <p:ext uri="{BB962C8B-B14F-4D97-AF65-F5344CB8AC3E}">
        <p14:creationId xmlns:p14="http://schemas.microsoft.com/office/powerpoint/2010/main" val="423513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4212" y="333375"/>
            <a:ext cx="7991475" cy="1015663"/>
          </a:xfrm>
          <a:prstGeom prst="rect">
            <a:avLst/>
          </a:prstGeom>
        </p:spPr>
        <p:txBody>
          <a:bodyPr wrap="square">
            <a:spAutoFit/>
          </a:bodyPr>
          <a:lstStyle/>
          <a:p>
            <a:pPr algn="ctr">
              <a:defRPr/>
            </a:pPr>
            <a:r>
              <a:rPr lang="es-CL" sz="3000" i="1" dirty="0">
                <a:solidFill>
                  <a:schemeClr val="bg1"/>
                </a:solidFill>
                <a:effectLst>
                  <a:outerShdw blurRad="38100" dist="38100" dir="2700000" algn="tl">
                    <a:srgbClr val="C0C0C0"/>
                  </a:outerShdw>
                </a:effectLst>
                <a:latin typeface="+mn-lt"/>
              </a:rPr>
              <a:t>Correlación entre nivel de estrés y Rendimiento académico</a:t>
            </a:r>
            <a:endParaRPr lang="es-CL" sz="3000" dirty="0">
              <a:solidFill>
                <a:schemeClr val="bg1"/>
              </a:solidFill>
              <a:latin typeface="+mn-lt"/>
            </a:endParaRPr>
          </a:p>
        </p:txBody>
      </p:sp>
      <p:sp>
        <p:nvSpPr>
          <p:cNvPr id="3" name="Rectángulo 2"/>
          <p:cNvSpPr>
            <a:spLocks noChangeArrowheads="1"/>
          </p:cNvSpPr>
          <p:nvPr/>
        </p:nvSpPr>
        <p:spPr bwMode="auto">
          <a:xfrm>
            <a:off x="250825" y="1412875"/>
            <a:ext cx="8569325" cy="1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chemeClr val="tx1"/>
                </a:solidFill>
                <a:latin typeface="Verdana" panose="020B0604030504040204" pitchFamily="34" charset="0"/>
              </a:defRPr>
            </a:lvl1pPr>
            <a:lvl2pPr marL="742950" indent="-285750">
              <a:defRPr sz="3800">
                <a:solidFill>
                  <a:schemeClr val="tx1"/>
                </a:solidFill>
                <a:latin typeface="Verdana" panose="020B0604030504040204" pitchFamily="34" charset="0"/>
              </a:defRPr>
            </a:lvl2pPr>
            <a:lvl3pPr marL="1143000" indent="-228600">
              <a:defRPr sz="3800">
                <a:solidFill>
                  <a:schemeClr val="tx1"/>
                </a:solidFill>
                <a:latin typeface="Verdana" panose="020B0604030504040204" pitchFamily="34" charset="0"/>
              </a:defRPr>
            </a:lvl3pPr>
            <a:lvl4pPr marL="1600200" indent="-228600">
              <a:defRPr sz="3800">
                <a:solidFill>
                  <a:schemeClr val="tx1"/>
                </a:solidFill>
                <a:latin typeface="Verdana" panose="020B0604030504040204" pitchFamily="34" charset="0"/>
              </a:defRPr>
            </a:lvl4pPr>
            <a:lvl5pPr marL="2057400" indent="-228600">
              <a:defRPr sz="3800">
                <a:solidFill>
                  <a:schemeClr val="tx1"/>
                </a:solidFill>
                <a:latin typeface="Verdana" panose="020B0604030504040204" pitchFamily="34" charset="0"/>
              </a:defRPr>
            </a:lvl5pPr>
            <a:lvl6pPr marL="2514600" indent="-228600" eaLnBrk="0" fontAlgn="base" hangingPunct="0">
              <a:spcBef>
                <a:spcPct val="0"/>
              </a:spcBef>
              <a:spcAft>
                <a:spcPct val="0"/>
              </a:spcAft>
              <a:defRPr sz="3800">
                <a:solidFill>
                  <a:schemeClr val="tx1"/>
                </a:solidFill>
                <a:latin typeface="Verdana" panose="020B0604030504040204" pitchFamily="34" charset="0"/>
              </a:defRPr>
            </a:lvl6pPr>
            <a:lvl7pPr marL="2971800" indent="-228600" eaLnBrk="0" fontAlgn="base" hangingPunct="0">
              <a:spcBef>
                <a:spcPct val="0"/>
              </a:spcBef>
              <a:spcAft>
                <a:spcPct val="0"/>
              </a:spcAft>
              <a:defRPr sz="3800">
                <a:solidFill>
                  <a:schemeClr val="tx1"/>
                </a:solidFill>
                <a:latin typeface="Verdana" panose="020B0604030504040204" pitchFamily="34" charset="0"/>
              </a:defRPr>
            </a:lvl7pPr>
            <a:lvl8pPr marL="3429000" indent="-228600" eaLnBrk="0" fontAlgn="base" hangingPunct="0">
              <a:spcBef>
                <a:spcPct val="0"/>
              </a:spcBef>
              <a:spcAft>
                <a:spcPct val="0"/>
              </a:spcAft>
              <a:defRPr sz="3800">
                <a:solidFill>
                  <a:schemeClr val="tx1"/>
                </a:solidFill>
                <a:latin typeface="Verdana" panose="020B0604030504040204" pitchFamily="34" charset="0"/>
              </a:defRPr>
            </a:lvl8pPr>
            <a:lvl9pPr marL="3886200" indent="-228600" eaLnBrk="0" fontAlgn="base" hangingPunct="0">
              <a:spcBef>
                <a:spcPct val="0"/>
              </a:spcBef>
              <a:spcAft>
                <a:spcPct val="0"/>
              </a:spcAft>
              <a:defRPr sz="3800">
                <a:solidFill>
                  <a:schemeClr val="tx1"/>
                </a:solidFill>
                <a:latin typeface="Verdana" panose="020B0604030504040204" pitchFamily="34" charset="0"/>
              </a:defRPr>
            </a:lvl9pPr>
          </a:lstStyle>
          <a:p>
            <a:pPr algn="just">
              <a:lnSpc>
                <a:spcPct val="107000"/>
              </a:lnSpc>
            </a:pPr>
            <a:r>
              <a:rPr lang="es-ES" altLang="es-CL" sz="1800" i="1" dirty="0">
                <a:latin typeface="Calibri Light" panose="020F0302020204030204" pitchFamily="34" charset="0"/>
                <a:cs typeface="Times New Roman" panose="02020603050405020304" pitchFamily="18" charset="0"/>
              </a:rPr>
              <a:t>A manera de ejemplo, usaremos el archivo </a:t>
            </a:r>
            <a:r>
              <a:rPr lang="es-ES" altLang="es-CL" sz="1800" b="1" i="1" dirty="0">
                <a:latin typeface="Calibri Light" panose="020F0302020204030204" pitchFamily="34" charset="0"/>
                <a:cs typeface="Times New Roman" panose="02020603050405020304" pitchFamily="18" charset="0"/>
              </a:rPr>
              <a:t>regresion1.omv</a:t>
            </a:r>
            <a:r>
              <a:rPr lang="es-ES" altLang="es-CL" sz="1800" i="1" dirty="0">
                <a:latin typeface="Calibri Light" panose="020F0302020204030204" pitchFamily="34" charset="0"/>
                <a:cs typeface="Times New Roman" panose="02020603050405020304" pitchFamily="18" charset="0"/>
              </a:rPr>
              <a:t> para ejemplificar el análisis de la regresión lineal simple. </a:t>
            </a:r>
            <a:r>
              <a:rPr lang="es-ES" altLang="es-CL" sz="1800" b="1" i="1" dirty="0">
                <a:latin typeface="Calibri Light" panose="020F0302020204030204" pitchFamily="34" charset="0"/>
                <a:cs typeface="Times New Roman" panose="02020603050405020304" pitchFamily="18" charset="0"/>
              </a:rPr>
              <a:t>Las variables en estudio son estrés y rendimiento académico</a:t>
            </a:r>
            <a:r>
              <a:rPr lang="es-ES" altLang="es-CL" sz="1800" i="1" dirty="0">
                <a:latin typeface="Calibri Light" panose="020F0302020204030204" pitchFamily="34" charset="0"/>
                <a:cs typeface="Times New Roman" panose="02020603050405020304" pitchFamily="18" charset="0"/>
              </a:rPr>
              <a:t>. De esta manera analizaremos la relación entre rendimiento académico como variable respuesta y puntaje en estrés como variable explicativa. </a:t>
            </a:r>
            <a:endParaRPr lang="es-CL" altLang="es-CL"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a:spLocks noChangeArrowheads="1"/>
          </p:cNvSpPr>
          <p:nvPr/>
        </p:nvSpPr>
        <p:spPr bwMode="auto">
          <a:xfrm>
            <a:off x="250825" y="2708275"/>
            <a:ext cx="8424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chemeClr val="tx1"/>
                </a:solidFill>
                <a:latin typeface="Verdana" panose="020B0604030504040204" pitchFamily="34" charset="0"/>
              </a:defRPr>
            </a:lvl1pPr>
            <a:lvl2pPr marL="742950" indent="-285750">
              <a:defRPr sz="3800">
                <a:solidFill>
                  <a:schemeClr val="tx1"/>
                </a:solidFill>
                <a:latin typeface="Verdana" panose="020B0604030504040204" pitchFamily="34" charset="0"/>
              </a:defRPr>
            </a:lvl2pPr>
            <a:lvl3pPr marL="1143000" indent="-228600">
              <a:defRPr sz="3800">
                <a:solidFill>
                  <a:schemeClr val="tx1"/>
                </a:solidFill>
                <a:latin typeface="Verdana" panose="020B0604030504040204" pitchFamily="34" charset="0"/>
              </a:defRPr>
            </a:lvl3pPr>
            <a:lvl4pPr marL="1600200" indent="-228600">
              <a:defRPr sz="3800">
                <a:solidFill>
                  <a:schemeClr val="tx1"/>
                </a:solidFill>
                <a:latin typeface="Verdana" panose="020B0604030504040204" pitchFamily="34" charset="0"/>
              </a:defRPr>
            </a:lvl4pPr>
            <a:lvl5pPr marL="2057400" indent="-228600">
              <a:defRPr sz="3800">
                <a:solidFill>
                  <a:schemeClr val="tx1"/>
                </a:solidFill>
                <a:latin typeface="Verdana" panose="020B0604030504040204" pitchFamily="34" charset="0"/>
              </a:defRPr>
            </a:lvl5pPr>
            <a:lvl6pPr marL="2514600" indent="-228600" eaLnBrk="0" fontAlgn="base" hangingPunct="0">
              <a:spcBef>
                <a:spcPct val="0"/>
              </a:spcBef>
              <a:spcAft>
                <a:spcPct val="0"/>
              </a:spcAft>
              <a:defRPr sz="3800">
                <a:solidFill>
                  <a:schemeClr val="tx1"/>
                </a:solidFill>
                <a:latin typeface="Verdana" panose="020B0604030504040204" pitchFamily="34" charset="0"/>
              </a:defRPr>
            </a:lvl6pPr>
            <a:lvl7pPr marL="2971800" indent="-228600" eaLnBrk="0" fontAlgn="base" hangingPunct="0">
              <a:spcBef>
                <a:spcPct val="0"/>
              </a:spcBef>
              <a:spcAft>
                <a:spcPct val="0"/>
              </a:spcAft>
              <a:defRPr sz="3800">
                <a:solidFill>
                  <a:schemeClr val="tx1"/>
                </a:solidFill>
                <a:latin typeface="Verdana" panose="020B0604030504040204" pitchFamily="34" charset="0"/>
              </a:defRPr>
            </a:lvl7pPr>
            <a:lvl8pPr marL="3429000" indent="-228600" eaLnBrk="0" fontAlgn="base" hangingPunct="0">
              <a:spcBef>
                <a:spcPct val="0"/>
              </a:spcBef>
              <a:spcAft>
                <a:spcPct val="0"/>
              </a:spcAft>
              <a:defRPr sz="3800">
                <a:solidFill>
                  <a:schemeClr val="tx1"/>
                </a:solidFill>
                <a:latin typeface="Verdana" panose="020B0604030504040204" pitchFamily="34" charset="0"/>
              </a:defRPr>
            </a:lvl8pPr>
            <a:lvl9pPr marL="3886200" indent="-228600" eaLnBrk="0" fontAlgn="base" hangingPunct="0">
              <a:spcBef>
                <a:spcPct val="0"/>
              </a:spcBef>
              <a:spcAft>
                <a:spcPct val="0"/>
              </a:spcAft>
              <a:defRPr sz="3800">
                <a:solidFill>
                  <a:schemeClr val="tx1"/>
                </a:solidFill>
                <a:latin typeface="Verdana" panose="020B0604030504040204" pitchFamily="34" charset="0"/>
              </a:defRPr>
            </a:lvl9pPr>
          </a:lstStyle>
          <a:p>
            <a:r>
              <a:rPr lang="es-ES" altLang="es-CL" sz="1600" b="1" dirty="0">
                <a:latin typeface="Calibri Light" panose="020F0302020204030204" pitchFamily="34" charset="0"/>
                <a:cs typeface="Times New Roman" panose="02020603050405020304" pitchFamily="18" charset="0"/>
              </a:rPr>
              <a:t>1° </a:t>
            </a:r>
            <a:r>
              <a:rPr lang="es-ES" altLang="es-CL" sz="1600" b="1" i="1" dirty="0">
                <a:latin typeface="Calibri Light" panose="020F0302020204030204" pitchFamily="34" charset="0"/>
                <a:cs typeface="Times New Roman" panose="02020603050405020304" pitchFamily="18" charset="0"/>
              </a:rPr>
              <a:t>Analizamos la correlación de Pearson entre las variables y su correspondiente gráfico de dispersión</a:t>
            </a:r>
            <a:endParaRPr lang="es-CL" altLang="es-CL" sz="1600" b="1" dirty="0"/>
          </a:p>
        </p:txBody>
      </p:sp>
      <p:pic>
        <p:nvPicPr>
          <p:cNvPr id="5"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43263"/>
            <a:ext cx="3745111" cy="243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257550"/>
            <a:ext cx="3615177"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a:spLocks noChangeArrowheads="1"/>
          </p:cNvSpPr>
          <p:nvPr/>
        </p:nvSpPr>
        <p:spPr bwMode="auto">
          <a:xfrm>
            <a:off x="468313" y="5661025"/>
            <a:ext cx="82073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a:solidFill>
                  <a:schemeClr val="tx1"/>
                </a:solidFill>
                <a:latin typeface="Verdana" panose="020B0604030504040204" pitchFamily="34" charset="0"/>
              </a:defRPr>
            </a:lvl1pPr>
            <a:lvl2pPr marL="742950" indent="-285750">
              <a:defRPr sz="3800">
                <a:solidFill>
                  <a:schemeClr val="tx1"/>
                </a:solidFill>
                <a:latin typeface="Verdana" panose="020B0604030504040204" pitchFamily="34" charset="0"/>
              </a:defRPr>
            </a:lvl2pPr>
            <a:lvl3pPr marL="1143000" indent="-228600">
              <a:defRPr sz="3800">
                <a:solidFill>
                  <a:schemeClr val="tx1"/>
                </a:solidFill>
                <a:latin typeface="Verdana" panose="020B0604030504040204" pitchFamily="34" charset="0"/>
              </a:defRPr>
            </a:lvl3pPr>
            <a:lvl4pPr marL="1600200" indent="-228600">
              <a:defRPr sz="3800">
                <a:solidFill>
                  <a:schemeClr val="tx1"/>
                </a:solidFill>
                <a:latin typeface="Verdana" panose="020B0604030504040204" pitchFamily="34" charset="0"/>
              </a:defRPr>
            </a:lvl4pPr>
            <a:lvl5pPr marL="2057400" indent="-228600">
              <a:defRPr sz="3800">
                <a:solidFill>
                  <a:schemeClr val="tx1"/>
                </a:solidFill>
                <a:latin typeface="Verdana" panose="020B0604030504040204" pitchFamily="34" charset="0"/>
              </a:defRPr>
            </a:lvl5pPr>
            <a:lvl6pPr marL="2514600" indent="-228600" eaLnBrk="0" fontAlgn="base" hangingPunct="0">
              <a:spcBef>
                <a:spcPct val="0"/>
              </a:spcBef>
              <a:spcAft>
                <a:spcPct val="0"/>
              </a:spcAft>
              <a:defRPr sz="3800">
                <a:solidFill>
                  <a:schemeClr val="tx1"/>
                </a:solidFill>
                <a:latin typeface="Verdana" panose="020B0604030504040204" pitchFamily="34" charset="0"/>
              </a:defRPr>
            </a:lvl6pPr>
            <a:lvl7pPr marL="2971800" indent="-228600" eaLnBrk="0" fontAlgn="base" hangingPunct="0">
              <a:spcBef>
                <a:spcPct val="0"/>
              </a:spcBef>
              <a:spcAft>
                <a:spcPct val="0"/>
              </a:spcAft>
              <a:defRPr sz="3800">
                <a:solidFill>
                  <a:schemeClr val="tx1"/>
                </a:solidFill>
                <a:latin typeface="Verdana" panose="020B0604030504040204" pitchFamily="34" charset="0"/>
              </a:defRPr>
            </a:lvl7pPr>
            <a:lvl8pPr marL="3429000" indent="-228600" eaLnBrk="0" fontAlgn="base" hangingPunct="0">
              <a:spcBef>
                <a:spcPct val="0"/>
              </a:spcBef>
              <a:spcAft>
                <a:spcPct val="0"/>
              </a:spcAft>
              <a:defRPr sz="3800">
                <a:solidFill>
                  <a:schemeClr val="tx1"/>
                </a:solidFill>
                <a:latin typeface="Verdana" panose="020B0604030504040204" pitchFamily="34" charset="0"/>
              </a:defRPr>
            </a:lvl8pPr>
            <a:lvl9pPr marL="3886200" indent="-228600" eaLnBrk="0" fontAlgn="base" hangingPunct="0">
              <a:spcBef>
                <a:spcPct val="0"/>
              </a:spcBef>
              <a:spcAft>
                <a:spcPct val="0"/>
              </a:spcAft>
              <a:defRPr sz="3800">
                <a:solidFill>
                  <a:schemeClr val="tx1"/>
                </a:solidFill>
                <a:latin typeface="Verdana" panose="020B0604030504040204" pitchFamily="34" charset="0"/>
              </a:defRPr>
            </a:lvl9pPr>
          </a:lstStyle>
          <a:p>
            <a:pPr>
              <a:lnSpc>
                <a:spcPct val="107000"/>
              </a:lnSpc>
              <a:spcAft>
                <a:spcPts val="800"/>
              </a:spcAft>
            </a:pPr>
            <a:r>
              <a:rPr lang="es-ES" altLang="es-CL" sz="1600" i="1" dirty="0">
                <a:solidFill>
                  <a:srgbClr val="FF0000"/>
                </a:solidFill>
                <a:latin typeface="Calibri Light" panose="020F0302020204030204" pitchFamily="34" charset="0"/>
                <a:cs typeface="Times New Roman" panose="02020603050405020304" pitchFamily="18" charset="0"/>
              </a:rPr>
              <a:t>Los datos presentados nos indican una correlación inversa significativa entre estrés y rendimiento académico (r=-0.831; p&lt;0.001). </a:t>
            </a:r>
            <a:endParaRPr lang="es-CL" altLang="es-CL"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Marcador de número de diapositiva 7"/>
          <p:cNvSpPr>
            <a:spLocks noGrp="1"/>
          </p:cNvSpPr>
          <p:nvPr>
            <p:ph type="sldNum" sz="quarter" idx="12"/>
          </p:nvPr>
        </p:nvSpPr>
        <p:spPr/>
        <p:txBody>
          <a:bodyPr/>
          <a:lstStyle/>
          <a:p>
            <a:fld id="{7AD5B218-6713-4B1E-80E6-A43712756913}" type="slidenum">
              <a:rPr lang="es-CL" smtClean="0"/>
              <a:t>9</a:t>
            </a:fld>
            <a:endParaRPr lang="es-CL"/>
          </a:p>
        </p:txBody>
      </p:sp>
    </p:spTree>
    <p:extLst>
      <p:ext uri="{BB962C8B-B14F-4D97-AF65-F5344CB8AC3E}">
        <p14:creationId xmlns:p14="http://schemas.microsoft.com/office/powerpoint/2010/main" val="11033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1732</Words>
  <Application>Microsoft Office PowerPoint</Application>
  <PresentationFormat>Presentación en pantalla (4:3)</PresentationFormat>
  <Paragraphs>167</Paragraphs>
  <Slides>27</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6" baseType="lpstr">
      <vt:lpstr>Arial</vt:lpstr>
      <vt:lpstr>Calibri</vt:lpstr>
      <vt:lpstr>Calibri Light</vt:lpstr>
      <vt:lpstr>Cambria Math</vt:lpstr>
      <vt:lpstr>Times New Roman</vt:lpstr>
      <vt:lpstr>Verdana</vt:lpstr>
      <vt:lpstr>Tema de Office</vt:lpstr>
      <vt:lpstr>Ecuación</vt:lpstr>
      <vt:lpstr>Gráfico</vt:lpstr>
      <vt:lpstr> Correlación y Asociación entre Variables</vt:lpstr>
      <vt:lpstr>Un Coeficiente de Correlación Bivariado es... </vt:lpstr>
      <vt:lpstr>Coeficientes de correlación Bivariados según el nivel de medición</vt:lpstr>
      <vt:lpstr>Coeficiente de Correlación Lineal de Pearson</vt:lpstr>
      <vt:lpstr>Propiedades de r</vt:lpstr>
      <vt:lpstr>Correlaciones positivas</vt:lpstr>
      <vt:lpstr>Correlaciones negativas</vt:lpstr>
      <vt:lpstr>Evolución de r y diagrama de dispersión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Cálculo de Correlaciones en Jamovi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prueba t para muestras relacionadas.</dc:title>
  <dc:creator>Usuario</dc:creator>
  <cp:lastModifiedBy>Francisco Javier Marro Ortiz (fmarro)</cp:lastModifiedBy>
  <cp:revision>103</cp:revision>
  <dcterms:created xsi:type="dcterms:W3CDTF">2020-05-20T17:03:10Z</dcterms:created>
  <dcterms:modified xsi:type="dcterms:W3CDTF">2024-10-07T17:02:55Z</dcterms:modified>
</cp:coreProperties>
</file>