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02" r:id="rId2"/>
  </p:sldMasterIdLst>
  <p:notesMasterIdLst>
    <p:notesMasterId r:id="rId21"/>
  </p:notesMasterIdLst>
  <p:handoutMasterIdLst>
    <p:handoutMasterId r:id="rId22"/>
  </p:handoutMasterIdLst>
  <p:sldIdLst>
    <p:sldId id="297" r:id="rId3"/>
    <p:sldId id="346" r:id="rId4"/>
    <p:sldId id="347" r:id="rId5"/>
    <p:sldId id="299" r:id="rId6"/>
    <p:sldId id="300" r:id="rId7"/>
    <p:sldId id="301" r:id="rId8"/>
    <p:sldId id="302" r:id="rId9"/>
    <p:sldId id="303" r:id="rId10"/>
    <p:sldId id="304" r:id="rId11"/>
    <p:sldId id="306" r:id="rId12"/>
    <p:sldId id="338" r:id="rId13"/>
    <p:sldId id="339" r:id="rId14"/>
    <p:sldId id="340" r:id="rId15"/>
    <p:sldId id="307" r:id="rId16"/>
    <p:sldId id="310" r:id="rId17"/>
    <p:sldId id="341" r:id="rId18"/>
    <p:sldId id="342" r:id="rId19"/>
    <p:sldId id="343" r:id="rId20"/>
  </p:sldIdLst>
  <p:sldSz cx="9144000" cy="6858000" type="screen4x3"/>
  <p:notesSz cx="6858000" cy="9144000"/>
  <p:defaultTextStyle>
    <a:defPPr>
      <a:defRPr lang="es-E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006699"/>
    <a:srgbClr val="EAEAEA"/>
    <a:srgbClr val="FF3300"/>
    <a:srgbClr val="336699"/>
    <a:srgbClr val="3366CC"/>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79" autoAdjust="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spcBef>
                <a:spcPct val="20000"/>
              </a:spcBef>
              <a:buClr>
                <a:srgbClr val="FF3300"/>
              </a:buClr>
              <a:defRPr sz="1200">
                <a:cs typeface="+mn-cs"/>
              </a:defRPr>
            </a:lvl1pPr>
          </a:lstStyle>
          <a:p>
            <a:pPr>
              <a:defRPr/>
            </a:pPr>
            <a:endParaRPr lang="es-ES"/>
          </a:p>
        </p:txBody>
      </p:sp>
      <p:sp>
        <p:nvSpPr>
          <p:cNvPr id="1536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20000"/>
              </a:spcBef>
              <a:buClr>
                <a:srgbClr val="FF3300"/>
              </a:buClr>
              <a:defRPr sz="1200">
                <a:cs typeface="+mn-cs"/>
              </a:defRPr>
            </a:lvl1pPr>
          </a:lstStyle>
          <a:p>
            <a:pPr>
              <a:defRPr/>
            </a:pPr>
            <a:endParaRPr lang="es-ES"/>
          </a:p>
        </p:txBody>
      </p:sp>
      <p:sp>
        <p:nvSpPr>
          <p:cNvPr id="1536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spcBef>
                <a:spcPct val="20000"/>
              </a:spcBef>
              <a:buClr>
                <a:srgbClr val="FF3300"/>
              </a:buClr>
              <a:defRPr sz="1200">
                <a:cs typeface="+mn-cs"/>
              </a:defRPr>
            </a:lvl1pPr>
          </a:lstStyle>
          <a:p>
            <a:pPr>
              <a:defRPr/>
            </a:pPr>
            <a:endParaRPr lang="es-ES"/>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spcBef>
                <a:spcPct val="20000"/>
              </a:spcBef>
              <a:buClr>
                <a:srgbClr val="FF3300"/>
              </a:buClr>
              <a:defRPr sz="1200" smtClean="0"/>
            </a:lvl1pPr>
          </a:lstStyle>
          <a:p>
            <a:pPr>
              <a:defRPr/>
            </a:pPr>
            <a:fld id="{4B9911F6-468D-4B0E-8EA7-CE96F12B93B3}" type="slidenum">
              <a:rPr lang="es-ES" altLang="es-CL"/>
              <a:pPr>
                <a:defRPr/>
              </a:pPr>
              <a:t>‹Nº›</a:t>
            </a:fld>
            <a:endParaRPr lang="es-ES" altLang="es-C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spcBef>
                <a:spcPct val="0"/>
              </a:spcBef>
              <a:buClrTx/>
              <a:defRPr sz="1200">
                <a:latin typeface="Times New Roman" pitchFamily="18" charset="0"/>
                <a:cs typeface="+mn-cs"/>
              </a:defRPr>
            </a:lvl1pPr>
          </a:lstStyle>
          <a:p>
            <a:pPr>
              <a:defRPr/>
            </a:pPr>
            <a:endParaRPr lang="es-ES"/>
          </a:p>
        </p:txBody>
      </p:sp>
      <p:sp>
        <p:nvSpPr>
          <p:cNvPr id="430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buClrTx/>
              <a:defRPr sz="1200">
                <a:latin typeface="Times New Roman" pitchFamily="18" charset="0"/>
                <a:cs typeface="+mn-cs"/>
              </a:defRPr>
            </a:lvl1pPr>
          </a:lstStyle>
          <a:p>
            <a:pPr>
              <a:defRPr/>
            </a:pPr>
            <a:endParaRPr lang="es-ES"/>
          </a:p>
        </p:txBody>
      </p:sp>
      <p:sp>
        <p:nvSpPr>
          <p:cNvPr id="163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spcBef>
                <a:spcPct val="0"/>
              </a:spcBef>
              <a:buClrTx/>
              <a:defRPr sz="1200">
                <a:latin typeface="Times New Roman" pitchFamily="18" charset="0"/>
                <a:cs typeface="+mn-cs"/>
              </a:defRPr>
            </a:lvl1pPr>
          </a:lstStyle>
          <a:p>
            <a:pPr>
              <a:defRPr/>
            </a:pPr>
            <a:endParaRPr lang="es-E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spcBef>
                <a:spcPct val="0"/>
              </a:spcBef>
              <a:buClrTx/>
              <a:defRPr sz="1200" smtClean="0">
                <a:latin typeface="Times New Roman" panose="02020603050405020304" pitchFamily="18" charset="0"/>
              </a:defRPr>
            </a:lvl1pPr>
          </a:lstStyle>
          <a:p>
            <a:pPr>
              <a:defRPr/>
            </a:pPr>
            <a:fld id="{C465624C-E9C3-4C50-BA9A-AADC58B1B88E}" type="slidenum">
              <a:rPr lang="es-ES" altLang="es-CL"/>
              <a:pPr>
                <a:defRPr/>
              </a:pPr>
              <a:t>‹Nº›</a:t>
            </a:fld>
            <a:endParaRPr lang="es-ES" alt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a:noFill/>
        </p:spPr>
        <p:txBody>
          <a:bodyPr/>
          <a:lstStyle/>
          <a:p>
            <a:pPr eaLnBrk="1" hangingPunct="1"/>
            <a:endParaRPr lang="es-CL" altLang="es-CL" smtClean="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DD033207-54DB-4FBF-B9CD-6AF02BA7DB89}" type="slidenum">
              <a:rPr lang="es-CL" altLang="es-CL"/>
              <a:pPr>
                <a:defRPr/>
              </a:pPr>
              <a:t>‹Nº›</a:t>
            </a:fld>
            <a:endParaRPr lang="es-CL" altLang="es-CL"/>
          </a:p>
        </p:txBody>
      </p:sp>
    </p:spTree>
    <p:extLst>
      <p:ext uri="{BB962C8B-B14F-4D97-AF65-F5344CB8AC3E}">
        <p14:creationId xmlns:p14="http://schemas.microsoft.com/office/powerpoint/2010/main" val="2767595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9913FDFB-FE34-4A36-8FA0-D2F35B0C3A1C}" type="slidenum">
              <a:rPr lang="es-CL" altLang="es-CL"/>
              <a:pPr>
                <a:defRPr/>
              </a:pPr>
              <a:t>‹Nº›</a:t>
            </a:fld>
            <a:endParaRPr lang="es-CL" altLang="es-CL"/>
          </a:p>
        </p:txBody>
      </p:sp>
    </p:spTree>
    <p:extLst>
      <p:ext uri="{BB962C8B-B14F-4D97-AF65-F5344CB8AC3E}">
        <p14:creationId xmlns:p14="http://schemas.microsoft.com/office/powerpoint/2010/main" val="230764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E6E25E08-CCAE-4F85-980C-CC567A74C61E}" type="slidenum">
              <a:rPr lang="es-CL" altLang="es-CL"/>
              <a:pPr>
                <a:defRPr/>
              </a:pPr>
              <a:t>‹Nº›</a:t>
            </a:fld>
            <a:endParaRPr lang="es-CL" altLang="es-CL"/>
          </a:p>
        </p:txBody>
      </p:sp>
    </p:spTree>
    <p:extLst>
      <p:ext uri="{BB962C8B-B14F-4D97-AF65-F5344CB8AC3E}">
        <p14:creationId xmlns:p14="http://schemas.microsoft.com/office/powerpoint/2010/main" val="289065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Rounded Rectangle 15"/>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7"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8"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9"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10" name="Freeform 10"/>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1" name="Date Placeholder 3"/>
          <p:cNvSpPr>
            <a:spLocks noGrp="1"/>
          </p:cNvSpPr>
          <p:nvPr>
            <p:ph type="dt" sz="half" idx="10"/>
          </p:nvPr>
        </p:nvSpPr>
        <p:spPr/>
        <p:txBody>
          <a:bodyPr/>
          <a:lstStyle>
            <a:lvl1pPr>
              <a:defRPr/>
            </a:lvl1pPr>
          </a:lstStyle>
          <a:p>
            <a:pPr>
              <a:defRPr/>
            </a:pPr>
            <a:endParaRPr lang="es-CL"/>
          </a:p>
        </p:txBody>
      </p:sp>
      <p:sp>
        <p:nvSpPr>
          <p:cNvPr id="12" name="Footer Placeholder 4"/>
          <p:cNvSpPr>
            <a:spLocks noGrp="1"/>
          </p:cNvSpPr>
          <p:nvPr>
            <p:ph type="ftr" sz="quarter" idx="11"/>
          </p:nvPr>
        </p:nvSpPr>
        <p:spPr/>
        <p:txBody>
          <a:bodyPr/>
          <a:lstStyle>
            <a:lvl1pPr>
              <a:defRPr/>
            </a:lvl1pPr>
          </a:lstStyle>
          <a:p>
            <a:pPr>
              <a:defRPr/>
            </a:pPr>
            <a:endParaRPr lang="es-CL"/>
          </a:p>
        </p:txBody>
      </p:sp>
      <p:sp>
        <p:nvSpPr>
          <p:cNvPr id="13" name="Slide Number Placeholder 5"/>
          <p:cNvSpPr>
            <a:spLocks noGrp="1"/>
          </p:cNvSpPr>
          <p:nvPr>
            <p:ph type="sldNum" sz="quarter" idx="12"/>
          </p:nvPr>
        </p:nvSpPr>
        <p:spPr/>
        <p:txBody>
          <a:bodyPr/>
          <a:lstStyle>
            <a:lvl1pPr>
              <a:defRPr smtClean="0"/>
            </a:lvl1pPr>
          </a:lstStyle>
          <a:p>
            <a:pPr>
              <a:defRPr/>
            </a:pPr>
            <a:fld id="{D15A476C-1BC9-4008-B762-FD74762F6022}" type="slidenum">
              <a:rPr lang="en-US" altLang="es-CL"/>
              <a:pPr>
                <a:defRPr/>
              </a:pPr>
              <a:t>‹Nº›</a:t>
            </a:fld>
            <a:endParaRPr lang="en-US" altLang="es-CL"/>
          </a:p>
        </p:txBody>
      </p:sp>
    </p:spTree>
    <p:extLst>
      <p:ext uri="{BB962C8B-B14F-4D97-AF65-F5344CB8AC3E}">
        <p14:creationId xmlns:p14="http://schemas.microsoft.com/office/powerpoint/2010/main" val="1659222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
        <p:nvSpPr>
          <p:cNvPr id="4" name="Date Placeholder 3"/>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5" name="Footer Placeholder 4"/>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6" name="Slide Number Placeholder 5"/>
          <p:cNvSpPr>
            <a:spLocks noGrp="1"/>
          </p:cNvSpPr>
          <p:nvPr>
            <p:ph type="sldNum" sz="quarter" idx="12"/>
          </p:nvPr>
        </p:nvSpPr>
        <p:spPr/>
        <p:txBody>
          <a:bodyPr/>
          <a:lstStyle>
            <a:lvl1pPr>
              <a:defRPr smtClean="0"/>
            </a:lvl1pPr>
          </a:lstStyle>
          <a:p>
            <a:pPr>
              <a:defRPr/>
            </a:pPr>
            <a:fld id="{138B0E5F-F0F4-41BB-806B-9BD2984F5C2A}" type="slidenum">
              <a:rPr lang="en-US" altLang="es-CL"/>
              <a:pPr>
                <a:defRPr/>
              </a:pPr>
              <a:t>‹Nº›</a:t>
            </a:fld>
            <a:endParaRPr lang="en-US" altLang="es-CL"/>
          </a:p>
        </p:txBody>
      </p:sp>
    </p:spTree>
    <p:extLst>
      <p:ext uri="{BB962C8B-B14F-4D97-AF65-F5344CB8AC3E}">
        <p14:creationId xmlns:p14="http://schemas.microsoft.com/office/powerpoint/2010/main" val="16817899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Rounded Rectangle 1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sp>
        <p:nvSpPr>
          <p:cNvPr id="5" name="Freeform 14"/>
          <p:cNvSpPr>
            <a:spLocks/>
          </p:cNvSpPr>
          <p:nvPr/>
        </p:nvSpPr>
        <p:spPr bwMode="hidden">
          <a:xfrm>
            <a:off x="6046788" y="4203700"/>
            <a:ext cx="2876550" cy="714375"/>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6" name="Freeform 18"/>
          <p:cNvSpPr>
            <a:spLocks/>
          </p:cNvSpPr>
          <p:nvPr/>
        </p:nvSpPr>
        <p:spPr bwMode="hidden">
          <a:xfrm>
            <a:off x="2619375" y="4075113"/>
            <a:ext cx="5545138" cy="850900"/>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7" name="Freeform 22"/>
          <p:cNvSpPr>
            <a:spLocks/>
          </p:cNvSpPr>
          <p:nvPr/>
        </p:nvSpPr>
        <p:spPr bwMode="hidden">
          <a:xfrm>
            <a:off x="2828925" y="4087813"/>
            <a:ext cx="5467350" cy="774700"/>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8" name="Freeform 26"/>
          <p:cNvSpPr>
            <a:spLocks/>
          </p:cNvSpPr>
          <p:nvPr/>
        </p:nvSpPr>
        <p:spPr bwMode="hidden">
          <a:xfrm>
            <a:off x="5610225" y="4073525"/>
            <a:ext cx="3306763" cy="652463"/>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9" name="Freeform 10"/>
          <p:cNvSpPr>
            <a:spLocks/>
          </p:cNvSpPr>
          <p:nvPr/>
        </p:nvSpPr>
        <p:spPr bwMode="hidden">
          <a:xfrm>
            <a:off x="211138" y="4059238"/>
            <a:ext cx="8723312" cy="1328737"/>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10" name="Date Placeholder 3"/>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11" name="Footer Placeholder 4"/>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12" name="Slide Number Placeholder 5"/>
          <p:cNvSpPr>
            <a:spLocks noGrp="1"/>
          </p:cNvSpPr>
          <p:nvPr>
            <p:ph type="sldNum" sz="quarter" idx="12"/>
          </p:nvPr>
        </p:nvSpPr>
        <p:spPr/>
        <p:txBody>
          <a:bodyPr/>
          <a:lstStyle>
            <a:lvl1pPr>
              <a:defRPr smtClean="0"/>
            </a:lvl1pPr>
          </a:lstStyle>
          <a:p>
            <a:pPr>
              <a:defRPr/>
            </a:pPr>
            <a:fld id="{95657CCF-0215-4AA4-87B2-97FF4CE77DB5}" type="slidenum">
              <a:rPr lang="en-US" altLang="es-CL"/>
              <a:pPr>
                <a:defRPr/>
              </a:pPr>
              <a:t>‹Nº›</a:t>
            </a:fld>
            <a:endParaRPr lang="en-US" altLang="es-CL"/>
          </a:p>
        </p:txBody>
      </p:sp>
    </p:spTree>
    <p:extLst>
      <p:ext uri="{BB962C8B-B14F-4D97-AF65-F5344CB8AC3E}">
        <p14:creationId xmlns:p14="http://schemas.microsoft.com/office/powerpoint/2010/main" val="13312824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5"/>
          </p:nvPr>
        </p:nvSpPr>
        <p:spPr/>
        <p:txBody>
          <a:bodyPr/>
          <a:lstStyle>
            <a:lvl1pPr>
              <a:defRPr/>
            </a:lvl1pPr>
          </a:lstStyle>
          <a:p>
            <a:pPr>
              <a:defRPr/>
            </a:pPr>
            <a:r>
              <a:rPr lang="es-CL"/>
              <a:t>ESTADÍSTICA. Prof: Ps. Andrés Antivilo B.</a:t>
            </a:r>
            <a:endParaRPr lang="es-ES"/>
          </a:p>
        </p:txBody>
      </p:sp>
      <p:sp>
        <p:nvSpPr>
          <p:cNvPr id="6" name="Footer Placeholder 5"/>
          <p:cNvSpPr>
            <a:spLocks noGrp="1"/>
          </p:cNvSpPr>
          <p:nvPr>
            <p:ph type="ftr" sz="quarter" idx="16"/>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7" name="Slide Number Placeholder 6"/>
          <p:cNvSpPr>
            <a:spLocks noGrp="1"/>
          </p:cNvSpPr>
          <p:nvPr>
            <p:ph type="sldNum" sz="quarter" idx="17"/>
          </p:nvPr>
        </p:nvSpPr>
        <p:spPr/>
        <p:txBody>
          <a:bodyPr/>
          <a:lstStyle>
            <a:lvl1pPr>
              <a:defRPr smtClean="0"/>
            </a:lvl1pPr>
          </a:lstStyle>
          <a:p>
            <a:pPr>
              <a:defRPr/>
            </a:pPr>
            <a:fld id="{89478FF8-234A-463B-9AA4-B35712E28F7A}" type="slidenum">
              <a:rPr lang="en-US" altLang="es-CL"/>
              <a:pPr>
                <a:defRPr/>
              </a:pPr>
              <a:t>‹Nº›</a:t>
            </a:fld>
            <a:endParaRPr lang="en-US" altLang="es-CL"/>
          </a:p>
        </p:txBody>
      </p:sp>
    </p:spTree>
    <p:extLst>
      <p:ext uri="{BB962C8B-B14F-4D97-AF65-F5344CB8AC3E}">
        <p14:creationId xmlns:p14="http://schemas.microsoft.com/office/powerpoint/2010/main" val="55835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8" name="Footer Placeholder 7"/>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9" name="Slide Number Placeholder 8"/>
          <p:cNvSpPr>
            <a:spLocks noGrp="1"/>
          </p:cNvSpPr>
          <p:nvPr>
            <p:ph type="sldNum" sz="quarter" idx="12"/>
          </p:nvPr>
        </p:nvSpPr>
        <p:spPr/>
        <p:txBody>
          <a:bodyPr/>
          <a:lstStyle>
            <a:lvl1pPr>
              <a:defRPr smtClean="0"/>
            </a:lvl1pPr>
          </a:lstStyle>
          <a:p>
            <a:pPr>
              <a:defRPr/>
            </a:pPr>
            <a:fld id="{BD225076-4BFA-407A-BA22-16C6144068AF}" type="slidenum">
              <a:rPr lang="en-US" altLang="es-CL"/>
              <a:pPr>
                <a:defRPr/>
              </a:pPr>
              <a:t>‹Nº›</a:t>
            </a:fld>
            <a:endParaRPr lang="en-US" altLang="es-CL"/>
          </a:p>
        </p:txBody>
      </p:sp>
    </p:spTree>
    <p:extLst>
      <p:ext uri="{BB962C8B-B14F-4D97-AF65-F5344CB8AC3E}">
        <p14:creationId xmlns:p14="http://schemas.microsoft.com/office/powerpoint/2010/main" val="33055434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4" name="Footer Placeholder 3"/>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5" name="Slide Number Placeholder 4"/>
          <p:cNvSpPr>
            <a:spLocks noGrp="1"/>
          </p:cNvSpPr>
          <p:nvPr>
            <p:ph type="sldNum" sz="quarter" idx="12"/>
          </p:nvPr>
        </p:nvSpPr>
        <p:spPr/>
        <p:txBody>
          <a:bodyPr/>
          <a:lstStyle>
            <a:lvl1pPr>
              <a:defRPr smtClean="0"/>
            </a:lvl1pPr>
          </a:lstStyle>
          <a:p>
            <a:pPr>
              <a:defRPr/>
            </a:pPr>
            <a:fld id="{15282567-1DEE-4A5F-9F86-293800318B7F}" type="slidenum">
              <a:rPr lang="en-US" altLang="es-CL"/>
              <a:pPr>
                <a:defRPr/>
              </a:pPr>
              <a:t>‹Nº›</a:t>
            </a:fld>
            <a:endParaRPr lang="en-US" altLang="es-CL"/>
          </a:p>
        </p:txBody>
      </p:sp>
    </p:spTree>
    <p:extLst>
      <p:ext uri="{BB962C8B-B14F-4D97-AF65-F5344CB8AC3E}">
        <p14:creationId xmlns:p14="http://schemas.microsoft.com/office/powerpoint/2010/main" val="4123212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Rounded Rectangle 1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3" name="Group 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5"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6"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7"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8" name="Freeform 10"/>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9" name="Date Placeholder 1"/>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10" name="Footer Placeholder 2"/>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11" name="Slide Number Placeholder 3"/>
          <p:cNvSpPr>
            <a:spLocks noGrp="1"/>
          </p:cNvSpPr>
          <p:nvPr>
            <p:ph type="sldNum" sz="quarter" idx="12"/>
          </p:nvPr>
        </p:nvSpPr>
        <p:spPr/>
        <p:txBody>
          <a:bodyPr/>
          <a:lstStyle>
            <a:lvl1pPr>
              <a:defRPr smtClean="0"/>
            </a:lvl1pPr>
          </a:lstStyle>
          <a:p>
            <a:pPr>
              <a:defRPr/>
            </a:pPr>
            <a:fld id="{2F7A043D-4DF8-4002-BA43-3A56C3450735}" type="slidenum">
              <a:rPr lang="en-US" altLang="es-CL"/>
              <a:pPr>
                <a:defRPr/>
              </a:pPr>
              <a:t>‹Nº›</a:t>
            </a:fld>
            <a:endParaRPr lang="en-US" altLang="es-CL"/>
          </a:p>
        </p:txBody>
      </p:sp>
    </p:spTree>
    <p:extLst>
      <p:ext uri="{BB962C8B-B14F-4D97-AF65-F5344CB8AC3E}">
        <p14:creationId xmlns:p14="http://schemas.microsoft.com/office/powerpoint/2010/main" val="1148602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Rounded Rectangle 1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8"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9"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10"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11" name="Freeform 28"/>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2" name="Date Placeholder 4"/>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13" name="Footer Placeholder 5"/>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14" name="Slide Number Placeholder 6"/>
          <p:cNvSpPr>
            <a:spLocks noGrp="1"/>
          </p:cNvSpPr>
          <p:nvPr>
            <p:ph type="sldNum" sz="quarter" idx="12"/>
          </p:nvPr>
        </p:nvSpPr>
        <p:spPr/>
        <p:txBody>
          <a:bodyPr/>
          <a:lstStyle>
            <a:lvl1pPr>
              <a:defRPr smtClean="0"/>
            </a:lvl1pPr>
          </a:lstStyle>
          <a:p>
            <a:pPr>
              <a:defRPr/>
            </a:pPr>
            <a:fld id="{D140A8BE-533C-41E9-8B4E-DA34D33C6EAF}" type="slidenum">
              <a:rPr lang="en-US" altLang="es-CL"/>
              <a:pPr>
                <a:defRPr/>
              </a:pPr>
              <a:t>‹Nº›</a:t>
            </a:fld>
            <a:endParaRPr lang="en-US" altLang="es-CL"/>
          </a:p>
        </p:txBody>
      </p:sp>
    </p:spTree>
    <p:extLst>
      <p:ext uri="{BB962C8B-B14F-4D97-AF65-F5344CB8AC3E}">
        <p14:creationId xmlns:p14="http://schemas.microsoft.com/office/powerpoint/2010/main" val="1382951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A4AF2A0C-88E5-4D27-A4C8-408A08382F9A}" type="slidenum">
              <a:rPr lang="es-CL" altLang="es-CL"/>
              <a:pPr>
                <a:defRPr/>
              </a:pPr>
              <a:t>‹Nº›</a:t>
            </a:fld>
            <a:endParaRPr lang="es-CL" altLang="es-CL"/>
          </a:p>
        </p:txBody>
      </p:sp>
    </p:spTree>
    <p:extLst>
      <p:ext uri="{BB962C8B-B14F-4D97-AF65-F5344CB8AC3E}">
        <p14:creationId xmlns:p14="http://schemas.microsoft.com/office/powerpoint/2010/main" val="30560754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Rounded Rectangle 1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6" name="Group 8"/>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8"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9"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10"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11" name="Freeform 10"/>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12" name="Date Placeholder 4"/>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13" name="Footer Placeholder 5"/>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14" name="Slide Number Placeholder 6"/>
          <p:cNvSpPr>
            <a:spLocks noGrp="1"/>
          </p:cNvSpPr>
          <p:nvPr>
            <p:ph type="sldNum" sz="quarter" idx="12"/>
          </p:nvPr>
        </p:nvSpPr>
        <p:spPr/>
        <p:txBody>
          <a:bodyPr/>
          <a:lstStyle>
            <a:lvl1pPr>
              <a:defRPr smtClean="0"/>
            </a:lvl1pPr>
          </a:lstStyle>
          <a:p>
            <a:pPr>
              <a:defRPr/>
            </a:pPr>
            <a:fld id="{20296440-5E64-47FC-98D9-7A02822580E3}" type="slidenum">
              <a:rPr lang="en-US" altLang="es-CL"/>
              <a:pPr>
                <a:defRPr/>
              </a:pPr>
              <a:t>‹Nº›</a:t>
            </a:fld>
            <a:endParaRPr lang="en-US" altLang="es-CL"/>
          </a:p>
        </p:txBody>
      </p:sp>
    </p:spTree>
    <p:extLst>
      <p:ext uri="{BB962C8B-B14F-4D97-AF65-F5344CB8AC3E}">
        <p14:creationId xmlns:p14="http://schemas.microsoft.com/office/powerpoint/2010/main" val="38322441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5" name="Footer Placeholder 4"/>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6" name="Slide Number Placeholder 5"/>
          <p:cNvSpPr>
            <a:spLocks noGrp="1"/>
          </p:cNvSpPr>
          <p:nvPr>
            <p:ph type="sldNum" sz="quarter" idx="12"/>
          </p:nvPr>
        </p:nvSpPr>
        <p:spPr/>
        <p:txBody>
          <a:bodyPr/>
          <a:lstStyle>
            <a:lvl1pPr>
              <a:defRPr smtClean="0"/>
            </a:lvl1pPr>
          </a:lstStyle>
          <a:p>
            <a:pPr>
              <a:defRPr/>
            </a:pPr>
            <a:fld id="{FF9EDE22-E04F-442C-B2E8-B46368D2F546}" type="slidenum">
              <a:rPr lang="en-US" altLang="es-CL"/>
              <a:pPr>
                <a:defRPr/>
              </a:pPr>
              <a:t>‹Nº›</a:t>
            </a:fld>
            <a:endParaRPr lang="en-US" altLang="es-CL"/>
          </a:p>
        </p:txBody>
      </p:sp>
    </p:spTree>
    <p:extLst>
      <p:ext uri="{BB962C8B-B14F-4D97-AF65-F5344CB8AC3E}">
        <p14:creationId xmlns:p14="http://schemas.microsoft.com/office/powerpoint/2010/main" val="42291625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4" name="Rounded Rectangle 20"/>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5" name="Group 14"/>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7"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8"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9"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10" name="Freeform 19"/>
            <p:cNvSpPr>
              <a:spLocks/>
            </p:cNvSpPr>
            <p:nvPr/>
          </p:nvSpPr>
          <p:spPr bwMode="hidden">
            <a:xfrm>
              <a:off x="-3905250" y="4294188"/>
              <a:ext cx="13011150"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Date Placeholder 3"/>
          <p:cNvSpPr>
            <a:spLocks noGrp="1"/>
          </p:cNvSpPr>
          <p:nvPr>
            <p:ph type="dt" sz="half" idx="10"/>
          </p:nvPr>
        </p:nvSpPr>
        <p:spPr/>
        <p:txBody>
          <a:bodyPr/>
          <a:lstStyle>
            <a:lvl1pPr>
              <a:defRPr/>
            </a:lvl1pPr>
          </a:lstStyle>
          <a:p>
            <a:pPr>
              <a:defRPr/>
            </a:pPr>
            <a:r>
              <a:rPr lang="es-CL"/>
              <a:t>ESTADÍSTICA. Prof: Ps. Andrés Antivilo B.</a:t>
            </a:r>
            <a:endParaRPr lang="es-ES"/>
          </a:p>
        </p:txBody>
      </p:sp>
      <p:sp>
        <p:nvSpPr>
          <p:cNvPr id="12" name="Footer Placeholder 4"/>
          <p:cNvSpPr>
            <a:spLocks noGrp="1"/>
          </p:cNvSpPr>
          <p:nvPr>
            <p:ph type="ftr" sz="quarter" idx="11"/>
          </p:nvPr>
        </p:nvSpPr>
        <p:spPr/>
        <p:txBody>
          <a:bodyPr/>
          <a:lstStyle>
            <a:lvl1pPr>
              <a:defRPr/>
            </a:lvl1pPr>
          </a:lstStyle>
          <a:p>
            <a:pPr>
              <a:defRPr/>
            </a:pPr>
            <a:r>
              <a:rPr lang="es-CL"/>
              <a:t>UNIVERSIDAD DE CHILE.</a:t>
            </a:r>
          </a:p>
          <a:p>
            <a:pPr>
              <a:defRPr/>
            </a:pPr>
            <a:r>
              <a:rPr lang="es-CL"/>
              <a:t>Departamento de Psicología</a:t>
            </a:r>
            <a:endParaRPr lang="es-ES"/>
          </a:p>
        </p:txBody>
      </p:sp>
      <p:sp>
        <p:nvSpPr>
          <p:cNvPr id="13" name="Slide Number Placeholder 5"/>
          <p:cNvSpPr>
            <a:spLocks noGrp="1"/>
          </p:cNvSpPr>
          <p:nvPr>
            <p:ph type="sldNum" sz="quarter" idx="12"/>
          </p:nvPr>
        </p:nvSpPr>
        <p:spPr/>
        <p:txBody>
          <a:bodyPr/>
          <a:lstStyle>
            <a:lvl1pPr>
              <a:defRPr smtClean="0"/>
            </a:lvl1pPr>
          </a:lstStyle>
          <a:p>
            <a:pPr>
              <a:defRPr/>
            </a:pPr>
            <a:fld id="{AE98C7D7-498F-454C-9A33-9A529CD47B7E}" type="slidenum">
              <a:rPr lang="en-US" altLang="es-CL"/>
              <a:pPr>
                <a:defRPr/>
              </a:pPr>
              <a:t>‹Nº›</a:t>
            </a:fld>
            <a:endParaRPr lang="en-US" altLang="es-CL"/>
          </a:p>
        </p:txBody>
      </p:sp>
    </p:spTree>
    <p:extLst>
      <p:ext uri="{BB962C8B-B14F-4D97-AF65-F5344CB8AC3E}">
        <p14:creationId xmlns:p14="http://schemas.microsoft.com/office/powerpoint/2010/main" val="839947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152400" y="76200"/>
            <a:ext cx="7696200" cy="1143000"/>
          </a:xfrm>
        </p:spPr>
        <p:txBody>
          <a:bodyPr/>
          <a:lstStyle/>
          <a:p>
            <a:r>
              <a:rPr lang="es-ES" smtClean="0"/>
              <a:t>Haga clic para modificar el estilo de título del patrón</a:t>
            </a:r>
            <a:endParaRPr lang="es-CL"/>
          </a:p>
        </p:txBody>
      </p:sp>
      <p:sp>
        <p:nvSpPr>
          <p:cNvPr id="3" name="2 Marcador de texto"/>
          <p:cNvSpPr>
            <a:spLocks noGrp="1"/>
          </p:cNvSpPr>
          <p:nvPr>
            <p:ph type="body" sz="half" idx="1"/>
          </p:nvPr>
        </p:nvSpPr>
        <p:spPr>
          <a:xfrm>
            <a:off x="381000" y="1447800"/>
            <a:ext cx="4038600" cy="4953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quarter" idx="2"/>
          </p:nvPr>
        </p:nvSpPr>
        <p:spPr>
          <a:xfrm>
            <a:off x="4572000" y="1447800"/>
            <a:ext cx="4038600" cy="24003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contenido"/>
          <p:cNvSpPr>
            <a:spLocks noGrp="1"/>
          </p:cNvSpPr>
          <p:nvPr>
            <p:ph sz="quarter" idx="3"/>
          </p:nvPr>
        </p:nvSpPr>
        <p:spPr>
          <a:xfrm>
            <a:off x="4572000" y="4000500"/>
            <a:ext cx="4038600" cy="24003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fecha"/>
          <p:cNvSpPr>
            <a:spLocks noGrp="1"/>
          </p:cNvSpPr>
          <p:nvPr>
            <p:ph type="dt" sz="half" idx="10"/>
          </p:nvPr>
        </p:nvSpPr>
        <p:spPr>
          <a:xfrm>
            <a:off x="76200" y="6477000"/>
            <a:ext cx="5029200" cy="304800"/>
          </a:xfrm>
        </p:spPr>
        <p:txBody>
          <a:bodyPr/>
          <a:lstStyle>
            <a:lvl1pPr>
              <a:defRPr/>
            </a:lvl1pPr>
          </a:lstStyle>
          <a:p>
            <a:pPr>
              <a:defRPr/>
            </a:pPr>
            <a:r>
              <a:rPr lang="es-CL"/>
              <a:t>ESTADÍSTICA. Prof: Ps. Andrés Antivilo B.</a:t>
            </a:r>
            <a:endParaRPr lang="es-ES"/>
          </a:p>
        </p:txBody>
      </p:sp>
      <p:sp>
        <p:nvSpPr>
          <p:cNvPr id="7" name="6 Marcador de pie de página"/>
          <p:cNvSpPr>
            <a:spLocks noGrp="1"/>
          </p:cNvSpPr>
          <p:nvPr>
            <p:ph type="ftr" sz="quarter" idx="11"/>
          </p:nvPr>
        </p:nvSpPr>
        <p:spPr>
          <a:xfrm>
            <a:off x="6096000" y="6477000"/>
            <a:ext cx="2895600" cy="304800"/>
          </a:xfrm>
        </p:spPr>
        <p:txBody>
          <a:bodyPr/>
          <a:lstStyle>
            <a:lvl1pPr>
              <a:defRPr/>
            </a:lvl1pPr>
          </a:lstStyle>
          <a:p>
            <a:pPr>
              <a:defRPr/>
            </a:pPr>
            <a:r>
              <a:rPr lang="es-CL"/>
              <a:t>UNIVERSIDAD DE CHILE.</a:t>
            </a:r>
          </a:p>
          <a:p>
            <a:pPr>
              <a:defRPr/>
            </a:pPr>
            <a:r>
              <a:rPr lang="es-CL"/>
              <a:t>Departamento de Psicología</a:t>
            </a:r>
            <a:endParaRPr lang="es-ES"/>
          </a:p>
        </p:txBody>
      </p:sp>
    </p:spTree>
    <p:extLst>
      <p:ext uri="{BB962C8B-B14F-4D97-AF65-F5344CB8AC3E}">
        <p14:creationId xmlns:p14="http://schemas.microsoft.com/office/powerpoint/2010/main" val="930609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152400" y="76200"/>
            <a:ext cx="7696200" cy="1143000"/>
          </a:xfrm>
        </p:spPr>
        <p:txBody>
          <a:bodyPr/>
          <a:lstStyle/>
          <a:p>
            <a:r>
              <a:rPr lang="es-ES" smtClean="0"/>
              <a:t>Haga clic para modificar el estilo de título del patrón</a:t>
            </a:r>
            <a:endParaRPr lang="es-CL"/>
          </a:p>
        </p:txBody>
      </p:sp>
      <p:sp>
        <p:nvSpPr>
          <p:cNvPr id="3" name="2 Marcador de tabla"/>
          <p:cNvSpPr>
            <a:spLocks noGrp="1"/>
          </p:cNvSpPr>
          <p:nvPr>
            <p:ph type="tbl" idx="1"/>
          </p:nvPr>
        </p:nvSpPr>
        <p:spPr>
          <a:xfrm>
            <a:off x="381000" y="1447800"/>
            <a:ext cx="8229600" cy="4953000"/>
          </a:xfrm>
        </p:spPr>
        <p:txBody>
          <a:bodyPr rtlCol="0">
            <a:normAutofit/>
          </a:bodyPr>
          <a:lstStyle/>
          <a:p>
            <a:pPr lvl="0"/>
            <a:endParaRPr lang="es-CL" noProof="0"/>
          </a:p>
        </p:txBody>
      </p:sp>
      <p:sp>
        <p:nvSpPr>
          <p:cNvPr id="4" name="3 Marcador de fecha"/>
          <p:cNvSpPr>
            <a:spLocks noGrp="1"/>
          </p:cNvSpPr>
          <p:nvPr>
            <p:ph type="dt" sz="half" idx="10"/>
          </p:nvPr>
        </p:nvSpPr>
        <p:spPr>
          <a:xfrm>
            <a:off x="76200" y="6477000"/>
            <a:ext cx="5029200" cy="304800"/>
          </a:xfrm>
        </p:spPr>
        <p:txBody>
          <a:bodyPr/>
          <a:lstStyle>
            <a:lvl1pPr>
              <a:defRPr/>
            </a:lvl1pPr>
          </a:lstStyle>
          <a:p>
            <a:pPr>
              <a:defRPr/>
            </a:pPr>
            <a:r>
              <a:rPr lang="es-CL"/>
              <a:t>ESTADÍSTICA. Prof: Ps. Andrés Antivilo B.</a:t>
            </a:r>
            <a:endParaRPr lang="es-ES"/>
          </a:p>
        </p:txBody>
      </p:sp>
      <p:sp>
        <p:nvSpPr>
          <p:cNvPr id="5" name="4 Marcador de pie de página"/>
          <p:cNvSpPr>
            <a:spLocks noGrp="1"/>
          </p:cNvSpPr>
          <p:nvPr>
            <p:ph type="ftr" sz="quarter" idx="11"/>
          </p:nvPr>
        </p:nvSpPr>
        <p:spPr>
          <a:xfrm>
            <a:off x="6096000" y="6477000"/>
            <a:ext cx="2895600" cy="304800"/>
          </a:xfrm>
        </p:spPr>
        <p:txBody>
          <a:bodyPr/>
          <a:lstStyle>
            <a:lvl1pPr>
              <a:defRPr/>
            </a:lvl1pPr>
          </a:lstStyle>
          <a:p>
            <a:pPr>
              <a:defRPr/>
            </a:pPr>
            <a:r>
              <a:rPr lang="es-CL"/>
              <a:t>UNIVERSIDAD DE CHILE.</a:t>
            </a:r>
          </a:p>
          <a:p>
            <a:pPr>
              <a:defRPr/>
            </a:pPr>
            <a:r>
              <a:rPr lang="es-CL"/>
              <a:t>Departamento de Psicología</a:t>
            </a:r>
            <a:endParaRPr lang="es-ES"/>
          </a:p>
        </p:txBody>
      </p:sp>
    </p:spTree>
    <p:extLst>
      <p:ext uri="{BB962C8B-B14F-4D97-AF65-F5344CB8AC3E}">
        <p14:creationId xmlns:p14="http://schemas.microsoft.com/office/powerpoint/2010/main" val="166595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pPr>
              <a:defRPr/>
            </a:pPr>
            <a:fld id="{1CCCD74A-3989-4EFD-9913-5089E9DBB816}" type="slidenum">
              <a:rPr lang="es-CL" altLang="es-CL"/>
              <a:pPr>
                <a:defRPr/>
              </a:pPr>
              <a:t>‹Nº›</a:t>
            </a:fld>
            <a:endParaRPr lang="es-CL" altLang="es-CL"/>
          </a:p>
        </p:txBody>
      </p:sp>
    </p:spTree>
    <p:extLst>
      <p:ext uri="{BB962C8B-B14F-4D97-AF65-F5344CB8AC3E}">
        <p14:creationId xmlns:p14="http://schemas.microsoft.com/office/powerpoint/2010/main" val="3211630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3FE2D72A-6388-4E53-A069-4D18FB9D69CB}" type="slidenum">
              <a:rPr lang="es-CL" altLang="es-CL"/>
              <a:pPr>
                <a:defRPr/>
              </a:pPr>
              <a:t>‹Nº›</a:t>
            </a:fld>
            <a:endParaRPr lang="es-CL" altLang="es-CL"/>
          </a:p>
        </p:txBody>
      </p:sp>
    </p:spTree>
    <p:extLst>
      <p:ext uri="{BB962C8B-B14F-4D97-AF65-F5344CB8AC3E}">
        <p14:creationId xmlns:p14="http://schemas.microsoft.com/office/powerpoint/2010/main" val="204465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pPr>
              <a:defRPr/>
            </a:pPr>
            <a:fld id="{B27C844F-46EE-469B-B14B-9183A182F78C}" type="slidenum">
              <a:rPr lang="es-CL" altLang="es-CL"/>
              <a:pPr>
                <a:defRPr/>
              </a:pPr>
              <a:t>‹Nº›</a:t>
            </a:fld>
            <a:endParaRPr lang="es-CL" altLang="es-CL"/>
          </a:p>
        </p:txBody>
      </p:sp>
    </p:spTree>
    <p:extLst>
      <p:ext uri="{BB962C8B-B14F-4D97-AF65-F5344CB8AC3E}">
        <p14:creationId xmlns:p14="http://schemas.microsoft.com/office/powerpoint/2010/main" val="2027771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pPr>
              <a:defRPr/>
            </a:pPr>
            <a:fld id="{E03D654C-ABD6-4EE4-99F6-AEF73611DF13}" type="slidenum">
              <a:rPr lang="es-CL" altLang="es-CL"/>
              <a:pPr>
                <a:defRPr/>
              </a:pPr>
              <a:t>‹Nº›</a:t>
            </a:fld>
            <a:endParaRPr lang="es-CL" altLang="es-CL"/>
          </a:p>
        </p:txBody>
      </p:sp>
    </p:spTree>
    <p:extLst>
      <p:ext uri="{BB962C8B-B14F-4D97-AF65-F5344CB8AC3E}">
        <p14:creationId xmlns:p14="http://schemas.microsoft.com/office/powerpoint/2010/main" val="3080363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pPr>
              <a:defRPr/>
            </a:pPr>
            <a:fld id="{8095702F-307A-4712-B454-418F6C3677C8}" type="slidenum">
              <a:rPr lang="es-CL" altLang="es-CL"/>
              <a:pPr>
                <a:defRPr/>
              </a:pPr>
              <a:t>‹Nº›</a:t>
            </a:fld>
            <a:endParaRPr lang="es-CL" altLang="es-CL"/>
          </a:p>
        </p:txBody>
      </p:sp>
    </p:spTree>
    <p:extLst>
      <p:ext uri="{BB962C8B-B14F-4D97-AF65-F5344CB8AC3E}">
        <p14:creationId xmlns:p14="http://schemas.microsoft.com/office/powerpoint/2010/main" val="2440570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157BF4DD-82B6-4656-A7DB-296148C001C5}" type="slidenum">
              <a:rPr lang="es-CL" altLang="es-CL"/>
              <a:pPr>
                <a:defRPr/>
              </a:pPr>
              <a:t>‹Nº›</a:t>
            </a:fld>
            <a:endParaRPr lang="es-CL" altLang="es-CL"/>
          </a:p>
        </p:txBody>
      </p:sp>
    </p:spTree>
    <p:extLst>
      <p:ext uri="{BB962C8B-B14F-4D97-AF65-F5344CB8AC3E}">
        <p14:creationId xmlns:p14="http://schemas.microsoft.com/office/powerpoint/2010/main" val="2198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pPr>
              <a:defRPr/>
            </a:pPr>
            <a:fld id="{2F32A17D-1CCF-42F7-85B4-46FBC64ADA92}" type="slidenum">
              <a:rPr lang="es-CL" altLang="es-CL"/>
              <a:pPr>
                <a:defRPr/>
              </a:pPr>
              <a:t>‹Nº›</a:t>
            </a:fld>
            <a:endParaRPr lang="es-CL" altLang="es-CL"/>
          </a:p>
        </p:txBody>
      </p:sp>
    </p:spTree>
    <p:extLst>
      <p:ext uri="{BB962C8B-B14F-4D97-AF65-F5344CB8AC3E}">
        <p14:creationId xmlns:p14="http://schemas.microsoft.com/office/powerpoint/2010/main" val="1510552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smtClean="0"/>
              <a:t>Haga clic para modificar el estilo de texto del patrón</a:t>
            </a:r>
          </a:p>
          <a:p>
            <a:pPr lvl="1"/>
            <a:r>
              <a:rPr lang="es-CL" altLang="es-CL" smtClean="0"/>
              <a:t>Segundo nivel</a:t>
            </a:r>
          </a:p>
          <a:p>
            <a:pPr lvl="2"/>
            <a:r>
              <a:rPr lang="es-CL" altLang="es-CL" smtClean="0"/>
              <a:t>Tercer nivel</a:t>
            </a:r>
          </a:p>
          <a:p>
            <a:pPr lvl="3"/>
            <a:r>
              <a:rPr lang="es-CL" altLang="es-CL" smtClean="0"/>
              <a:t>Cuarto nivel</a:t>
            </a:r>
          </a:p>
          <a:p>
            <a:pPr lvl="4"/>
            <a:r>
              <a:rPr lang="es-CL" altLang="es-CL" smtClean="0"/>
              <a:t>Quinto nivel</a:t>
            </a:r>
          </a:p>
        </p:txBody>
      </p:sp>
      <p:sp>
        <p:nvSpPr>
          <p:cNvPr id="14848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spcBef>
                <a:spcPct val="0"/>
              </a:spcBef>
              <a:buClrTx/>
              <a:defRPr sz="1400">
                <a:latin typeface="Times New Roman" pitchFamily="18" charset="0"/>
                <a:cs typeface="+mn-cs"/>
              </a:defRPr>
            </a:lvl1pPr>
          </a:lstStyle>
          <a:p>
            <a:pPr>
              <a:defRPr/>
            </a:pPr>
            <a:endParaRPr lang="es-CL"/>
          </a:p>
        </p:txBody>
      </p:sp>
      <p:sp>
        <p:nvSpPr>
          <p:cNvPr id="14848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spcBef>
                <a:spcPct val="0"/>
              </a:spcBef>
              <a:buClrTx/>
              <a:defRPr sz="1400">
                <a:latin typeface="Times New Roman" pitchFamily="18" charset="0"/>
                <a:cs typeface="+mn-cs"/>
              </a:defRPr>
            </a:lvl1pPr>
          </a:lstStyle>
          <a:p>
            <a:pPr>
              <a:defRPr/>
            </a:pPr>
            <a:endParaRPr lang="es-CL"/>
          </a:p>
        </p:txBody>
      </p:sp>
      <p:sp>
        <p:nvSpPr>
          <p:cNvPr id="14848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spcBef>
                <a:spcPct val="0"/>
              </a:spcBef>
              <a:buClrTx/>
              <a:defRPr sz="1400" smtClean="0">
                <a:latin typeface="Times New Roman" panose="02020603050405020304" pitchFamily="18" charset="0"/>
              </a:defRPr>
            </a:lvl1pPr>
          </a:lstStyle>
          <a:p>
            <a:pPr>
              <a:defRPr/>
            </a:pPr>
            <a:fld id="{8F32813B-F015-43D3-9B6F-5AFD408BDA2A}" type="slidenum">
              <a:rPr lang="es-CL" altLang="es-CL"/>
              <a:pPr>
                <a:defRPr/>
              </a:pPr>
              <a:t>‹Nº›</a:t>
            </a:fld>
            <a:endParaRPr lang="es-CL" altLang="es-CL"/>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20000"/>
              </a:spcBef>
              <a:buClr>
                <a:srgbClr val="FF3300"/>
              </a:buClr>
              <a:defRPr/>
            </a:pPr>
            <a:endParaRPr lang="en-US"/>
          </a:p>
        </p:txBody>
      </p:sp>
      <p:grpSp>
        <p:nvGrpSpPr>
          <p:cNvPr id="2051" name="Group 15"/>
          <p:cNvGrpSpPr>
            <a:grpSpLocks noChangeAspect="1"/>
          </p:cNvGrpSpPr>
          <p:nvPr/>
        </p:nvGrpSpPr>
        <p:grpSpPr bwMode="auto">
          <a:xfrm>
            <a:off x="211138" y="1679575"/>
            <a:ext cx="8723312" cy="1330325"/>
            <a:chOff x="-3905251" y="4294188"/>
            <a:chExt cx="13027839" cy="1892300"/>
          </a:xfrm>
        </p:grpSpPr>
        <p:sp>
          <p:nvSpPr>
            <p:cNvPr id="2057" name="Freeform 14"/>
            <p:cNvSpPr>
              <a:spLocks/>
            </p:cNvSpPr>
            <p:nvPr/>
          </p:nvSpPr>
          <p:spPr bwMode="hidden">
            <a:xfrm>
              <a:off x="4810125" y="4500563"/>
              <a:ext cx="4295775" cy="1016000"/>
            </a:xfrm>
            <a:custGeom>
              <a:avLst/>
              <a:gdLst>
                <a:gd name="T0" fmla="*/ 2147483646 w 2706"/>
                <a:gd name="T1" fmla="*/ 0 h 640"/>
                <a:gd name="T2" fmla="*/ 2147483646 w 2706"/>
                <a:gd name="T3" fmla="*/ 0 h 640"/>
                <a:gd name="T4" fmla="*/ 2147483646 w 2706"/>
                <a:gd name="T5" fmla="*/ 2147483646 h 640"/>
                <a:gd name="T6" fmla="*/ 2147483646 w 2706"/>
                <a:gd name="T7" fmla="*/ 2147483646 h 640"/>
                <a:gd name="T8" fmla="*/ 2147483646 w 2706"/>
                <a:gd name="T9" fmla="*/ 2147483646 h 640"/>
                <a:gd name="T10" fmla="*/ 2147483646 w 2706"/>
                <a:gd name="T11" fmla="*/ 2147483646 h 640"/>
                <a:gd name="T12" fmla="*/ 2147483646 w 2706"/>
                <a:gd name="T13" fmla="*/ 2147483646 h 640"/>
                <a:gd name="T14" fmla="*/ 2147483646 w 2706"/>
                <a:gd name="T15" fmla="*/ 2147483646 h 640"/>
                <a:gd name="T16" fmla="*/ 2147483646 w 2706"/>
                <a:gd name="T17" fmla="*/ 2147483646 h 640"/>
                <a:gd name="T18" fmla="*/ 2147483646 w 2706"/>
                <a:gd name="T19" fmla="*/ 2147483646 h 640"/>
                <a:gd name="T20" fmla="*/ 2147483646 w 2706"/>
                <a:gd name="T21" fmla="*/ 2147483646 h 640"/>
                <a:gd name="T22" fmla="*/ 2147483646 w 2706"/>
                <a:gd name="T23" fmla="*/ 2147483646 h 640"/>
                <a:gd name="T24" fmla="*/ 2147483646 w 2706"/>
                <a:gd name="T25" fmla="*/ 2147483646 h 640"/>
                <a:gd name="T26" fmla="*/ 2147483646 w 2706"/>
                <a:gd name="T27" fmla="*/ 2147483646 h 640"/>
                <a:gd name="T28" fmla="*/ 2147483646 w 2706"/>
                <a:gd name="T29" fmla="*/ 2147483646 h 640"/>
                <a:gd name="T30" fmla="*/ 2147483646 w 2706"/>
                <a:gd name="T31" fmla="*/ 2147483646 h 640"/>
                <a:gd name="T32" fmla="*/ 2147483646 w 2706"/>
                <a:gd name="T33" fmla="*/ 2147483646 h 640"/>
                <a:gd name="T34" fmla="*/ 2147483646 w 2706"/>
                <a:gd name="T35" fmla="*/ 2147483646 h 640"/>
                <a:gd name="T36" fmla="*/ 0 w 2706"/>
                <a:gd name="T37" fmla="*/ 2147483646 h 640"/>
                <a:gd name="T38" fmla="*/ 0 w 2706"/>
                <a:gd name="T39" fmla="*/ 2147483646 h 640"/>
                <a:gd name="T40" fmla="*/ 2147483646 w 2706"/>
                <a:gd name="T41" fmla="*/ 2147483646 h 640"/>
                <a:gd name="T42" fmla="*/ 2147483646 w 2706"/>
                <a:gd name="T43" fmla="*/ 2147483646 h 640"/>
                <a:gd name="T44" fmla="*/ 2147483646 w 2706"/>
                <a:gd name="T45" fmla="*/ 2147483646 h 640"/>
                <a:gd name="T46" fmla="*/ 2147483646 w 2706"/>
                <a:gd name="T47" fmla="*/ 2147483646 h 640"/>
                <a:gd name="T48" fmla="*/ 2147483646 w 2706"/>
                <a:gd name="T49" fmla="*/ 2147483646 h 640"/>
                <a:gd name="T50" fmla="*/ 2147483646 w 2706"/>
                <a:gd name="T51" fmla="*/ 2147483646 h 640"/>
                <a:gd name="T52" fmla="*/ 2147483646 w 2706"/>
                <a:gd name="T53" fmla="*/ 2147483646 h 640"/>
                <a:gd name="T54" fmla="*/ 2147483646 w 2706"/>
                <a:gd name="T55" fmla="*/ 2147483646 h 640"/>
                <a:gd name="T56" fmla="*/ 2147483646 w 2706"/>
                <a:gd name="T57" fmla="*/ 2147483646 h 640"/>
                <a:gd name="T58" fmla="*/ 2147483646 w 2706"/>
                <a:gd name="T59" fmla="*/ 2147483646 h 640"/>
                <a:gd name="T60" fmla="*/ 2147483646 w 2706"/>
                <a:gd name="T61" fmla="*/ 2147483646 h 640"/>
                <a:gd name="T62" fmla="*/ 2147483646 w 2706"/>
                <a:gd name="T63" fmla="*/ 2147483646 h 640"/>
                <a:gd name="T64" fmla="*/ 2147483646 w 2706"/>
                <a:gd name="T65" fmla="*/ 2147483646 h 640"/>
                <a:gd name="T66" fmla="*/ 2147483646 w 2706"/>
                <a:gd name="T67" fmla="*/ 2147483646 h 640"/>
                <a:gd name="T68" fmla="*/ 2147483646 w 2706"/>
                <a:gd name="T69" fmla="*/ 2147483646 h 640"/>
                <a:gd name="T70" fmla="*/ 2147483646 w 2706"/>
                <a:gd name="T71" fmla="*/ 2147483646 h 640"/>
                <a:gd name="T72" fmla="*/ 2147483646 w 2706"/>
                <a:gd name="T73" fmla="*/ 2147483646 h 640"/>
                <a:gd name="T74" fmla="*/ 2147483646 w 2706"/>
                <a:gd name="T75" fmla="*/ 2147483646 h 640"/>
                <a:gd name="T76" fmla="*/ 2147483646 w 2706"/>
                <a:gd name="T77" fmla="*/ 2147483646 h 640"/>
                <a:gd name="T78" fmla="*/ 2147483646 w 2706"/>
                <a:gd name="T79" fmla="*/ 2147483646 h 640"/>
                <a:gd name="T80" fmla="*/ 2147483646 w 2706"/>
                <a:gd name="T81" fmla="*/ 2147483646 h 640"/>
                <a:gd name="T82" fmla="*/ 2147483646 w 2706"/>
                <a:gd name="T83" fmla="*/ 2147483646 h 640"/>
                <a:gd name="T84" fmla="*/ 2147483646 w 2706"/>
                <a:gd name="T85" fmla="*/ 2147483646 h 640"/>
                <a:gd name="T86" fmla="*/ 2147483646 w 2706"/>
                <a:gd name="T87" fmla="*/ 2147483646 h 640"/>
                <a:gd name="T88" fmla="*/ 2147483646 w 2706"/>
                <a:gd name="T89" fmla="*/ 2147483646 h 640"/>
                <a:gd name="T90" fmla="*/ 2147483646 w 2706"/>
                <a:gd name="T91" fmla="*/ 2147483646 h 640"/>
                <a:gd name="T92" fmla="*/ 2147483646 w 2706"/>
                <a:gd name="T93" fmla="*/ 2147483646 h 640"/>
                <a:gd name="T94" fmla="*/ 2147483646 w 2706"/>
                <a:gd name="T95" fmla="*/ 2147483646 h 640"/>
                <a:gd name="T96" fmla="*/ 2147483646 w 2706"/>
                <a:gd name="T97" fmla="*/ 2147483646 h 640"/>
                <a:gd name="T98" fmla="*/ 2147483646 w 2706"/>
                <a:gd name="T99" fmla="*/ 2147483646 h 640"/>
                <a:gd name="T100" fmla="*/ 2147483646 w 2706"/>
                <a:gd name="T101" fmla="*/ 2147483646 h 640"/>
                <a:gd name="T102" fmla="*/ 2147483646 w 2706"/>
                <a:gd name="T103" fmla="*/ 2147483646 h 640"/>
                <a:gd name="T104" fmla="*/ 2147483646 w 2706"/>
                <a:gd name="T105" fmla="*/ 2147483646 h 640"/>
                <a:gd name="T106" fmla="*/ 2147483646 w 2706"/>
                <a:gd name="T107" fmla="*/ 0 h 640"/>
                <a:gd name="T108" fmla="*/ 2147483646 w 2706"/>
                <a:gd name="T109" fmla="*/ 0 h 640"/>
                <a:gd name="T110" fmla="*/ 2147483646 w 2706"/>
                <a:gd name="T111" fmla="*/ 0 h 640"/>
                <a:gd name="T112" fmla="*/ 2147483646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2058" name="Freeform 18"/>
            <p:cNvSpPr>
              <a:spLocks/>
            </p:cNvSpPr>
            <p:nvPr/>
          </p:nvSpPr>
          <p:spPr bwMode="hidden">
            <a:xfrm>
              <a:off x="-309563" y="4318000"/>
              <a:ext cx="8280401" cy="1209675"/>
            </a:xfrm>
            <a:custGeom>
              <a:avLst/>
              <a:gdLst>
                <a:gd name="T0" fmla="*/ 2147483646 w 5216"/>
                <a:gd name="T1" fmla="*/ 2147483646 h 762"/>
                <a:gd name="T2" fmla="*/ 2147483646 w 5216"/>
                <a:gd name="T3" fmla="*/ 2147483646 h 762"/>
                <a:gd name="T4" fmla="*/ 2147483646 w 5216"/>
                <a:gd name="T5" fmla="*/ 2147483646 h 762"/>
                <a:gd name="T6" fmla="*/ 2147483646 w 5216"/>
                <a:gd name="T7" fmla="*/ 2147483646 h 762"/>
                <a:gd name="T8" fmla="*/ 2147483646 w 5216"/>
                <a:gd name="T9" fmla="*/ 2147483646 h 762"/>
                <a:gd name="T10" fmla="*/ 2147483646 w 5216"/>
                <a:gd name="T11" fmla="*/ 2147483646 h 762"/>
                <a:gd name="T12" fmla="*/ 2147483646 w 5216"/>
                <a:gd name="T13" fmla="*/ 2147483646 h 762"/>
                <a:gd name="T14" fmla="*/ 2147483646 w 5216"/>
                <a:gd name="T15" fmla="*/ 2147483646 h 762"/>
                <a:gd name="T16" fmla="*/ 2147483646 w 5216"/>
                <a:gd name="T17" fmla="*/ 2147483646 h 762"/>
                <a:gd name="T18" fmla="*/ 2147483646 w 5216"/>
                <a:gd name="T19" fmla="*/ 2147483646 h 762"/>
                <a:gd name="T20" fmla="*/ 2147483646 w 5216"/>
                <a:gd name="T21" fmla="*/ 2147483646 h 762"/>
                <a:gd name="T22" fmla="*/ 2147483646 w 5216"/>
                <a:gd name="T23" fmla="*/ 2147483646 h 762"/>
                <a:gd name="T24" fmla="*/ 2147483646 w 5216"/>
                <a:gd name="T25" fmla="*/ 2147483646 h 762"/>
                <a:gd name="T26" fmla="*/ 2147483646 w 5216"/>
                <a:gd name="T27" fmla="*/ 0 h 762"/>
                <a:gd name="T28" fmla="*/ 2147483646 w 5216"/>
                <a:gd name="T29" fmla="*/ 2147483646 h 762"/>
                <a:gd name="T30" fmla="*/ 2147483646 w 5216"/>
                <a:gd name="T31" fmla="*/ 2147483646 h 762"/>
                <a:gd name="T32" fmla="*/ 0 w 5216"/>
                <a:gd name="T33" fmla="*/ 2147483646 h 762"/>
                <a:gd name="T34" fmla="*/ 2147483646 w 5216"/>
                <a:gd name="T35" fmla="*/ 2147483646 h 762"/>
                <a:gd name="T36" fmla="*/ 2147483646 w 5216"/>
                <a:gd name="T37" fmla="*/ 2147483646 h 762"/>
                <a:gd name="T38" fmla="*/ 2147483646 w 5216"/>
                <a:gd name="T39" fmla="*/ 2147483646 h 762"/>
                <a:gd name="T40" fmla="*/ 2147483646 w 5216"/>
                <a:gd name="T41" fmla="*/ 2147483646 h 762"/>
                <a:gd name="T42" fmla="*/ 2147483646 w 5216"/>
                <a:gd name="T43" fmla="*/ 2147483646 h 762"/>
                <a:gd name="T44" fmla="*/ 2147483646 w 5216"/>
                <a:gd name="T45" fmla="*/ 2147483646 h 762"/>
                <a:gd name="T46" fmla="*/ 2147483646 w 5216"/>
                <a:gd name="T47" fmla="*/ 2147483646 h 762"/>
                <a:gd name="T48" fmla="*/ 2147483646 w 5216"/>
                <a:gd name="T49" fmla="*/ 2147483646 h 762"/>
                <a:gd name="T50" fmla="*/ 2147483646 w 5216"/>
                <a:gd name="T51" fmla="*/ 2147483646 h 762"/>
                <a:gd name="T52" fmla="*/ 2147483646 w 5216"/>
                <a:gd name="T53" fmla="*/ 2147483646 h 762"/>
                <a:gd name="T54" fmla="*/ 2147483646 w 5216"/>
                <a:gd name="T55" fmla="*/ 2147483646 h 762"/>
                <a:gd name="T56" fmla="*/ 2147483646 w 5216"/>
                <a:gd name="T57" fmla="*/ 2147483646 h 762"/>
                <a:gd name="T58" fmla="*/ 2147483646 w 5216"/>
                <a:gd name="T59" fmla="*/ 2147483646 h 762"/>
                <a:gd name="T60" fmla="*/ 2147483646 w 5216"/>
                <a:gd name="T61" fmla="*/ 2147483646 h 762"/>
                <a:gd name="T62" fmla="*/ 2147483646 w 5216"/>
                <a:gd name="T63" fmla="*/ 2147483646 h 762"/>
                <a:gd name="T64" fmla="*/ 2147483646 w 5216"/>
                <a:gd name="T65" fmla="*/ 2147483646 h 762"/>
                <a:gd name="T66" fmla="*/ 2147483646 w 5216"/>
                <a:gd name="T67" fmla="*/ 2147483646 h 762"/>
                <a:gd name="T68" fmla="*/ 2147483646 w 5216"/>
                <a:gd name="T69" fmla="*/ 2147483646 h 762"/>
                <a:gd name="T70" fmla="*/ 2147483646 w 5216"/>
                <a:gd name="T71" fmla="*/ 2147483646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sp>
          <p:nvSpPr>
            <p:cNvPr id="2059" name="Freeform 22"/>
            <p:cNvSpPr>
              <a:spLocks/>
            </p:cNvSpPr>
            <p:nvPr/>
          </p:nvSpPr>
          <p:spPr bwMode="hidden">
            <a:xfrm>
              <a:off x="3175" y="4335463"/>
              <a:ext cx="8166100" cy="1101725"/>
            </a:xfrm>
            <a:custGeom>
              <a:avLst/>
              <a:gdLst>
                <a:gd name="T0" fmla="*/ 0 w 5144"/>
                <a:gd name="T1" fmla="*/ 2147483646 h 694"/>
                <a:gd name="T2" fmla="*/ 0 w 5144"/>
                <a:gd name="T3" fmla="*/ 2147483646 h 694"/>
                <a:gd name="T4" fmla="*/ 2147483646 w 5144"/>
                <a:gd name="T5" fmla="*/ 2147483646 h 694"/>
                <a:gd name="T6" fmla="*/ 2147483646 w 5144"/>
                <a:gd name="T7" fmla="*/ 2147483646 h 694"/>
                <a:gd name="T8" fmla="*/ 2147483646 w 5144"/>
                <a:gd name="T9" fmla="*/ 2147483646 h 694"/>
                <a:gd name="T10" fmla="*/ 2147483646 w 5144"/>
                <a:gd name="T11" fmla="*/ 2147483646 h 694"/>
                <a:gd name="T12" fmla="*/ 2147483646 w 5144"/>
                <a:gd name="T13" fmla="*/ 2147483646 h 694"/>
                <a:gd name="T14" fmla="*/ 2147483646 w 5144"/>
                <a:gd name="T15" fmla="*/ 2147483646 h 694"/>
                <a:gd name="T16" fmla="*/ 2147483646 w 5144"/>
                <a:gd name="T17" fmla="*/ 2147483646 h 694"/>
                <a:gd name="T18" fmla="*/ 2147483646 w 5144"/>
                <a:gd name="T19" fmla="*/ 2147483646 h 694"/>
                <a:gd name="T20" fmla="*/ 2147483646 w 5144"/>
                <a:gd name="T21" fmla="*/ 2147483646 h 694"/>
                <a:gd name="T22" fmla="*/ 2147483646 w 5144"/>
                <a:gd name="T23" fmla="*/ 2147483646 h 694"/>
                <a:gd name="T24" fmla="*/ 2147483646 w 5144"/>
                <a:gd name="T25" fmla="*/ 0 h 694"/>
                <a:gd name="T26" fmla="*/ 2147483646 w 5144"/>
                <a:gd name="T27" fmla="*/ 2147483646 h 694"/>
                <a:gd name="T28" fmla="*/ 2147483646 w 5144"/>
                <a:gd name="T29" fmla="*/ 2147483646 h 694"/>
                <a:gd name="T30" fmla="*/ 2147483646 w 5144"/>
                <a:gd name="T31" fmla="*/ 2147483646 h 694"/>
                <a:gd name="T32" fmla="*/ 2147483646 w 5144"/>
                <a:gd name="T33" fmla="*/ 2147483646 h 694"/>
                <a:gd name="T34" fmla="*/ 2147483646 w 5144"/>
                <a:gd name="T35" fmla="*/ 2147483646 h 694"/>
                <a:gd name="T36" fmla="*/ 2147483646 w 5144"/>
                <a:gd name="T37" fmla="*/ 2147483646 h 694"/>
                <a:gd name="T38" fmla="*/ 2147483646 w 5144"/>
                <a:gd name="T39" fmla="*/ 2147483646 h 694"/>
                <a:gd name="T40" fmla="*/ 2147483646 w 5144"/>
                <a:gd name="T41" fmla="*/ 2147483646 h 694"/>
                <a:gd name="T42" fmla="*/ 2147483646 w 5144"/>
                <a:gd name="T43" fmla="*/ 2147483646 h 694"/>
                <a:gd name="T44" fmla="*/ 2147483646 w 5144"/>
                <a:gd name="T45" fmla="*/ 2147483646 h 694"/>
                <a:gd name="T46" fmla="*/ 2147483646 w 5144"/>
                <a:gd name="T47" fmla="*/ 2147483646 h 694"/>
                <a:gd name="T48" fmla="*/ 2147483646 w 5144"/>
                <a:gd name="T49" fmla="*/ 2147483646 h 694"/>
                <a:gd name="T50" fmla="*/ 2147483646 w 5144"/>
                <a:gd name="T51" fmla="*/ 2147483646 h 694"/>
                <a:gd name="T52" fmla="*/ 2147483646 w 5144"/>
                <a:gd name="T53" fmla="*/ 2147483646 h 694"/>
                <a:gd name="T54" fmla="*/ 2147483646 w 5144"/>
                <a:gd name="T55" fmla="*/ 2147483646 h 694"/>
                <a:gd name="T56" fmla="*/ 2147483646 w 5144"/>
                <a:gd name="T57" fmla="*/ 2147483646 h 694"/>
                <a:gd name="T58" fmla="*/ 2147483646 w 5144"/>
                <a:gd name="T59" fmla="*/ 2147483646 h 694"/>
                <a:gd name="T60" fmla="*/ 2147483646 w 5144"/>
                <a:gd name="T61" fmla="*/ 2147483646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p:nvSpPr>
            <p:cNvPr id="2060" name="Freeform 26"/>
            <p:cNvSpPr>
              <a:spLocks/>
            </p:cNvSpPr>
            <p:nvPr/>
          </p:nvSpPr>
          <p:spPr bwMode="hidden">
            <a:xfrm>
              <a:off x="4156075" y="4316413"/>
              <a:ext cx="4940300" cy="927100"/>
            </a:xfrm>
            <a:custGeom>
              <a:avLst/>
              <a:gdLst>
                <a:gd name="T0" fmla="*/ 0 w 3112"/>
                <a:gd name="T1" fmla="*/ 2147483646 h 584"/>
                <a:gd name="T2" fmla="*/ 0 w 3112"/>
                <a:gd name="T3" fmla="*/ 2147483646 h 584"/>
                <a:gd name="T4" fmla="*/ 2147483646 w 3112"/>
                <a:gd name="T5" fmla="*/ 2147483646 h 584"/>
                <a:gd name="T6" fmla="*/ 2147483646 w 3112"/>
                <a:gd name="T7" fmla="*/ 2147483646 h 584"/>
                <a:gd name="T8" fmla="*/ 2147483646 w 3112"/>
                <a:gd name="T9" fmla="*/ 2147483646 h 584"/>
                <a:gd name="T10" fmla="*/ 2147483646 w 3112"/>
                <a:gd name="T11" fmla="*/ 2147483646 h 584"/>
                <a:gd name="T12" fmla="*/ 2147483646 w 3112"/>
                <a:gd name="T13" fmla="*/ 2147483646 h 584"/>
                <a:gd name="T14" fmla="*/ 2147483646 w 3112"/>
                <a:gd name="T15" fmla="*/ 2147483646 h 584"/>
                <a:gd name="T16" fmla="*/ 2147483646 w 3112"/>
                <a:gd name="T17" fmla="*/ 2147483646 h 584"/>
                <a:gd name="T18" fmla="*/ 2147483646 w 3112"/>
                <a:gd name="T19" fmla="*/ 2147483646 h 584"/>
                <a:gd name="T20" fmla="*/ 2147483646 w 3112"/>
                <a:gd name="T21" fmla="*/ 2147483646 h 584"/>
                <a:gd name="T22" fmla="*/ 2147483646 w 3112"/>
                <a:gd name="T23" fmla="*/ 2147483646 h 584"/>
                <a:gd name="T24" fmla="*/ 2147483646 w 3112"/>
                <a:gd name="T25" fmla="*/ 2147483646 h 584"/>
                <a:gd name="T26" fmla="*/ 2147483646 w 3112"/>
                <a:gd name="T27" fmla="*/ 2147483646 h 584"/>
                <a:gd name="T28" fmla="*/ 2147483646 w 3112"/>
                <a:gd name="T29" fmla="*/ 2147483646 h 584"/>
                <a:gd name="T30" fmla="*/ 2147483646 w 3112"/>
                <a:gd name="T31" fmla="*/ 2147483646 h 584"/>
                <a:gd name="T32" fmla="*/ 2147483646 w 3112"/>
                <a:gd name="T33" fmla="*/ 2147483646 h 584"/>
                <a:gd name="T34" fmla="*/ 2147483646 w 3112"/>
                <a:gd name="T35" fmla="*/ 2147483646 h 584"/>
                <a:gd name="T36" fmla="*/ 2147483646 w 3112"/>
                <a:gd name="T37" fmla="*/ 2147483646 h 584"/>
                <a:gd name="T38" fmla="*/ 2147483646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s-CL"/>
            </a:p>
          </p:txBody>
        </p:sp>
        <p:sp useBgFill="1">
          <p:nvSpPr>
            <p:cNvPr id="2061" name="Freeform 10"/>
            <p:cNvSpPr>
              <a:spLocks/>
            </p:cNvSpPr>
            <p:nvPr/>
          </p:nvSpPr>
          <p:spPr bwMode="hidden">
            <a:xfrm>
              <a:off x="-3905251" y="4294188"/>
              <a:ext cx="13027839" cy="1892300"/>
            </a:xfrm>
            <a:custGeom>
              <a:avLst/>
              <a:gdLst>
                <a:gd name="T0" fmla="*/ 2147483646 w 8196"/>
                <a:gd name="T1" fmla="*/ 2147483646 h 1192"/>
                <a:gd name="T2" fmla="*/ 2147483646 w 8196"/>
                <a:gd name="T3" fmla="*/ 2147483646 h 1192"/>
                <a:gd name="T4" fmla="*/ 2147483646 w 8196"/>
                <a:gd name="T5" fmla="*/ 2147483646 h 1192"/>
                <a:gd name="T6" fmla="*/ 2147483646 w 8196"/>
                <a:gd name="T7" fmla="*/ 2147483646 h 1192"/>
                <a:gd name="T8" fmla="*/ 2147483646 w 8196"/>
                <a:gd name="T9" fmla="*/ 2147483646 h 1192"/>
                <a:gd name="T10" fmla="*/ 2147483646 w 8196"/>
                <a:gd name="T11" fmla="*/ 2147483646 h 1192"/>
                <a:gd name="T12" fmla="*/ 2147483646 w 8196"/>
                <a:gd name="T13" fmla="*/ 2147483646 h 1192"/>
                <a:gd name="T14" fmla="*/ 2147483646 w 8196"/>
                <a:gd name="T15" fmla="*/ 2147483646 h 1192"/>
                <a:gd name="T16" fmla="*/ 2147483646 w 8196"/>
                <a:gd name="T17" fmla="*/ 2147483646 h 1192"/>
                <a:gd name="T18" fmla="*/ 2147483646 w 8196"/>
                <a:gd name="T19" fmla="*/ 2147483646 h 1192"/>
                <a:gd name="T20" fmla="*/ 2147483646 w 8196"/>
                <a:gd name="T21" fmla="*/ 2147483646 h 1192"/>
                <a:gd name="T22" fmla="*/ 2147483646 w 8196"/>
                <a:gd name="T23" fmla="*/ 2147483646 h 1192"/>
                <a:gd name="T24" fmla="*/ 2147483646 w 8196"/>
                <a:gd name="T25" fmla="*/ 2147483646 h 1192"/>
                <a:gd name="T26" fmla="*/ 2147483646 w 8196"/>
                <a:gd name="T27" fmla="*/ 2147483646 h 1192"/>
                <a:gd name="T28" fmla="*/ 2147483646 w 8196"/>
                <a:gd name="T29" fmla="*/ 2147483646 h 1192"/>
                <a:gd name="T30" fmla="*/ 2147483646 w 8196"/>
                <a:gd name="T31" fmla="*/ 2147483646 h 1192"/>
                <a:gd name="T32" fmla="*/ 2147483646 w 8196"/>
                <a:gd name="T33" fmla="*/ 2147483646 h 1192"/>
                <a:gd name="T34" fmla="*/ 2147483646 w 8196"/>
                <a:gd name="T35" fmla="*/ 2147483646 h 1192"/>
                <a:gd name="T36" fmla="*/ 2147483646 w 8196"/>
                <a:gd name="T37" fmla="*/ 2147483646 h 1192"/>
                <a:gd name="T38" fmla="*/ 2147483646 w 8196"/>
                <a:gd name="T39" fmla="*/ 2147483646 h 1192"/>
                <a:gd name="T40" fmla="*/ 2147483646 w 8196"/>
                <a:gd name="T41" fmla="*/ 2147483646 h 1192"/>
                <a:gd name="T42" fmla="*/ 2147483646 w 8196"/>
                <a:gd name="T43" fmla="*/ 2147483646 h 1192"/>
                <a:gd name="T44" fmla="*/ 2147483646 w 8196"/>
                <a:gd name="T45" fmla="*/ 0 h 1192"/>
                <a:gd name="T46" fmla="*/ 2147483646 w 8196"/>
                <a:gd name="T47" fmla="*/ 2147483646 h 1192"/>
                <a:gd name="T48" fmla="*/ 2147483646 w 8196"/>
                <a:gd name="T49" fmla="*/ 2147483646 h 1192"/>
                <a:gd name="T50" fmla="*/ 2147483646 w 8196"/>
                <a:gd name="T51" fmla="*/ 2147483646 h 1192"/>
                <a:gd name="T52" fmla="*/ 2147483646 w 8196"/>
                <a:gd name="T53" fmla="*/ 2147483646 h 1192"/>
                <a:gd name="T54" fmla="*/ 2147483646 w 8196"/>
                <a:gd name="T55" fmla="*/ 2147483646 h 1192"/>
                <a:gd name="T56" fmla="*/ 2147483646 w 8196"/>
                <a:gd name="T57" fmla="*/ 2147483646 h 1192"/>
                <a:gd name="T58" fmla="*/ 2147483646 w 8196"/>
                <a:gd name="T59" fmla="*/ 2147483646 h 1192"/>
                <a:gd name="T60" fmla="*/ 2147483646 w 8196"/>
                <a:gd name="T61" fmla="*/ 2147483646 h 1192"/>
                <a:gd name="T62" fmla="*/ 0 w 8196"/>
                <a:gd name="T63" fmla="*/ 2147483646 h 1192"/>
                <a:gd name="T64" fmla="*/ 2147483646 w 8196"/>
                <a:gd name="T65" fmla="*/ 2147483646 h 1192"/>
                <a:gd name="T66" fmla="*/ 2147483646 w 8196"/>
                <a:gd name="T67" fmla="*/ 2147483646 h 1192"/>
                <a:gd name="T68" fmla="*/ 2147483646 w 8196"/>
                <a:gd name="T69" fmla="*/ 2147483646 h 1192"/>
                <a:gd name="T70" fmla="*/ 2147483646 w 8196"/>
                <a:gd name="T71" fmla="*/ 2147483646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CL"/>
            </a:p>
          </p:txBody>
        </p:sp>
      </p:grpSp>
      <p:sp>
        <p:nvSpPr>
          <p:cNvPr id="2052"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CL" smtClean="0"/>
              <a:t>Haga clic para modificar el estilo de título del patrón</a:t>
            </a:r>
            <a:endParaRPr lang="en-US" altLang="es-CL" smtClean="0"/>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eaLnBrk="1" hangingPunct="1">
              <a:spcBef>
                <a:spcPct val="20000"/>
              </a:spcBef>
              <a:buClr>
                <a:srgbClr val="FF3300"/>
              </a:buClr>
              <a:defRPr sz="1000">
                <a:solidFill>
                  <a:schemeClr val="tx2"/>
                </a:solidFill>
                <a:cs typeface="+mn-cs"/>
              </a:defRPr>
            </a:lvl1pPr>
          </a:lstStyle>
          <a:p>
            <a:pPr>
              <a:defRPr/>
            </a:pPr>
            <a:endParaRPr lang="es-CL"/>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eaLnBrk="1" hangingPunct="1">
              <a:spcBef>
                <a:spcPct val="20000"/>
              </a:spcBef>
              <a:buClr>
                <a:srgbClr val="FF3300"/>
              </a:buClr>
              <a:defRPr sz="1000">
                <a:solidFill>
                  <a:schemeClr val="tx2"/>
                </a:solidFill>
                <a:cs typeface="+mn-cs"/>
              </a:defRPr>
            </a:lvl1pPr>
          </a:lstStyle>
          <a:p>
            <a:pPr>
              <a:defRPr/>
            </a:pPr>
            <a:endParaRPr lang="es-CL"/>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spcBef>
                <a:spcPct val="20000"/>
              </a:spcBef>
              <a:buClr>
                <a:srgbClr val="FF3300"/>
              </a:buClr>
              <a:defRPr sz="1000" smtClean="0">
                <a:solidFill>
                  <a:schemeClr val="tx2"/>
                </a:solidFill>
              </a:defRPr>
            </a:lvl1pPr>
          </a:lstStyle>
          <a:p>
            <a:pPr>
              <a:defRPr/>
            </a:pPr>
            <a:fld id="{6BA55421-ECA3-4611-9819-89B477DC723F}" type="slidenum">
              <a:rPr lang="es-CL" altLang="es-CL"/>
              <a:pPr>
                <a:defRPr/>
              </a:pPr>
              <a:t>‹Nº›</a:t>
            </a:fld>
            <a:endParaRPr lang="es-CL" altLang="es-CL"/>
          </a:p>
        </p:txBody>
      </p:sp>
      <p:sp>
        <p:nvSpPr>
          <p:cNvPr id="2056"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CL" smtClean="0"/>
              <a:t>Haga clic para modificar el estilo de texto del patrón</a:t>
            </a:r>
          </a:p>
          <a:p>
            <a:pPr lvl="1"/>
            <a:r>
              <a:rPr lang="es-ES" altLang="es-CL" smtClean="0"/>
              <a:t>Segundo nivel</a:t>
            </a:r>
          </a:p>
          <a:p>
            <a:pPr lvl="2"/>
            <a:r>
              <a:rPr lang="es-ES" altLang="es-CL" smtClean="0"/>
              <a:t>Tercer nivel</a:t>
            </a:r>
          </a:p>
          <a:p>
            <a:pPr lvl="3"/>
            <a:r>
              <a:rPr lang="es-ES" altLang="es-CL" smtClean="0"/>
              <a:t>Cuarto nivel</a:t>
            </a:r>
          </a:p>
          <a:p>
            <a:pPr lvl="4"/>
            <a:r>
              <a:rPr lang="es-ES" altLang="es-CL" smtClean="0"/>
              <a:t>Quinto nivel</a:t>
            </a:r>
            <a:endParaRPr lang="en-US" altLang="es-CL" smtClean="0"/>
          </a:p>
        </p:txBody>
      </p:sp>
    </p:spTree>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Lst>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anose="05050102010706020507"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anose="05050102010706020507"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anose="05050102010706020507"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anose="05050102010706020507"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anose="05050102010706020507"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4.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5.xml"/><Relationship Id="rId1" Type="http://schemas.openxmlformats.org/officeDocument/2006/relationships/vmlDrawing" Target="../drawings/vmlDrawing2.v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84213" y="1989138"/>
            <a:ext cx="7772400" cy="1381125"/>
          </a:xfrm>
        </p:spPr>
        <p:txBody>
          <a:bodyPr/>
          <a:lstStyle/>
          <a:p>
            <a:pPr eaLnBrk="1" hangingPunct="1"/>
            <a:r>
              <a:rPr lang="es-ES" altLang="es-CL" sz="3200" i="1" smtClean="0"/>
              <a:t>Conceptos Estadística Descriptiva</a:t>
            </a:r>
            <a:endParaRPr lang="es-ES" altLang="es-CL" sz="1800" i="1" smtClean="0"/>
          </a:p>
        </p:txBody>
      </p:sp>
      <p:sp>
        <p:nvSpPr>
          <p:cNvPr id="18435" name="Rectangle 3"/>
          <p:cNvSpPr>
            <a:spLocks noGrp="1" noChangeArrowheads="1"/>
          </p:cNvSpPr>
          <p:nvPr>
            <p:ph type="subTitle" idx="1"/>
          </p:nvPr>
        </p:nvSpPr>
        <p:spPr>
          <a:xfrm>
            <a:off x="179388" y="3860800"/>
            <a:ext cx="8964612" cy="936625"/>
          </a:xfrm>
        </p:spPr>
        <p:txBody>
          <a:bodyPr/>
          <a:lstStyle/>
          <a:p>
            <a:pPr eaLnBrk="1" hangingPunct="1"/>
            <a:r>
              <a:rPr lang="es-ES_tradnl" altLang="es-CL" sz="3400" b="1" i="1" smtClean="0">
                <a:solidFill>
                  <a:srgbClr val="FFFF66"/>
                </a:solidFill>
              </a:rPr>
              <a:t>Tablas y Gráficas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s-ES_tradnl" altLang="es-CL" sz="3600" b="1" smtClean="0"/>
              <a:t>Datos Cuantitativos en Bruto</a:t>
            </a:r>
            <a:r>
              <a:rPr lang="en-US" altLang="es-CL" sz="3600" b="1" smtClean="0"/>
              <a:t> </a:t>
            </a:r>
          </a:p>
        </p:txBody>
      </p:sp>
      <p:sp>
        <p:nvSpPr>
          <p:cNvPr id="28675" name="Text Box 4"/>
          <p:cNvSpPr txBox="1">
            <a:spLocks noChangeArrowheads="1"/>
          </p:cNvSpPr>
          <p:nvPr/>
        </p:nvSpPr>
        <p:spPr bwMode="auto">
          <a:xfrm>
            <a:off x="457200" y="1484313"/>
            <a:ext cx="8077200" cy="1585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2000" dirty="0">
                <a:solidFill>
                  <a:srgbClr val="000000"/>
                </a:solidFill>
                <a:latin typeface="Arial" panose="020B0604020202020204" pitchFamily="34" charset="0"/>
                <a:cs typeface="Times New Roman" panose="02020603050405020304" pitchFamily="18" charset="0"/>
              </a:rPr>
              <a:t>Suponga que recolectamos información sobre la edad (en años) de 50 estudiantes seleccionados en una universidad. El valor de los datos, en el orden en que fueron recolectados se presenta en la siguiente tabla. Este es un ejemplo de datos cuantitativos en bruto.</a:t>
            </a:r>
            <a:endParaRPr lang="es-ES_tradnl" altLang="es-CL" sz="2000" dirty="0">
              <a:solidFill>
                <a:schemeClr val="tx1"/>
              </a:solidFill>
              <a:latin typeface="Arial" panose="020B0604020202020204" pitchFamily="34" charset="0"/>
            </a:endParaRPr>
          </a:p>
          <a:p>
            <a:pPr eaLnBrk="1" hangingPunct="1">
              <a:spcBef>
                <a:spcPct val="0"/>
              </a:spcBef>
              <a:buClrTx/>
              <a:buSzTx/>
              <a:buFontTx/>
              <a:buNone/>
            </a:pPr>
            <a:endParaRPr lang="es-ES" altLang="es-CL" sz="1800" dirty="0">
              <a:solidFill>
                <a:schemeClr val="tx1"/>
              </a:solidFill>
              <a:latin typeface="Arial" panose="020B0604020202020204" pitchFamily="34" charset="0"/>
            </a:endParaRPr>
          </a:p>
        </p:txBody>
      </p:sp>
      <p:graphicFrame>
        <p:nvGraphicFramePr>
          <p:cNvPr id="2" name="1 Tabla"/>
          <p:cNvGraphicFramePr>
            <a:graphicFrameLocks noGrp="1"/>
          </p:cNvGraphicFramePr>
          <p:nvPr/>
        </p:nvGraphicFramePr>
        <p:xfrm>
          <a:off x="660400" y="2924175"/>
          <a:ext cx="2071689" cy="3122610"/>
        </p:xfrm>
        <a:graphic>
          <a:graphicData uri="http://schemas.openxmlformats.org/drawingml/2006/table">
            <a:tbl>
              <a:tblPr>
                <a:tableStyleId>{5C22544A-7EE6-4342-B048-85BDC9FD1C3A}</a:tableStyleId>
              </a:tblPr>
              <a:tblGrid>
                <a:gridCol w="690563">
                  <a:extLst>
                    <a:ext uri="{9D8B030D-6E8A-4147-A177-3AD203B41FA5}">
                      <a16:colId xmlns:a16="http://schemas.microsoft.com/office/drawing/2014/main" val="20000"/>
                    </a:ext>
                  </a:extLst>
                </a:gridCol>
                <a:gridCol w="690563">
                  <a:extLst>
                    <a:ext uri="{9D8B030D-6E8A-4147-A177-3AD203B41FA5}">
                      <a16:colId xmlns:a16="http://schemas.microsoft.com/office/drawing/2014/main" val="20001"/>
                    </a:ext>
                  </a:extLst>
                </a:gridCol>
                <a:gridCol w="690563">
                  <a:extLst>
                    <a:ext uri="{9D8B030D-6E8A-4147-A177-3AD203B41FA5}">
                      <a16:colId xmlns:a16="http://schemas.microsoft.com/office/drawing/2014/main" val="20002"/>
                    </a:ext>
                  </a:extLst>
                </a:gridCol>
              </a:tblGrid>
              <a:tr h="312261">
                <a:tc>
                  <a:txBody>
                    <a:bodyPr/>
                    <a:lstStyle/>
                    <a:p>
                      <a:pPr algn="ctr" fontAlgn="b"/>
                      <a:r>
                        <a:rPr lang="es-CL" sz="1100" u="none" strike="noStrike" dirty="0" smtClean="0">
                          <a:solidFill>
                            <a:srgbClr val="0000FF"/>
                          </a:solidFill>
                          <a:effectLst/>
                        </a:rPr>
                        <a:t>23</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u="none" strike="noStrike" dirty="0" smtClean="0">
                          <a:solidFill>
                            <a:schemeClr val="accent1"/>
                          </a:solidFill>
                          <a:effectLst/>
                        </a:rPr>
                        <a:t>32</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0" i="0" u="none" strike="noStrike" dirty="0" smtClean="0">
                          <a:solidFill>
                            <a:srgbClr val="C00000"/>
                          </a:solidFill>
                          <a:effectLst/>
                          <a:latin typeface="+mn-lt"/>
                        </a:rPr>
                        <a:t>45</a:t>
                      </a:r>
                      <a:endParaRPr lang="es-CL" sz="1100" b="0" i="0" u="none" strike="noStrike" dirty="0">
                        <a:solidFill>
                          <a:srgbClr val="C00000"/>
                        </a:solidFill>
                        <a:effectLst/>
                        <a:latin typeface="Calibri"/>
                      </a:endParaRPr>
                    </a:p>
                  </a:txBody>
                  <a:tcPr marL="9523" marR="9523" marT="9528" marB="0" anchor="b"/>
                </a:tc>
                <a:extLst>
                  <a:ext uri="{0D108BD9-81ED-4DB2-BD59-A6C34878D82A}">
                    <a16:rowId xmlns:a16="http://schemas.microsoft.com/office/drawing/2014/main" val="10000"/>
                  </a:ext>
                </a:extLst>
              </a:tr>
              <a:tr h="312261">
                <a:tc>
                  <a:txBody>
                    <a:bodyPr/>
                    <a:lstStyle/>
                    <a:p>
                      <a:pPr algn="ctr" fontAlgn="b"/>
                      <a:r>
                        <a:rPr lang="es-CL" sz="1100" u="none" strike="noStrike" dirty="0" smtClean="0">
                          <a:solidFill>
                            <a:srgbClr val="0000FF"/>
                          </a:solidFill>
                          <a:effectLst/>
                        </a:rPr>
                        <a:t>24</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34</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0" i="0" u="none" strike="noStrike" dirty="0" smtClean="0">
                          <a:solidFill>
                            <a:srgbClr val="C00000"/>
                          </a:solidFill>
                          <a:effectLst/>
                          <a:latin typeface="+mn-lt"/>
                        </a:rPr>
                        <a:t>45</a:t>
                      </a:r>
                      <a:endParaRPr lang="es-CL" sz="1100" b="0" i="0" u="none" strike="noStrike" dirty="0">
                        <a:solidFill>
                          <a:srgbClr val="C00000"/>
                        </a:solidFill>
                        <a:effectLst/>
                        <a:latin typeface="Calibri"/>
                      </a:endParaRPr>
                    </a:p>
                  </a:txBody>
                  <a:tcPr marL="9523" marR="9523" marT="9528" marB="0" anchor="b"/>
                </a:tc>
                <a:extLst>
                  <a:ext uri="{0D108BD9-81ED-4DB2-BD59-A6C34878D82A}">
                    <a16:rowId xmlns:a16="http://schemas.microsoft.com/office/drawing/2014/main" val="10001"/>
                  </a:ext>
                </a:extLst>
              </a:tr>
              <a:tr h="312261">
                <a:tc>
                  <a:txBody>
                    <a:bodyPr/>
                    <a:lstStyle/>
                    <a:p>
                      <a:pPr algn="ctr" fontAlgn="b"/>
                      <a:r>
                        <a:rPr lang="es-CL" sz="1100" u="none" strike="noStrike" dirty="0" smtClean="0">
                          <a:solidFill>
                            <a:srgbClr val="0000FF"/>
                          </a:solidFill>
                          <a:effectLst/>
                        </a:rPr>
                        <a:t>25</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36</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50</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2"/>
                  </a:ext>
                </a:extLst>
              </a:tr>
              <a:tr h="312261">
                <a:tc>
                  <a:txBody>
                    <a:bodyPr/>
                    <a:lstStyle/>
                    <a:p>
                      <a:pPr algn="ctr" fontAlgn="b"/>
                      <a:r>
                        <a:rPr lang="es-CL" sz="1100" u="none" strike="noStrike" dirty="0" smtClean="0">
                          <a:solidFill>
                            <a:srgbClr val="0000FF"/>
                          </a:solidFill>
                          <a:effectLst/>
                        </a:rPr>
                        <a:t>26</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36</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50</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3"/>
                  </a:ext>
                </a:extLst>
              </a:tr>
              <a:tr h="312261">
                <a:tc>
                  <a:txBody>
                    <a:bodyPr/>
                    <a:lstStyle/>
                    <a:p>
                      <a:pPr algn="ctr" fontAlgn="b"/>
                      <a:r>
                        <a:rPr lang="es-CL" sz="1100" u="none" strike="noStrike" dirty="0" smtClean="0">
                          <a:solidFill>
                            <a:srgbClr val="0000FF"/>
                          </a:solidFill>
                          <a:effectLst/>
                        </a:rPr>
                        <a:t>26</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36</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50</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4"/>
                  </a:ext>
                </a:extLst>
              </a:tr>
              <a:tr h="312261">
                <a:tc>
                  <a:txBody>
                    <a:bodyPr/>
                    <a:lstStyle/>
                    <a:p>
                      <a:pPr algn="ctr" fontAlgn="b"/>
                      <a:r>
                        <a:rPr lang="es-CL" sz="1100" u="none" strike="noStrike" dirty="0" smtClean="0">
                          <a:solidFill>
                            <a:srgbClr val="0000FF"/>
                          </a:solidFill>
                          <a:effectLst/>
                        </a:rPr>
                        <a:t>26</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37</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54</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5"/>
                  </a:ext>
                </a:extLst>
              </a:tr>
              <a:tr h="312261">
                <a:tc>
                  <a:txBody>
                    <a:bodyPr/>
                    <a:lstStyle/>
                    <a:p>
                      <a:pPr algn="ctr" fontAlgn="b"/>
                      <a:r>
                        <a:rPr lang="es-CL" sz="1100" u="none" strike="noStrike" dirty="0" smtClean="0">
                          <a:solidFill>
                            <a:srgbClr val="0000FF"/>
                          </a:solidFill>
                          <a:effectLst/>
                        </a:rPr>
                        <a:t>26</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1" i="0" u="none" strike="noStrike" dirty="0" smtClean="0">
                          <a:solidFill>
                            <a:schemeClr val="accent1"/>
                          </a:solidFill>
                          <a:effectLst/>
                          <a:latin typeface="+mn-lt"/>
                        </a:rPr>
                        <a:t>38</a:t>
                      </a:r>
                      <a:endParaRPr lang="es-CL" sz="1100" b="1" i="0" u="none" strike="noStrike" dirty="0">
                        <a:solidFill>
                          <a:schemeClr val="accent1"/>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54</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6"/>
                  </a:ext>
                </a:extLst>
              </a:tr>
              <a:tr h="312261">
                <a:tc>
                  <a:txBody>
                    <a:bodyPr/>
                    <a:lstStyle/>
                    <a:p>
                      <a:pPr algn="ctr" fontAlgn="b"/>
                      <a:r>
                        <a:rPr lang="es-CL" sz="1100" u="none" strike="noStrike" dirty="0" smtClean="0">
                          <a:solidFill>
                            <a:srgbClr val="0000FF"/>
                          </a:solidFill>
                          <a:effectLst/>
                        </a:rPr>
                        <a:t>27</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0" i="0" u="none" strike="noStrike" dirty="0" smtClean="0">
                          <a:solidFill>
                            <a:srgbClr val="C00000"/>
                          </a:solidFill>
                          <a:effectLst/>
                          <a:latin typeface="+mn-lt"/>
                        </a:rPr>
                        <a:t>40</a:t>
                      </a:r>
                      <a:endParaRPr lang="es-CL" sz="1100" b="0" i="0" u="none" strike="noStrike" dirty="0">
                        <a:solidFill>
                          <a:srgbClr val="C00000"/>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55</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7"/>
                  </a:ext>
                </a:extLst>
              </a:tr>
              <a:tr h="312261">
                <a:tc>
                  <a:txBody>
                    <a:bodyPr/>
                    <a:lstStyle/>
                    <a:p>
                      <a:pPr algn="ctr" fontAlgn="b"/>
                      <a:r>
                        <a:rPr lang="es-CL" sz="1100" u="none" strike="noStrike" dirty="0" smtClean="0">
                          <a:solidFill>
                            <a:srgbClr val="0000FF"/>
                          </a:solidFill>
                          <a:effectLst/>
                        </a:rPr>
                        <a:t>27</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0" i="0" u="none" strike="noStrike" dirty="0" smtClean="0">
                          <a:solidFill>
                            <a:srgbClr val="C00000"/>
                          </a:solidFill>
                          <a:effectLst/>
                          <a:latin typeface="+mn-lt"/>
                        </a:rPr>
                        <a:t>40</a:t>
                      </a:r>
                      <a:endParaRPr lang="es-CL" sz="1100" b="0" i="0" u="none" strike="noStrike" dirty="0">
                        <a:solidFill>
                          <a:srgbClr val="C00000"/>
                        </a:solidFill>
                        <a:effectLst/>
                        <a:latin typeface="Calibri"/>
                      </a:endParaRPr>
                    </a:p>
                  </a:txBody>
                  <a:tcPr marL="9523" marR="9523" marT="9528" marB="0" anchor="b"/>
                </a:tc>
                <a:tc>
                  <a:txBody>
                    <a:bodyPr/>
                    <a:lstStyle/>
                    <a:p>
                      <a:pPr algn="ctr" fontAlgn="b"/>
                      <a:r>
                        <a:rPr lang="es-CL" sz="1100" b="1" i="0" u="none" strike="noStrike" dirty="0" smtClean="0">
                          <a:solidFill>
                            <a:schemeClr val="accent6">
                              <a:lumMod val="50000"/>
                            </a:schemeClr>
                          </a:solidFill>
                          <a:effectLst/>
                          <a:latin typeface="+mn-lt"/>
                        </a:rPr>
                        <a:t>56</a:t>
                      </a:r>
                      <a:endParaRPr lang="es-CL" sz="1100" b="1" i="0" u="none" strike="noStrike" dirty="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8"/>
                  </a:ext>
                </a:extLst>
              </a:tr>
              <a:tr h="312261">
                <a:tc>
                  <a:txBody>
                    <a:bodyPr/>
                    <a:lstStyle/>
                    <a:p>
                      <a:pPr algn="ctr" fontAlgn="b"/>
                      <a:r>
                        <a:rPr lang="es-CL" sz="1100" u="none" strike="noStrike" dirty="0" smtClean="0">
                          <a:solidFill>
                            <a:srgbClr val="0000FF"/>
                          </a:solidFill>
                          <a:effectLst/>
                        </a:rPr>
                        <a:t>28</a:t>
                      </a:r>
                      <a:endParaRPr lang="es-CL" sz="1100" b="0" i="0" u="none" strike="noStrike" dirty="0">
                        <a:solidFill>
                          <a:srgbClr val="0000FF"/>
                        </a:solidFill>
                        <a:effectLst/>
                        <a:latin typeface="Calibri"/>
                      </a:endParaRPr>
                    </a:p>
                  </a:txBody>
                  <a:tcPr marL="9523" marR="9523" marT="9528" marB="0" anchor="b"/>
                </a:tc>
                <a:tc>
                  <a:txBody>
                    <a:bodyPr/>
                    <a:lstStyle/>
                    <a:p>
                      <a:pPr algn="ctr" fontAlgn="b"/>
                      <a:r>
                        <a:rPr lang="es-CL" sz="1100" b="0" i="0" u="none" strike="noStrike" dirty="0" smtClean="0">
                          <a:solidFill>
                            <a:srgbClr val="C00000"/>
                          </a:solidFill>
                          <a:effectLst/>
                          <a:latin typeface="+mn-lt"/>
                        </a:rPr>
                        <a:t>45</a:t>
                      </a:r>
                      <a:endParaRPr lang="es-CL" sz="1100" b="0" i="0" u="none" strike="noStrike" dirty="0">
                        <a:solidFill>
                          <a:srgbClr val="C00000"/>
                        </a:solidFill>
                        <a:effectLst/>
                        <a:latin typeface="Calibri"/>
                      </a:endParaRPr>
                    </a:p>
                  </a:txBody>
                  <a:tcPr marL="9523" marR="9523" marT="9528"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s-CL" sz="1100" b="1" i="0" u="none" strike="noStrike" dirty="0" smtClean="0">
                        <a:solidFill>
                          <a:schemeClr val="accent6">
                            <a:lumMod val="50000"/>
                          </a:schemeClr>
                        </a:solidFill>
                        <a:effectLst/>
                        <a:latin typeface="Calibri"/>
                      </a:endParaRPr>
                    </a:p>
                  </a:txBody>
                  <a:tcPr marL="9523" marR="9523" marT="9528" marB="0" anchor="b"/>
                </a:tc>
                <a:extLst>
                  <a:ext uri="{0D108BD9-81ED-4DB2-BD59-A6C34878D82A}">
                    <a16:rowId xmlns:a16="http://schemas.microsoft.com/office/drawing/2014/main" val="10009"/>
                  </a:ext>
                </a:extLst>
              </a:tr>
            </a:tbl>
          </a:graphicData>
        </a:graphic>
      </p:graphicFrame>
      <p:pic>
        <p:nvPicPr>
          <p:cNvPr id="2872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375" y="3716338"/>
            <a:ext cx="3192463" cy="122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723" name="3 Rectángulo"/>
          <p:cNvSpPr>
            <a:spLocks noChangeArrowheads="1"/>
          </p:cNvSpPr>
          <p:nvPr/>
        </p:nvSpPr>
        <p:spPr bwMode="auto">
          <a:xfrm>
            <a:off x="3535363" y="3008313"/>
            <a:ext cx="36020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r>
              <a:rPr lang="es-CL" altLang="es-CL" sz="2000" b="1" dirty="0">
                <a:solidFill>
                  <a:srgbClr val="FF0000"/>
                </a:solidFill>
                <a:latin typeface="Verdana" panose="020B0604030504040204" pitchFamily="34" charset="0"/>
              </a:rPr>
              <a:t>Gráfico de Tallo y Hojas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anim calcmode="lin" valueType="num">
                                      <p:cBhvr additive="base">
                                        <p:cTn id="7" dur="500" fill="hold"/>
                                        <p:tgtEl>
                                          <p:spTgt spid="28675"/>
                                        </p:tgtEl>
                                        <p:attrNameLst>
                                          <p:attrName>ppt_x</p:attrName>
                                        </p:attrNameLst>
                                      </p:cBhvr>
                                      <p:tavLst>
                                        <p:tav tm="0">
                                          <p:val>
                                            <p:strVal val="#ppt_x"/>
                                          </p:val>
                                        </p:tav>
                                        <p:tav tm="100000">
                                          <p:val>
                                            <p:strVal val="#ppt_x"/>
                                          </p:val>
                                        </p:tav>
                                      </p:tavLst>
                                    </p:anim>
                                    <p:anim calcmode="lin" valueType="num">
                                      <p:cBhvr additive="base">
                                        <p:cTn id="8" dur="500" fill="hold"/>
                                        <p:tgtEl>
                                          <p:spTgt spid="2867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723"/>
                                        </p:tgtEl>
                                        <p:attrNameLst>
                                          <p:attrName>style.visibility</p:attrName>
                                        </p:attrNameLst>
                                      </p:cBhvr>
                                      <p:to>
                                        <p:strVal val="visible"/>
                                      </p:to>
                                    </p:set>
                                    <p:anim calcmode="lin" valueType="num">
                                      <p:cBhvr additive="base">
                                        <p:cTn id="19" dur="500" fill="hold"/>
                                        <p:tgtEl>
                                          <p:spTgt spid="28723"/>
                                        </p:tgtEl>
                                        <p:attrNameLst>
                                          <p:attrName>ppt_x</p:attrName>
                                        </p:attrNameLst>
                                      </p:cBhvr>
                                      <p:tavLst>
                                        <p:tav tm="0">
                                          <p:val>
                                            <p:strVal val="#ppt_x"/>
                                          </p:val>
                                        </p:tav>
                                        <p:tav tm="100000">
                                          <p:val>
                                            <p:strVal val="#ppt_x"/>
                                          </p:val>
                                        </p:tav>
                                      </p:tavLst>
                                    </p:anim>
                                    <p:anim calcmode="lin" valueType="num">
                                      <p:cBhvr additive="base">
                                        <p:cTn id="20" dur="500" fill="hold"/>
                                        <p:tgtEl>
                                          <p:spTgt spid="2872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8722"/>
                                        </p:tgtEl>
                                        <p:attrNameLst>
                                          <p:attrName>style.visibility</p:attrName>
                                        </p:attrNameLst>
                                      </p:cBhvr>
                                      <p:to>
                                        <p:strVal val="visible"/>
                                      </p:to>
                                    </p:set>
                                    <p:anim calcmode="lin" valueType="num">
                                      <p:cBhvr additive="base">
                                        <p:cTn id="25" dur="500" fill="hold"/>
                                        <p:tgtEl>
                                          <p:spTgt spid="28722"/>
                                        </p:tgtEl>
                                        <p:attrNameLst>
                                          <p:attrName>ppt_x</p:attrName>
                                        </p:attrNameLst>
                                      </p:cBhvr>
                                      <p:tavLst>
                                        <p:tav tm="0">
                                          <p:val>
                                            <p:strVal val="#ppt_x"/>
                                          </p:val>
                                        </p:tav>
                                        <p:tav tm="100000">
                                          <p:val>
                                            <p:strVal val="#ppt_x"/>
                                          </p:val>
                                        </p:tav>
                                      </p:tavLst>
                                    </p:anim>
                                    <p:anim calcmode="lin" valueType="num">
                                      <p:cBhvr additive="base">
                                        <p:cTn id="26" dur="500" fill="hold"/>
                                        <p:tgtEl>
                                          <p:spTgt spid="287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p:bldP spid="287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s-ES_tradnl" sz="2400" b="1">
                <a:solidFill>
                  <a:schemeClr val="accent1"/>
                </a:solidFill>
              </a:rPr>
              <a:t/>
            </a:r>
            <a:br>
              <a:rPr lang="es-ES_tradnl" sz="2400" b="1">
                <a:solidFill>
                  <a:schemeClr val="accent1"/>
                </a:solidFill>
              </a:rPr>
            </a:br>
            <a:r>
              <a:rPr lang="es-ES_tradnl" sz="2400" b="1">
                <a:solidFill>
                  <a:schemeClr val="accent1"/>
                </a:solidFill>
              </a:rPr>
              <a:t/>
            </a:r>
            <a:br>
              <a:rPr lang="es-ES_tradnl" sz="2400" b="1">
                <a:solidFill>
                  <a:schemeClr val="accent1"/>
                </a:solidFill>
              </a:rPr>
            </a:br>
            <a:r>
              <a:rPr lang="es-ES_tradnl" sz="2400" b="1">
                <a:solidFill>
                  <a:srgbClr val="0000FF"/>
                </a:solidFill>
              </a:rPr>
              <a:t>Exploración de Datos Cuantitativos en Bruto:</a:t>
            </a:r>
            <a:r>
              <a:rPr lang="en-US" sz="2400" b="1">
                <a:solidFill>
                  <a:srgbClr val="0000FF"/>
                </a:solidFill>
              </a:rPr>
              <a:t> </a:t>
            </a:r>
            <a:r>
              <a:rPr lang="es-ES_tradnl" sz="2700" b="1">
                <a:solidFill>
                  <a:srgbClr val="0000FF"/>
                </a:solidFill>
              </a:rPr>
              <a:t>Diagrama de tallo y hojas</a:t>
            </a:r>
            <a:br>
              <a:rPr lang="es-ES_tradnl" sz="2700" b="1">
                <a:solidFill>
                  <a:srgbClr val="0000FF"/>
                </a:solidFill>
              </a:rPr>
            </a:br>
            <a:endParaRPr lang="en-US" sz="2700" b="1">
              <a:solidFill>
                <a:srgbClr val="0000FF"/>
              </a:solidFill>
            </a:endParaRPr>
          </a:p>
        </p:txBody>
      </p:sp>
      <p:sp>
        <p:nvSpPr>
          <p:cNvPr id="29699" name="Rectangle 3"/>
          <p:cNvSpPr>
            <a:spLocks noChangeArrowheads="1"/>
          </p:cNvSpPr>
          <p:nvPr/>
        </p:nvSpPr>
        <p:spPr bwMode="auto">
          <a:xfrm>
            <a:off x="0" y="194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29700"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29701" name="Rectangle 5"/>
          <p:cNvSpPr>
            <a:spLocks noChangeArrowheads="1"/>
          </p:cNvSpPr>
          <p:nvPr/>
        </p:nvSpPr>
        <p:spPr bwMode="auto">
          <a:xfrm>
            <a:off x="609600" y="1874213"/>
            <a:ext cx="8061325"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marL="342900" indent="-34290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Char char="•"/>
            </a:pPr>
            <a:r>
              <a:rPr lang="es-ES_tradnl" altLang="es-CL" sz="2000" dirty="0">
                <a:solidFill>
                  <a:srgbClr val="000000"/>
                </a:solidFill>
                <a:latin typeface="Arial" panose="020B0604020202020204" pitchFamily="34" charset="0"/>
                <a:cs typeface="Times New Roman" panose="02020603050405020304" pitchFamily="18" charset="0"/>
              </a:rPr>
              <a:t>Es un procedimiento </a:t>
            </a:r>
            <a:r>
              <a:rPr lang="es-ES_tradnl" altLang="es-CL" sz="2000" dirty="0" err="1">
                <a:solidFill>
                  <a:srgbClr val="000000"/>
                </a:solidFill>
                <a:latin typeface="Arial" panose="020B0604020202020204" pitchFamily="34" charset="0"/>
                <a:cs typeface="Times New Roman" panose="02020603050405020304" pitchFamily="18" charset="0"/>
              </a:rPr>
              <a:t>semi</a:t>
            </a:r>
            <a:r>
              <a:rPr lang="es-ES_tradnl" altLang="es-CL" sz="2000" dirty="0">
                <a:solidFill>
                  <a:srgbClr val="000000"/>
                </a:solidFill>
                <a:latin typeface="Arial" panose="020B0604020202020204" pitchFamily="34" charset="0"/>
                <a:cs typeface="Times New Roman" panose="02020603050405020304" pitchFamily="18" charset="0"/>
              </a:rPr>
              <a:t>-gráfico para variables cuantitativas </a:t>
            </a:r>
            <a:r>
              <a:rPr lang="es-ES_tradnl" altLang="es-CL" sz="2000" dirty="0" err="1">
                <a:solidFill>
                  <a:srgbClr val="000000"/>
                </a:solidFill>
                <a:latin typeface="Arial" panose="020B0604020202020204" pitchFamily="34" charset="0"/>
                <a:cs typeface="Times New Roman" panose="02020603050405020304" pitchFamily="18" charset="0"/>
              </a:rPr>
              <a:t>contínuas</a:t>
            </a:r>
            <a:r>
              <a:rPr lang="es-ES_tradnl" altLang="es-CL" sz="2000" dirty="0">
                <a:solidFill>
                  <a:srgbClr val="000000"/>
                </a:solidFill>
                <a:latin typeface="Arial" panose="020B0604020202020204" pitchFamily="34" charset="0"/>
                <a:cs typeface="Times New Roman" panose="02020603050405020304" pitchFamily="18" charset="0"/>
              </a:rPr>
              <a:t> que permite obtener simultáneamente una distribución de frecuencias de la variable y su representación gráfica.</a:t>
            </a:r>
          </a:p>
          <a:p>
            <a:pPr algn="just" eaLnBrk="1" hangingPunct="1">
              <a:spcBef>
                <a:spcPct val="0"/>
              </a:spcBef>
              <a:buClrTx/>
              <a:buSzTx/>
              <a:buFontTx/>
              <a:buNone/>
            </a:pPr>
            <a:endParaRPr lang="es-ES_tradnl" altLang="es-CL" sz="2000" dirty="0">
              <a:solidFill>
                <a:srgbClr val="000000"/>
              </a:solidFill>
              <a:latin typeface="Arial" panose="020B0604020202020204" pitchFamily="34" charset="0"/>
              <a:cs typeface="Times New Roman" panose="02020603050405020304" pitchFamily="18" charset="0"/>
            </a:endParaRPr>
          </a:p>
          <a:p>
            <a:pPr algn="just" eaLnBrk="1" hangingPunct="1">
              <a:spcBef>
                <a:spcPct val="0"/>
              </a:spcBef>
              <a:buClrTx/>
              <a:buSzTx/>
              <a:buFontTx/>
              <a:buNone/>
            </a:pPr>
            <a:r>
              <a:rPr lang="es-ES_tradnl" altLang="es-CL" sz="2000" dirty="0">
                <a:solidFill>
                  <a:srgbClr val="000000"/>
                </a:solidFill>
                <a:latin typeface="Arial" panose="020B0604020202020204" pitchFamily="34" charset="0"/>
                <a:cs typeface="Times New Roman" panose="02020603050405020304" pitchFamily="18" charset="0"/>
              </a:rPr>
              <a:t>Para construirlo se debe:</a:t>
            </a:r>
          </a:p>
          <a:p>
            <a:pPr algn="just" eaLnBrk="1" hangingPunct="1">
              <a:spcBef>
                <a:spcPct val="0"/>
              </a:spcBef>
              <a:buClrTx/>
              <a:buSzTx/>
              <a:buFontTx/>
              <a:buNone/>
            </a:pPr>
            <a:endParaRPr lang="es-ES_tradnl" altLang="es-CL" sz="2000" dirty="0">
              <a:solidFill>
                <a:srgbClr val="000000"/>
              </a:solidFill>
              <a:latin typeface="Arial" panose="020B0604020202020204" pitchFamily="34" charset="0"/>
              <a:cs typeface="Times New Roman" panose="02020603050405020304" pitchFamily="18" charset="0"/>
            </a:endParaRPr>
          </a:p>
          <a:p>
            <a:pPr algn="just" eaLnBrk="1" hangingPunct="1">
              <a:spcBef>
                <a:spcPct val="0"/>
              </a:spcBef>
              <a:buClrTx/>
              <a:buSzTx/>
              <a:buFontTx/>
              <a:buAutoNum type="arabicPeriod"/>
            </a:pPr>
            <a:r>
              <a:rPr lang="es-ES_tradnl" altLang="es-CL" sz="2000" dirty="0">
                <a:solidFill>
                  <a:srgbClr val="000000"/>
                </a:solidFill>
                <a:latin typeface="Arial" panose="020B0604020202020204" pitchFamily="34" charset="0"/>
                <a:cs typeface="Times New Roman" panose="02020603050405020304" pitchFamily="18" charset="0"/>
              </a:rPr>
              <a:t>Identificar valor mínimo y máximo</a:t>
            </a:r>
          </a:p>
          <a:p>
            <a:pPr algn="just" eaLnBrk="1" hangingPunct="1">
              <a:spcBef>
                <a:spcPct val="0"/>
              </a:spcBef>
              <a:buClrTx/>
              <a:buSzTx/>
              <a:buFontTx/>
              <a:buAutoNum type="arabicPeriod"/>
            </a:pPr>
            <a:r>
              <a:rPr lang="es-ES_tradnl" altLang="es-CL" sz="2000" dirty="0">
                <a:solidFill>
                  <a:srgbClr val="000000"/>
                </a:solidFill>
                <a:latin typeface="Arial" panose="020B0604020202020204" pitchFamily="34" charset="0"/>
                <a:cs typeface="Times New Roman" panose="02020603050405020304" pitchFamily="18" charset="0"/>
              </a:rPr>
              <a:t>Decidir número más apropiado de tallos (5 a 10)</a:t>
            </a:r>
          </a:p>
          <a:p>
            <a:pPr algn="just" eaLnBrk="1" hangingPunct="1">
              <a:spcBef>
                <a:spcPct val="0"/>
              </a:spcBef>
              <a:buClrTx/>
              <a:buSzTx/>
              <a:buFontTx/>
              <a:buAutoNum type="arabicPeriod"/>
            </a:pPr>
            <a:r>
              <a:rPr lang="es-ES_tradnl" altLang="es-CL" sz="2000" dirty="0">
                <a:solidFill>
                  <a:srgbClr val="000000"/>
                </a:solidFill>
                <a:latin typeface="Arial" panose="020B0604020202020204" pitchFamily="34" charset="0"/>
                <a:cs typeface="Times New Roman" panose="02020603050405020304" pitchFamily="18" charset="0"/>
              </a:rPr>
              <a:t>Tallo se utilizan </a:t>
            </a:r>
            <a:r>
              <a:rPr lang="es-ES_tradnl" altLang="es-CL" sz="2000" dirty="0" smtClean="0">
                <a:solidFill>
                  <a:srgbClr val="000000"/>
                </a:solidFill>
                <a:latin typeface="Arial" panose="020B0604020202020204" pitchFamily="34" charset="0"/>
                <a:cs typeface="Times New Roman" panose="02020603050405020304" pitchFamily="18" charset="0"/>
              </a:rPr>
              <a:t>en columnas </a:t>
            </a:r>
            <a:r>
              <a:rPr lang="es-ES_tradnl" altLang="es-CL" sz="2000" dirty="0">
                <a:solidFill>
                  <a:srgbClr val="000000"/>
                </a:solidFill>
                <a:latin typeface="Arial" panose="020B0604020202020204" pitchFamily="34" charset="0"/>
                <a:cs typeface="Times New Roman" panose="02020603050405020304" pitchFamily="18" charset="0"/>
              </a:rPr>
              <a:t>ordenadas en forma ascendente</a:t>
            </a:r>
          </a:p>
          <a:p>
            <a:pPr algn="just" eaLnBrk="1" hangingPunct="1">
              <a:spcBef>
                <a:spcPct val="0"/>
              </a:spcBef>
              <a:buClrTx/>
              <a:buSzTx/>
              <a:buFontTx/>
              <a:buAutoNum type="arabicPeriod"/>
            </a:pPr>
            <a:r>
              <a:rPr lang="es-ES_tradnl" altLang="es-CL" sz="2000" dirty="0" smtClean="0">
                <a:solidFill>
                  <a:srgbClr val="000000"/>
                </a:solidFill>
                <a:latin typeface="Arial" panose="020B0604020202020204" pitchFamily="34" charset="0"/>
                <a:cs typeface="Times New Roman" panose="02020603050405020304" pitchFamily="18" charset="0"/>
              </a:rPr>
              <a:t>Con </a:t>
            </a:r>
            <a:r>
              <a:rPr lang="es-ES_tradnl" altLang="es-CL" sz="2000" dirty="0">
                <a:solidFill>
                  <a:srgbClr val="000000"/>
                </a:solidFill>
                <a:latin typeface="Arial" panose="020B0604020202020204" pitchFamily="34" charset="0"/>
                <a:cs typeface="Times New Roman" panose="02020603050405020304" pitchFamily="18" charset="0"/>
              </a:rPr>
              <a:t>muchos datos: Dividir cada tallo en dos.</a:t>
            </a:r>
            <a:endParaRPr lang="es-ES" altLang="es-CL" sz="2000" dirty="0">
              <a:solidFill>
                <a:srgbClr val="000000"/>
              </a:solidFill>
              <a:latin typeface="Arial" panose="020B0604020202020204" pitchFamily="34" charset="0"/>
              <a:cs typeface="Times New Roman" panose="02020603050405020304" pitchFamily="18" charset="0"/>
            </a:endParaRPr>
          </a:p>
          <a:p>
            <a:pPr eaLnBrk="1" hangingPunct="1">
              <a:spcBef>
                <a:spcPct val="0"/>
              </a:spcBef>
              <a:buClrTx/>
              <a:buSzTx/>
              <a:buFontTx/>
              <a:buNone/>
            </a:pPr>
            <a:r>
              <a:rPr lang="es-ES_tradnl" altLang="es-CL" sz="2000" dirty="0">
                <a:solidFill>
                  <a:srgbClr val="000000"/>
                </a:solidFill>
                <a:latin typeface="Arial" panose="020B0604020202020204" pitchFamily="34" charset="0"/>
                <a:cs typeface="Times New Roman" panose="02020603050405020304" pitchFamily="18" charset="0"/>
              </a:rPr>
              <a:t> </a:t>
            </a:r>
            <a:endParaRPr lang="es-ES" altLang="es-CL" sz="2000" dirty="0">
              <a:solidFill>
                <a:srgbClr val="000000"/>
              </a:solidFill>
              <a:latin typeface="Arial" panose="020B060402020202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701">
                                            <p:txEl>
                                              <p:pRg st="0" end="0"/>
                                            </p:txEl>
                                          </p:spTgt>
                                        </p:tgtEl>
                                        <p:attrNameLst>
                                          <p:attrName>style.visibility</p:attrName>
                                        </p:attrNameLst>
                                      </p:cBhvr>
                                      <p:to>
                                        <p:strVal val="visible"/>
                                      </p:to>
                                    </p:set>
                                    <p:anim calcmode="lin" valueType="num">
                                      <p:cBhvr additive="base">
                                        <p:cTn id="7" dur="500" fill="hold"/>
                                        <p:tgtEl>
                                          <p:spTgt spid="2970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70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701">
                                            <p:txEl>
                                              <p:pRg st="2" end="2"/>
                                            </p:txEl>
                                          </p:spTgt>
                                        </p:tgtEl>
                                        <p:attrNameLst>
                                          <p:attrName>style.visibility</p:attrName>
                                        </p:attrNameLst>
                                      </p:cBhvr>
                                      <p:to>
                                        <p:strVal val="visible"/>
                                      </p:to>
                                    </p:set>
                                    <p:anim calcmode="lin" valueType="num">
                                      <p:cBhvr additive="base">
                                        <p:cTn id="13" dur="500" fill="hold"/>
                                        <p:tgtEl>
                                          <p:spTgt spid="2970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70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9701">
                                            <p:txEl>
                                              <p:pRg st="4" end="4"/>
                                            </p:txEl>
                                          </p:spTgt>
                                        </p:tgtEl>
                                        <p:attrNameLst>
                                          <p:attrName>style.visibility</p:attrName>
                                        </p:attrNameLst>
                                      </p:cBhvr>
                                      <p:to>
                                        <p:strVal val="visible"/>
                                      </p:to>
                                    </p:set>
                                    <p:anim calcmode="lin" valueType="num">
                                      <p:cBhvr additive="base">
                                        <p:cTn id="19" dur="500" fill="hold"/>
                                        <p:tgtEl>
                                          <p:spTgt spid="2970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70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9701">
                                            <p:txEl>
                                              <p:pRg st="5" end="5"/>
                                            </p:txEl>
                                          </p:spTgt>
                                        </p:tgtEl>
                                        <p:attrNameLst>
                                          <p:attrName>style.visibility</p:attrName>
                                        </p:attrNameLst>
                                      </p:cBhvr>
                                      <p:to>
                                        <p:strVal val="visible"/>
                                      </p:to>
                                    </p:set>
                                    <p:anim calcmode="lin" valueType="num">
                                      <p:cBhvr additive="base">
                                        <p:cTn id="25" dur="500" fill="hold"/>
                                        <p:tgtEl>
                                          <p:spTgt spid="2970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70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9701">
                                            <p:txEl>
                                              <p:pRg st="6" end="6"/>
                                            </p:txEl>
                                          </p:spTgt>
                                        </p:tgtEl>
                                        <p:attrNameLst>
                                          <p:attrName>style.visibility</p:attrName>
                                        </p:attrNameLst>
                                      </p:cBhvr>
                                      <p:to>
                                        <p:strVal val="visible"/>
                                      </p:to>
                                    </p:set>
                                    <p:anim calcmode="lin" valueType="num">
                                      <p:cBhvr additive="base">
                                        <p:cTn id="31" dur="500" fill="hold"/>
                                        <p:tgtEl>
                                          <p:spTgt spid="2970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70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9701">
                                            <p:txEl>
                                              <p:pRg st="7" end="7"/>
                                            </p:txEl>
                                          </p:spTgt>
                                        </p:tgtEl>
                                        <p:attrNameLst>
                                          <p:attrName>style.visibility</p:attrName>
                                        </p:attrNameLst>
                                      </p:cBhvr>
                                      <p:to>
                                        <p:strVal val="visible"/>
                                      </p:to>
                                    </p:set>
                                    <p:anim calcmode="lin" valueType="num">
                                      <p:cBhvr additive="base">
                                        <p:cTn id="37" dur="500" fill="hold"/>
                                        <p:tgtEl>
                                          <p:spTgt spid="29701">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70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s-ES_tradnl" altLang="es-CL" sz="2400" b="1" smtClean="0"/>
              <a:t>Diagrama de tallo y hojas (Otro Ejemplo)</a:t>
            </a:r>
            <a:endParaRPr lang="en-US" altLang="es-CL" sz="2400" b="1" smtClean="0"/>
          </a:p>
        </p:txBody>
      </p:sp>
      <p:sp>
        <p:nvSpPr>
          <p:cNvPr id="30723" name="Rectangle 4"/>
          <p:cNvSpPr>
            <a:spLocks noChangeArrowheads="1"/>
          </p:cNvSpPr>
          <p:nvPr/>
        </p:nvSpPr>
        <p:spPr bwMode="auto">
          <a:xfrm>
            <a:off x="0" y="194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0724"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0725" name="Rectangle 6"/>
          <p:cNvSpPr>
            <a:spLocks noChangeArrowheads="1"/>
          </p:cNvSpPr>
          <p:nvPr/>
        </p:nvSpPr>
        <p:spPr bwMode="auto">
          <a:xfrm>
            <a:off x="755650" y="1447800"/>
            <a:ext cx="806132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 altLang="es-CL" sz="2000" i="1" dirty="0">
                <a:solidFill>
                  <a:schemeClr val="tx1"/>
                </a:solidFill>
                <a:latin typeface="Arial" panose="020B0604020202020204" pitchFamily="34" charset="0"/>
                <a:cs typeface="Times New Roman" panose="02020603050405020304" pitchFamily="18" charset="0"/>
              </a:rPr>
              <a:t>Ejemplo: </a:t>
            </a:r>
            <a:r>
              <a:rPr lang="es-ES" altLang="es-CL" sz="2000" dirty="0">
                <a:solidFill>
                  <a:schemeClr val="tx1"/>
                </a:solidFill>
                <a:latin typeface="Arial" panose="020B0604020202020204" pitchFamily="34" charset="0"/>
                <a:cs typeface="Times New Roman" panose="02020603050405020304" pitchFamily="18" charset="0"/>
              </a:rPr>
              <a:t>En un estudio sobre el  nivel de ruido en un concierto de rock se toma una muestra de 60 valores, medidos en decibelios y en distintos momentos del concierto. </a:t>
            </a:r>
            <a:endParaRPr lang="es-ES_tradnl" altLang="es-CL" sz="2000" dirty="0">
              <a:solidFill>
                <a:schemeClr val="tx1"/>
              </a:solidFill>
              <a:latin typeface="Arial" panose="020B0604020202020204" pitchFamily="34" charset="0"/>
              <a:cs typeface="Times New Roman" panose="02020603050405020304" pitchFamily="18" charset="0"/>
            </a:endParaRPr>
          </a:p>
        </p:txBody>
      </p:sp>
      <p:pic>
        <p:nvPicPr>
          <p:cNvPr id="30726" name="Picture 7"/>
          <p:cNvPicPr>
            <a:picLocks noChangeAspect="1" noChangeArrowheads="1"/>
          </p:cNvPicPr>
          <p:nvPr/>
        </p:nvPicPr>
        <p:blipFill>
          <a:blip r:embed="rId2">
            <a:extLst>
              <a:ext uri="{28A0092B-C50C-407E-A947-70E740481C1C}">
                <a14:useLocalDpi xmlns:a14="http://schemas.microsoft.com/office/drawing/2010/main" val="0"/>
              </a:ext>
            </a:extLst>
          </a:blip>
          <a:srcRect l="23438" t="33827" r="22656" b="39218"/>
          <a:stretch>
            <a:fillRect/>
          </a:stretch>
        </p:blipFill>
        <p:spPr bwMode="auto">
          <a:xfrm>
            <a:off x="1331640" y="3140968"/>
            <a:ext cx="6248400" cy="2265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25">
                                            <p:txEl>
                                              <p:pRg st="0" end="0"/>
                                            </p:txEl>
                                          </p:spTgt>
                                        </p:tgtEl>
                                        <p:attrNameLst>
                                          <p:attrName>style.visibility</p:attrName>
                                        </p:attrNameLst>
                                      </p:cBhvr>
                                      <p:to>
                                        <p:strVal val="visible"/>
                                      </p:to>
                                    </p:set>
                                    <p:anim calcmode="lin" valueType="num">
                                      <p:cBhvr additive="base">
                                        <p:cTn id="7" dur="500" fill="hold"/>
                                        <p:tgtEl>
                                          <p:spTgt spid="307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26"/>
                                        </p:tgtEl>
                                        <p:attrNameLst>
                                          <p:attrName>style.visibility</p:attrName>
                                        </p:attrNameLst>
                                      </p:cBhvr>
                                      <p:to>
                                        <p:strVal val="visible"/>
                                      </p:to>
                                    </p:set>
                                    <p:anim calcmode="lin" valueType="num">
                                      <p:cBhvr additive="base">
                                        <p:cTn id="13" dur="500" fill="hold"/>
                                        <p:tgtEl>
                                          <p:spTgt spid="30726"/>
                                        </p:tgtEl>
                                        <p:attrNameLst>
                                          <p:attrName>ppt_x</p:attrName>
                                        </p:attrNameLst>
                                      </p:cBhvr>
                                      <p:tavLst>
                                        <p:tav tm="0">
                                          <p:val>
                                            <p:strVal val="#ppt_x"/>
                                          </p:val>
                                        </p:tav>
                                        <p:tav tm="100000">
                                          <p:val>
                                            <p:strVal val="#ppt_x"/>
                                          </p:val>
                                        </p:tav>
                                      </p:tavLst>
                                    </p:anim>
                                    <p:anim calcmode="lin" valueType="num">
                                      <p:cBhvr additive="base">
                                        <p:cTn id="14" dur="500" fill="hold"/>
                                        <p:tgtEl>
                                          <p:spTgt spid="307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s-ES_tradnl" altLang="es-CL" sz="2400" b="1" smtClean="0"/>
              <a:t>Diagrama de tallo: Output programa SPSS 14.0</a:t>
            </a:r>
            <a:endParaRPr lang="en-US" altLang="es-CL" sz="2400" b="1" smtClean="0"/>
          </a:p>
        </p:txBody>
      </p:sp>
      <p:sp>
        <p:nvSpPr>
          <p:cNvPr id="3174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1748" name="Text Box 6"/>
          <p:cNvSpPr txBox="1">
            <a:spLocks noChangeArrowheads="1"/>
          </p:cNvSpPr>
          <p:nvPr/>
        </p:nvSpPr>
        <p:spPr bwMode="auto">
          <a:xfrm>
            <a:off x="1371600" y="1773238"/>
            <a:ext cx="6369050" cy="34464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n-US" altLang="es-CL" sz="1300" dirty="0">
                <a:solidFill>
                  <a:srgbClr val="000000"/>
                </a:solidFill>
                <a:latin typeface="Courier New" panose="02070309020205020404" pitchFamily="49" charset="0"/>
              </a:rPr>
              <a:t>                      NIVEL DE RUIDO</a:t>
            </a:r>
          </a:p>
          <a:p>
            <a:pPr lvl="1" eaLnBrk="1" hangingPunct="1">
              <a:spcBef>
                <a:spcPct val="0"/>
              </a:spcBef>
              <a:buClrTx/>
              <a:buSzTx/>
              <a:buFontTx/>
              <a:buNone/>
            </a:pPr>
            <a:endParaRPr lang="en-US" altLang="es-CL" sz="1300" dirty="0">
              <a:solidFill>
                <a:srgbClr val="000000"/>
              </a:solidFill>
              <a:latin typeface="Courier New" panose="02070309020205020404" pitchFamily="49" charset="0"/>
            </a:endParaRPr>
          </a:p>
          <a:p>
            <a:pPr lvl="1" eaLnBrk="1" hangingPunct="1">
              <a:spcBef>
                <a:spcPct val="0"/>
              </a:spcBef>
              <a:buClrTx/>
              <a:buSzTx/>
              <a:buFontTx/>
              <a:buNone/>
            </a:pPr>
            <a:r>
              <a:rPr lang="en-US" altLang="es-CL" sz="1300" dirty="0">
                <a:solidFill>
                  <a:srgbClr val="000000"/>
                </a:solidFill>
                <a:latin typeface="Courier New" panose="02070309020205020404" pitchFamily="49" charset="0"/>
              </a:rPr>
              <a:t> Frequency         Stem &amp;  Leaf</a:t>
            </a:r>
          </a:p>
          <a:p>
            <a:pPr lvl="1" eaLnBrk="1" hangingPunct="1">
              <a:spcBef>
                <a:spcPct val="0"/>
              </a:spcBef>
              <a:buClrTx/>
              <a:buSzTx/>
              <a:buFontTx/>
              <a:buNone/>
            </a:pPr>
            <a:endParaRPr lang="en-US" altLang="es-CL" sz="1300" dirty="0">
              <a:solidFill>
                <a:srgbClr val="000000"/>
              </a:solidFill>
              <a:latin typeface="Courier New" panose="02070309020205020404" pitchFamily="49" charset="0"/>
            </a:endParaRPr>
          </a:p>
          <a:p>
            <a:pPr lvl="1" eaLnBrk="1" hangingPunct="1">
              <a:spcBef>
                <a:spcPct val="0"/>
              </a:spcBef>
              <a:buClrTx/>
              <a:buSzTx/>
              <a:buFontTx/>
              <a:buNone/>
            </a:pPr>
            <a:r>
              <a:rPr lang="en-US" altLang="es-CL" sz="1300" dirty="0">
                <a:solidFill>
                  <a:srgbClr val="000000"/>
                </a:solidFill>
                <a:latin typeface="Courier New" panose="02070309020205020404" pitchFamily="49" charset="0"/>
              </a:rPr>
              <a:t>     1,00             8 .  3</a:t>
            </a:r>
          </a:p>
          <a:p>
            <a:pPr lvl="1" eaLnBrk="1" hangingPunct="1">
              <a:spcBef>
                <a:spcPct val="0"/>
              </a:spcBef>
              <a:buClrTx/>
              <a:buSzTx/>
              <a:buFontTx/>
              <a:buNone/>
            </a:pPr>
            <a:r>
              <a:rPr lang="en-US" altLang="es-CL" sz="1300" dirty="0">
                <a:solidFill>
                  <a:srgbClr val="000000"/>
                </a:solidFill>
                <a:latin typeface="Courier New" panose="02070309020205020404" pitchFamily="49" charset="0"/>
              </a:rPr>
              <a:t>     3,00             8 .  789</a:t>
            </a:r>
          </a:p>
          <a:p>
            <a:pPr lvl="1" eaLnBrk="1" hangingPunct="1">
              <a:spcBef>
                <a:spcPct val="0"/>
              </a:spcBef>
              <a:buClrTx/>
              <a:buSzTx/>
              <a:buFontTx/>
              <a:buNone/>
            </a:pPr>
            <a:r>
              <a:rPr lang="en-US" altLang="es-CL" sz="1300" dirty="0">
                <a:solidFill>
                  <a:srgbClr val="000000"/>
                </a:solidFill>
                <a:latin typeface="Courier New" panose="02070309020205020404" pitchFamily="49" charset="0"/>
              </a:rPr>
              <a:t>    22,00             9 .  0000111123333334444444</a:t>
            </a:r>
          </a:p>
          <a:p>
            <a:pPr lvl="1" eaLnBrk="1" hangingPunct="1">
              <a:spcBef>
                <a:spcPct val="0"/>
              </a:spcBef>
              <a:buClrTx/>
              <a:buSzTx/>
              <a:buFontTx/>
              <a:buNone/>
            </a:pPr>
            <a:r>
              <a:rPr lang="en-US" altLang="es-CL" sz="1300" dirty="0">
                <a:solidFill>
                  <a:srgbClr val="000000"/>
                </a:solidFill>
                <a:latin typeface="Courier New" panose="02070309020205020404" pitchFamily="49" charset="0"/>
              </a:rPr>
              <a:t>    21,00             9 .  555566677777777889999</a:t>
            </a:r>
          </a:p>
          <a:p>
            <a:pPr lvl="1" eaLnBrk="1" hangingPunct="1">
              <a:spcBef>
                <a:spcPct val="0"/>
              </a:spcBef>
              <a:buClrTx/>
              <a:buSzTx/>
              <a:buFontTx/>
              <a:buNone/>
            </a:pPr>
            <a:r>
              <a:rPr lang="en-US" altLang="es-CL" sz="1300" dirty="0">
                <a:solidFill>
                  <a:srgbClr val="000000"/>
                </a:solidFill>
                <a:latin typeface="Courier New" panose="02070309020205020404" pitchFamily="49" charset="0"/>
              </a:rPr>
              <a:t>    11,00            10 .  00001122234</a:t>
            </a:r>
          </a:p>
          <a:p>
            <a:pPr lvl="1" eaLnBrk="1" hangingPunct="1">
              <a:spcBef>
                <a:spcPct val="0"/>
              </a:spcBef>
              <a:buClrTx/>
              <a:buSzTx/>
              <a:buFontTx/>
              <a:buNone/>
            </a:pPr>
            <a:r>
              <a:rPr lang="en-US" altLang="es-CL" sz="1300" dirty="0">
                <a:solidFill>
                  <a:srgbClr val="000000"/>
                </a:solidFill>
                <a:latin typeface="Courier New" panose="02070309020205020404" pitchFamily="49" charset="0"/>
              </a:rPr>
              <a:t>     2,00            10 .  57</a:t>
            </a:r>
          </a:p>
          <a:p>
            <a:pPr eaLnBrk="1" hangingPunct="1">
              <a:spcBef>
                <a:spcPct val="0"/>
              </a:spcBef>
              <a:buClrTx/>
              <a:buSzTx/>
              <a:buFontTx/>
              <a:buNone/>
            </a:pPr>
            <a:endParaRPr lang="en-US" altLang="es-CL" sz="2000" dirty="0">
              <a:solidFill>
                <a:schemeClr val="tx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8"/>
                                        </p:tgtEl>
                                        <p:attrNameLst>
                                          <p:attrName>style.visibility</p:attrName>
                                        </p:attrNameLst>
                                      </p:cBhvr>
                                      <p:to>
                                        <p:strVal val="visible"/>
                                      </p:to>
                                    </p:set>
                                    <p:anim calcmode="lin" valueType="num">
                                      <p:cBhvr additive="base">
                                        <p:cTn id="7" dur="500" fill="hold"/>
                                        <p:tgtEl>
                                          <p:spTgt spid="31748"/>
                                        </p:tgtEl>
                                        <p:attrNameLst>
                                          <p:attrName>ppt_x</p:attrName>
                                        </p:attrNameLst>
                                      </p:cBhvr>
                                      <p:tavLst>
                                        <p:tav tm="0">
                                          <p:val>
                                            <p:strVal val="#ppt_x"/>
                                          </p:val>
                                        </p:tav>
                                        <p:tav tm="100000">
                                          <p:val>
                                            <p:strVal val="#ppt_x"/>
                                          </p:val>
                                        </p:tav>
                                      </p:tavLst>
                                    </p:anim>
                                    <p:anim calcmode="lin" valueType="num">
                                      <p:cBhvr additive="base">
                                        <p:cTn id="8" dur="500" fill="hold"/>
                                        <p:tgtEl>
                                          <p:spTgt spid="317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p:txBody>
          <a:bodyPr/>
          <a:lstStyle/>
          <a:p>
            <a:pPr eaLnBrk="1" hangingPunct="1"/>
            <a:r>
              <a:rPr lang="es-ES_tradnl" altLang="es-CL" smtClean="0"/>
              <a:t>Cuando el número de valores posibles de una variable cuantitativa sea grande conviene agrupar los datos en intervalos.</a:t>
            </a:r>
          </a:p>
          <a:p>
            <a:pPr eaLnBrk="1" hangingPunct="1"/>
            <a:endParaRPr lang="es-ES_tradnl" altLang="es-CL" smtClean="0"/>
          </a:p>
          <a:p>
            <a:pPr eaLnBrk="1" hangingPunct="1"/>
            <a:r>
              <a:rPr lang="es-ES_tradnl" altLang="es-CL" smtClean="0"/>
              <a:t>Éstos agrupan todos aquellos casos contenidos entre dos valores, conocidos como el límite superior e inferior. </a:t>
            </a:r>
          </a:p>
        </p:txBody>
      </p:sp>
      <p:sp>
        <p:nvSpPr>
          <p:cNvPr id="32771" name="Rectangle 2"/>
          <p:cNvSpPr>
            <a:spLocks noGrp="1" noChangeArrowheads="1"/>
          </p:cNvSpPr>
          <p:nvPr>
            <p:ph type="title"/>
          </p:nvPr>
        </p:nvSpPr>
        <p:spPr/>
        <p:txBody>
          <a:bodyPr/>
          <a:lstStyle/>
          <a:p>
            <a:pPr eaLnBrk="1" hangingPunct="1"/>
            <a:r>
              <a:rPr lang="es-ES_tradnl" altLang="es-CL" sz="2400" b="1" smtClean="0"/>
              <a:t>Datos cuantitativos</a:t>
            </a:r>
            <a:endParaRPr lang="es-ES" altLang="es-CL" sz="2400" b="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Effect transition="in" filter="wipe(up)">
                                      <p:cBhvr>
                                        <p:cTn id="7" dur="1000"/>
                                        <p:tgtEl>
                                          <p:spTgt spid="942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94211">
                                            <p:txEl>
                                              <p:pRg st="2" end="2"/>
                                            </p:txEl>
                                          </p:spTgt>
                                        </p:tgtEl>
                                        <p:attrNameLst>
                                          <p:attrName>style.visibility</p:attrName>
                                        </p:attrNameLst>
                                      </p:cBhvr>
                                      <p:to>
                                        <p:strVal val="visible"/>
                                      </p:to>
                                    </p:set>
                                    <p:animEffect transition="in" filter="wipe(up)">
                                      <p:cBhvr>
                                        <p:cTn id="12" dur="1000"/>
                                        <p:tgtEl>
                                          <p:spTgt spid="942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s-ES_tradnl" altLang="es-CL" sz="2400" b="1" smtClean="0"/>
              <a:t>Datos cuantitativos</a:t>
            </a:r>
            <a:endParaRPr lang="es-ES" altLang="es-CL" sz="2400" b="1" smtClean="0"/>
          </a:p>
        </p:txBody>
      </p:sp>
      <p:pic>
        <p:nvPicPr>
          <p:cNvPr id="33795" name="Picture 3"/>
          <p:cNvPicPr>
            <a:picLocks noChangeAspect="1" noChangeArrowheads="1"/>
          </p:cNvPicPr>
          <p:nvPr/>
        </p:nvPicPr>
        <p:blipFill>
          <a:blip r:embed="rId2">
            <a:extLst>
              <a:ext uri="{28A0092B-C50C-407E-A947-70E740481C1C}">
                <a14:useLocalDpi xmlns:a14="http://schemas.microsoft.com/office/drawing/2010/main" val="0"/>
              </a:ext>
            </a:extLst>
          </a:blip>
          <a:srcRect l="14063" t="48923" r="16406" b="28436"/>
          <a:stretch>
            <a:fillRect/>
          </a:stretch>
        </p:blipFill>
        <p:spPr bwMode="auto">
          <a:xfrm>
            <a:off x="1066800" y="3962400"/>
            <a:ext cx="6781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6" name="Rectangle 4"/>
          <p:cNvSpPr>
            <a:spLocks noChangeArrowheads="1"/>
          </p:cNvSpPr>
          <p:nvPr/>
        </p:nvSpPr>
        <p:spPr bwMode="auto">
          <a:xfrm>
            <a:off x="609600" y="2514600"/>
            <a:ext cx="80772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ES_tradnl" altLang="es-CL" sz="2000" dirty="0">
                <a:solidFill>
                  <a:schemeClr val="tx1"/>
                </a:solidFill>
                <a:latin typeface="Arial" panose="020B0604020202020204" pitchFamily="34" charset="0"/>
                <a:cs typeface="Times New Roman" panose="02020603050405020304" pitchFamily="18" charset="0"/>
              </a:rPr>
              <a:t>Lista de todos los intervalos y el número de casos que pertenece a cada uno de éstos. Al presentarse la información en tablas de frecuencias pasan a denominarse datos agrupados.</a:t>
            </a:r>
            <a:r>
              <a:rPr lang="en-US" altLang="es-CL" sz="2000" dirty="0">
                <a:solidFill>
                  <a:schemeClr val="tx1"/>
                </a:solidFill>
                <a:latin typeface="Arial" panose="020B0604020202020204" pitchFamily="34" charset="0"/>
              </a:rPr>
              <a:t> </a:t>
            </a:r>
          </a:p>
        </p:txBody>
      </p:sp>
      <p:sp>
        <p:nvSpPr>
          <p:cNvPr id="33797" name="Rectangle 5"/>
          <p:cNvSpPr>
            <a:spLocks noChangeArrowheads="1"/>
          </p:cNvSpPr>
          <p:nvPr/>
        </p:nvSpPr>
        <p:spPr bwMode="auto">
          <a:xfrm>
            <a:off x="533400" y="1905000"/>
            <a:ext cx="7769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b="1" dirty="0">
                <a:solidFill>
                  <a:schemeClr val="accent1"/>
                </a:solidFill>
                <a:latin typeface="Arial" panose="020B0604020202020204" pitchFamily="34" charset="0"/>
              </a:rPr>
              <a:t>Distribución de frecuencias para datos cuantitativos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3797">
                                            <p:txEl>
                                              <p:pRg st="0" end="0"/>
                                            </p:txEl>
                                          </p:spTgt>
                                        </p:tgtEl>
                                        <p:attrNameLst>
                                          <p:attrName>style.visibility</p:attrName>
                                        </p:attrNameLst>
                                      </p:cBhvr>
                                      <p:to>
                                        <p:strVal val="visible"/>
                                      </p:to>
                                    </p:set>
                                    <p:anim calcmode="lin" valueType="num">
                                      <p:cBhvr additive="base">
                                        <p:cTn id="7" dur="500" fill="hold"/>
                                        <p:tgtEl>
                                          <p:spTgt spid="3379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379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3796">
                                            <p:txEl>
                                              <p:pRg st="0" end="0"/>
                                            </p:txEl>
                                          </p:spTgt>
                                        </p:tgtEl>
                                        <p:attrNameLst>
                                          <p:attrName>style.visibility</p:attrName>
                                        </p:attrNameLst>
                                      </p:cBhvr>
                                      <p:to>
                                        <p:strVal val="visible"/>
                                      </p:to>
                                    </p:set>
                                    <p:anim calcmode="lin" valueType="num">
                                      <p:cBhvr additive="base">
                                        <p:cTn id="13" dur="500" fill="hold"/>
                                        <p:tgtEl>
                                          <p:spTgt spid="3379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3795"/>
                                        </p:tgtEl>
                                        <p:attrNameLst>
                                          <p:attrName>style.visibility</p:attrName>
                                        </p:attrNameLst>
                                      </p:cBhvr>
                                      <p:to>
                                        <p:strVal val="visible"/>
                                      </p:to>
                                    </p:set>
                                    <p:anim calcmode="lin" valueType="num">
                                      <p:cBhvr additive="base">
                                        <p:cTn id="19" dur="500" fill="hold"/>
                                        <p:tgtEl>
                                          <p:spTgt spid="33795"/>
                                        </p:tgtEl>
                                        <p:attrNameLst>
                                          <p:attrName>ppt_x</p:attrName>
                                        </p:attrNameLst>
                                      </p:cBhvr>
                                      <p:tavLst>
                                        <p:tav tm="0">
                                          <p:val>
                                            <p:strVal val="#ppt_x"/>
                                          </p:val>
                                        </p:tav>
                                        <p:tav tm="100000">
                                          <p:val>
                                            <p:strVal val="#ppt_x"/>
                                          </p:val>
                                        </p:tav>
                                      </p:tavLst>
                                    </p:anim>
                                    <p:anim calcmode="lin" valueType="num">
                                      <p:cBhvr additive="base">
                                        <p:cTn id="20" dur="500" fill="hold"/>
                                        <p:tgtEl>
                                          <p:spTgt spid="337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s-ES_tradnl" altLang="es-CL" sz="2400" b="1" smtClean="0"/>
              <a:t>Distribución de frecuencias para Datos</a:t>
            </a:r>
            <a:r>
              <a:rPr lang="en-US" altLang="es-CL" sz="2400" b="1" smtClean="0">
                <a:solidFill>
                  <a:schemeClr val="accent1"/>
                </a:solidFill>
              </a:rPr>
              <a:t> </a:t>
            </a:r>
            <a:r>
              <a:rPr lang="es-ES_tradnl" altLang="es-CL" sz="2400" b="1" smtClean="0"/>
              <a:t>cuantitativos continuos</a:t>
            </a:r>
            <a:endParaRPr lang="en-US" altLang="es-CL" sz="2400" b="1" smtClean="0"/>
          </a:p>
        </p:txBody>
      </p:sp>
      <p:graphicFrame>
        <p:nvGraphicFramePr>
          <p:cNvPr id="130052" name="Group 4"/>
          <p:cNvGraphicFramePr>
            <a:graphicFrameLocks noGrp="1"/>
          </p:cNvGraphicFramePr>
          <p:nvPr>
            <p:ph type="tbl" idx="1"/>
          </p:nvPr>
        </p:nvGraphicFramePr>
        <p:xfrm>
          <a:off x="1547813" y="2781300"/>
          <a:ext cx="2447925" cy="2374901"/>
        </p:xfrm>
        <a:graphic>
          <a:graphicData uri="http://schemas.openxmlformats.org/drawingml/2006/table">
            <a:tbl>
              <a:tblPr/>
              <a:tblGrid>
                <a:gridCol w="1095396">
                  <a:extLst>
                    <a:ext uri="{9D8B030D-6E8A-4147-A177-3AD203B41FA5}">
                      <a16:colId xmlns:a16="http://schemas.microsoft.com/office/drawing/2014/main" val="20000"/>
                    </a:ext>
                  </a:extLst>
                </a:gridCol>
                <a:gridCol w="536554">
                  <a:extLst>
                    <a:ext uri="{9D8B030D-6E8A-4147-A177-3AD203B41FA5}">
                      <a16:colId xmlns:a16="http://schemas.microsoft.com/office/drawing/2014/main" val="20001"/>
                    </a:ext>
                  </a:extLst>
                </a:gridCol>
                <a:gridCol w="815975">
                  <a:extLst>
                    <a:ext uri="{9D8B030D-6E8A-4147-A177-3AD203B41FA5}">
                      <a16:colId xmlns:a16="http://schemas.microsoft.com/office/drawing/2014/main" val="20002"/>
                    </a:ext>
                  </a:extLst>
                </a:gridCol>
              </a:tblGrid>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Edad (X)</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Xi</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ni</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18 – 21</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19,5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14</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318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21 – 24</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22,5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17</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24 – 27</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25,5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10</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27 – 30</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28,5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4</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30 – 33</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31,5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640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33 – 36</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34,5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1</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6318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smtClean="0">
                          <a:ln>
                            <a:noFill/>
                          </a:ln>
                          <a:solidFill>
                            <a:schemeClr val="tx1"/>
                          </a:solidFill>
                          <a:effectLst/>
                          <a:latin typeface="Verdana" pitchFamily="34" charset="0"/>
                          <a:ea typeface="Times New Roman" pitchFamily="18" charset="0"/>
                          <a:cs typeface="Arial" charset="0"/>
                        </a:rPr>
                        <a:t>36 – 39</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37,5</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4</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64077">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100" b="1" i="0" u="none" strike="noStrike" cap="none" normalizeH="0" baseline="0" dirty="0" smtClean="0">
                          <a:ln>
                            <a:noFill/>
                          </a:ln>
                          <a:solidFill>
                            <a:schemeClr val="tx1"/>
                          </a:solidFill>
                          <a:effectLst/>
                          <a:latin typeface="Verdana" pitchFamily="34" charset="0"/>
                        </a:rPr>
                        <a:t>Total</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50</a:t>
                      </a:r>
                    </a:p>
                  </a:txBody>
                  <a:tcPr marL="91427" marR="91427" marT="45708" marB="4570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4861" name="Rectangle 3"/>
          <p:cNvSpPr>
            <a:spLocks noChangeArrowheads="1"/>
          </p:cNvSpPr>
          <p:nvPr/>
        </p:nvSpPr>
        <p:spPr bwMode="auto">
          <a:xfrm>
            <a:off x="827089" y="1404938"/>
            <a:ext cx="4537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1600" dirty="0">
                <a:solidFill>
                  <a:schemeClr val="tx1"/>
                </a:solidFill>
                <a:latin typeface="Arial" panose="020B0604020202020204" pitchFamily="34" charset="0"/>
              </a:rPr>
              <a:t>En relación a la siguiente tabla de frecuencias:</a:t>
            </a:r>
          </a:p>
          <a:p>
            <a:pPr eaLnBrk="1" hangingPunct="1">
              <a:spcBef>
                <a:spcPct val="0"/>
              </a:spcBef>
              <a:buClrTx/>
              <a:buSzTx/>
              <a:buFontTx/>
              <a:buNone/>
            </a:pPr>
            <a:endParaRPr lang="es-ES_tradnl" altLang="es-CL" sz="2000" dirty="0">
              <a:solidFill>
                <a:schemeClr val="tx1"/>
              </a:solidFill>
              <a:latin typeface="Arial" panose="020B0604020202020204" pitchFamily="34" charset="0"/>
            </a:endParaRPr>
          </a:p>
        </p:txBody>
      </p:sp>
      <p:pic>
        <p:nvPicPr>
          <p:cNvPr id="34862"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1431925"/>
            <a:ext cx="2876550" cy="230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863"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063" y="3771900"/>
            <a:ext cx="2876550" cy="2320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64" name="3 Flecha derecha"/>
          <p:cNvSpPr>
            <a:spLocks noChangeArrowheads="1"/>
          </p:cNvSpPr>
          <p:nvPr/>
        </p:nvSpPr>
        <p:spPr bwMode="auto">
          <a:xfrm>
            <a:off x="4248150" y="2781300"/>
            <a:ext cx="900113" cy="863600"/>
          </a:xfrm>
          <a:prstGeom prst="rightArrow">
            <a:avLst>
              <a:gd name="adj1" fmla="val 50000"/>
              <a:gd name="adj2" fmla="val 5002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marL="342900" indent="-34290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4865" name="11 Abrir llave"/>
          <p:cNvSpPr>
            <a:spLocks/>
          </p:cNvSpPr>
          <p:nvPr/>
        </p:nvSpPr>
        <p:spPr bwMode="auto">
          <a:xfrm>
            <a:off x="4697413" y="2781300"/>
            <a:ext cx="496887" cy="2447925"/>
          </a:xfrm>
          <a:prstGeom prst="leftBrace">
            <a:avLst>
              <a:gd name="adj1" fmla="val 8302"/>
              <a:gd name="adj2" fmla="val 50000"/>
            </a:avLst>
          </a:prstGeom>
          <a:noFill/>
          <a:ln w="9525" algn="ctr">
            <a:solidFill>
              <a:schemeClr val="tx1">
                <a:alpha val="39999"/>
              </a:schemeClr>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marL="342900" indent="-342900">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61"/>
                                        </p:tgtEl>
                                        <p:attrNameLst>
                                          <p:attrName>style.visibility</p:attrName>
                                        </p:attrNameLst>
                                      </p:cBhvr>
                                      <p:to>
                                        <p:strVal val="visible"/>
                                      </p:to>
                                    </p:set>
                                    <p:anim calcmode="lin" valueType="num">
                                      <p:cBhvr additive="base">
                                        <p:cTn id="7" dur="500" fill="hold"/>
                                        <p:tgtEl>
                                          <p:spTgt spid="34861"/>
                                        </p:tgtEl>
                                        <p:attrNameLst>
                                          <p:attrName>ppt_x</p:attrName>
                                        </p:attrNameLst>
                                      </p:cBhvr>
                                      <p:tavLst>
                                        <p:tav tm="0">
                                          <p:val>
                                            <p:strVal val="#ppt_x"/>
                                          </p:val>
                                        </p:tav>
                                        <p:tav tm="100000">
                                          <p:val>
                                            <p:strVal val="#ppt_x"/>
                                          </p:val>
                                        </p:tav>
                                      </p:tavLst>
                                    </p:anim>
                                    <p:anim calcmode="lin" valueType="num">
                                      <p:cBhvr additive="base">
                                        <p:cTn id="8" dur="500" fill="hold"/>
                                        <p:tgtEl>
                                          <p:spTgt spid="3486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0052"/>
                                        </p:tgtEl>
                                        <p:attrNameLst>
                                          <p:attrName>style.visibility</p:attrName>
                                        </p:attrNameLst>
                                      </p:cBhvr>
                                      <p:to>
                                        <p:strVal val="visible"/>
                                      </p:to>
                                    </p:set>
                                    <p:anim calcmode="lin" valueType="num">
                                      <p:cBhvr additive="base">
                                        <p:cTn id="13" dur="500" fill="hold"/>
                                        <p:tgtEl>
                                          <p:spTgt spid="130052"/>
                                        </p:tgtEl>
                                        <p:attrNameLst>
                                          <p:attrName>ppt_x</p:attrName>
                                        </p:attrNameLst>
                                      </p:cBhvr>
                                      <p:tavLst>
                                        <p:tav tm="0">
                                          <p:val>
                                            <p:strVal val="#ppt_x"/>
                                          </p:val>
                                        </p:tav>
                                        <p:tav tm="100000">
                                          <p:val>
                                            <p:strVal val="#ppt_x"/>
                                          </p:val>
                                        </p:tav>
                                      </p:tavLst>
                                    </p:anim>
                                    <p:anim calcmode="lin" valueType="num">
                                      <p:cBhvr additive="base">
                                        <p:cTn id="14" dur="500" fill="hold"/>
                                        <p:tgtEl>
                                          <p:spTgt spid="13005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4862"/>
                                        </p:tgtEl>
                                        <p:attrNameLst>
                                          <p:attrName>style.visibility</p:attrName>
                                        </p:attrNameLst>
                                      </p:cBhvr>
                                      <p:to>
                                        <p:strVal val="visible"/>
                                      </p:to>
                                    </p:set>
                                    <p:anim calcmode="lin" valueType="num">
                                      <p:cBhvr additive="base">
                                        <p:cTn id="19" dur="500" fill="hold"/>
                                        <p:tgtEl>
                                          <p:spTgt spid="34862"/>
                                        </p:tgtEl>
                                        <p:attrNameLst>
                                          <p:attrName>ppt_x</p:attrName>
                                        </p:attrNameLst>
                                      </p:cBhvr>
                                      <p:tavLst>
                                        <p:tav tm="0">
                                          <p:val>
                                            <p:strVal val="#ppt_x"/>
                                          </p:val>
                                        </p:tav>
                                        <p:tav tm="100000">
                                          <p:val>
                                            <p:strVal val="#ppt_x"/>
                                          </p:val>
                                        </p:tav>
                                      </p:tavLst>
                                    </p:anim>
                                    <p:anim calcmode="lin" valueType="num">
                                      <p:cBhvr additive="base">
                                        <p:cTn id="20" dur="500" fill="hold"/>
                                        <p:tgtEl>
                                          <p:spTgt spid="3486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4863"/>
                                        </p:tgtEl>
                                        <p:attrNameLst>
                                          <p:attrName>style.visibility</p:attrName>
                                        </p:attrNameLst>
                                      </p:cBhvr>
                                      <p:to>
                                        <p:strVal val="visible"/>
                                      </p:to>
                                    </p:set>
                                    <p:anim calcmode="lin" valueType="num">
                                      <p:cBhvr additive="base">
                                        <p:cTn id="25" dur="500" fill="hold"/>
                                        <p:tgtEl>
                                          <p:spTgt spid="34863"/>
                                        </p:tgtEl>
                                        <p:attrNameLst>
                                          <p:attrName>ppt_x</p:attrName>
                                        </p:attrNameLst>
                                      </p:cBhvr>
                                      <p:tavLst>
                                        <p:tav tm="0">
                                          <p:val>
                                            <p:strVal val="#ppt_x"/>
                                          </p:val>
                                        </p:tav>
                                        <p:tav tm="100000">
                                          <p:val>
                                            <p:strVal val="#ppt_x"/>
                                          </p:val>
                                        </p:tav>
                                      </p:tavLst>
                                    </p:anim>
                                    <p:anim calcmode="lin" valueType="num">
                                      <p:cBhvr additive="base">
                                        <p:cTn id="26" dur="500" fill="hold"/>
                                        <p:tgtEl>
                                          <p:spTgt spid="3486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65"/>
                                        </p:tgtEl>
                                        <p:attrNameLst>
                                          <p:attrName>style.visibility</p:attrName>
                                        </p:attrNameLst>
                                      </p:cBhvr>
                                      <p:to>
                                        <p:strVal val="visible"/>
                                      </p:to>
                                    </p:set>
                                    <p:anim calcmode="lin" valueType="num">
                                      <p:cBhvr additive="base">
                                        <p:cTn id="31" dur="500" fill="hold"/>
                                        <p:tgtEl>
                                          <p:spTgt spid="34865"/>
                                        </p:tgtEl>
                                        <p:attrNameLst>
                                          <p:attrName>ppt_x</p:attrName>
                                        </p:attrNameLst>
                                      </p:cBhvr>
                                      <p:tavLst>
                                        <p:tav tm="0">
                                          <p:val>
                                            <p:strVal val="#ppt_x"/>
                                          </p:val>
                                        </p:tav>
                                        <p:tav tm="100000">
                                          <p:val>
                                            <p:strVal val="#ppt_x"/>
                                          </p:val>
                                        </p:tav>
                                      </p:tavLst>
                                    </p:anim>
                                    <p:anim calcmode="lin" valueType="num">
                                      <p:cBhvr additive="base">
                                        <p:cTn id="32" dur="500" fill="hold"/>
                                        <p:tgtEl>
                                          <p:spTgt spid="348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61" grpId="0"/>
      <p:bldP spid="3486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851275" y="2678113"/>
            <a:ext cx="3765550" cy="3016250"/>
          </a:xfrm>
          <a:noFill/>
        </p:spPr>
      </p:pic>
      <p:sp>
        <p:nvSpPr>
          <p:cNvPr id="35843" name="Rectangle 2"/>
          <p:cNvSpPr>
            <a:spLocks noGrp="1" noChangeArrowheads="1"/>
          </p:cNvSpPr>
          <p:nvPr>
            <p:ph type="title"/>
          </p:nvPr>
        </p:nvSpPr>
        <p:spPr/>
        <p:txBody>
          <a:bodyPr/>
          <a:lstStyle/>
          <a:p>
            <a:pPr eaLnBrk="1" hangingPunct="1"/>
            <a:r>
              <a:rPr lang="es-ES_tradnl" altLang="es-CL" sz="2400" b="1" smtClean="0"/>
              <a:t>Representación Gráfica para datos Cuantitativos continuos</a:t>
            </a:r>
            <a:r>
              <a:rPr lang="en-US" altLang="es-CL" sz="2400" b="1" smtClean="0"/>
              <a:t> </a:t>
            </a:r>
          </a:p>
        </p:txBody>
      </p:sp>
      <p:sp>
        <p:nvSpPr>
          <p:cNvPr id="35844" name="Rectangle 3"/>
          <p:cNvSpPr>
            <a:spLocks noChangeArrowheads="1"/>
          </p:cNvSpPr>
          <p:nvPr/>
        </p:nvSpPr>
        <p:spPr bwMode="auto">
          <a:xfrm>
            <a:off x="468313" y="1989138"/>
            <a:ext cx="806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b="1" dirty="0">
                <a:solidFill>
                  <a:srgbClr val="FF3300"/>
                </a:solidFill>
                <a:latin typeface="Arial" panose="020B0604020202020204" pitchFamily="34" charset="0"/>
              </a:rPr>
              <a:t>1. Histograma</a:t>
            </a:r>
          </a:p>
        </p:txBody>
      </p:sp>
      <p:sp>
        <p:nvSpPr>
          <p:cNvPr id="35845" name="Rectangle 4"/>
          <p:cNvSpPr>
            <a:spLocks noChangeArrowheads="1"/>
          </p:cNvSpPr>
          <p:nvPr/>
        </p:nvSpPr>
        <p:spPr bwMode="auto">
          <a:xfrm>
            <a:off x="468313" y="2492375"/>
            <a:ext cx="3024187" cy="338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1800" dirty="0">
                <a:solidFill>
                  <a:schemeClr val="tx1"/>
                </a:solidFill>
                <a:latin typeface="Arial" panose="020B0604020202020204" pitchFamily="34" charset="0"/>
              </a:rPr>
              <a:t>Gráfico en el que los intervalos se indican en el eje horizontal (x), y las frecuencias, frecuencias relativas o porcentajes se señalan en el eje vertical (y), donde su magnitud está indicada por la altura del rectángulo. En un histograma las barras se dibujan adyacentes unas de otras.</a:t>
            </a:r>
            <a:r>
              <a:rPr lang="en-US" altLang="es-CL" sz="1800" dirty="0">
                <a:solidFill>
                  <a:schemeClr val="tx1"/>
                </a:solidFill>
                <a:latin typeface="Arial" panose="020B0604020202020204" pitchFamily="34" charset="0"/>
              </a:rPr>
              <a:t> </a:t>
            </a:r>
          </a:p>
        </p:txBody>
      </p:sp>
      <p:sp>
        <p:nvSpPr>
          <p:cNvPr id="35846" name="Rectangle 5"/>
          <p:cNvSpPr>
            <a:spLocks noChangeArrowheads="1"/>
          </p:cNvSpPr>
          <p:nvPr/>
        </p:nvSpPr>
        <p:spPr bwMode="auto">
          <a:xfrm>
            <a:off x="0" y="194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 calcmode="lin" valueType="num">
                                      <p:cBhvr additive="base">
                                        <p:cTn id="7" dur="500" fill="hold"/>
                                        <p:tgtEl>
                                          <p:spTgt spid="3584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584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845">
                                            <p:txEl>
                                              <p:pRg st="0" end="0"/>
                                            </p:txEl>
                                          </p:spTgt>
                                        </p:tgtEl>
                                        <p:attrNameLst>
                                          <p:attrName>style.visibility</p:attrName>
                                        </p:attrNameLst>
                                      </p:cBhvr>
                                      <p:to>
                                        <p:strVal val="visible"/>
                                      </p:to>
                                    </p:set>
                                    <p:anim calcmode="lin" valueType="num">
                                      <p:cBhvr additive="base">
                                        <p:cTn id="13" dur="500" fill="hold"/>
                                        <p:tgtEl>
                                          <p:spTgt spid="3584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5842"/>
                                        </p:tgtEl>
                                        <p:attrNameLst>
                                          <p:attrName>style.visibility</p:attrName>
                                        </p:attrNameLst>
                                      </p:cBhvr>
                                      <p:to>
                                        <p:strVal val="visible"/>
                                      </p:to>
                                    </p:set>
                                    <p:anim calcmode="lin" valueType="num">
                                      <p:cBhvr additive="base">
                                        <p:cTn id="19" dur="500" fill="hold"/>
                                        <p:tgtEl>
                                          <p:spTgt spid="35842"/>
                                        </p:tgtEl>
                                        <p:attrNameLst>
                                          <p:attrName>ppt_x</p:attrName>
                                        </p:attrNameLst>
                                      </p:cBhvr>
                                      <p:tavLst>
                                        <p:tav tm="0">
                                          <p:val>
                                            <p:strVal val="#ppt_x"/>
                                          </p:val>
                                        </p:tav>
                                        <p:tav tm="100000">
                                          <p:val>
                                            <p:strVal val="#ppt_x"/>
                                          </p:val>
                                        </p:tav>
                                      </p:tavLst>
                                    </p:anim>
                                    <p:anim calcmode="lin" valueType="num">
                                      <p:cBhvr additive="base">
                                        <p:cTn id="20"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s-ES_tradnl" altLang="es-CL" sz="2400" b="1" smtClean="0"/>
              <a:t>Representación Gráfica para datos Cuantitativos continuos</a:t>
            </a:r>
            <a:endParaRPr lang="en-US" altLang="es-CL" sz="2400" b="1" smtClean="0"/>
          </a:p>
        </p:txBody>
      </p:sp>
      <p:sp>
        <p:nvSpPr>
          <p:cNvPr id="37891" name="Rectangle 3"/>
          <p:cNvSpPr>
            <a:spLocks noChangeArrowheads="1"/>
          </p:cNvSpPr>
          <p:nvPr/>
        </p:nvSpPr>
        <p:spPr bwMode="auto">
          <a:xfrm>
            <a:off x="468313" y="1628775"/>
            <a:ext cx="806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b="1">
                <a:solidFill>
                  <a:srgbClr val="FF3300"/>
                </a:solidFill>
                <a:latin typeface="Arial" panose="020B0604020202020204" pitchFamily="34" charset="0"/>
              </a:rPr>
              <a:t>2. Polígono de Frecuencias</a:t>
            </a:r>
          </a:p>
        </p:txBody>
      </p:sp>
      <p:sp>
        <p:nvSpPr>
          <p:cNvPr id="37892" name="Rectangle 4"/>
          <p:cNvSpPr>
            <a:spLocks noChangeArrowheads="1"/>
          </p:cNvSpPr>
          <p:nvPr/>
        </p:nvSpPr>
        <p:spPr bwMode="auto">
          <a:xfrm>
            <a:off x="468313" y="2492375"/>
            <a:ext cx="3024187"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2000" dirty="0">
                <a:solidFill>
                  <a:schemeClr val="tx1"/>
                </a:solidFill>
                <a:latin typeface="Arial" panose="020B0604020202020204" pitchFamily="34" charset="0"/>
              </a:rPr>
              <a:t>Gráfico formado por la unión de los puntos medios (marca de clases) de las barras sucesivas de un histograma con líneas rectas.</a:t>
            </a:r>
            <a:r>
              <a:rPr lang="en-US" altLang="es-CL" sz="2000" dirty="0">
                <a:solidFill>
                  <a:schemeClr val="tx1"/>
                </a:solidFill>
                <a:latin typeface="Arial" panose="020B0604020202020204" pitchFamily="34" charset="0"/>
              </a:rPr>
              <a:t> </a:t>
            </a:r>
          </a:p>
        </p:txBody>
      </p:sp>
      <p:sp>
        <p:nvSpPr>
          <p:cNvPr id="37893" name="Rectangle 5"/>
          <p:cNvSpPr>
            <a:spLocks noChangeArrowheads="1"/>
          </p:cNvSpPr>
          <p:nvPr/>
        </p:nvSpPr>
        <p:spPr bwMode="auto">
          <a:xfrm>
            <a:off x="0" y="1947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7894" name="Rectangle 6"/>
          <p:cNvSpPr>
            <a:spLocks noChangeArrowheads="1"/>
          </p:cNvSpPr>
          <p:nvPr/>
        </p:nvSpPr>
        <p:spPr bwMode="auto">
          <a:xfrm>
            <a:off x="0" y="2576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sp>
        <p:nvSpPr>
          <p:cNvPr id="37895" name="Rectangle 7"/>
          <p:cNvSpPr>
            <a:spLocks noChangeArrowheads="1"/>
          </p:cNvSpPr>
          <p:nvPr/>
        </p:nvSpPr>
        <p:spPr bwMode="auto">
          <a:xfrm>
            <a:off x="0" y="2576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graphicFrame>
        <p:nvGraphicFramePr>
          <p:cNvPr id="37896" name="Object 8"/>
          <p:cNvGraphicFramePr>
            <a:graphicFrameLocks noChangeAspect="1"/>
          </p:cNvGraphicFramePr>
          <p:nvPr/>
        </p:nvGraphicFramePr>
        <p:xfrm>
          <a:off x="3492500" y="2422525"/>
          <a:ext cx="5472113" cy="3167063"/>
        </p:xfrm>
        <a:graphic>
          <a:graphicData uri="http://schemas.openxmlformats.org/presentationml/2006/ole">
            <mc:AlternateContent xmlns:mc="http://schemas.openxmlformats.org/markup-compatibility/2006">
              <mc:Choice xmlns:v="urn:schemas-microsoft-com:vml" Requires="v">
                <p:oleObj spid="_x0000_s37898" name="Gráfico" r:id="rId3" imgW="3600450" imgH="1704975" progId="Excel.Chart.8">
                  <p:embed/>
                </p:oleObj>
              </mc:Choice>
              <mc:Fallback>
                <p:oleObj name="Gráfico" r:id="rId3" imgW="3600450" imgH="1704975" progId="Excel.Chart.8">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2422525"/>
                        <a:ext cx="5472113"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 calcmode="lin" valueType="num">
                                      <p:cBhvr additive="base">
                                        <p:cTn id="7" dur="500" fill="hold"/>
                                        <p:tgtEl>
                                          <p:spTgt spid="37892"/>
                                        </p:tgtEl>
                                        <p:attrNameLst>
                                          <p:attrName>ppt_x</p:attrName>
                                        </p:attrNameLst>
                                      </p:cBhvr>
                                      <p:tavLst>
                                        <p:tav tm="0">
                                          <p:val>
                                            <p:strVal val="#ppt_x"/>
                                          </p:val>
                                        </p:tav>
                                        <p:tav tm="100000">
                                          <p:val>
                                            <p:strVal val="#ppt_x"/>
                                          </p:val>
                                        </p:tav>
                                      </p:tavLst>
                                    </p:anim>
                                    <p:anim calcmode="lin" valueType="num">
                                      <p:cBhvr additive="base">
                                        <p:cTn id="8" dur="500" fill="hold"/>
                                        <p:tgtEl>
                                          <p:spTgt spid="3789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896"/>
                                        </p:tgtEl>
                                        <p:attrNameLst>
                                          <p:attrName>style.visibility</p:attrName>
                                        </p:attrNameLst>
                                      </p:cBhvr>
                                      <p:to>
                                        <p:strVal val="visible"/>
                                      </p:to>
                                    </p:set>
                                    <p:anim calcmode="lin" valueType="num">
                                      <p:cBhvr additive="base">
                                        <p:cTn id="13" dur="500" fill="hold"/>
                                        <p:tgtEl>
                                          <p:spTgt spid="37896"/>
                                        </p:tgtEl>
                                        <p:attrNameLst>
                                          <p:attrName>ppt_x</p:attrName>
                                        </p:attrNameLst>
                                      </p:cBhvr>
                                      <p:tavLst>
                                        <p:tav tm="0">
                                          <p:val>
                                            <p:strVal val="#ppt_x"/>
                                          </p:val>
                                        </p:tav>
                                        <p:tav tm="100000">
                                          <p:val>
                                            <p:strVal val="#ppt_x"/>
                                          </p:val>
                                        </p:tav>
                                      </p:tavLst>
                                    </p:anim>
                                    <p:anim calcmode="lin" valueType="num">
                                      <p:cBhvr additive="base">
                                        <p:cTn id="14" dur="500" fill="hold"/>
                                        <p:tgtEl>
                                          <p:spTgt spid="378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OleChart spid="3789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Título"/>
          <p:cNvSpPr>
            <a:spLocks noGrp="1"/>
          </p:cNvSpPr>
          <p:nvPr>
            <p:ph type="title"/>
          </p:nvPr>
        </p:nvSpPr>
        <p:spPr>
          <a:xfrm>
            <a:off x="457200" y="338138"/>
            <a:ext cx="8229600" cy="569912"/>
          </a:xfrm>
        </p:spPr>
        <p:txBody>
          <a:bodyPr/>
          <a:lstStyle/>
          <a:p>
            <a:pPr eaLnBrk="1" hangingPunct="1"/>
            <a:r>
              <a:rPr lang="es-CL" altLang="es-CL" sz="2400" smtClean="0"/>
              <a:t>Recordando conceptos Previos</a:t>
            </a:r>
          </a:p>
        </p:txBody>
      </p:sp>
      <p:pic>
        <p:nvPicPr>
          <p:cNvPr id="19459" name="6 Imagen" descr="Recorte de pantalla"/>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5900" y="765175"/>
            <a:ext cx="8712200"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7 Imagen" descr="Recorte de pantalla"/>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3371850"/>
            <a:ext cx="6408737" cy="280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459"/>
                                        </p:tgtEl>
                                        <p:attrNameLst>
                                          <p:attrName>style.visibility</p:attrName>
                                        </p:attrNameLst>
                                      </p:cBhvr>
                                      <p:to>
                                        <p:strVal val="visible"/>
                                      </p:to>
                                    </p:set>
                                    <p:anim calcmode="lin" valueType="num">
                                      <p:cBhvr additive="base">
                                        <p:cTn id="7" dur="500" fill="hold"/>
                                        <p:tgtEl>
                                          <p:spTgt spid="19459"/>
                                        </p:tgtEl>
                                        <p:attrNameLst>
                                          <p:attrName>ppt_x</p:attrName>
                                        </p:attrNameLst>
                                      </p:cBhvr>
                                      <p:tavLst>
                                        <p:tav tm="0">
                                          <p:val>
                                            <p:strVal val="#ppt_x"/>
                                          </p:val>
                                        </p:tav>
                                        <p:tav tm="100000">
                                          <p:val>
                                            <p:strVal val="#ppt_x"/>
                                          </p:val>
                                        </p:tav>
                                      </p:tavLst>
                                    </p:anim>
                                    <p:anim calcmode="lin" valueType="num">
                                      <p:cBhvr additive="base">
                                        <p:cTn id="8" dur="500" fill="hold"/>
                                        <p:tgtEl>
                                          <p:spTgt spid="1945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9460"/>
                                        </p:tgtEl>
                                        <p:attrNameLst>
                                          <p:attrName>style.visibility</p:attrName>
                                        </p:attrNameLst>
                                      </p:cBhvr>
                                      <p:to>
                                        <p:strVal val="visible"/>
                                      </p:to>
                                    </p:set>
                                    <p:anim calcmode="lin" valueType="num">
                                      <p:cBhvr additive="base">
                                        <p:cTn id="13" dur="500" fill="hold"/>
                                        <p:tgtEl>
                                          <p:spTgt spid="19460"/>
                                        </p:tgtEl>
                                        <p:attrNameLst>
                                          <p:attrName>ppt_x</p:attrName>
                                        </p:attrNameLst>
                                      </p:cBhvr>
                                      <p:tavLst>
                                        <p:tav tm="0">
                                          <p:val>
                                            <p:strVal val="#ppt_x"/>
                                          </p:val>
                                        </p:tav>
                                        <p:tav tm="100000">
                                          <p:val>
                                            <p:strVal val="#ppt_x"/>
                                          </p:val>
                                        </p:tav>
                                      </p:tavLst>
                                    </p:anim>
                                    <p:anim calcmode="lin" valueType="num">
                                      <p:cBhvr additive="base">
                                        <p:cTn id="14" dur="500" fill="hold"/>
                                        <p:tgtEl>
                                          <p:spTgt spid="1946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7 Imagen" descr="Recorte de pantalla"/>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0088" y="1033463"/>
            <a:ext cx="8048625" cy="513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additive="base">
                                        <p:cTn id="7" dur="500" fill="hold"/>
                                        <p:tgtEl>
                                          <p:spTgt spid="20482"/>
                                        </p:tgtEl>
                                        <p:attrNameLst>
                                          <p:attrName>ppt_x</p:attrName>
                                        </p:attrNameLst>
                                      </p:cBhvr>
                                      <p:tavLst>
                                        <p:tav tm="0">
                                          <p:val>
                                            <p:strVal val="#ppt_x"/>
                                          </p:val>
                                        </p:tav>
                                        <p:tav tm="100000">
                                          <p:val>
                                            <p:strVal val="#ppt_x"/>
                                          </p:val>
                                        </p:tav>
                                      </p:tavLst>
                                    </p:anim>
                                    <p:anim calcmode="lin" valueType="num">
                                      <p:cBhvr additive="base">
                                        <p:cTn id="8" dur="500" fill="hold"/>
                                        <p:tgtEl>
                                          <p:spTgt spid="204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s-ES_tradnl" altLang="es-CL" sz="3600" b="1" smtClean="0"/>
              <a:t>Organización de los Datos</a:t>
            </a:r>
            <a:endParaRPr lang="es-ES" altLang="es-CL" sz="3600" b="1" smtClean="0"/>
          </a:p>
        </p:txBody>
      </p:sp>
      <p:sp>
        <p:nvSpPr>
          <p:cNvPr id="86019" name="Rectangle 3"/>
          <p:cNvSpPr>
            <a:spLocks noGrp="1" noChangeArrowheads="1"/>
          </p:cNvSpPr>
          <p:nvPr>
            <p:ph type="body" idx="4294967295"/>
          </p:nvPr>
        </p:nvSpPr>
        <p:spPr>
          <a:xfrm>
            <a:off x="539750" y="1447800"/>
            <a:ext cx="7920038" cy="4953000"/>
          </a:xfrm>
        </p:spPr>
        <p:txBody>
          <a:bodyPr/>
          <a:lstStyle/>
          <a:p>
            <a:pPr marL="457200" indent="-457200" eaLnBrk="1" hangingPunct="1">
              <a:lnSpc>
                <a:spcPct val="90000"/>
              </a:lnSpc>
            </a:pPr>
            <a:r>
              <a:rPr lang="es-ES_tradnl" altLang="es-CL" dirty="0" smtClean="0"/>
              <a:t>Un conjunto grande de datos debe ser </a:t>
            </a:r>
            <a:r>
              <a:rPr lang="es-ES_tradnl" altLang="es-CL" b="1" dirty="0" smtClean="0"/>
              <a:t>Organizado</a:t>
            </a:r>
            <a:r>
              <a:rPr lang="es-ES_tradnl" altLang="es-CL" dirty="0" smtClean="0"/>
              <a:t> y </a:t>
            </a:r>
            <a:r>
              <a:rPr lang="es-ES_tradnl" altLang="es-CL" b="1" dirty="0" smtClean="0"/>
              <a:t> Resumido</a:t>
            </a:r>
            <a:r>
              <a:rPr lang="es-ES_tradnl" altLang="es-CL" dirty="0" smtClean="0"/>
              <a:t>, en general deben cumplir con:</a:t>
            </a:r>
          </a:p>
          <a:p>
            <a:pPr marL="457200" indent="-457200" eaLnBrk="1" hangingPunct="1">
              <a:lnSpc>
                <a:spcPct val="90000"/>
              </a:lnSpc>
            </a:pPr>
            <a:endParaRPr lang="es-ES_tradnl" altLang="es-CL" dirty="0" smtClean="0"/>
          </a:p>
          <a:p>
            <a:pPr marL="457200" indent="-457200" algn="just" eaLnBrk="1" hangingPunct="1">
              <a:lnSpc>
                <a:spcPct val="90000"/>
              </a:lnSpc>
              <a:buClr>
                <a:srgbClr val="0000FF"/>
              </a:buClr>
              <a:buSzPct val="95000"/>
              <a:buFont typeface="Wingdings" panose="05000000000000000000" pitchFamily="2" charset="2"/>
              <a:buAutoNum type="arabicPeriod"/>
            </a:pPr>
            <a:r>
              <a:rPr lang="es-ES_tradnl" altLang="es-CL" dirty="0" smtClean="0"/>
              <a:t>Reorganizar los datos recogidos</a:t>
            </a:r>
          </a:p>
          <a:p>
            <a:pPr marL="457200" indent="-457200" algn="just" eaLnBrk="1" hangingPunct="1">
              <a:lnSpc>
                <a:spcPct val="90000"/>
              </a:lnSpc>
              <a:buClr>
                <a:srgbClr val="0000FF"/>
              </a:buClr>
              <a:buSzPct val="95000"/>
              <a:buFont typeface="Wingdings" panose="05000000000000000000" pitchFamily="2" charset="2"/>
              <a:buAutoNum type="arabicPeriod"/>
            </a:pPr>
            <a:r>
              <a:rPr lang="es-ES_tradnl" altLang="es-CL" dirty="0" smtClean="0"/>
              <a:t>Ofrecer la información necesaria para hacer representaciones gráficas</a:t>
            </a:r>
          </a:p>
          <a:p>
            <a:pPr marL="457200" indent="-457200" algn="just" eaLnBrk="1" hangingPunct="1">
              <a:lnSpc>
                <a:spcPct val="90000"/>
              </a:lnSpc>
              <a:buClr>
                <a:srgbClr val="0000FF"/>
              </a:buClr>
              <a:buSzPct val="95000"/>
              <a:buFont typeface="Wingdings" panose="05000000000000000000" pitchFamily="2" charset="2"/>
              <a:buAutoNum type="arabicPeriod"/>
            </a:pPr>
            <a:r>
              <a:rPr lang="es-ES_tradnl" altLang="es-CL" dirty="0" smtClean="0"/>
              <a:t>Facilitan los cálculos necesarios para obtener los estadísticos.</a:t>
            </a:r>
            <a:endParaRPr lang="es-ES" altLang="es-CL"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Effect transition="in" filter="wipe(up)">
                                      <p:cBhvr>
                                        <p:cTn id="7" dur="1000"/>
                                        <p:tgtEl>
                                          <p:spTgt spid="860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86019">
                                            <p:txEl>
                                              <p:pRg st="2" end="2"/>
                                            </p:txEl>
                                          </p:spTgt>
                                        </p:tgtEl>
                                        <p:attrNameLst>
                                          <p:attrName>style.visibility</p:attrName>
                                        </p:attrNameLst>
                                      </p:cBhvr>
                                      <p:to>
                                        <p:strVal val="visible"/>
                                      </p:to>
                                    </p:set>
                                    <p:animEffect transition="in" filter="wipe(up)">
                                      <p:cBhvr>
                                        <p:cTn id="12" dur="1000"/>
                                        <p:tgtEl>
                                          <p:spTgt spid="860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6019">
                                            <p:txEl>
                                              <p:pRg st="3" end="3"/>
                                            </p:txEl>
                                          </p:spTgt>
                                        </p:tgtEl>
                                        <p:attrNameLst>
                                          <p:attrName>style.visibility</p:attrName>
                                        </p:attrNameLst>
                                      </p:cBhvr>
                                      <p:to>
                                        <p:strVal val="visible"/>
                                      </p:to>
                                    </p:set>
                                    <p:animEffect transition="in" filter="wipe(up)">
                                      <p:cBhvr>
                                        <p:cTn id="17" dur="1000"/>
                                        <p:tgtEl>
                                          <p:spTgt spid="8601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6019">
                                            <p:txEl>
                                              <p:pRg st="4" end="4"/>
                                            </p:txEl>
                                          </p:spTgt>
                                        </p:tgtEl>
                                        <p:attrNameLst>
                                          <p:attrName>style.visibility</p:attrName>
                                        </p:attrNameLst>
                                      </p:cBhvr>
                                      <p:to>
                                        <p:strVal val="visible"/>
                                      </p:to>
                                    </p:set>
                                    <p:animEffect transition="in" filter="wipe(up)">
                                      <p:cBhvr>
                                        <p:cTn id="22" dur="1000"/>
                                        <p:tgtEl>
                                          <p:spTgt spid="860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a:xfrm>
            <a:off x="971550" y="188913"/>
            <a:ext cx="7696200" cy="1143000"/>
          </a:xfrm>
        </p:spPr>
        <p:txBody>
          <a:bodyPr/>
          <a:lstStyle/>
          <a:p>
            <a:pPr eaLnBrk="1" hangingPunct="1"/>
            <a:r>
              <a:rPr lang="es-ES_tradnl" altLang="es-CL" sz="3200" smtClean="0"/>
              <a:t>Ejemplo:</a:t>
            </a:r>
            <a:endParaRPr lang="es-ES" altLang="es-CL" sz="3200" smtClean="0"/>
          </a:p>
        </p:txBody>
      </p:sp>
      <p:sp>
        <p:nvSpPr>
          <p:cNvPr id="87042" name="Rectangle 2"/>
          <p:cNvSpPr>
            <a:spLocks noGrp="1" noChangeArrowheads="1"/>
          </p:cNvSpPr>
          <p:nvPr>
            <p:ph type="body" sz="half" idx="1"/>
          </p:nvPr>
        </p:nvSpPr>
        <p:spPr/>
        <p:txBody>
          <a:bodyPr/>
          <a:lstStyle/>
          <a:p>
            <a:pPr eaLnBrk="1" hangingPunct="1"/>
            <a:r>
              <a:rPr lang="es-ES_tradnl" altLang="es-CL" sz="2000" smtClean="0"/>
              <a:t>Notas obtenidas en la asignatura “Análisis Estadístico”</a:t>
            </a:r>
          </a:p>
          <a:p>
            <a:pPr eaLnBrk="1" hangingPunct="1"/>
            <a:endParaRPr lang="es-ES_tradnl" altLang="es-CL" sz="2000" smtClean="0"/>
          </a:p>
          <a:p>
            <a:pPr eaLnBrk="1" hangingPunct="1"/>
            <a:r>
              <a:rPr lang="es-ES_tradnl" altLang="es-CL" sz="2000" smtClean="0"/>
              <a:t>Para construir la distribución se debe </a:t>
            </a:r>
            <a:r>
              <a:rPr lang="es-ES_tradnl" altLang="es-CL" sz="2000" b="1" smtClean="0"/>
              <a:t>Ordenar de Menor a Mayor</a:t>
            </a:r>
            <a:r>
              <a:rPr lang="es-ES_tradnl" altLang="es-CL" sz="2000" smtClean="0"/>
              <a:t> los datos (puntajes) recolectados.</a:t>
            </a:r>
          </a:p>
          <a:p>
            <a:pPr eaLnBrk="1" hangingPunct="1"/>
            <a:endParaRPr lang="es-ES_tradnl" altLang="es-CL" sz="2000" smtClean="0"/>
          </a:p>
          <a:p>
            <a:pPr eaLnBrk="1" hangingPunct="1"/>
            <a:r>
              <a:rPr lang="es-ES_tradnl" altLang="es-CL" sz="2000" smtClean="0"/>
              <a:t>Frecuencia: Número de veces que se repite cada caso.</a:t>
            </a:r>
          </a:p>
          <a:p>
            <a:pPr eaLnBrk="1" hangingPunct="1"/>
            <a:endParaRPr lang="es-ES_tradnl" altLang="es-CL" sz="2000" smtClean="0"/>
          </a:p>
          <a:p>
            <a:pPr eaLnBrk="1" hangingPunct="1"/>
            <a:r>
              <a:rPr lang="es-ES_tradnl" altLang="es-CL" sz="2000" smtClean="0"/>
              <a:t>Con muchos casos, los datos se deben ordenar en </a:t>
            </a:r>
            <a:r>
              <a:rPr lang="es-ES_tradnl" altLang="es-CL" sz="2000" b="1" smtClean="0"/>
              <a:t>Intervalos.</a:t>
            </a:r>
            <a:endParaRPr lang="es-ES" altLang="es-CL" sz="2000" smtClean="0"/>
          </a:p>
        </p:txBody>
      </p:sp>
      <p:graphicFrame>
        <p:nvGraphicFramePr>
          <p:cNvPr id="87044" name="Group 4"/>
          <p:cNvGraphicFramePr>
            <a:graphicFrameLocks noGrp="1"/>
          </p:cNvGraphicFramePr>
          <p:nvPr>
            <p:ph sz="quarter" idx="2"/>
          </p:nvPr>
        </p:nvGraphicFramePr>
        <p:xfrm>
          <a:off x="4500563" y="1447800"/>
          <a:ext cx="4392612" cy="903288"/>
        </p:xfrm>
        <a:graphic>
          <a:graphicData uri="http://schemas.openxmlformats.org/drawingml/2006/table">
            <a:tbl>
              <a:tblPr/>
              <a:tblGrid>
                <a:gridCol w="549275">
                  <a:extLst>
                    <a:ext uri="{9D8B030D-6E8A-4147-A177-3AD203B41FA5}">
                      <a16:colId xmlns:a16="http://schemas.microsoft.com/office/drawing/2014/main" val="20000"/>
                    </a:ext>
                  </a:extLst>
                </a:gridCol>
                <a:gridCol w="549275">
                  <a:extLst>
                    <a:ext uri="{9D8B030D-6E8A-4147-A177-3AD203B41FA5}">
                      <a16:colId xmlns:a16="http://schemas.microsoft.com/office/drawing/2014/main" val="20001"/>
                    </a:ext>
                  </a:extLst>
                </a:gridCol>
                <a:gridCol w="549275">
                  <a:extLst>
                    <a:ext uri="{9D8B030D-6E8A-4147-A177-3AD203B41FA5}">
                      <a16:colId xmlns:a16="http://schemas.microsoft.com/office/drawing/2014/main" val="20002"/>
                    </a:ext>
                  </a:extLst>
                </a:gridCol>
                <a:gridCol w="549275">
                  <a:extLst>
                    <a:ext uri="{9D8B030D-6E8A-4147-A177-3AD203B41FA5}">
                      <a16:colId xmlns:a16="http://schemas.microsoft.com/office/drawing/2014/main" val="20003"/>
                    </a:ext>
                  </a:extLst>
                </a:gridCol>
                <a:gridCol w="547687">
                  <a:extLst>
                    <a:ext uri="{9D8B030D-6E8A-4147-A177-3AD203B41FA5}">
                      <a16:colId xmlns:a16="http://schemas.microsoft.com/office/drawing/2014/main" val="20004"/>
                    </a:ext>
                  </a:extLst>
                </a:gridCol>
                <a:gridCol w="549275">
                  <a:extLst>
                    <a:ext uri="{9D8B030D-6E8A-4147-A177-3AD203B41FA5}">
                      <a16:colId xmlns:a16="http://schemas.microsoft.com/office/drawing/2014/main" val="20005"/>
                    </a:ext>
                  </a:extLst>
                </a:gridCol>
                <a:gridCol w="549275">
                  <a:extLst>
                    <a:ext uri="{9D8B030D-6E8A-4147-A177-3AD203B41FA5}">
                      <a16:colId xmlns:a16="http://schemas.microsoft.com/office/drawing/2014/main" val="20006"/>
                    </a:ext>
                  </a:extLst>
                </a:gridCol>
                <a:gridCol w="549275">
                  <a:extLst>
                    <a:ext uri="{9D8B030D-6E8A-4147-A177-3AD203B41FA5}">
                      <a16:colId xmlns:a16="http://schemas.microsoft.com/office/drawing/2014/main" val="20007"/>
                    </a:ext>
                  </a:extLst>
                </a:gridCol>
              </a:tblGrid>
              <a:tr h="903288">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3,1</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5,0</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3,1</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6,2</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5,0</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6,0</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4,4</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3300"/>
                        </a:buClr>
                        <a:buSzTx/>
                        <a:buFontTx/>
                        <a:buNone/>
                        <a:tabLst/>
                      </a:pPr>
                      <a:r>
                        <a:rPr kumimoji="0" lang="es-ES_tradnl" sz="1600" b="0" i="0" u="none" strike="noStrike" cap="none" normalizeH="0" baseline="0" smtClean="0">
                          <a:ln>
                            <a:noFill/>
                          </a:ln>
                          <a:solidFill>
                            <a:schemeClr val="tx1"/>
                          </a:solidFill>
                          <a:effectLst/>
                          <a:latin typeface="Verdana" pitchFamily="34" charset="0"/>
                        </a:rPr>
                        <a:t>5,5</a:t>
                      </a:r>
                      <a:endParaRPr kumimoji="0" lang="es-ES" sz="16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87064" name="Group 24"/>
          <p:cNvGraphicFramePr>
            <a:graphicFrameLocks noGrp="1"/>
          </p:cNvGraphicFramePr>
          <p:nvPr>
            <p:ph sz="quarter" idx="3"/>
          </p:nvPr>
        </p:nvGraphicFramePr>
        <p:xfrm>
          <a:off x="4572000" y="2703513"/>
          <a:ext cx="4038600" cy="3651252"/>
        </p:xfrm>
        <a:graphic>
          <a:graphicData uri="http://schemas.openxmlformats.org/drawingml/2006/table">
            <a:tbl>
              <a:tblPr/>
              <a:tblGrid>
                <a:gridCol w="1872208">
                  <a:extLst>
                    <a:ext uri="{9D8B030D-6E8A-4147-A177-3AD203B41FA5}">
                      <a16:colId xmlns:a16="http://schemas.microsoft.com/office/drawing/2014/main" val="20000"/>
                    </a:ext>
                  </a:extLst>
                </a:gridCol>
                <a:gridCol w="2166392">
                  <a:extLst>
                    <a:ext uri="{9D8B030D-6E8A-4147-A177-3AD203B41FA5}">
                      <a16:colId xmlns:a16="http://schemas.microsoft.com/office/drawing/2014/main" val="20001"/>
                    </a:ext>
                  </a:extLst>
                </a:gridCol>
              </a:tblGrid>
              <a:tr h="1066799">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rgbClr val="993300"/>
                          </a:solidFill>
                          <a:effectLst/>
                          <a:latin typeface="Verdana" pitchFamily="34" charset="0"/>
                        </a:rPr>
                        <a:t>Notas en</a:t>
                      </a:r>
                    </a:p>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rgbClr val="993300"/>
                          </a:solidFill>
                          <a:effectLst/>
                          <a:latin typeface="Verdana" pitchFamily="34" charset="0"/>
                        </a:rPr>
                        <a:t> Análisis Estadístico</a:t>
                      </a:r>
                      <a:endParaRPr kumimoji="0" lang="es-ES" sz="2000" b="0" i="0" u="none" strike="noStrike" cap="none" normalizeH="0" baseline="0" dirty="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chemeClr val="tx1"/>
                          </a:solidFill>
                          <a:effectLst/>
                          <a:latin typeface="Verdana" pitchFamily="34" charset="0"/>
                        </a:rPr>
                        <a:t>Frecuencia (ni)</a:t>
                      </a:r>
                      <a:endParaRPr kumimoji="0" lang="es-ES" sz="20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1800">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3,1</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chemeClr val="tx1"/>
                          </a:solidFill>
                          <a:effectLst/>
                          <a:latin typeface="Verdana" pitchFamily="34" charset="0"/>
                        </a:rPr>
                        <a:t>2</a:t>
                      </a:r>
                      <a:endParaRPr kumimoji="0" lang="es-ES" sz="20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02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4,4</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chemeClr val="tx1"/>
                          </a:solidFill>
                          <a:effectLst/>
                          <a:latin typeface="Verdana" pitchFamily="34" charset="0"/>
                        </a:rPr>
                        <a:t>1</a:t>
                      </a:r>
                      <a:endParaRPr kumimoji="0" lang="es-ES" sz="20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02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5,0</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chemeClr val="tx1"/>
                          </a:solidFill>
                          <a:effectLst/>
                          <a:latin typeface="Verdana" pitchFamily="34" charset="0"/>
                        </a:rPr>
                        <a:t>2</a:t>
                      </a:r>
                      <a:endParaRPr kumimoji="0" lang="es-E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02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5,5</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chemeClr val="tx1"/>
                          </a:solidFill>
                          <a:effectLst/>
                          <a:latin typeface="Verdana" pitchFamily="34" charset="0"/>
                        </a:rPr>
                        <a:t>1</a:t>
                      </a:r>
                      <a:endParaRPr kumimoji="0" lang="es-ES" sz="20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1800">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6,0</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chemeClr val="tx1"/>
                          </a:solidFill>
                          <a:effectLst/>
                          <a:latin typeface="Verdana" pitchFamily="34" charset="0"/>
                        </a:rPr>
                        <a:t>1</a:t>
                      </a:r>
                      <a:endParaRPr kumimoji="0" lang="es-ES" sz="2000" b="0" i="0" u="none" strike="noStrike" cap="none" normalizeH="0" baseline="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302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smtClean="0">
                          <a:ln>
                            <a:noFill/>
                          </a:ln>
                          <a:solidFill>
                            <a:srgbClr val="993300"/>
                          </a:solidFill>
                          <a:effectLst/>
                          <a:latin typeface="Verdana" pitchFamily="34" charset="0"/>
                        </a:rPr>
                        <a:t>6,2</a:t>
                      </a:r>
                      <a:endParaRPr kumimoji="0" lang="es-ES" sz="2000" b="0" i="0" u="none" strike="noStrike" cap="none" normalizeH="0" baseline="0" smtClean="0">
                        <a:ln>
                          <a:noFill/>
                        </a:ln>
                        <a:solidFill>
                          <a:srgbClr val="993300"/>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2000" b="0" i="0" u="none" strike="noStrike" cap="none" normalizeH="0" baseline="0" dirty="0" smtClean="0">
                          <a:ln>
                            <a:noFill/>
                          </a:ln>
                          <a:solidFill>
                            <a:schemeClr val="tx1"/>
                          </a:solidFill>
                          <a:effectLst/>
                          <a:latin typeface="Verdana" pitchFamily="34" charset="0"/>
                        </a:rPr>
                        <a:t>1</a:t>
                      </a:r>
                      <a:endParaRPr kumimoji="0" lang="es-ES" sz="20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7042">
                                            <p:txEl>
                                              <p:pRg st="0" end="0"/>
                                            </p:txEl>
                                          </p:spTgt>
                                        </p:tgtEl>
                                        <p:attrNameLst>
                                          <p:attrName>style.visibility</p:attrName>
                                        </p:attrNameLst>
                                      </p:cBhvr>
                                      <p:to>
                                        <p:strVal val="visible"/>
                                      </p:to>
                                    </p:set>
                                    <p:animEffect transition="in" filter="wipe(up)">
                                      <p:cBhvr>
                                        <p:cTn id="7" dur="500"/>
                                        <p:tgtEl>
                                          <p:spTgt spid="870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7044"/>
                                        </p:tgtEl>
                                        <p:attrNameLst>
                                          <p:attrName>style.visibility</p:attrName>
                                        </p:attrNameLst>
                                      </p:cBhvr>
                                      <p:to>
                                        <p:strVal val="visible"/>
                                      </p:to>
                                    </p:set>
                                    <p:animEffect transition="in" filter="wipe(left)">
                                      <p:cBhvr>
                                        <p:cTn id="12" dur="1000"/>
                                        <p:tgtEl>
                                          <p:spTgt spid="870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87042">
                                            <p:txEl>
                                              <p:pRg st="2" end="2"/>
                                            </p:txEl>
                                          </p:spTgt>
                                        </p:tgtEl>
                                        <p:attrNameLst>
                                          <p:attrName>style.visibility</p:attrName>
                                        </p:attrNameLst>
                                      </p:cBhvr>
                                      <p:to>
                                        <p:strVal val="visible"/>
                                      </p:to>
                                    </p:set>
                                    <p:animEffect transition="in" filter="wipe(up)">
                                      <p:cBhvr>
                                        <p:cTn id="17" dur="500"/>
                                        <p:tgtEl>
                                          <p:spTgt spid="8704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87042">
                                            <p:txEl>
                                              <p:pRg st="4" end="4"/>
                                            </p:txEl>
                                          </p:spTgt>
                                        </p:tgtEl>
                                        <p:attrNameLst>
                                          <p:attrName>style.visibility</p:attrName>
                                        </p:attrNameLst>
                                      </p:cBhvr>
                                      <p:to>
                                        <p:strVal val="visible"/>
                                      </p:to>
                                    </p:set>
                                    <p:animEffect transition="in" filter="wipe(up)">
                                      <p:cBhvr>
                                        <p:cTn id="22" dur="500"/>
                                        <p:tgtEl>
                                          <p:spTgt spid="87042">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7042">
                                            <p:txEl>
                                              <p:pRg st="6" end="6"/>
                                            </p:txEl>
                                          </p:spTgt>
                                        </p:tgtEl>
                                        <p:attrNameLst>
                                          <p:attrName>style.visibility</p:attrName>
                                        </p:attrNameLst>
                                      </p:cBhvr>
                                      <p:to>
                                        <p:strVal val="visible"/>
                                      </p:to>
                                    </p:set>
                                    <p:animEffect transition="in" filter="wipe(up)">
                                      <p:cBhvr>
                                        <p:cTn id="27" dur="500"/>
                                        <p:tgtEl>
                                          <p:spTgt spid="87042">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87064"/>
                                        </p:tgtEl>
                                        <p:attrNameLst>
                                          <p:attrName>style.visibility</p:attrName>
                                        </p:attrNameLst>
                                      </p:cBhvr>
                                      <p:to>
                                        <p:strVal val="visible"/>
                                      </p:to>
                                    </p:set>
                                    <p:animEffect transition="in" filter="wipe(up)">
                                      <p:cBhvr>
                                        <p:cTn id="32" dur="1000"/>
                                        <p:tgtEl>
                                          <p:spTgt spid="87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s-ES_tradnl" altLang="es-CL" sz="3600" b="1" smtClean="0"/>
              <a:t>Datos Cualitativos en bruto</a:t>
            </a:r>
            <a:r>
              <a:rPr lang="en-US" altLang="es-CL" sz="3600" b="1" smtClean="0"/>
              <a:t> </a:t>
            </a:r>
          </a:p>
        </p:txBody>
      </p:sp>
      <p:graphicFrame>
        <p:nvGraphicFramePr>
          <p:cNvPr id="88139" name="Group 75"/>
          <p:cNvGraphicFramePr>
            <a:graphicFrameLocks noGrp="1"/>
          </p:cNvGraphicFramePr>
          <p:nvPr>
            <p:ph type="tbl" idx="1"/>
          </p:nvPr>
        </p:nvGraphicFramePr>
        <p:xfrm>
          <a:off x="684213" y="2420938"/>
          <a:ext cx="2735262" cy="3095627"/>
        </p:xfrm>
        <a:graphic>
          <a:graphicData uri="http://schemas.openxmlformats.org/drawingml/2006/table">
            <a:tbl>
              <a:tblPr/>
              <a:tblGrid>
                <a:gridCol w="935323">
                  <a:extLst>
                    <a:ext uri="{9D8B030D-6E8A-4147-A177-3AD203B41FA5}">
                      <a16:colId xmlns:a16="http://schemas.microsoft.com/office/drawing/2014/main" val="20000"/>
                    </a:ext>
                  </a:extLst>
                </a:gridCol>
                <a:gridCol w="935968">
                  <a:extLst>
                    <a:ext uri="{9D8B030D-6E8A-4147-A177-3AD203B41FA5}">
                      <a16:colId xmlns:a16="http://schemas.microsoft.com/office/drawing/2014/main" val="20001"/>
                    </a:ext>
                  </a:extLst>
                </a:gridCol>
                <a:gridCol w="863971">
                  <a:extLst>
                    <a:ext uri="{9D8B030D-6E8A-4147-A177-3AD203B41FA5}">
                      <a16:colId xmlns:a16="http://schemas.microsoft.com/office/drawing/2014/main" val="20002"/>
                    </a:ext>
                  </a:extLst>
                </a:gridCol>
              </a:tblGrid>
              <a:tr h="307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_tradnl" sz="14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Casado</a:t>
                      </a:r>
                      <a:endParaRPr kumimoji="0" lang="es-ES_tradnl" sz="14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63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_tradnl" sz="14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7975">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_tradnl" sz="14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6388">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07975">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6388">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975">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01625">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06388">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Soltero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655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Casado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smtClean="0">
                          <a:ln>
                            <a:noFill/>
                          </a:ln>
                          <a:solidFill>
                            <a:schemeClr val="tx1"/>
                          </a:solidFill>
                          <a:effectLst/>
                          <a:latin typeface="Verdana" pitchFamily="34" charset="0"/>
                          <a:ea typeface="Times New Roman" pitchFamily="18" charset="0"/>
                          <a:cs typeface="Arial" charset="0"/>
                        </a:rPr>
                        <a:t>Separado</a:t>
                      </a:r>
                      <a:endParaRPr kumimoji="0" lang="es-ES" sz="900" b="0" i="0" u="none" strike="noStrike" cap="none" normalizeH="0" baseline="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20000"/>
                        </a:spcBef>
                        <a:spcAft>
                          <a:spcPct val="0"/>
                        </a:spcAft>
                        <a:buClr>
                          <a:srgbClr val="FF3300"/>
                        </a:buClr>
                        <a:buSzTx/>
                        <a:buFontTx/>
                        <a:buNone/>
                        <a:tabLst>
                          <a:tab pos="2865438" algn="ctr"/>
                        </a:tabLst>
                      </a:pPr>
                      <a:r>
                        <a:rPr kumimoji="0" lang="es-ES_tradnl" sz="900" b="0" i="0" u="none" strike="noStrike" cap="none" normalizeH="0" baseline="0" dirty="0" smtClean="0">
                          <a:ln>
                            <a:noFill/>
                          </a:ln>
                          <a:solidFill>
                            <a:schemeClr val="tx1"/>
                          </a:solidFill>
                          <a:effectLst/>
                          <a:latin typeface="Verdana" pitchFamily="34" charset="0"/>
                          <a:ea typeface="Times New Roman" pitchFamily="18" charset="0"/>
                          <a:cs typeface="Arial" charset="0"/>
                        </a:rPr>
                        <a:t>Soltero</a:t>
                      </a:r>
                      <a:endParaRPr kumimoji="0" lang="es-ES_tradnl" sz="1400" b="0" i="0" u="none" strike="noStrike" cap="none" normalizeH="0" baseline="0" dirty="0" smtClean="0">
                        <a:ln>
                          <a:noFill/>
                        </a:ln>
                        <a:solidFill>
                          <a:schemeClr val="tx1"/>
                        </a:solidFill>
                        <a:effectLst/>
                        <a:latin typeface="Verdana" pitchFamily="34" charset="0"/>
                        <a:ea typeface="Times New Roman" pitchFamily="18" charset="0"/>
                        <a:cs typeface="Arial" charset="0"/>
                      </a:endParaRPr>
                    </a:p>
                  </a:txBody>
                  <a:tcPr marL="89987" marR="89987"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24625" name="Rectangle 3"/>
          <p:cNvSpPr>
            <a:spLocks noChangeArrowheads="1"/>
          </p:cNvSpPr>
          <p:nvPr/>
        </p:nvSpPr>
        <p:spPr bwMode="auto">
          <a:xfrm>
            <a:off x="323850" y="1452563"/>
            <a:ext cx="8353425"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ES_tradnl" altLang="es-CL" sz="1500" dirty="0">
                <a:solidFill>
                  <a:schemeClr val="tx1"/>
                </a:solidFill>
                <a:latin typeface="Verdana" panose="020B0604030504040204" pitchFamily="34" charset="0"/>
                <a:cs typeface="Times New Roman" panose="02020603050405020304" pitchFamily="18" charset="0"/>
              </a:rPr>
              <a:t>Suponiendo que a 30 estudiantes de vespertino se les preguntara sobre estado civil considerando las categorías (Soltero, Casado y Separado). Este es un ejemplo de datos cualitativos.</a:t>
            </a:r>
            <a:r>
              <a:rPr lang="es-ES" altLang="es-CL" sz="1500" dirty="0">
                <a:solidFill>
                  <a:schemeClr val="tx1"/>
                </a:solidFill>
                <a:latin typeface="Verdana" panose="020B0604030504040204" pitchFamily="34" charset="0"/>
              </a:rPr>
              <a:t> </a:t>
            </a:r>
            <a:endParaRPr lang="es-ES_tradnl" altLang="es-CL" sz="1500" dirty="0">
              <a:solidFill>
                <a:schemeClr val="tx1"/>
              </a:solidFill>
              <a:latin typeface="Verdana" panose="020B0604030504040204" pitchFamily="34" charset="0"/>
            </a:endParaRPr>
          </a:p>
        </p:txBody>
      </p:sp>
      <p:graphicFrame>
        <p:nvGraphicFramePr>
          <p:cNvPr id="3" name="2 Tabla"/>
          <p:cNvGraphicFramePr>
            <a:graphicFrameLocks noGrp="1"/>
          </p:cNvGraphicFramePr>
          <p:nvPr/>
        </p:nvGraphicFramePr>
        <p:xfrm>
          <a:off x="3635375" y="2420938"/>
          <a:ext cx="2665413" cy="2139950"/>
        </p:xfrm>
        <a:graphic>
          <a:graphicData uri="http://schemas.openxmlformats.org/drawingml/2006/table">
            <a:tbl>
              <a:tblPr firstRow="1" bandRow="1">
                <a:tableStyleId>{7DF18680-E054-41AD-8BC1-D1AEF772440D}</a:tableStyleId>
              </a:tblPr>
              <a:tblGrid>
                <a:gridCol w="1296687">
                  <a:extLst>
                    <a:ext uri="{9D8B030D-6E8A-4147-A177-3AD203B41FA5}">
                      <a16:colId xmlns:a16="http://schemas.microsoft.com/office/drawing/2014/main" val="20000"/>
                    </a:ext>
                  </a:extLst>
                </a:gridCol>
                <a:gridCol w="576306">
                  <a:extLst>
                    <a:ext uri="{9D8B030D-6E8A-4147-A177-3AD203B41FA5}">
                      <a16:colId xmlns:a16="http://schemas.microsoft.com/office/drawing/2014/main" val="20001"/>
                    </a:ext>
                  </a:extLst>
                </a:gridCol>
                <a:gridCol w="792420">
                  <a:extLst>
                    <a:ext uri="{9D8B030D-6E8A-4147-A177-3AD203B41FA5}">
                      <a16:colId xmlns:a16="http://schemas.microsoft.com/office/drawing/2014/main" val="20002"/>
                    </a:ext>
                  </a:extLst>
                </a:gridCol>
              </a:tblGrid>
              <a:tr h="365854">
                <a:tc>
                  <a:txBody>
                    <a:bodyPr/>
                    <a:lstStyle/>
                    <a:p>
                      <a:pPr algn="ctr"/>
                      <a:r>
                        <a:rPr lang="es-CL" sz="1800" dirty="0" smtClean="0"/>
                        <a:t>X</a:t>
                      </a:r>
                      <a:endParaRPr lang="es-CL" sz="1800" dirty="0"/>
                    </a:p>
                  </a:txBody>
                  <a:tcPr marL="91478" marR="91478" marT="45732" marB="45732"/>
                </a:tc>
                <a:tc>
                  <a:txBody>
                    <a:bodyPr/>
                    <a:lstStyle/>
                    <a:p>
                      <a:pPr algn="ctr"/>
                      <a:r>
                        <a:rPr lang="es-CL" sz="1800" dirty="0" smtClean="0"/>
                        <a:t>ni</a:t>
                      </a:r>
                      <a:endParaRPr lang="es-CL" sz="1800" dirty="0"/>
                    </a:p>
                  </a:txBody>
                  <a:tcPr marL="91478" marR="91478" marT="45732" marB="45732"/>
                </a:tc>
                <a:tc>
                  <a:txBody>
                    <a:bodyPr/>
                    <a:lstStyle/>
                    <a:p>
                      <a:pPr algn="ctr"/>
                      <a:r>
                        <a:rPr lang="es-CL" sz="1800" dirty="0" smtClean="0"/>
                        <a:t>hi</a:t>
                      </a:r>
                      <a:endParaRPr lang="es-CL" sz="1800" dirty="0"/>
                    </a:p>
                  </a:txBody>
                  <a:tcPr marL="91478" marR="91478" marT="45732" marB="45732"/>
                </a:tc>
                <a:extLst>
                  <a:ext uri="{0D108BD9-81ED-4DB2-BD59-A6C34878D82A}">
                    <a16:rowId xmlns:a16="http://schemas.microsoft.com/office/drawing/2014/main" val="10000"/>
                  </a:ext>
                </a:extLst>
              </a:tr>
              <a:tr h="469414">
                <a:tc>
                  <a:txBody>
                    <a:bodyPr/>
                    <a:lstStyle/>
                    <a:p>
                      <a:r>
                        <a:rPr lang="es-CL" sz="1800" dirty="0" smtClean="0"/>
                        <a:t>Casado </a:t>
                      </a:r>
                      <a:endParaRPr lang="es-CL" sz="1800" dirty="0"/>
                    </a:p>
                  </a:txBody>
                  <a:tcPr marL="91478" marR="91478" marT="45732" marB="45732"/>
                </a:tc>
                <a:tc>
                  <a:txBody>
                    <a:bodyPr/>
                    <a:lstStyle/>
                    <a:p>
                      <a:pPr algn="ctr"/>
                      <a:r>
                        <a:rPr lang="es-CL" sz="1800" dirty="0" smtClean="0"/>
                        <a:t>11</a:t>
                      </a:r>
                      <a:endParaRPr lang="es-CL" sz="1800" dirty="0"/>
                    </a:p>
                  </a:txBody>
                  <a:tcPr marL="91478" marR="91478" marT="45732" marB="45732"/>
                </a:tc>
                <a:tc>
                  <a:txBody>
                    <a:bodyPr/>
                    <a:lstStyle/>
                    <a:p>
                      <a:pPr algn="ctr"/>
                      <a:r>
                        <a:rPr lang="es-CL" sz="1800" dirty="0" smtClean="0"/>
                        <a:t>0,37</a:t>
                      </a:r>
                      <a:endParaRPr lang="es-CL" sz="1800" dirty="0"/>
                    </a:p>
                  </a:txBody>
                  <a:tcPr marL="91478" marR="91478" marT="45732" marB="45732"/>
                </a:tc>
                <a:extLst>
                  <a:ext uri="{0D108BD9-81ED-4DB2-BD59-A6C34878D82A}">
                    <a16:rowId xmlns:a16="http://schemas.microsoft.com/office/drawing/2014/main" val="10001"/>
                  </a:ext>
                </a:extLst>
              </a:tr>
              <a:tr h="469414">
                <a:tc>
                  <a:txBody>
                    <a:bodyPr/>
                    <a:lstStyle/>
                    <a:p>
                      <a:r>
                        <a:rPr lang="es-CL" sz="1800" dirty="0" smtClean="0"/>
                        <a:t>Soltero</a:t>
                      </a:r>
                      <a:endParaRPr lang="es-CL" sz="1800" dirty="0"/>
                    </a:p>
                  </a:txBody>
                  <a:tcPr marL="91478" marR="91478" marT="45732" marB="45732"/>
                </a:tc>
                <a:tc>
                  <a:txBody>
                    <a:bodyPr/>
                    <a:lstStyle/>
                    <a:p>
                      <a:pPr algn="ctr"/>
                      <a:r>
                        <a:rPr lang="es-CL" sz="1800" dirty="0" smtClean="0"/>
                        <a:t>13</a:t>
                      </a:r>
                      <a:endParaRPr lang="es-CL" sz="1800" dirty="0"/>
                    </a:p>
                  </a:txBody>
                  <a:tcPr marL="91478" marR="91478" marT="45732" marB="45732"/>
                </a:tc>
                <a:tc>
                  <a:txBody>
                    <a:bodyPr/>
                    <a:lstStyle/>
                    <a:p>
                      <a:pPr algn="ctr"/>
                      <a:r>
                        <a:rPr lang="es-CL" sz="1800" dirty="0" smtClean="0"/>
                        <a:t>0,43</a:t>
                      </a:r>
                      <a:endParaRPr lang="es-CL" sz="1800" dirty="0"/>
                    </a:p>
                  </a:txBody>
                  <a:tcPr marL="91478" marR="91478" marT="45732" marB="45732"/>
                </a:tc>
                <a:extLst>
                  <a:ext uri="{0D108BD9-81ED-4DB2-BD59-A6C34878D82A}">
                    <a16:rowId xmlns:a16="http://schemas.microsoft.com/office/drawing/2014/main" val="10002"/>
                  </a:ext>
                </a:extLst>
              </a:tr>
              <a:tr h="469414">
                <a:tc>
                  <a:txBody>
                    <a:bodyPr/>
                    <a:lstStyle/>
                    <a:p>
                      <a:r>
                        <a:rPr lang="es-CL" sz="1800" dirty="0" smtClean="0"/>
                        <a:t>Separado</a:t>
                      </a:r>
                      <a:endParaRPr lang="es-CL" sz="1800" dirty="0"/>
                    </a:p>
                  </a:txBody>
                  <a:tcPr marL="91478" marR="91478" marT="45732" marB="45732"/>
                </a:tc>
                <a:tc>
                  <a:txBody>
                    <a:bodyPr/>
                    <a:lstStyle/>
                    <a:p>
                      <a:pPr algn="ctr"/>
                      <a:r>
                        <a:rPr lang="es-CL" sz="1800" dirty="0" smtClean="0"/>
                        <a:t>6</a:t>
                      </a:r>
                      <a:endParaRPr lang="es-CL" sz="1800" dirty="0"/>
                    </a:p>
                  </a:txBody>
                  <a:tcPr marL="91478" marR="91478" marT="45732" marB="45732"/>
                </a:tc>
                <a:tc>
                  <a:txBody>
                    <a:bodyPr/>
                    <a:lstStyle/>
                    <a:p>
                      <a:pPr algn="ctr"/>
                      <a:r>
                        <a:rPr lang="es-CL" sz="1800" dirty="0" smtClean="0"/>
                        <a:t>0,20</a:t>
                      </a:r>
                      <a:endParaRPr lang="es-CL" sz="1800" dirty="0"/>
                    </a:p>
                  </a:txBody>
                  <a:tcPr marL="91478" marR="91478" marT="45732" marB="45732"/>
                </a:tc>
                <a:extLst>
                  <a:ext uri="{0D108BD9-81ED-4DB2-BD59-A6C34878D82A}">
                    <a16:rowId xmlns:a16="http://schemas.microsoft.com/office/drawing/2014/main" val="10003"/>
                  </a:ext>
                </a:extLst>
              </a:tr>
              <a:tr h="365854">
                <a:tc>
                  <a:txBody>
                    <a:bodyPr/>
                    <a:lstStyle/>
                    <a:p>
                      <a:r>
                        <a:rPr lang="es-CL" sz="1800" dirty="0" smtClean="0"/>
                        <a:t>Total</a:t>
                      </a:r>
                      <a:endParaRPr lang="es-CL" sz="1800" dirty="0"/>
                    </a:p>
                  </a:txBody>
                  <a:tcPr marL="91478" marR="91478" marT="45732" marB="45732"/>
                </a:tc>
                <a:tc>
                  <a:txBody>
                    <a:bodyPr/>
                    <a:lstStyle/>
                    <a:p>
                      <a:pPr algn="ctr"/>
                      <a:r>
                        <a:rPr lang="es-CL" sz="1800" dirty="0" smtClean="0"/>
                        <a:t>30</a:t>
                      </a:r>
                      <a:endParaRPr lang="es-CL" sz="1800" dirty="0"/>
                    </a:p>
                  </a:txBody>
                  <a:tcPr marL="91478" marR="91478" marT="45732" marB="45732"/>
                </a:tc>
                <a:tc>
                  <a:txBody>
                    <a:bodyPr/>
                    <a:lstStyle/>
                    <a:p>
                      <a:pPr algn="ctr"/>
                      <a:endParaRPr lang="es-CL" sz="1800" dirty="0"/>
                    </a:p>
                  </a:txBody>
                  <a:tcPr marL="91478" marR="91478" marT="45732" marB="45732"/>
                </a:tc>
                <a:extLst>
                  <a:ext uri="{0D108BD9-81ED-4DB2-BD59-A6C34878D82A}">
                    <a16:rowId xmlns:a16="http://schemas.microsoft.com/office/drawing/2014/main" val="10004"/>
                  </a:ext>
                </a:extLst>
              </a:tr>
            </a:tbl>
          </a:graphicData>
        </a:graphic>
      </p:graphicFrame>
      <p:graphicFrame>
        <p:nvGraphicFramePr>
          <p:cNvPr id="24652" name="1 Gráfico"/>
          <p:cNvGraphicFramePr>
            <a:graphicFrameLocks/>
          </p:cNvGraphicFramePr>
          <p:nvPr>
            <p:extLst>
              <p:ext uri="{D42A27DB-BD31-4B8C-83A1-F6EECF244321}">
                <p14:modId xmlns:p14="http://schemas.microsoft.com/office/powerpoint/2010/main" val="1439678000"/>
              </p:ext>
            </p:extLst>
          </p:nvPr>
        </p:nvGraphicFramePr>
        <p:xfrm>
          <a:off x="6196013" y="4318000"/>
          <a:ext cx="2554287" cy="2252663"/>
        </p:xfrm>
        <a:graphic>
          <a:graphicData uri="http://schemas.openxmlformats.org/presentationml/2006/ole">
            <mc:AlternateContent xmlns:mc="http://schemas.openxmlformats.org/markup-compatibility/2006">
              <mc:Choice xmlns:v="urn:schemas-microsoft-com:vml" Requires="v">
                <p:oleObj spid="_x0000_s24654" name="Gráfico" r:id="rId3" imgW="2552823" imgH="2254419" progId="Excel.Chart.8">
                  <p:embed/>
                </p:oleObj>
              </mc:Choice>
              <mc:Fallback>
                <p:oleObj name="Gráfico" r:id="rId3" imgW="2552823" imgH="2254419" progId="Excel.Chart.8">
                  <p:embed/>
                  <p:pic>
                    <p:nvPicPr>
                      <p:cNvPr id="0" name="1 Gráfico"/>
                      <p:cNvPicPr>
                        <a:picLocks noChangeArrowheads="1"/>
                      </p:cNvPicPr>
                      <p:nvPr/>
                    </p:nvPicPr>
                    <p:blipFill>
                      <a:blip r:embed="rId4"/>
                      <a:srcRect/>
                      <a:stretch>
                        <a:fillRect/>
                      </a:stretch>
                    </p:blipFill>
                    <p:spPr bwMode="auto">
                      <a:xfrm>
                        <a:off x="6196013" y="4318000"/>
                        <a:ext cx="2554287" cy="225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4625">
                                            <p:txEl>
                                              <p:pRg st="0" end="0"/>
                                            </p:txEl>
                                          </p:spTgt>
                                        </p:tgtEl>
                                        <p:attrNameLst>
                                          <p:attrName>style.visibility</p:attrName>
                                        </p:attrNameLst>
                                      </p:cBhvr>
                                      <p:to>
                                        <p:strVal val="visible"/>
                                      </p:to>
                                    </p:set>
                                    <p:anim calcmode="lin" valueType="num">
                                      <p:cBhvr additive="base">
                                        <p:cTn id="7" dur="500" fill="hold"/>
                                        <p:tgtEl>
                                          <p:spTgt spid="246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46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8139"/>
                                        </p:tgtEl>
                                        <p:attrNameLst>
                                          <p:attrName>style.visibility</p:attrName>
                                        </p:attrNameLst>
                                      </p:cBhvr>
                                      <p:to>
                                        <p:strVal val="visible"/>
                                      </p:to>
                                    </p:set>
                                    <p:anim calcmode="lin" valueType="num">
                                      <p:cBhvr additive="base">
                                        <p:cTn id="13" dur="500" fill="hold"/>
                                        <p:tgtEl>
                                          <p:spTgt spid="88139"/>
                                        </p:tgtEl>
                                        <p:attrNameLst>
                                          <p:attrName>ppt_x</p:attrName>
                                        </p:attrNameLst>
                                      </p:cBhvr>
                                      <p:tavLst>
                                        <p:tav tm="0">
                                          <p:val>
                                            <p:strVal val="#ppt_x"/>
                                          </p:val>
                                        </p:tav>
                                        <p:tav tm="100000">
                                          <p:val>
                                            <p:strVal val="#ppt_x"/>
                                          </p:val>
                                        </p:tav>
                                      </p:tavLst>
                                    </p:anim>
                                    <p:anim calcmode="lin" valueType="num">
                                      <p:cBhvr additive="base">
                                        <p:cTn id="14" dur="500" fill="hold"/>
                                        <p:tgtEl>
                                          <p:spTgt spid="8813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652"/>
                                        </p:tgtEl>
                                        <p:attrNameLst>
                                          <p:attrName>style.visibility</p:attrName>
                                        </p:attrNameLst>
                                      </p:cBhvr>
                                      <p:to>
                                        <p:strVal val="visible"/>
                                      </p:to>
                                    </p:set>
                                    <p:anim calcmode="lin" valueType="num">
                                      <p:cBhvr additive="base">
                                        <p:cTn id="25" dur="500" fill="hold"/>
                                        <p:tgtEl>
                                          <p:spTgt spid="24652"/>
                                        </p:tgtEl>
                                        <p:attrNameLst>
                                          <p:attrName>ppt_x</p:attrName>
                                        </p:attrNameLst>
                                      </p:cBhvr>
                                      <p:tavLst>
                                        <p:tav tm="0">
                                          <p:val>
                                            <p:strVal val="#ppt_x"/>
                                          </p:val>
                                        </p:tav>
                                        <p:tav tm="100000">
                                          <p:val>
                                            <p:strVal val="#ppt_x"/>
                                          </p:val>
                                        </p:tav>
                                      </p:tavLst>
                                    </p:anim>
                                    <p:anim calcmode="lin" valueType="num">
                                      <p:cBhvr additive="base">
                                        <p:cTn id="26" dur="500" fill="hold"/>
                                        <p:tgtEl>
                                          <p:spTgt spid="24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2465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s-ES_tradnl" altLang="es-CL" sz="2400" b="1" dirty="0" smtClean="0"/>
              <a:t>Datos cualitativos</a:t>
            </a:r>
            <a:r>
              <a:rPr lang="en-US" altLang="es-CL" sz="2400" b="1" dirty="0" smtClean="0"/>
              <a:t> </a:t>
            </a:r>
            <a:r>
              <a:rPr lang="en-US" altLang="es-CL" sz="2400" b="1" dirty="0" err="1" smtClean="0"/>
              <a:t>Agrupados</a:t>
            </a:r>
            <a:r>
              <a:rPr lang="en-US" altLang="es-CL" sz="2400" b="1" dirty="0" smtClean="0"/>
              <a:t> </a:t>
            </a:r>
            <a:br>
              <a:rPr lang="en-US" altLang="es-CL" sz="2400" b="1" dirty="0" smtClean="0"/>
            </a:br>
            <a:r>
              <a:rPr lang="en-US" altLang="es-CL" sz="2400" b="1" dirty="0" smtClean="0"/>
              <a:t>en </a:t>
            </a:r>
            <a:r>
              <a:rPr lang="en-US" altLang="es-CL" sz="2400" b="1" dirty="0" err="1" smtClean="0"/>
              <a:t>Distribuciones</a:t>
            </a:r>
            <a:r>
              <a:rPr lang="en-US" altLang="es-CL" sz="2400" b="1" dirty="0" smtClean="0"/>
              <a:t> de </a:t>
            </a:r>
            <a:r>
              <a:rPr lang="en-US" altLang="es-CL" sz="2400" b="1" dirty="0" err="1" smtClean="0"/>
              <a:t>Frecuencias</a:t>
            </a:r>
            <a:endParaRPr lang="en-US" altLang="es-CL" sz="2400" b="1" dirty="0" smtClean="0"/>
          </a:p>
        </p:txBody>
      </p:sp>
      <p:graphicFrame>
        <p:nvGraphicFramePr>
          <p:cNvPr id="89092" name="Group 4"/>
          <p:cNvGraphicFramePr>
            <a:graphicFrameLocks noGrp="1"/>
          </p:cNvGraphicFramePr>
          <p:nvPr>
            <p:extLst>
              <p:ext uri="{D42A27DB-BD31-4B8C-83A1-F6EECF244321}">
                <p14:modId xmlns:p14="http://schemas.microsoft.com/office/powerpoint/2010/main" val="2196241390"/>
              </p:ext>
            </p:extLst>
          </p:nvPr>
        </p:nvGraphicFramePr>
        <p:xfrm>
          <a:off x="1691680" y="3068960"/>
          <a:ext cx="4535488" cy="2667000"/>
        </p:xfrm>
        <a:graphic>
          <a:graphicData uri="http://schemas.openxmlformats.org/drawingml/2006/table">
            <a:tbl>
              <a:tblPr/>
              <a:tblGrid>
                <a:gridCol w="1255068">
                  <a:extLst>
                    <a:ext uri="{9D8B030D-6E8A-4147-A177-3AD203B41FA5}">
                      <a16:colId xmlns:a16="http://schemas.microsoft.com/office/drawing/2014/main" val="20000"/>
                    </a:ext>
                  </a:extLst>
                </a:gridCol>
                <a:gridCol w="1687557">
                  <a:extLst>
                    <a:ext uri="{9D8B030D-6E8A-4147-A177-3AD203B41FA5}">
                      <a16:colId xmlns:a16="http://schemas.microsoft.com/office/drawing/2014/main" val="20001"/>
                    </a:ext>
                  </a:extLst>
                </a:gridCol>
                <a:gridCol w="1592863">
                  <a:extLst>
                    <a:ext uri="{9D8B030D-6E8A-4147-A177-3AD203B41FA5}">
                      <a16:colId xmlns:a16="http://schemas.microsoft.com/office/drawing/2014/main" val="20002"/>
                    </a:ext>
                  </a:extLst>
                </a:gridCol>
              </a:tblGrid>
              <a:tr h="59390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Verdana" pitchFamily="34" charset="0"/>
                          <a:ea typeface="Times New Roman" pitchFamily="18" charset="0"/>
                          <a:cs typeface="Arial" charset="0"/>
                        </a:rPr>
                        <a:t>TRANSPORTE</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1100" b="1" i="0" u="none" strike="noStrike" cap="none" normalizeH="0" baseline="0" dirty="0" smtClean="0">
                          <a:ln>
                            <a:noFill/>
                          </a:ln>
                          <a:solidFill>
                            <a:schemeClr val="tx1"/>
                          </a:solidFill>
                          <a:effectLst/>
                          <a:latin typeface="Verdana" pitchFamily="34" charset="0"/>
                        </a:rPr>
                        <a:t>Frecuencia absoluta</a:t>
                      </a:r>
                      <a:br>
                        <a:rPr kumimoji="0" lang="es-ES_tradnl" sz="1100" b="1" i="0" u="none" strike="noStrike" cap="none" normalizeH="0" baseline="0" dirty="0" smtClean="0">
                          <a:ln>
                            <a:noFill/>
                          </a:ln>
                          <a:solidFill>
                            <a:schemeClr val="tx1"/>
                          </a:solidFill>
                          <a:effectLst/>
                          <a:latin typeface="Verdana" pitchFamily="34" charset="0"/>
                        </a:rPr>
                      </a:br>
                      <a:r>
                        <a:rPr kumimoji="0" lang="es-ES_tradnl" sz="1100" b="1" i="0" u="none" strike="noStrike" cap="none" normalizeH="0" baseline="0" dirty="0" smtClean="0">
                          <a:ln>
                            <a:noFill/>
                          </a:ln>
                          <a:solidFill>
                            <a:schemeClr val="tx1"/>
                          </a:solidFill>
                          <a:effectLst/>
                          <a:latin typeface="Verdana" pitchFamily="34" charset="0"/>
                        </a:rPr>
                        <a:t>n</a:t>
                      </a:r>
                      <a:r>
                        <a:rPr kumimoji="0" lang="es-ES_tradnl" sz="1100" b="1" i="0" u="none" strike="noStrike" cap="none" normalizeH="0" baseline="-25000" dirty="0" smtClean="0">
                          <a:ln>
                            <a:noFill/>
                          </a:ln>
                          <a:solidFill>
                            <a:schemeClr val="tx1"/>
                          </a:solidFill>
                          <a:effectLst/>
                          <a:latin typeface="Verdana" pitchFamily="34" charset="0"/>
                        </a:rPr>
                        <a:t>i</a:t>
                      </a:r>
                      <a:endParaRPr kumimoji="0" lang="en-US" sz="1100" b="1" i="0" u="none" strike="noStrike" cap="none" normalizeH="0" baseline="-25000" dirty="0" smtClean="0">
                        <a:ln>
                          <a:noFill/>
                        </a:ln>
                        <a:solidFill>
                          <a:schemeClr val="tx1"/>
                        </a:solidFill>
                        <a:effectLst/>
                        <a:latin typeface="Verdana" pitchFamily="34" charset="0"/>
                      </a:endParaRP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es-ES_tradnl" sz="1100" b="1" i="0" u="none" strike="noStrike" cap="none" normalizeH="0" baseline="0" dirty="0" smtClean="0">
                          <a:ln>
                            <a:noFill/>
                          </a:ln>
                          <a:solidFill>
                            <a:schemeClr val="tx1"/>
                          </a:solidFill>
                          <a:effectLst/>
                          <a:latin typeface="Verdana" pitchFamily="34" charset="0"/>
                        </a:rPr>
                        <a:t>Frecuencia relativa</a:t>
                      </a:r>
                      <a:br>
                        <a:rPr kumimoji="0" lang="es-ES_tradnl" sz="1100" b="1" i="0" u="none" strike="noStrike" cap="none" normalizeH="0" baseline="0" dirty="0" smtClean="0">
                          <a:ln>
                            <a:noFill/>
                          </a:ln>
                          <a:solidFill>
                            <a:schemeClr val="tx1"/>
                          </a:solidFill>
                          <a:effectLst/>
                          <a:latin typeface="Verdana" pitchFamily="34" charset="0"/>
                        </a:rPr>
                      </a:br>
                      <a:r>
                        <a:rPr kumimoji="0" lang="es-ES_tradnl" sz="1100" b="1" i="0" u="none" strike="noStrike" cap="none" normalizeH="0" baseline="0" dirty="0" smtClean="0">
                          <a:ln>
                            <a:noFill/>
                          </a:ln>
                          <a:solidFill>
                            <a:schemeClr val="tx1"/>
                          </a:solidFill>
                          <a:effectLst/>
                          <a:latin typeface="Verdana" pitchFamily="34" charset="0"/>
                        </a:rPr>
                        <a:t>hi = n</a:t>
                      </a:r>
                      <a:r>
                        <a:rPr kumimoji="0" lang="es-ES_tradnl" sz="1100" b="1" i="0" u="none" strike="noStrike" cap="none" normalizeH="0" baseline="-25000" dirty="0" smtClean="0">
                          <a:ln>
                            <a:noFill/>
                          </a:ln>
                          <a:solidFill>
                            <a:schemeClr val="tx1"/>
                          </a:solidFill>
                          <a:effectLst/>
                          <a:latin typeface="Verdana" pitchFamily="34" charset="0"/>
                        </a:rPr>
                        <a:t>i</a:t>
                      </a:r>
                      <a:r>
                        <a:rPr kumimoji="0" lang="es-ES_tradnl" sz="1100" b="1" i="0" u="none" strike="noStrike" cap="none" normalizeH="0" baseline="0" dirty="0" smtClean="0">
                          <a:ln>
                            <a:noFill/>
                          </a:ln>
                          <a:solidFill>
                            <a:schemeClr val="tx1"/>
                          </a:solidFill>
                          <a:effectLst/>
                          <a:latin typeface="Verdana" pitchFamily="34" charset="0"/>
                        </a:rPr>
                        <a:t>/n</a:t>
                      </a:r>
                      <a:endParaRPr kumimoji="0" lang="en-US" sz="1100" b="1" i="0" u="none" strike="noStrike" cap="none" normalizeH="0" baseline="0" dirty="0" smtClean="0">
                        <a:ln>
                          <a:noFill/>
                        </a:ln>
                        <a:solidFill>
                          <a:schemeClr val="tx1"/>
                        </a:solidFill>
                        <a:effectLst/>
                        <a:latin typeface="Verdana" pitchFamily="34" charset="0"/>
                      </a:endParaRP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A pie</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4</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0,08</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rPr>
                        <a:t>Auto</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9</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0,18</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100" b="0" i="0" u="none" strike="noStrike" cap="none" normalizeH="0" baseline="0" smtClean="0">
                          <a:ln>
                            <a:noFill/>
                          </a:ln>
                          <a:solidFill>
                            <a:schemeClr val="tx1"/>
                          </a:solidFill>
                          <a:effectLst/>
                          <a:latin typeface="Verdana" pitchFamily="34" charset="0"/>
                        </a:rPr>
                        <a:t>Bicicleta</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2</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0,04</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rPr>
                        <a:t>Metro</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10</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0,20</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Micro</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14</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0,28</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rPr>
                        <a:t>Micro y metro</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8</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0,16</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100" b="0" i="0" u="none" strike="noStrike" cap="none" normalizeH="0" baseline="0" smtClean="0">
                          <a:ln>
                            <a:noFill/>
                          </a:ln>
                          <a:solidFill>
                            <a:schemeClr val="tx1"/>
                          </a:solidFill>
                          <a:effectLst/>
                          <a:latin typeface="Verdana" pitchFamily="34" charset="0"/>
                          <a:ea typeface="Times New Roman" pitchFamily="18" charset="0"/>
                          <a:cs typeface="Arial" charset="0"/>
                        </a:rPr>
                        <a:t>Moto</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3</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ea typeface="Times New Roman" pitchFamily="18" charset="0"/>
                          <a:cs typeface="Arial" charset="0"/>
                        </a:rPr>
                        <a:t>0,06</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888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Verdana" pitchFamily="34" charset="0"/>
                        </a:rPr>
                        <a:t>Total</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n = 50</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Verdana" pitchFamily="34" charset="0"/>
                          <a:ea typeface="Times New Roman" pitchFamily="18" charset="0"/>
                          <a:cs typeface="Arial" charset="0"/>
                        </a:rPr>
                        <a:t>1,00</a:t>
                      </a:r>
                    </a:p>
                  </a:txBody>
                  <a:tcPr marL="91434" marR="9143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5645" name="1 Rectángulo"/>
          <p:cNvSpPr>
            <a:spLocks noChangeArrowheads="1"/>
          </p:cNvSpPr>
          <p:nvPr/>
        </p:nvSpPr>
        <p:spPr bwMode="auto">
          <a:xfrm>
            <a:off x="1007269" y="2045146"/>
            <a:ext cx="71294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just" eaLnBrk="1" hangingPunct="1">
              <a:spcBef>
                <a:spcPct val="0"/>
              </a:spcBef>
              <a:buClrTx/>
              <a:buSzTx/>
              <a:buFontTx/>
              <a:buNone/>
            </a:pPr>
            <a:r>
              <a:rPr lang="es-ES_tradnl" altLang="es-CL" sz="1400" dirty="0">
                <a:solidFill>
                  <a:schemeClr val="tx1"/>
                </a:solidFill>
                <a:latin typeface="Calibri" panose="020F0502020204030204" pitchFamily="34" charset="0"/>
                <a:cs typeface="Calibri" panose="020F0502020204030204" pitchFamily="34" charset="0"/>
              </a:rPr>
              <a:t>Suponiendo que a 50 estudiantes se les preguntara sobre cuál es el medio de trasporte  utilizado para llegar a clase. Este es un ejemplo de datos cualitativos en bruto.</a:t>
            </a:r>
            <a:r>
              <a:rPr lang="es-ES" altLang="es-CL" sz="1400" dirty="0">
                <a:solidFill>
                  <a:schemeClr val="tx1"/>
                </a:solidFill>
                <a:latin typeface="Calibri" panose="020F0502020204030204" pitchFamily="34" charset="0"/>
                <a:cs typeface="Calibri" panose="020F0502020204030204" pitchFamily="34" charset="0"/>
              </a:rPr>
              <a:t> </a:t>
            </a:r>
            <a:endParaRPr lang="es-ES_tradnl" altLang="es-CL" sz="1400" dirty="0">
              <a:solidFill>
                <a:schemeClr val="tx1"/>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5645">
                                            <p:txEl>
                                              <p:pRg st="0" end="0"/>
                                            </p:txEl>
                                          </p:spTgt>
                                        </p:tgtEl>
                                        <p:attrNameLst>
                                          <p:attrName>style.visibility</p:attrName>
                                        </p:attrNameLst>
                                      </p:cBhvr>
                                      <p:to>
                                        <p:strVal val="visible"/>
                                      </p:to>
                                    </p:set>
                                    <p:anim calcmode="lin" valueType="num">
                                      <p:cBhvr additive="base">
                                        <p:cTn id="7" dur="500" fill="hold"/>
                                        <p:tgtEl>
                                          <p:spTgt spid="2564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4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9092"/>
                                        </p:tgtEl>
                                        <p:attrNameLst>
                                          <p:attrName>style.visibility</p:attrName>
                                        </p:attrNameLst>
                                      </p:cBhvr>
                                      <p:to>
                                        <p:strVal val="visible"/>
                                      </p:to>
                                    </p:set>
                                    <p:anim calcmode="lin" valueType="num">
                                      <p:cBhvr additive="base">
                                        <p:cTn id="13" dur="500" fill="hold"/>
                                        <p:tgtEl>
                                          <p:spTgt spid="89092"/>
                                        </p:tgtEl>
                                        <p:attrNameLst>
                                          <p:attrName>ppt_x</p:attrName>
                                        </p:attrNameLst>
                                      </p:cBhvr>
                                      <p:tavLst>
                                        <p:tav tm="0">
                                          <p:val>
                                            <p:strVal val="#ppt_x"/>
                                          </p:val>
                                        </p:tav>
                                        <p:tav tm="100000">
                                          <p:val>
                                            <p:strVal val="#ppt_x"/>
                                          </p:val>
                                        </p:tav>
                                      </p:tavLst>
                                    </p:anim>
                                    <p:anim calcmode="lin" valueType="num">
                                      <p:cBhvr additive="base">
                                        <p:cTn id="14" dur="500" fill="hold"/>
                                        <p:tgtEl>
                                          <p:spTgt spid="89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s-ES_tradnl" altLang="es-CL" sz="2400" b="1" smtClean="0"/>
              <a:t>Representación Gráfica para Datos cualitativos</a:t>
            </a:r>
            <a:r>
              <a:rPr lang="en-US" altLang="es-CL" sz="2400" b="1" smtClean="0"/>
              <a:t> </a:t>
            </a:r>
          </a:p>
        </p:txBody>
      </p:sp>
      <p:sp>
        <p:nvSpPr>
          <p:cNvPr id="26627" name="Rectangle 3"/>
          <p:cNvSpPr>
            <a:spLocks noChangeArrowheads="1"/>
          </p:cNvSpPr>
          <p:nvPr/>
        </p:nvSpPr>
        <p:spPr bwMode="auto">
          <a:xfrm>
            <a:off x="539750" y="1989138"/>
            <a:ext cx="806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b="1" dirty="0">
                <a:solidFill>
                  <a:srgbClr val="FF3300"/>
                </a:solidFill>
                <a:latin typeface="Arial" panose="020B0604020202020204" pitchFamily="34" charset="0"/>
              </a:rPr>
              <a:t>1.- Gráficos de barras</a:t>
            </a:r>
          </a:p>
        </p:txBody>
      </p:sp>
      <p:sp>
        <p:nvSpPr>
          <p:cNvPr id="26628" name="Rectangle 4"/>
          <p:cNvSpPr>
            <a:spLocks noChangeArrowheads="1"/>
          </p:cNvSpPr>
          <p:nvPr/>
        </p:nvSpPr>
        <p:spPr bwMode="auto">
          <a:xfrm>
            <a:off x="611188" y="2781300"/>
            <a:ext cx="2159000"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2000" dirty="0">
                <a:solidFill>
                  <a:schemeClr val="tx1"/>
                </a:solidFill>
                <a:latin typeface="Verdana" panose="020B0604030504040204" pitchFamily="34" charset="0"/>
              </a:rPr>
              <a:t>Es un gráfico hecho con rectángulos cuyas alturas representan las frecuencias de sus categorías respectivas.</a:t>
            </a:r>
            <a:r>
              <a:rPr lang="en-US" altLang="es-CL" sz="2000" dirty="0">
                <a:solidFill>
                  <a:schemeClr val="tx1"/>
                </a:solidFill>
                <a:latin typeface="Verdana" panose="020B0604030504040204" pitchFamily="34" charset="0"/>
              </a:rPr>
              <a:t> </a:t>
            </a:r>
          </a:p>
        </p:txBody>
      </p:sp>
      <p:sp>
        <p:nvSpPr>
          <p:cNvPr id="26629" name="Rectangle 5"/>
          <p:cNvSpPr>
            <a:spLocks noChangeArrowheads="1"/>
          </p:cNvSpPr>
          <p:nvPr/>
        </p:nvSpPr>
        <p:spPr bwMode="auto">
          <a:xfrm>
            <a:off x="2871788" y="21907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pic>
        <p:nvPicPr>
          <p:cNvPr id="26630" name="Picture 6"/>
          <p:cNvPicPr>
            <a:picLocks noChangeAspect="1" noChangeArrowheads="1"/>
          </p:cNvPicPr>
          <p:nvPr/>
        </p:nvPicPr>
        <p:blipFill>
          <a:blip r:embed="rId2">
            <a:extLst>
              <a:ext uri="{28A0092B-C50C-407E-A947-70E740481C1C}">
                <a14:useLocalDpi xmlns:a14="http://schemas.microsoft.com/office/drawing/2010/main" val="0"/>
              </a:ext>
            </a:extLst>
          </a:blip>
          <a:srcRect l="4457" r="3435" b="2083"/>
          <a:stretch>
            <a:fillRect/>
          </a:stretch>
        </p:blipFill>
        <p:spPr bwMode="auto">
          <a:xfrm>
            <a:off x="3886200" y="2133600"/>
            <a:ext cx="4724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additive="base">
                                        <p:cTn id="7" dur="500" fill="hold"/>
                                        <p:tgtEl>
                                          <p:spTgt spid="26627"/>
                                        </p:tgtEl>
                                        <p:attrNameLst>
                                          <p:attrName>ppt_x</p:attrName>
                                        </p:attrNameLst>
                                      </p:cBhvr>
                                      <p:tavLst>
                                        <p:tav tm="0">
                                          <p:val>
                                            <p:strVal val="#ppt_x"/>
                                          </p:val>
                                        </p:tav>
                                        <p:tav tm="100000">
                                          <p:val>
                                            <p:strVal val="#ppt_x"/>
                                          </p:val>
                                        </p:tav>
                                      </p:tavLst>
                                    </p:anim>
                                    <p:anim calcmode="lin" valueType="num">
                                      <p:cBhvr additive="base">
                                        <p:cTn id="8" dur="500" fill="hold"/>
                                        <p:tgtEl>
                                          <p:spTgt spid="266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628"/>
                                        </p:tgtEl>
                                        <p:attrNameLst>
                                          <p:attrName>style.visibility</p:attrName>
                                        </p:attrNameLst>
                                      </p:cBhvr>
                                      <p:to>
                                        <p:strVal val="visible"/>
                                      </p:to>
                                    </p:set>
                                    <p:anim calcmode="lin" valueType="num">
                                      <p:cBhvr additive="base">
                                        <p:cTn id="13" dur="500" fill="hold"/>
                                        <p:tgtEl>
                                          <p:spTgt spid="26628"/>
                                        </p:tgtEl>
                                        <p:attrNameLst>
                                          <p:attrName>ppt_x</p:attrName>
                                        </p:attrNameLst>
                                      </p:cBhvr>
                                      <p:tavLst>
                                        <p:tav tm="0">
                                          <p:val>
                                            <p:strVal val="#ppt_x"/>
                                          </p:val>
                                        </p:tav>
                                        <p:tav tm="100000">
                                          <p:val>
                                            <p:strVal val="#ppt_x"/>
                                          </p:val>
                                        </p:tav>
                                      </p:tavLst>
                                    </p:anim>
                                    <p:anim calcmode="lin" valueType="num">
                                      <p:cBhvr additive="base">
                                        <p:cTn id="14" dur="500" fill="hold"/>
                                        <p:tgtEl>
                                          <p:spTgt spid="2662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30"/>
                                        </p:tgtEl>
                                        <p:attrNameLst>
                                          <p:attrName>style.visibility</p:attrName>
                                        </p:attrNameLst>
                                      </p:cBhvr>
                                      <p:to>
                                        <p:strVal val="visible"/>
                                      </p:to>
                                    </p:set>
                                    <p:anim calcmode="lin" valueType="num">
                                      <p:cBhvr additive="base">
                                        <p:cTn id="19" dur="500" fill="hold"/>
                                        <p:tgtEl>
                                          <p:spTgt spid="26630"/>
                                        </p:tgtEl>
                                        <p:attrNameLst>
                                          <p:attrName>ppt_x</p:attrName>
                                        </p:attrNameLst>
                                      </p:cBhvr>
                                      <p:tavLst>
                                        <p:tav tm="0">
                                          <p:val>
                                            <p:strVal val="#ppt_x"/>
                                          </p:val>
                                        </p:tav>
                                        <p:tav tm="100000">
                                          <p:val>
                                            <p:strVal val="#ppt_x"/>
                                          </p:val>
                                        </p:tav>
                                      </p:tavLst>
                                    </p:anim>
                                    <p:anim calcmode="lin" valueType="num">
                                      <p:cBhvr additive="base">
                                        <p:cTn id="20" dur="500" fill="hold"/>
                                        <p:tgtEl>
                                          <p:spTgt spid="266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s-ES_tradnl" altLang="es-CL" sz="2400" b="1" smtClean="0"/>
              <a:t>Representación Gráfica para Datos cualitativos</a:t>
            </a:r>
            <a:endParaRPr lang="en-US" altLang="es-CL" sz="2400" b="1" smtClean="0"/>
          </a:p>
        </p:txBody>
      </p:sp>
      <p:sp>
        <p:nvSpPr>
          <p:cNvPr id="27651" name="Rectangle 3"/>
          <p:cNvSpPr>
            <a:spLocks noChangeArrowheads="1"/>
          </p:cNvSpPr>
          <p:nvPr/>
        </p:nvSpPr>
        <p:spPr bwMode="auto">
          <a:xfrm>
            <a:off x="468313" y="1773238"/>
            <a:ext cx="8064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b="1" dirty="0">
                <a:solidFill>
                  <a:srgbClr val="FF3300"/>
                </a:solidFill>
                <a:latin typeface="Arial" panose="020B0604020202020204" pitchFamily="34" charset="0"/>
              </a:rPr>
              <a:t>2.- Gráfico sectorial</a:t>
            </a:r>
          </a:p>
        </p:txBody>
      </p:sp>
      <p:sp>
        <p:nvSpPr>
          <p:cNvPr id="27652" name="Rectangle 4"/>
          <p:cNvSpPr>
            <a:spLocks noChangeArrowheads="1"/>
          </p:cNvSpPr>
          <p:nvPr/>
        </p:nvSpPr>
        <p:spPr bwMode="auto">
          <a:xfrm>
            <a:off x="539750" y="2432050"/>
            <a:ext cx="21590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eaLnBrk="1" hangingPunct="1">
              <a:spcBef>
                <a:spcPct val="0"/>
              </a:spcBef>
              <a:buClrTx/>
              <a:buSzTx/>
              <a:buFontTx/>
              <a:buNone/>
            </a:pPr>
            <a:r>
              <a:rPr lang="es-ES_tradnl" altLang="es-CL" sz="2000" dirty="0">
                <a:solidFill>
                  <a:schemeClr val="tx1"/>
                </a:solidFill>
                <a:latin typeface="Arial" panose="020B0604020202020204" pitchFamily="34" charset="0"/>
              </a:rPr>
              <a:t>Círculo dividido en porciones que representan las frecuencias relativas o porcentajes de una población o muestra perteneciente a diferentes categorías.</a:t>
            </a:r>
            <a:r>
              <a:rPr lang="en-US" altLang="es-CL" sz="2000" dirty="0">
                <a:solidFill>
                  <a:schemeClr val="tx1"/>
                </a:solidFill>
                <a:latin typeface="Arial" panose="020B0604020202020204" pitchFamily="34" charset="0"/>
              </a:rPr>
              <a:t> </a:t>
            </a:r>
          </a:p>
        </p:txBody>
      </p:sp>
      <p:sp>
        <p:nvSpPr>
          <p:cNvPr id="27653" name="Rectangle 5"/>
          <p:cNvSpPr>
            <a:spLocks noChangeArrowheads="1"/>
          </p:cNvSpPr>
          <p:nvPr/>
        </p:nvSpPr>
        <p:spPr bwMode="auto">
          <a:xfrm>
            <a:off x="2928938" y="2114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1"/>
              </a:buClr>
              <a:buSzPct val="100000"/>
              <a:buFont typeface="Symbol" panose="05050102010706020507" pitchFamily="18" charset="2"/>
              <a:buChar char=""/>
              <a:defRPr sz="2400">
                <a:solidFill>
                  <a:schemeClr val="tx2"/>
                </a:solidFill>
                <a:latin typeface="Candara" panose="020E0502030303020204" pitchFamily="34" charset="0"/>
              </a:defRPr>
            </a:lvl1pPr>
            <a:lvl2pPr marL="742950" indent="-285750">
              <a:spcBef>
                <a:spcPct val="20000"/>
              </a:spcBef>
              <a:buClr>
                <a:schemeClr val="accent1"/>
              </a:buClr>
              <a:buSzPct val="100000"/>
              <a:buFont typeface="Symbol" panose="05050102010706020507" pitchFamily="18" charset="2"/>
              <a:buChar char=""/>
              <a:defRPr sz="2200">
                <a:solidFill>
                  <a:schemeClr val="tx2"/>
                </a:solidFill>
                <a:latin typeface="Candara" panose="020E0502030303020204" pitchFamily="34" charset="0"/>
              </a:defRPr>
            </a:lvl2pPr>
            <a:lvl3pPr marL="1143000" indent="-228600">
              <a:spcBef>
                <a:spcPct val="20000"/>
              </a:spcBef>
              <a:buClr>
                <a:schemeClr val="accent1"/>
              </a:buClr>
              <a:buSzPct val="100000"/>
              <a:buFont typeface="Symbol" panose="05050102010706020507" pitchFamily="18" charset="2"/>
              <a:buChar char=""/>
              <a:defRPr sz="2000">
                <a:solidFill>
                  <a:schemeClr val="tx2"/>
                </a:solidFill>
                <a:latin typeface="Candara" panose="020E0502030303020204" pitchFamily="34" charset="0"/>
              </a:defRPr>
            </a:lvl3pPr>
            <a:lvl4pPr marL="1600200" indent="-228600">
              <a:spcBef>
                <a:spcPct val="20000"/>
              </a:spcBef>
              <a:buClr>
                <a:schemeClr val="accent1"/>
              </a:buClr>
              <a:buSzPct val="100000"/>
              <a:buFont typeface="Symbol" panose="05050102010706020507" pitchFamily="18" charset="2"/>
              <a:buChar char=""/>
              <a:defRPr>
                <a:solidFill>
                  <a:schemeClr val="tx2"/>
                </a:solidFill>
                <a:latin typeface="Candara" panose="020E0502030303020204" pitchFamily="34" charset="0"/>
              </a:defRPr>
            </a:lvl4pPr>
            <a:lvl5pPr marL="2057400" indent="-228600">
              <a:spcBef>
                <a:spcPct val="20000"/>
              </a:spcBef>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5pPr>
            <a:lvl6pPr marL="25146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6pPr>
            <a:lvl7pPr marL="29718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7pPr>
            <a:lvl8pPr marL="34290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8pPr>
            <a:lvl9pPr marL="3886200" indent="-228600" eaLnBrk="0" fontAlgn="base" hangingPunct="0">
              <a:spcBef>
                <a:spcPct val="20000"/>
              </a:spcBef>
              <a:spcAft>
                <a:spcPct val="0"/>
              </a:spcAft>
              <a:buClr>
                <a:schemeClr val="accent1"/>
              </a:buClr>
              <a:buSzPct val="100000"/>
              <a:buFont typeface="Symbol" panose="05050102010706020507" pitchFamily="18" charset="2"/>
              <a:buChar char=""/>
              <a:defRPr sz="1600">
                <a:solidFill>
                  <a:schemeClr val="tx2"/>
                </a:solidFill>
                <a:latin typeface="Candara" panose="020E0502030303020204" pitchFamily="34" charset="0"/>
              </a:defRPr>
            </a:lvl9pPr>
          </a:lstStyle>
          <a:p>
            <a:pPr algn="ctr" eaLnBrk="1" hangingPunct="1">
              <a:buClr>
                <a:srgbClr val="FF3300"/>
              </a:buClr>
              <a:buSzTx/>
              <a:buFontTx/>
              <a:buNone/>
            </a:pPr>
            <a:endParaRPr lang="es-CL" altLang="es-CL">
              <a:solidFill>
                <a:schemeClr val="tx1"/>
              </a:solidFill>
              <a:latin typeface="Verdana" panose="020B0604030504040204" pitchFamily="34" charset="0"/>
            </a:endParaRPr>
          </a:p>
        </p:txBody>
      </p:sp>
      <p:graphicFrame>
        <p:nvGraphicFramePr>
          <p:cNvPr id="27654" name="Object 6"/>
          <p:cNvGraphicFramePr>
            <a:graphicFrameLocks noChangeAspect="1"/>
          </p:cNvGraphicFramePr>
          <p:nvPr/>
        </p:nvGraphicFramePr>
        <p:xfrm>
          <a:off x="3733800" y="1981200"/>
          <a:ext cx="4886325" cy="3908425"/>
        </p:xfrm>
        <a:graphic>
          <a:graphicData uri="http://schemas.openxmlformats.org/presentationml/2006/ole">
            <mc:AlternateContent xmlns:mc="http://schemas.openxmlformats.org/markup-compatibility/2006">
              <mc:Choice xmlns:v="urn:schemas-microsoft-com:vml" Requires="v">
                <p:oleObj spid="_x0000_s27656" r:id="rId3" imgW="3572561" imgH="2853233" progId="StaticEnhancedMetafile">
                  <p:embed/>
                </p:oleObj>
              </mc:Choice>
              <mc:Fallback>
                <p:oleObj r:id="rId3" imgW="3572561" imgH="2853233" progId="StaticEnhancedMetafile">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1981200"/>
                        <a:ext cx="4886325"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 calcmode="lin" valueType="num">
                                      <p:cBhvr additive="base">
                                        <p:cTn id="7" dur="500" fill="hold"/>
                                        <p:tgtEl>
                                          <p:spTgt spid="27651"/>
                                        </p:tgtEl>
                                        <p:attrNameLst>
                                          <p:attrName>ppt_x</p:attrName>
                                        </p:attrNameLst>
                                      </p:cBhvr>
                                      <p:tavLst>
                                        <p:tav tm="0">
                                          <p:val>
                                            <p:strVal val="#ppt_x"/>
                                          </p:val>
                                        </p:tav>
                                        <p:tav tm="100000">
                                          <p:val>
                                            <p:strVal val="#ppt_x"/>
                                          </p:val>
                                        </p:tav>
                                      </p:tavLst>
                                    </p:anim>
                                    <p:anim calcmode="lin" valueType="num">
                                      <p:cBhvr additive="base">
                                        <p:cTn id="8" dur="500" fill="hold"/>
                                        <p:tgtEl>
                                          <p:spTgt spid="276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2">
                                            <p:txEl>
                                              <p:pRg st="0" end="0"/>
                                            </p:txEl>
                                          </p:spTgt>
                                        </p:tgtEl>
                                        <p:attrNameLst>
                                          <p:attrName>style.visibility</p:attrName>
                                        </p:attrNameLst>
                                      </p:cBhvr>
                                      <p:to>
                                        <p:strVal val="visible"/>
                                      </p:to>
                                    </p:set>
                                    <p:anim calcmode="lin" valueType="num">
                                      <p:cBhvr additive="base">
                                        <p:cTn id="13" dur="500" fill="hold"/>
                                        <p:tgtEl>
                                          <p:spTgt spid="2765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4"/>
                                        </p:tgtEl>
                                        <p:attrNameLst>
                                          <p:attrName>style.visibility</p:attrName>
                                        </p:attrNameLst>
                                      </p:cBhvr>
                                      <p:to>
                                        <p:strVal val="visible"/>
                                      </p:to>
                                    </p:set>
                                    <p:anim calcmode="lin" valueType="num">
                                      <p:cBhvr additive="base">
                                        <p:cTn id="19" dur="500" fill="hold"/>
                                        <p:tgtEl>
                                          <p:spTgt spid="27654"/>
                                        </p:tgtEl>
                                        <p:attrNameLst>
                                          <p:attrName>ppt_x</p:attrName>
                                        </p:attrNameLst>
                                      </p:cBhvr>
                                      <p:tavLst>
                                        <p:tav tm="0">
                                          <p:val>
                                            <p:strVal val="#ppt_x"/>
                                          </p:val>
                                        </p:tav>
                                        <p:tav tm="100000">
                                          <p:val>
                                            <p:strVal val="#ppt_x"/>
                                          </p:val>
                                        </p:tav>
                                      </p:tavLst>
                                    </p:anim>
                                    <p:anim calcmode="lin" valueType="num">
                                      <p:cBhvr additive="base">
                                        <p:cTn id="20" dur="500" fill="hold"/>
                                        <p:tgtEl>
                                          <p:spTgt spid="276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
            <a:srgbClr val="FF3300"/>
          </a:buClr>
          <a:buSzTx/>
          <a:buFontTx/>
          <a:buNone/>
          <a:tabLst/>
          <a:defRPr kumimoji="0" lang="es-ES"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
            <a:srgbClr val="FF3300"/>
          </a:buClr>
          <a:buSzTx/>
          <a:buFontTx/>
          <a:buNone/>
          <a:tabLst/>
          <a:defRPr kumimoji="0" lang="es-ES"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orma de onda">
  <a:themeElements>
    <a:clrScheme name="Forma de onda">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plantilla_OnLine_V2</Template>
  <TotalTime>547</TotalTime>
  <Words>813</Words>
  <Application>Microsoft Office PowerPoint</Application>
  <PresentationFormat>Presentación en pantalla (4:3)</PresentationFormat>
  <Paragraphs>217</Paragraphs>
  <Slides>18</Slides>
  <Notes>1</Notes>
  <HiddenSlides>0</HiddenSlides>
  <MMClips>0</MMClips>
  <ScaleCrop>false</ScaleCrop>
  <HeadingPairs>
    <vt:vector size="8" baseType="variant">
      <vt:variant>
        <vt:lpstr>Fuentes usadas</vt:lpstr>
      </vt:variant>
      <vt:variant>
        <vt:i4>8</vt:i4>
      </vt:variant>
      <vt:variant>
        <vt:lpstr>Tema</vt:lpstr>
      </vt:variant>
      <vt:variant>
        <vt:i4>2</vt:i4>
      </vt:variant>
      <vt:variant>
        <vt:lpstr>Servidores OLE incrustados</vt:lpstr>
      </vt:variant>
      <vt:variant>
        <vt:i4>3</vt:i4>
      </vt:variant>
      <vt:variant>
        <vt:lpstr>Títulos de diapositiva</vt:lpstr>
      </vt:variant>
      <vt:variant>
        <vt:i4>18</vt:i4>
      </vt:variant>
    </vt:vector>
  </HeadingPairs>
  <TitlesOfParts>
    <vt:vector size="31" baseType="lpstr">
      <vt:lpstr>Verdana</vt:lpstr>
      <vt:lpstr>Arial</vt:lpstr>
      <vt:lpstr>Times New Roman</vt:lpstr>
      <vt:lpstr>Candara</vt:lpstr>
      <vt:lpstr>Symbol</vt:lpstr>
      <vt:lpstr>Wingdings</vt:lpstr>
      <vt:lpstr>Calibri</vt:lpstr>
      <vt:lpstr>Courier New</vt:lpstr>
      <vt:lpstr>Diseño personalizado</vt:lpstr>
      <vt:lpstr>Forma de onda</vt:lpstr>
      <vt:lpstr>Gráfico de Microsoft Excel</vt:lpstr>
      <vt:lpstr>Imagen (Metarchivo mejorado)</vt:lpstr>
      <vt:lpstr>Gráfico de Microsoft Office Excel</vt:lpstr>
      <vt:lpstr>Conceptos Estadística Descriptiva</vt:lpstr>
      <vt:lpstr>Recordando conceptos Previos</vt:lpstr>
      <vt:lpstr>Presentación de PowerPoint</vt:lpstr>
      <vt:lpstr>Organización de los Datos</vt:lpstr>
      <vt:lpstr>Ejemplo:</vt:lpstr>
      <vt:lpstr>Datos Cualitativos en bruto </vt:lpstr>
      <vt:lpstr>Datos cualitativos Agrupados  en Distribuciones de Frecuencias</vt:lpstr>
      <vt:lpstr>Representación Gráfica para Datos cualitativos </vt:lpstr>
      <vt:lpstr>Representación Gráfica para Datos cualitativos</vt:lpstr>
      <vt:lpstr>Datos Cuantitativos en Bruto </vt:lpstr>
      <vt:lpstr>  Exploración de Datos Cuantitativos en Bruto: Diagrama de tallo y hojas </vt:lpstr>
      <vt:lpstr>Diagrama de tallo y hojas (Otro Ejemplo)</vt:lpstr>
      <vt:lpstr>Diagrama de tallo: Output programa SPSS 14.0</vt:lpstr>
      <vt:lpstr>Datos cuantitativos</vt:lpstr>
      <vt:lpstr>Datos cuantitativos</vt:lpstr>
      <vt:lpstr>Distribución de frecuencias para Datos cuantitativos continuos</vt:lpstr>
      <vt:lpstr>Representación Gráfica para datos Cuantitativos continuos </vt:lpstr>
      <vt:lpstr>Representación Gráfica para datos Cuantitativos continuos</vt:lpstr>
    </vt:vector>
  </TitlesOfParts>
  <Company>Casa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Nombre del Curso Código del Curso  Nombre de Escuela</dc:title>
  <dc:creator>Andrés Antivilo</dc:creator>
  <cp:lastModifiedBy>Usuario</cp:lastModifiedBy>
  <cp:revision>74</cp:revision>
  <dcterms:created xsi:type="dcterms:W3CDTF">2006-06-14T14:49:03Z</dcterms:created>
  <dcterms:modified xsi:type="dcterms:W3CDTF">2020-10-12T23:04:52Z</dcterms:modified>
</cp:coreProperties>
</file>