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67" r:id="rId3"/>
    <p:sldId id="268" r:id="rId4"/>
    <p:sldId id="269" r:id="rId5"/>
    <p:sldId id="270" r:id="rId6"/>
    <p:sldId id="271" r:id="rId7"/>
    <p:sldId id="272" r:id="rId8"/>
    <p:sldId id="273" r:id="rId9"/>
    <p:sldId id="274" r:id="rId10"/>
    <p:sldId id="276" r:id="rId11"/>
    <p:sldId id="27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6"/>
    <p:restoredTop sz="86442"/>
  </p:normalViewPr>
  <p:slideViewPr>
    <p:cSldViewPr snapToGrid="0" snapToObjects="1">
      <p:cViewPr varScale="1">
        <p:scale>
          <a:sx n="98" d="100"/>
          <a:sy n="98" d="100"/>
        </p:scale>
        <p:origin x="114" y="2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0B937-8476-1349-8A94-588FE413F48A}" type="datetimeFigureOut">
              <a:rPr lang="es-ES_tradnl" smtClean="0"/>
              <a:t>26/09/2023</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EB9123-E799-3D48-9DDF-B5D479A2917F}" type="slidenum">
              <a:rPr lang="es-ES_tradnl" smtClean="0"/>
              <a:t>‹Nº›</a:t>
            </a:fld>
            <a:endParaRPr lang="es-ES_tradnl"/>
          </a:p>
        </p:txBody>
      </p:sp>
    </p:spTree>
    <p:extLst>
      <p:ext uri="{BB962C8B-B14F-4D97-AF65-F5344CB8AC3E}">
        <p14:creationId xmlns:p14="http://schemas.microsoft.com/office/powerpoint/2010/main" val="1992772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57EB9123-E799-3D48-9DDF-B5D479A2917F}" type="slidenum">
              <a:rPr lang="es-ES_tradnl" smtClean="0"/>
              <a:t>1</a:t>
            </a:fld>
            <a:endParaRPr lang="es-ES_tradnl"/>
          </a:p>
        </p:txBody>
      </p:sp>
    </p:spTree>
    <p:extLst>
      <p:ext uri="{BB962C8B-B14F-4D97-AF65-F5344CB8AC3E}">
        <p14:creationId xmlns:p14="http://schemas.microsoft.com/office/powerpoint/2010/main" val="2101653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57EB9123-E799-3D48-9DDF-B5D479A2917F}" type="slidenum">
              <a:rPr lang="es-ES_tradnl" smtClean="0"/>
              <a:t>10</a:t>
            </a:fld>
            <a:endParaRPr lang="es-ES_tradnl"/>
          </a:p>
        </p:txBody>
      </p:sp>
    </p:spTree>
    <p:extLst>
      <p:ext uri="{BB962C8B-B14F-4D97-AF65-F5344CB8AC3E}">
        <p14:creationId xmlns:p14="http://schemas.microsoft.com/office/powerpoint/2010/main" val="2740983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57EB9123-E799-3D48-9DDF-B5D479A2917F}" type="slidenum">
              <a:rPr lang="es-ES_tradnl" smtClean="0"/>
              <a:t>11</a:t>
            </a:fld>
            <a:endParaRPr lang="es-ES_tradnl"/>
          </a:p>
        </p:txBody>
      </p:sp>
    </p:spTree>
    <p:extLst>
      <p:ext uri="{BB962C8B-B14F-4D97-AF65-F5344CB8AC3E}">
        <p14:creationId xmlns:p14="http://schemas.microsoft.com/office/powerpoint/2010/main" val="4047717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57EB9123-E799-3D48-9DDF-B5D479A2917F}" type="slidenum">
              <a:rPr lang="es-ES_tradnl" smtClean="0"/>
              <a:t>2</a:t>
            </a:fld>
            <a:endParaRPr lang="es-ES_tradnl"/>
          </a:p>
        </p:txBody>
      </p:sp>
    </p:spTree>
    <p:extLst>
      <p:ext uri="{BB962C8B-B14F-4D97-AF65-F5344CB8AC3E}">
        <p14:creationId xmlns:p14="http://schemas.microsoft.com/office/powerpoint/2010/main" val="166622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57EB9123-E799-3D48-9DDF-B5D479A2917F}" type="slidenum">
              <a:rPr lang="es-ES_tradnl" smtClean="0"/>
              <a:t>3</a:t>
            </a:fld>
            <a:endParaRPr lang="es-ES_tradnl"/>
          </a:p>
        </p:txBody>
      </p:sp>
    </p:spTree>
    <p:extLst>
      <p:ext uri="{BB962C8B-B14F-4D97-AF65-F5344CB8AC3E}">
        <p14:creationId xmlns:p14="http://schemas.microsoft.com/office/powerpoint/2010/main" val="148012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57EB9123-E799-3D48-9DDF-B5D479A2917F}" type="slidenum">
              <a:rPr lang="es-ES_tradnl" smtClean="0"/>
              <a:t>4</a:t>
            </a:fld>
            <a:endParaRPr lang="es-ES_tradnl"/>
          </a:p>
        </p:txBody>
      </p:sp>
    </p:spTree>
    <p:extLst>
      <p:ext uri="{BB962C8B-B14F-4D97-AF65-F5344CB8AC3E}">
        <p14:creationId xmlns:p14="http://schemas.microsoft.com/office/powerpoint/2010/main" val="919892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57EB9123-E799-3D48-9DDF-B5D479A2917F}" type="slidenum">
              <a:rPr lang="es-ES_tradnl" smtClean="0"/>
              <a:t>5</a:t>
            </a:fld>
            <a:endParaRPr lang="es-ES_tradnl"/>
          </a:p>
        </p:txBody>
      </p:sp>
    </p:spTree>
    <p:extLst>
      <p:ext uri="{BB962C8B-B14F-4D97-AF65-F5344CB8AC3E}">
        <p14:creationId xmlns:p14="http://schemas.microsoft.com/office/powerpoint/2010/main" val="711586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57EB9123-E799-3D48-9DDF-B5D479A2917F}" type="slidenum">
              <a:rPr lang="es-ES_tradnl" smtClean="0"/>
              <a:t>6</a:t>
            </a:fld>
            <a:endParaRPr lang="es-ES_tradnl"/>
          </a:p>
        </p:txBody>
      </p:sp>
    </p:spTree>
    <p:extLst>
      <p:ext uri="{BB962C8B-B14F-4D97-AF65-F5344CB8AC3E}">
        <p14:creationId xmlns:p14="http://schemas.microsoft.com/office/powerpoint/2010/main" val="247649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57EB9123-E799-3D48-9DDF-B5D479A2917F}" type="slidenum">
              <a:rPr lang="es-ES_tradnl" smtClean="0"/>
              <a:t>7</a:t>
            </a:fld>
            <a:endParaRPr lang="es-ES_tradnl"/>
          </a:p>
        </p:txBody>
      </p:sp>
    </p:spTree>
    <p:extLst>
      <p:ext uri="{BB962C8B-B14F-4D97-AF65-F5344CB8AC3E}">
        <p14:creationId xmlns:p14="http://schemas.microsoft.com/office/powerpoint/2010/main" val="2596974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57EB9123-E799-3D48-9DDF-B5D479A2917F}" type="slidenum">
              <a:rPr lang="es-ES_tradnl" smtClean="0"/>
              <a:t>8</a:t>
            </a:fld>
            <a:endParaRPr lang="es-ES_tradnl"/>
          </a:p>
        </p:txBody>
      </p:sp>
    </p:spTree>
    <p:extLst>
      <p:ext uri="{BB962C8B-B14F-4D97-AF65-F5344CB8AC3E}">
        <p14:creationId xmlns:p14="http://schemas.microsoft.com/office/powerpoint/2010/main" val="356311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57EB9123-E799-3D48-9DDF-B5D479A2917F}" type="slidenum">
              <a:rPr lang="es-ES_tradnl" smtClean="0"/>
              <a:t>9</a:t>
            </a:fld>
            <a:endParaRPr lang="es-ES_tradnl"/>
          </a:p>
        </p:txBody>
      </p:sp>
    </p:spTree>
    <p:extLst>
      <p:ext uri="{BB962C8B-B14F-4D97-AF65-F5344CB8AC3E}">
        <p14:creationId xmlns:p14="http://schemas.microsoft.com/office/powerpoint/2010/main" val="3498342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A61015F-7CC6-4D0A-9D87-873EA4C304CC}" type="datetimeFigureOut">
              <a:rPr lang="en-US"/>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1024128" y="2967788"/>
            <a:ext cx="4754880" cy="3341572"/>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5990888" y="2967788"/>
            <a:ext cx="4754880" cy="3341572"/>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a:t>9/26/2023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a:t>9/26/2023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05C68B11-C5A8-448C-8CE9-B1A273C79CFC}" type="datetimeFigureOut">
              <a:rPr lang="en-US"/>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C7616CA0-919D-4A49-9C8A-62FDFB3A5183}" type="datetimeFigureOut">
              <a:rPr lang="en-US"/>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a:pPr/>
              <a:t>9/26/2023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76345A-6B2D-334B-9FA4-6C473CEB9288}"/>
              </a:ext>
            </a:extLst>
          </p:cNvPr>
          <p:cNvSpPr>
            <a:spLocks noGrp="1"/>
          </p:cNvSpPr>
          <p:nvPr>
            <p:ph type="ctrTitle"/>
          </p:nvPr>
        </p:nvSpPr>
        <p:spPr/>
        <p:txBody>
          <a:bodyPr>
            <a:noAutofit/>
          </a:bodyPr>
          <a:lstStyle/>
          <a:p>
            <a:r>
              <a:rPr lang="es-CL" sz="4400" dirty="0"/>
              <a:t>Psicología de la personalidad</a:t>
            </a:r>
            <a:br>
              <a:rPr lang="es-CL" sz="4400" dirty="0"/>
            </a:br>
            <a:r>
              <a:rPr lang="es-CL" sz="2800" dirty="0"/>
              <a:t>Prof. Danilo sanhueza </a:t>
            </a:r>
            <a:endParaRPr lang="es-CL" sz="4400" dirty="0"/>
          </a:p>
        </p:txBody>
      </p:sp>
      <p:sp>
        <p:nvSpPr>
          <p:cNvPr id="3" name="Subtítulo 2">
            <a:extLst>
              <a:ext uri="{FF2B5EF4-FFF2-40B4-BE49-F238E27FC236}">
                <a16:creationId xmlns:a16="http://schemas.microsoft.com/office/drawing/2014/main" id="{5FAFF811-997E-9144-A98F-FEC3994A1159}"/>
              </a:ext>
            </a:extLst>
          </p:cNvPr>
          <p:cNvSpPr>
            <a:spLocks noGrp="1"/>
          </p:cNvSpPr>
          <p:nvPr>
            <p:ph type="subTitle" idx="1"/>
          </p:nvPr>
        </p:nvSpPr>
        <p:spPr>
          <a:xfrm>
            <a:off x="8610599" y="4960137"/>
            <a:ext cx="3401291" cy="1463040"/>
          </a:xfrm>
        </p:spPr>
        <p:txBody>
          <a:bodyPr>
            <a:normAutofit/>
          </a:bodyPr>
          <a:lstStyle/>
          <a:p>
            <a:r>
              <a:rPr lang="es-CL" sz="1400" dirty="0"/>
              <a:t>Clase 4. Teorías psicoanalíticas de la Personalidad: nociones de carácter y estructuración psíquica. </a:t>
            </a:r>
          </a:p>
        </p:txBody>
      </p:sp>
    </p:spTree>
    <p:extLst>
      <p:ext uri="{BB962C8B-B14F-4D97-AF65-F5344CB8AC3E}">
        <p14:creationId xmlns:p14="http://schemas.microsoft.com/office/powerpoint/2010/main" val="782938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B5A50-6076-6044-B712-43D617481AD3}"/>
              </a:ext>
            </a:extLst>
          </p:cNvPr>
          <p:cNvSpPr>
            <a:spLocks noGrp="1"/>
          </p:cNvSpPr>
          <p:nvPr>
            <p:ph type="title"/>
          </p:nvPr>
        </p:nvSpPr>
        <p:spPr/>
        <p:txBody>
          <a:bodyPr>
            <a:normAutofit/>
          </a:bodyPr>
          <a:lstStyle/>
          <a:p>
            <a:r>
              <a:rPr lang="es-ES_tradnl" sz="4000" dirty="0"/>
              <a:t>Sexualidad infantil y carácter anal</a:t>
            </a:r>
          </a:p>
        </p:txBody>
      </p:sp>
      <p:sp>
        <p:nvSpPr>
          <p:cNvPr id="3" name="Marcador de contenido 2">
            <a:extLst>
              <a:ext uri="{FF2B5EF4-FFF2-40B4-BE49-F238E27FC236}">
                <a16:creationId xmlns:a16="http://schemas.microsoft.com/office/drawing/2014/main" id="{A68C642E-4F19-CE46-AB7A-5A731F59B3DA}"/>
              </a:ext>
            </a:extLst>
          </p:cNvPr>
          <p:cNvSpPr>
            <a:spLocks noGrp="1"/>
          </p:cNvSpPr>
          <p:nvPr>
            <p:ph idx="1"/>
          </p:nvPr>
        </p:nvSpPr>
        <p:spPr/>
        <p:txBody>
          <a:bodyPr>
            <a:normAutofit/>
          </a:bodyPr>
          <a:lstStyle/>
          <a:p>
            <a:pPr>
              <a:buFont typeface="Arial" panose="020B0604020202020204" pitchFamily="34" charset="0"/>
              <a:buChar char="•"/>
            </a:pPr>
            <a:r>
              <a:rPr lang="es-ES_tradnl" sz="1800" dirty="0"/>
              <a:t> En la historia de estos pacientes, suelen aparecer indicios de dificultades importantes vividas en su infancia, en relación con la educación de las funciones excretoras (dilaciones, resistencias, ”accidentes”). Junto con ello, suele aparecer un gran interés por todo lo que implica esta función. </a:t>
            </a:r>
          </a:p>
          <a:p>
            <a:pPr>
              <a:buFont typeface="Arial" panose="020B0604020202020204" pitchFamily="34" charset="0"/>
              <a:buChar char="•"/>
            </a:pPr>
            <a:r>
              <a:rPr lang="es-ES_tradnl" sz="1800" dirty="0"/>
              <a:t> Estas tendencias aparentemente desaparecen en algún momento del desarrollo, lo que permite integrar una pregunta por los destinos que tendrían esas tendencias con posterioridad.</a:t>
            </a:r>
          </a:p>
          <a:p>
            <a:pPr>
              <a:buFont typeface="Arial" panose="020B0604020202020204" pitchFamily="34" charset="0"/>
              <a:buChar char="•"/>
            </a:pPr>
            <a:r>
              <a:rPr lang="es-ES_tradnl" sz="1800" dirty="0"/>
              <a:t> Los rasgos del carácter anal serían las prolongaciones deformadas de esas antiguas tendencias pulsionales, formadas gracias a la participación de distintos mecanismos inconscientes.</a:t>
            </a:r>
          </a:p>
        </p:txBody>
      </p:sp>
    </p:spTree>
    <p:extLst>
      <p:ext uri="{BB962C8B-B14F-4D97-AF65-F5344CB8AC3E}">
        <p14:creationId xmlns:p14="http://schemas.microsoft.com/office/powerpoint/2010/main" val="3717901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0DEFCA-80F1-0C47-BFCC-FD0F39544C79}"/>
              </a:ext>
            </a:extLst>
          </p:cNvPr>
          <p:cNvSpPr>
            <a:spLocks noGrp="1"/>
          </p:cNvSpPr>
          <p:nvPr>
            <p:ph type="title"/>
          </p:nvPr>
        </p:nvSpPr>
        <p:spPr/>
        <p:txBody>
          <a:bodyPr>
            <a:normAutofit/>
          </a:bodyPr>
          <a:lstStyle/>
          <a:p>
            <a:r>
              <a:rPr lang="es-ES_tradnl" sz="4400" dirty="0"/>
              <a:t>Sexualidad infantil y carácter anal</a:t>
            </a:r>
          </a:p>
        </p:txBody>
      </p:sp>
      <p:sp>
        <p:nvSpPr>
          <p:cNvPr id="3" name="Marcador de contenido 2">
            <a:extLst>
              <a:ext uri="{FF2B5EF4-FFF2-40B4-BE49-F238E27FC236}">
                <a16:creationId xmlns:a16="http://schemas.microsoft.com/office/drawing/2014/main" id="{7889D3F3-97BC-D842-A1E9-1E656A1BBFB0}"/>
              </a:ext>
            </a:extLst>
          </p:cNvPr>
          <p:cNvSpPr>
            <a:spLocks noGrp="1"/>
          </p:cNvSpPr>
          <p:nvPr>
            <p:ph idx="1"/>
          </p:nvPr>
        </p:nvSpPr>
        <p:spPr>
          <a:xfrm>
            <a:off x="892098" y="1873405"/>
            <a:ext cx="9852103" cy="4661210"/>
          </a:xfrm>
        </p:spPr>
        <p:txBody>
          <a:bodyPr>
            <a:normAutofit/>
          </a:bodyPr>
          <a:lstStyle/>
          <a:p>
            <a:pPr>
              <a:buFont typeface="Arial" panose="020B0604020202020204" pitchFamily="34" charset="0"/>
              <a:buChar char="•"/>
            </a:pPr>
            <a:r>
              <a:rPr lang="es-ES_tradnl" sz="1800" dirty="0"/>
              <a:t> En la medida que son opuestas a los valores culturales, en la crianza de los niños las manifestaciones de su sexualidad se someten a un proceso de civilización, en la que las tendencias que no pueden encontrar satisfacción directa, deben ser sometidas a las reglas que rigen en la vida social. Dicho proceso va encauzando esas tendencias originarias hacia comportamientos y metas que sí son admisibles en la vida social. </a:t>
            </a:r>
          </a:p>
          <a:p>
            <a:pPr>
              <a:buFont typeface="Arial" panose="020B0604020202020204" pitchFamily="34" charset="0"/>
              <a:buChar char="•"/>
            </a:pPr>
            <a:r>
              <a:rPr lang="es-ES_tradnl" sz="1800" dirty="0"/>
              <a:t> El orden y la limpieza serían “formaciones reactivas”, actitudes opuestas al deseo o interés originario, como una defensa que ocupa la misma energía de esos impulsos para oponerse a ellos. </a:t>
            </a:r>
          </a:p>
          <a:p>
            <a:pPr>
              <a:buFont typeface="Arial" panose="020B0604020202020204" pitchFamily="34" charset="0"/>
              <a:buChar char="•"/>
            </a:pPr>
            <a:r>
              <a:rPr lang="es-ES_tradnl" sz="1800" dirty="0"/>
              <a:t> La pertinacia sería en parte la continuación de la porfía que parece caracterizar el comportamiento infantil en relación con las restricciones que la educación impone, y en parte, su sublimación, al desplazarse hacia otros ámbitos de la vida. </a:t>
            </a:r>
          </a:p>
          <a:p>
            <a:pPr>
              <a:buFont typeface="Arial" panose="020B0604020202020204" pitchFamily="34" charset="0"/>
              <a:buChar char="•"/>
            </a:pPr>
            <a:r>
              <a:rPr lang="es-ES_tradnl" sz="1800" dirty="0"/>
              <a:t> El ahorro sería producto de la sublimación de las inclinaciones hacia la caca en la infancia, encontrando en el interés y apego por el dinero un destino socialmente aceptado. Esto estaría facilitado por los poderosos lazos inconscientes entre ambos objetos.</a:t>
            </a:r>
          </a:p>
        </p:txBody>
      </p:sp>
    </p:spTree>
    <p:extLst>
      <p:ext uri="{BB962C8B-B14F-4D97-AF65-F5344CB8AC3E}">
        <p14:creationId xmlns:p14="http://schemas.microsoft.com/office/powerpoint/2010/main" val="1083973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F0019-A8AD-5A46-A8FA-9D7B80EBE25B}"/>
              </a:ext>
            </a:extLst>
          </p:cNvPr>
          <p:cNvSpPr>
            <a:spLocks noGrp="1"/>
          </p:cNvSpPr>
          <p:nvPr>
            <p:ph type="title"/>
          </p:nvPr>
        </p:nvSpPr>
        <p:spPr/>
        <p:txBody>
          <a:bodyPr>
            <a:normAutofit/>
          </a:bodyPr>
          <a:lstStyle/>
          <a:p>
            <a:r>
              <a:rPr lang="es-CL" sz="4000" dirty="0"/>
              <a:t>sinopsis de clases sobre psicoanálisis</a:t>
            </a:r>
          </a:p>
        </p:txBody>
      </p:sp>
      <p:sp>
        <p:nvSpPr>
          <p:cNvPr id="3" name="Marcador de contenido 2">
            <a:extLst>
              <a:ext uri="{FF2B5EF4-FFF2-40B4-BE49-F238E27FC236}">
                <a16:creationId xmlns:a16="http://schemas.microsoft.com/office/drawing/2014/main" id="{6A4E7167-FBA8-6647-A8EB-9E7A29DA2A6C}"/>
              </a:ext>
            </a:extLst>
          </p:cNvPr>
          <p:cNvSpPr>
            <a:spLocks noGrp="1"/>
          </p:cNvSpPr>
          <p:nvPr>
            <p:ph idx="1"/>
          </p:nvPr>
        </p:nvSpPr>
        <p:spPr/>
        <p:txBody>
          <a:bodyPr>
            <a:normAutofit/>
          </a:bodyPr>
          <a:lstStyle/>
          <a:p>
            <a:pPr marL="0" indent="0">
              <a:buNone/>
            </a:pPr>
            <a:r>
              <a:rPr lang="es-CL" sz="2000" dirty="0"/>
              <a:t>- Introducción al psicoanálisis de Sigmund Freud</a:t>
            </a:r>
          </a:p>
          <a:p>
            <a:pPr lvl="1">
              <a:buFont typeface="Courier New" panose="02070309020205020404" pitchFamily="49" charset="0"/>
              <a:buChar char="o"/>
            </a:pPr>
            <a:r>
              <a:rPr lang="es-CL" sz="1600" dirty="0"/>
              <a:t> Algunos aspectos centrales de la teoría psicoanalítica</a:t>
            </a:r>
          </a:p>
          <a:p>
            <a:pPr lvl="1">
              <a:buFont typeface="Courier New" panose="02070309020205020404" pitchFamily="49" charset="0"/>
              <a:buChar char="o"/>
            </a:pPr>
            <a:r>
              <a:rPr lang="es-CL" sz="1600" dirty="0"/>
              <a:t> Contexto de surgimiento del trabajo de Freud</a:t>
            </a:r>
          </a:p>
          <a:p>
            <a:pPr lvl="1">
              <a:buFont typeface="Courier New" panose="02070309020205020404" pitchFamily="49" charset="0"/>
              <a:buChar char="o"/>
            </a:pPr>
            <a:r>
              <a:rPr lang="es-CL" sz="1600" dirty="0"/>
              <a:t> La piedra angular del psicoanálisis: la teoría de la represión</a:t>
            </a:r>
          </a:p>
          <a:p>
            <a:pPr marL="0" indent="0">
              <a:buNone/>
            </a:pPr>
            <a:r>
              <a:rPr lang="es-CL" sz="2000" dirty="0"/>
              <a:t>- ¿Cómo entenderemos la idea de personalidad en psicoanálisis? Dos respuestas posibles…</a:t>
            </a:r>
          </a:p>
          <a:p>
            <a:pPr lvl="1">
              <a:buFont typeface="Courier New" panose="02070309020205020404" pitchFamily="49" charset="0"/>
              <a:buChar char="o"/>
            </a:pPr>
            <a:r>
              <a:rPr lang="es-CL" sz="1600" dirty="0"/>
              <a:t> La personalidad como carácter: el caso del carácter anal</a:t>
            </a:r>
          </a:p>
          <a:p>
            <a:pPr lvl="1">
              <a:buFont typeface="Courier New" panose="02070309020205020404" pitchFamily="49" charset="0"/>
              <a:buChar char="o"/>
            </a:pPr>
            <a:r>
              <a:rPr lang="es-CL" sz="1600" dirty="0"/>
              <a:t> La personalidad como estructura psíquica: Ello, yo y superyó</a:t>
            </a:r>
          </a:p>
          <a:p>
            <a:pPr lvl="1">
              <a:buFont typeface="Courier New" panose="02070309020205020404" pitchFamily="49" charset="0"/>
              <a:buChar char="o"/>
            </a:pPr>
            <a:endParaRPr lang="es-CL" sz="1600" dirty="0"/>
          </a:p>
          <a:p>
            <a:pPr marL="0" indent="0">
              <a:buNone/>
            </a:pPr>
            <a:endParaRPr lang="es-CL" sz="2000" dirty="0"/>
          </a:p>
          <a:p>
            <a:pPr marL="128016" lvl="1" indent="0">
              <a:buNone/>
            </a:pPr>
            <a:endParaRPr lang="es-CL" sz="2000" dirty="0"/>
          </a:p>
        </p:txBody>
      </p:sp>
    </p:spTree>
    <p:extLst>
      <p:ext uri="{BB962C8B-B14F-4D97-AF65-F5344CB8AC3E}">
        <p14:creationId xmlns:p14="http://schemas.microsoft.com/office/powerpoint/2010/main" val="94611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AFD342-7879-2448-AB15-114164056B1F}"/>
              </a:ext>
            </a:extLst>
          </p:cNvPr>
          <p:cNvSpPr>
            <a:spLocks noGrp="1"/>
          </p:cNvSpPr>
          <p:nvPr>
            <p:ph type="title"/>
          </p:nvPr>
        </p:nvSpPr>
        <p:spPr/>
        <p:txBody>
          <a:bodyPr>
            <a:normAutofit/>
          </a:bodyPr>
          <a:lstStyle/>
          <a:p>
            <a:r>
              <a:rPr lang="es-CL" sz="4400" dirty="0"/>
              <a:t>Sobre sigmund freud y su obra </a:t>
            </a:r>
          </a:p>
        </p:txBody>
      </p:sp>
      <p:sp>
        <p:nvSpPr>
          <p:cNvPr id="3" name="Marcador de contenido 2">
            <a:extLst>
              <a:ext uri="{FF2B5EF4-FFF2-40B4-BE49-F238E27FC236}">
                <a16:creationId xmlns:a16="http://schemas.microsoft.com/office/drawing/2014/main" id="{AC424F7A-B4DC-CC48-8523-B38269A8B435}"/>
              </a:ext>
            </a:extLst>
          </p:cNvPr>
          <p:cNvSpPr>
            <a:spLocks noGrp="1"/>
          </p:cNvSpPr>
          <p:nvPr>
            <p:ph idx="1"/>
          </p:nvPr>
        </p:nvSpPr>
        <p:spPr>
          <a:xfrm>
            <a:off x="1024128" y="1710266"/>
            <a:ext cx="10524405" cy="1202434"/>
          </a:xfrm>
        </p:spPr>
        <p:txBody>
          <a:bodyPr>
            <a:normAutofit/>
          </a:bodyPr>
          <a:lstStyle/>
          <a:p>
            <a:r>
              <a:rPr lang="es-CL" sz="1800" dirty="0"/>
              <a:t>La obra de Sigmund Freud es un cuerpo vasto, complejo y cambiante de conocimientos. Es el fruto del esfuerzo por teorizar las experiencias clínicas recabadas a lo largo de más de cuatro décadas de trabajo con pacientes. Sus controversiales ideas han influenciado profundamente el pensamiento moderno, mucho más allá de la psicología clínica. </a:t>
            </a:r>
          </a:p>
        </p:txBody>
      </p:sp>
      <p:pic>
        <p:nvPicPr>
          <p:cNvPr id="4" name="Imagen 3">
            <a:extLst>
              <a:ext uri="{FF2B5EF4-FFF2-40B4-BE49-F238E27FC236}">
                <a16:creationId xmlns:a16="http://schemas.microsoft.com/office/drawing/2014/main" id="{9266A7A7-095B-A242-91B0-7DF5BCAB2D21}"/>
              </a:ext>
            </a:extLst>
          </p:cNvPr>
          <p:cNvPicPr>
            <a:picLocks noChangeAspect="1"/>
          </p:cNvPicPr>
          <p:nvPr/>
        </p:nvPicPr>
        <p:blipFill>
          <a:blip r:embed="rId3"/>
          <a:stretch>
            <a:fillRect/>
          </a:stretch>
        </p:blipFill>
        <p:spPr>
          <a:xfrm>
            <a:off x="1024128" y="3014216"/>
            <a:ext cx="2577028" cy="3622156"/>
          </a:xfrm>
          <a:prstGeom prst="rect">
            <a:avLst/>
          </a:prstGeom>
        </p:spPr>
      </p:pic>
      <p:sp>
        <p:nvSpPr>
          <p:cNvPr id="6" name="CuadroTexto 5">
            <a:extLst>
              <a:ext uri="{FF2B5EF4-FFF2-40B4-BE49-F238E27FC236}">
                <a16:creationId xmlns:a16="http://schemas.microsoft.com/office/drawing/2014/main" id="{023970C8-B5AA-0D4C-9FA0-0468D25939DB}"/>
              </a:ext>
            </a:extLst>
          </p:cNvPr>
          <p:cNvSpPr txBox="1"/>
          <p:nvPr/>
        </p:nvSpPr>
        <p:spPr>
          <a:xfrm>
            <a:off x="4052711" y="3115733"/>
            <a:ext cx="7495822" cy="3539430"/>
          </a:xfrm>
          <a:prstGeom prst="rect">
            <a:avLst/>
          </a:prstGeom>
          <a:noFill/>
          <a:ln>
            <a:solidFill>
              <a:schemeClr val="accent1"/>
            </a:solidFill>
          </a:ln>
        </p:spPr>
        <p:txBody>
          <a:bodyPr wrap="square" rtlCol="0">
            <a:spAutoFit/>
          </a:bodyPr>
          <a:lstStyle/>
          <a:p>
            <a:r>
              <a:rPr lang="es-CL" sz="1600"/>
              <a:t>Sigmund Freud (Austria, 1856-1939)</a:t>
            </a:r>
          </a:p>
          <a:p>
            <a:pPr marL="285750" indent="-285750">
              <a:buClr>
                <a:srgbClr val="00B0F0"/>
              </a:buClr>
              <a:buFont typeface="Arial" panose="020B0604020202020204" pitchFamily="34" charset="0"/>
              <a:buChar char="•"/>
            </a:pPr>
            <a:r>
              <a:rPr lang="es-CL" sz="1600"/>
              <a:t>Médico neurólogo de formación, se desempeña primero como investigador de laboratorio. Su interés por el tratamiento de las las afecciones mentales lo llevaría a desempeñarse como clínico, experiencia que lo llevaría a proponer una novedosa teoría sobre los padecimientos mentales: el psicoanálisis, teoría de la cual es reconocido como su “padre”. </a:t>
            </a:r>
          </a:p>
          <a:p>
            <a:pPr marL="285750" indent="-285750">
              <a:buClr>
                <a:srgbClr val="00B0F0"/>
              </a:buClr>
              <a:buFont typeface="Arial" panose="020B0604020202020204" pitchFamily="34" charset="0"/>
              <a:buChar char="•"/>
            </a:pPr>
            <a:r>
              <a:rPr lang="es-CL" sz="1600"/>
              <a:t>Si bien el interés inicial de las propuestas de Freud era la comprensión de ciertos síntomas y padecimientos psíquicos, su trabajo también abarca otras temáticas y áreas, como la antropología, el arte, la sociología o la historia. </a:t>
            </a:r>
          </a:p>
          <a:p>
            <a:pPr marL="285750" indent="-285750">
              <a:buClr>
                <a:srgbClr val="00B0F0"/>
              </a:buClr>
              <a:buFont typeface="Arial" panose="020B0604020202020204" pitchFamily="34" charset="0"/>
              <a:buChar char="•"/>
            </a:pPr>
            <a:r>
              <a:rPr lang="es-CL" sz="1600"/>
              <a:t>Algunos términos relevantes en su obra: represión, inconsciente, síntoma, interpretación, asociación libre, pulsión, sexualidad, transferencia.</a:t>
            </a:r>
          </a:p>
        </p:txBody>
      </p:sp>
    </p:spTree>
    <p:extLst>
      <p:ext uri="{BB962C8B-B14F-4D97-AF65-F5344CB8AC3E}">
        <p14:creationId xmlns:p14="http://schemas.microsoft.com/office/powerpoint/2010/main" val="3933678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F4DD3D-57D8-CD42-A5D2-1A44DB8A1C68}"/>
              </a:ext>
            </a:extLst>
          </p:cNvPr>
          <p:cNvSpPr>
            <a:spLocks noGrp="1"/>
          </p:cNvSpPr>
          <p:nvPr>
            <p:ph type="title"/>
          </p:nvPr>
        </p:nvSpPr>
        <p:spPr/>
        <p:txBody>
          <a:bodyPr/>
          <a:lstStyle/>
          <a:p>
            <a:r>
              <a:rPr lang="es-CL" sz="4400" dirty="0"/>
              <a:t>Aspectos centrales de la teoría psicoanalítica</a:t>
            </a:r>
          </a:p>
        </p:txBody>
      </p:sp>
      <p:sp>
        <p:nvSpPr>
          <p:cNvPr id="3" name="Marcador de contenido 2">
            <a:extLst>
              <a:ext uri="{FF2B5EF4-FFF2-40B4-BE49-F238E27FC236}">
                <a16:creationId xmlns:a16="http://schemas.microsoft.com/office/drawing/2014/main" id="{2CA2BF1E-0D2F-EA41-99D8-7ECA2BF77D04}"/>
              </a:ext>
            </a:extLst>
          </p:cNvPr>
          <p:cNvSpPr>
            <a:spLocks noGrp="1"/>
          </p:cNvSpPr>
          <p:nvPr>
            <p:ph idx="1"/>
          </p:nvPr>
        </p:nvSpPr>
        <p:spPr/>
        <p:txBody>
          <a:bodyPr>
            <a:normAutofit/>
          </a:bodyPr>
          <a:lstStyle/>
          <a:p>
            <a:pPr>
              <a:buFont typeface="Arial" panose="020B0604020202020204" pitchFamily="34" charset="0"/>
              <a:buChar char="•"/>
            </a:pPr>
            <a:r>
              <a:rPr lang="es-CL" sz="1800" dirty="0"/>
              <a:t> Para comenzar… la metáfora del “giro copernicano”: el “yo” no es amo en su propia casa.</a:t>
            </a:r>
          </a:p>
          <a:p>
            <a:pPr>
              <a:buFont typeface="Arial" panose="020B0604020202020204" pitchFamily="34" charset="0"/>
              <a:buChar char="•"/>
            </a:pPr>
            <a:r>
              <a:rPr lang="es-CL" sz="1800" dirty="0"/>
              <a:t> La relación entre teoría y práctica (clínica), en el origen de la teoría y en el trabajo con los pacientes. </a:t>
            </a:r>
          </a:p>
          <a:p>
            <a:pPr>
              <a:buFont typeface="Arial" panose="020B0604020202020204" pitchFamily="34" charset="0"/>
              <a:buChar char="•"/>
            </a:pPr>
            <a:r>
              <a:rPr lang="es-CL" sz="1800" dirty="0"/>
              <a:t> Ilustración y romanticismo en la teoría freudiana. A propósito de la racionalidad científica y sus límites. </a:t>
            </a:r>
          </a:p>
          <a:p>
            <a:pPr>
              <a:buFont typeface="Arial" panose="020B0604020202020204" pitchFamily="34" charset="0"/>
              <a:buChar char="•"/>
            </a:pPr>
            <a:r>
              <a:rPr lang="es-CL" sz="1800" dirty="0"/>
              <a:t> El conflicto, lo inconsciente y el retorno como centrales en la comprensión psicoanalítica de los síntomas y la vida psíquica humana. </a:t>
            </a:r>
          </a:p>
          <a:p>
            <a:pPr>
              <a:buFont typeface="Arial" panose="020B0604020202020204" pitchFamily="34" charset="0"/>
              <a:buChar char="•"/>
            </a:pPr>
            <a:r>
              <a:rPr lang="es-CL" sz="1800" dirty="0"/>
              <a:t> Breves apuntes sobre la ética del psicoanálisis: la escucha, la singularidad, el continuo salud-enfermedad, el lazo analítico. </a:t>
            </a:r>
          </a:p>
        </p:txBody>
      </p:sp>
    </p:spTree>
    <p:extLst>
      <p:ext uri="{BB962C8B-B14F-4D97-AF65-F5344CB8AC3E}">
        <p14:creationId xmlns:p14="http://schemas.microsoft.com/office/powerpoint/2010/main" val="4108667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B846E-48E2-2D48-AA8D-632EF3B66E17}"/>
              </a:ext>
            </a:extLst>
          </p:cNvPr>
          <p:cNvSpPr>
            <a:spLocks noGrp="1"/>
          </p:cNvSpPr>
          <p:nvPr>
            <p:ph type="title"/>
          </p:nvPr>
        </p:nvSpPr>
        <p:spPr/>
        <p:txBody>
          <a:bodyPr/>
          <a:lstStyle/>
          <a:p>
            <a:r>
              <a:rPr lang="es-CL" sz="4400" dirty="0"/>
              <a:t>Contexto de surgimiento del trabajo de freud </a:t>
            </a:r>
          </a:p>
        </p:txBody>
      </p:sp>
      <p:sp>
        <p:nvSpPr>
          <p:cNvPr id="3" name="Marcador de contenido 2">
            <a:extLst>
              <a:ext uri="{FF2B5EF4-FFF2-40B4-BE49-F238E27FC236}">
                <a16:creationId xmlns:a16="http://schemas.microsoft.com/office/drawing/2014/main" id="{DC7598DC-51D5-694E-9ACB-98A01493200E}"/>
              </a:ext>
            </a:extLst>
          </p:cNvPr>
          <p:cNvSpPr>
            <a:spLocks noGrp="1"/>
          </p:cNvSpPr>
          <p:nvPr>
            <p:ph idx="1"/>
          </p:nvPr>
        </p:nvSpPr>
        <p:spPr>
          <a:xfrm>
            <a:off x="1024128" y="2285999"/>
            <a:ext cx="5568583" cy="4351867"/>
          </a:xfrm>
        </p:spPr>
        <p:txBody>
          <a:bodyPr>
            <a:normAutofit/>
          </a:bodyPr>
          <a:lstStyle/>
          <a:p>
            <a:pPr>
              <a:buFont typeface="Arial" panose="020B0604020202020204" pitchFamily="34" charset="0"/>
              <a:buChar char="•"/>
            </a:pPr>
            <a:r>
              <a:rPr lang="es-CL" sz="1600" dirty="0"/>
              <a:t> La Viena de finales del s. XIX: la contradicción entre cultura rupturista y tradiciones conservadoras.</a:t>
            </a:r>
          </a:p>
          <a:p>
            <a:pPr>
              <a:buFont typeface="Arial" panose="020B0604020202020204" pitchFamily="34" charset="0"/>
              <a:buChar char="•"/>
            </a:pPr>
            <a:r>
              <a:rPr lang="es-CL" sz="1600" dirty="0"/>
              <a:t> La histeria como enigma médico y terapéutico que da origen a las investigaciones de Freud. </a:t>
            </a:r>
          </a:p>
          <a:p>
            <a:pPr>
              <a:buFont typeface="Arial" panose="020B0604020202020204" pitchFamily="34" charset="0"/>
              <a:buChar char="•"/>
            </a:pPr>
            <a:r>
              <a:rPr lang="es-CL" sz="1600" dirty="0"/>
              <a:t> Charcot y algunos antecedentes sobre el abordaje de la histeria. </a:t>
            </a:r>
          </a:p>
          <a:p>
            <a:pPr>
              <a:buFont typeface="Arial" panose="020B0604020202020204" pitchFamily="34" charset="0"/>
              <a:buChar char="•"/>
            </a:pPr>
            <a:r>
              <a:rPr lang="es-CL" sz="1600" dirty="0"/>
              <a:t> La irrupción del psicoanálisis y su (dis)continuidad con la psiquiatría.</a:t>
            </a:r>
          </a:p>
          <a:p>
            <a:pPr>
              <a:buFont typeface="Arial" panose="020B0604020202020204" pitchFamily="34" charset="0"/>
              <a:buChar char="•"/>
            </a:pPr>
            <a:r>
              <a:rPr lang="es-CL" sz="1600" dirty="0"/>
              <a:t> Sobre el papel de la sexualidad (reprimida) en el </a:t>
            </a:r>
            <a:r>
              <a:rPr lang="es-CL" sz="1600" dirty="0" smtClean="0"/>
              <a:t>origen </a:t>
            </a:r>
            <a:r>
              <a:rPr lang="es-CL" sz="1600" dirty="0"/>
              <a:t>de los síntomas: críticas y resistencias a las ideas de Freud. </a:t>
            </a:r>
          </a:p>
        </p:txBody>
      </p:sp>
      <p:pic>
        <p:nvPicPr>
          <p:cNvPr id="4" name="Imagen 3">
            <a:extLst>
              <a:ext uri="{FF2B5EF4-FFF2-40B4-BE49-F238E27FC236}">
                <a16:creationId xmlns:a16="http://schemas.microsoft.com/office/drawing/2014/main" id="{5161C477-91EB-F447-87D2-942CF26D8AB8}"/>
              </a:ext>
            </a:extLst>
          </p:cNvPr>
          <p:cNvPicPr>
            <a:picLocks noChangeAspect="1"/>
          </p:cNvPicPr>
          <p:nvPr/>
        </p:nvPicPr>
        <p:blipFill>
          <a:blip r:embed="rId3"/>
          <a:stretch>
            <a:fillRect/>
          </a:stretch>
        </p:blipFill>
        <p:spPr>
          <a:xfrm>
            <a:off x="6592711" y="1490134"/>
            <a:ext cx="3277759" cy="3288002"/>
          </a:xfrm>
          <a:prstGeom prst="rect">
            <a:avLst/>
          </a:prstGeom>
        </p:spPr>
      </p:pic>
      <p:pic>
        <p:nvPicPr>
          <p:cNvPr id="5" name="Imagen 4">
            <a:extLst>
              <a:ext uri="{FF2B5EF4-FFF2-40B4-BE49-F238E27FC236}">
                <a16:creationId xmlns:a16="http://schemas.microsoft.com/office/drawing/2014/main" id="{CEC00FA9-760A-4B4F-B9DA-4FB8673CAB15}"/>
              </a:ext>
            </a:extLst>
          </p:cNvPr>
          <p:cNvPicPr>
            <a:picLocks noChangeAspect="1"/>
          </p:cNvPicPr>
          <p:nvPr/>
        </p:nvPicPr>
        <p:blipFill>
          <a:blip r:embed="rId4"/>
          <a:stretch>
            <a:fillRect/>
          </a:stretch>
        </p:blipFill>
        <p:spPr>
          <a:xfrm>
            <a:off x="9335785" y="2874432"/>
            <a:ext cx="2095500" cy="3175000"/>
          </a:xfrm>
          <a:prstGeom prst="rect">
            <a:avLst/>
          </a:prstGeom>
        </p:spPr>
      </p:pic>
      <p:sp>
        <p:nvSpPr>
          <p:cNvPr id="7" name="CuadroTexto 6">
            <a:extLst>
              <a:ext uri="{FF2B5EF4-FFF2-40B4-BE49-F238E27FC236}">
                <a16:creationId xmlns:a16="http://schemas.microsoft.com/office/drawing/2014/main" id="{D58B690F-33F7-FE4C-862C-43D8A614837D}"/>
              </a:ext>
            </a:extLst>
          </p:cNvPr>
          <p:cNvSpPr txBox="1"/>
          <p:nvPr/>
        </p:nvSpPr>
        <p:spPr>
          <a:xfrm>
            <a:off x="6592711" y="4897458"/>
            <a:ext cx="2053767" cy="276999"/>
          </a:xfrm>
          <a:prstGeom prst="rect">
            <a:avLst/>
          </a:prstGeom>
          <a:noFill/>
        </p:spPr>
        <p:txBody>
          <a:bodyPr wrap="none" rtlCol="0">
            <a:spAutoFit/>
          </a:bodyPr>
          <a:lstStyle/>
          <a:p>
            <a:r>
              <a:rPr lang="es-CL" sz="1200" i="1"/>
              <a:t>El beso, </a:t>
            </a:r>
            <a:r>
              <a:rPr lang="es-CL" sz="1200"/>
              <a:t>Gustav Klimt (1907-8)</a:t>
            </a:r>
          </a:p>
        </p:txBody>
      </p:sp>
      <p:sp>
        <p:nvSpPr>
          <p:cNvPr id="8" name="CuadroTexto 7">
            <a:extLst>
              <a:ext uri="{FF2B5EF4-FFF2-40B4-BE49-F238E27FC236}">
                <a16:creationId xmlns:a16="http://schemas.microsoft.com/office/drawing/2014/main" id="{22442204-257C-934A-B549-B097B3F30415}"/>
              </a:ext>
            </a:extLst>
          </p:cNvPr>
          <p:cNvSpPr txBox="1"/>
          <p:nvPr/>
        </p:nvSpPr>
        <p:spPr>
          <a:xfrm>
            <a:off x="9335785" y="6049432"/>
            <a:ext cx="2443811" cy="461665"/>
          </a:xfrm>
          <a:prstGeom prst="rect">
            <a:avLst/>
          </a:prstGeom>
          <a:noFill/>
        </p:spPr>
        <p:txBody>
          <a:bodyPr wrap="none" rtlCol="0">
            <a:spAutoFit/>
          </a:bodyPr>
          <a:lstStyle/>
          <a:p>
            <a:r>
              <a:rPr lang="es-CL" sz="1200"/>
              <a:t>Fragmento de </a:t>
            </a:r>
            <a:r>
              <a:rPr lang="es-CL" sz="1200" i="1"/>
              <a:t>Una lección clínica en </a:t>
            </a:r>
          </a:p>
          <a:p>
            <a:r>
              <a:rPr lang="es-CL" sz="1200" i="1"/>
              <a:t>La Salpêtrière, </a:t>
            </a:r>
            <a:r>
              <a:rPr lang="es-CL" sz="1200"/>
              <a:t>Pierre Brouillet (1887)</a:t>
            </a:r>
          </a:p>
        </p:txBody>
      </p:sp>
    </p:spTree>
    <p:extLst>
      <p:ext uri="{BB962C8B-B14F-4D97-AF65-F5344CB8AC3E}">
        <p14:creationId xmlns:p14="http://schemas.microsoft.com/office/powerpoint/2010/main" val="682712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1144D9-7FDE-D54E-8D4D-8CB8AEFEB190}"/>
              </a:ext>
            </a:extLst>
          </p:cNvPr>
          <p:cNvSpPr>
            <a:spLocks noGrp="1"/>
          </p:cNvSpPr>
          <p:nvPr>
            <p:ph type="title"/>
          </p:nvPr>
        </p:nvSpPr>
        <p:spPr>
          <a:xfrm>
            <a:off x="1024128" y="585216"/>
            <a:ext cx="10606594" cy="1499616"/>
          </a:xfrm>
        </p:spPr>
        <p:txBody>
          <a:bodyPr>
            <a:normAutofit/>
          </a:bodyPr>
          <a:lstStyle/>
          <a:p>
            <a:r>
              <a:rPr lang="es-CL" sz="4400" dirty="0"/>
              <a:t>La teoría de la represión y el origen de los síntomas</a:t>
            </a:r>
          </a:p>
        </p:txBody>
      </p:sp>
      <p:sp>
        <p:nvSpPr>
          <p:cNvPr id="3" name="Marcador de contenido 2">
            <a:extLst>
              <a:ext uri="{FF2B5EF4-FFF2-40B4-BE49-F238E27FC236}">
                <a16:creationId xmlns:a16="http://schemas.microsoft.com/office/drawing/2014/main" id="{3AABD80B-163C-CF41-B0D2-62120B161BD7}"/>
              </a:ext>
            </a:extLst>
          </p:cNvPr>
          <p:cNvSpPr>
            <a:spLocks noGrp="1"/>
          </p:cNvSpPr>
          <p:nvPr>
            <p:ph idx="1"/>
          </p:nvPr>
        </p:nvSpPr>
        <p:spPr>
          <a:xfrm>
            <a:off x="735980" y="1951462"/>
            <a:ext cx="10894742" cy="4783875"/>
          </a:xfrm>
        </p:spPr>
        <p:txBody>
          <a:bodyPr>
            <a:normAutofit/>
          </a:bodyPr>
          <a:lstStyle/>
          <a:p>
            <a:r>
              <a:rPr lang="es-CL" sz="1800" dirty="0"/>
              <a:t>La teoría de la represión es el punto clave a partir del cual el psicoanálisis emerge, diferenciándose de otros intentos teóricos y clínicos por explicar el origen de los síntomas. </a:t>
            </a:r>
          </a:p>
          <a:p>
            <a:r>
              <a:rPr lang="es-CL" sz="1800" dirty="0"/>
              <a:t>En esta propuesta están las bases de las ideas centrales de Freud sobre la teoría (p. ej. el inconsciente, el conflicto, la sexualidad) y la terapia psicoanalítica (p. ej. la asociación libre, la interpretación, la resistencia). </a:t>
            </a:r>
          </a:p>
          <a:p>
            <a:r>
              <a:rPr lang="es-CL" sz="1800" dirty="0"/>
              <a:t>En resumen, esta teoría propone que los síntomas se originan a causa de la represión de ideas y afectos vinculados con deseos y experiencias placenteras para la persona, que contradictoriamente también representan una amenaza, pues entran en conflicto con otras ideas y exigencias. La represión logra desalojar esos elementos de la conciencia, pero no los elimina del todo, persistiendo en estado inconsciente. El síntoma entonces sería una manifestación actual de esos procesos vividos en el pasado, siendo una ”formación de compromiso” entre lo reprimido y las fuerzas de la represión, ya que al mismo tiempo que permiten una vía de expresión de los deseos inadmisibles, ello ocurre de manera desfigurada o metafórica, por lo que pueden expresarse sin tener que ser reprimidos. </a:t>
            </a:r>
          </a:p>
          <a:p>
            <a:r>
              <a:rPr lang="es-CL" sz="1800" dirty="0"/>
              <a:t>Este modelo servirá a Freud para explicar otras formaciones del inconsciente. </a:t>
            </a:r>
          </a:p>
          <a:p>
            <a:endParaRPr lang="es-CL" sz="1800" dirty="0"/>
          </a:p>
        </p:txBody>
      </p:sp>
    </p:spTree>
    <p:extLst>
      <p:ext uri="{BB962C8B-B14F-4D97-AF65-F5344CB8AC3E}">
        <p14:creationId xmlns:p14="http://schemas.microsoft.com/office/powerpoint/2010/main" val="193869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DB977-0577-2D49-8917-36D4F01633DA}"/>
              </a:ext>
            </a:extLst>
          </p:cNvPr>
          <p:cNvSpPr>
            <a:spLocks noGrp="1"/>
          </p:cNvSpPr>
          <p:nvPr>
            <p:ph type="title"/>
          </p:nvPr>
        </p:nvSpPr>
        <p:spPr/>
        <p:txBody>
          <a:bodyPr>
            <a:normAutofit/>
          </a:bodyPr>
          <a:lstStyle/>
          <a:p>
            <a:r>
              <a:rPr lang="es-CL" sz="3600" dirty="0"/>
              <a:t>¿Cómo entenderemos la idea de personalidad en psicoanálisis? Dos respuestas posibles…</a:t>
            </a:r>
          </a:p>
        </p:txBody>
      </p:sp>
      <p:sp>
        <p:nvSpPr>
          <p:cNvPr id="3" name="Marcador de contenido 2">
            <a:extLst>
              <a:ext uri="{FF2B5EF4-FFF2-40B4-BE49-F238E27FC236}">
                <a16:creationId xmlns:a16="http://schemas.microsoft.com/office/drawing/2014/main" id="{40FC5B70-236E-374B-B7A5-7409080F4541}"/>
              </a:ext>
            </a:extLst>
          </p:cNvPr>
          <p:cNvSpPr>
            <a:spLocks noGrp="1"/>
          </p:cNvSpPr>
          <p:nvPr>
            <p:ph idx="1"/>
          </p:nvPr>
        </p:nvSpPr>
        <p:spPr>
          <a:xfrm>
            <a:off x="1024128" y="2084833"/>
            <a:ext cx="9720073" cy="4472084"/>
          </a:xfrm>
        </p:spPr>
        <p:txBody>
          <a:bodyPr>
            <a:normAutofit/>
          </a:bodyPr>
          <a:lstStyle/>
          <a:p>
            <a:r>
              <a:rPr lang="es-CL" sz="1600" dirty="0"/>
              <a:t>Como se ha visto, el interés central de Freud tiene más que ver con los síntomas que con lo que ha sido planteado en el contexto del curso como “personalidad”... No obstante, su trabajo ha contribuido de manera crucial a la psicología de la personalidad, al menos en dos sentidos distintos:</a:t>
            </a:r>
          </a:p>
          <a:p>
            <a:pPr marL="457200" indent="-457200">
              <a:buFont typeface="+mj-lt"/>
              <a:buAutoNum type="arabicPeriod"/>
            </a:pPr>
            <a:r>
              <a:rPr lang="es-CL" sz="1600" dirty="0"/>
              <a:t>En un sentido amplio, las propuestas del psicoanálisis de Freud se han utilizado como un modelo que permite comprender de manera profunda y sistemática los aspectos dinámicos del funcionamiento psíquico, aportando dos modelos que intentan explicar la psique humana al diferenciar sus componentes y las relaciones entre ellos </a:t>
            </a:r>
            <a:endParaRPr lang="es-CL" sz="1600" dirty="0" smtClean="0"/>
          </a:p>
          <a:p>
            <a:pPr marL="457200" indent="-457200">
              <a:buFont typeface="+mj-lt"/>
              <a:buAutoNum type="arabicPeriod"/>
            </a:pPr>
            <a:r>
              <a:rPr lang="es-CL" sz="1600" dirty="0" smtClean="0"/>
              <a:t>En </a:t>
            </a:r>
            <a:r>
              <a:rPr lang="es-CL" sz="1600" dirty="0"/>
              <a:t>un sentido más acotado, el trabajo de Freud en torno a la noción de “carácter” plantea que ciertos sujetos desarrollarían de manera más o menos permanente y rígida formas de pensar y comportarse, los que tendrían un origen inconsciente. A diferencia de los síntomas, el carácter para Freud sería algo más generalizado en la vida de las personas, lo que les sirve para defenderse de sus propios deseos e impulsos (a continuación)</a:t>
            </a:r>
          </a:p>
        </p:txBody>
      </p:sp>
    </p:spTree>
    <p:extLst>
      <p:ext uri="{BB962C8B-B14F-4D97-AF65-F5344CB8AC3E}">
        <p14:creationId xmlns:p14="http://schemas.microsoft.com/office/powerpoint/2010/main" val="3849649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EAD0E8-F13A-7049-85D5-02A80312DB36}"/>
              </a:ext>
            </a:extLst>
          </p:cNvPr>
          <p:cNvSpPr>
            <a:spLocks noGrp="1"/>
          </p:cNvSpPr>
          <p:nvPr>
            <p:ph type="title"/>
          </p:nvPr>
        </p:nvSpPr>
        <p:spPr/>
        <p:txBody>
          <a:bodyPr/>
          <a:lstStyle/>
          <a:p>
            <a:r>
              <a:rPr lang="es-CL" sz="4400" dirty="0"/>
              <a:t>El carácter en el psicoanálisis de freud</a:t>
            </a:r>
          </a:p>
        </p:txBody>
      </p:sp>
      <p:sp>
        <p:nvSpPr>
          <p:cNvPr id="3" name="Marcador de contenido 2">
            <a:extLst>
              <a:ext uri="{FF2B5EF4-FFF2-40B4-BE49-F238E27FC236}">
                <a16:creationId xmlns:a16="http://schemas.microsoft.com/office/drawing/2014/main" id="{9C1D230B-DC65-8E4D-9038-0D8792FA62DD}"/>
              </a:ext>
            </a:extLst>
          </p:cNvPr>
          <p:cNvSpPr>
            <a:spLocks noGrp="1"/>
          </p:cNvSpPr>
          <p:nvPr>
            <p:ph idx="1"/>
          </p:nvPr>
        </p:nvSpPr>
        <p:spPr/>
        <p:txBody>
          <a:bodyPr>
            <a:normAutofit/>
          </a:bodyPr>
          <a:lstStyle/>
          <a:p>
            <a:r>
              <a:rPr lang="es-CL" sz="1800" dirty="0"/>
              <a:t>Advertencia previa: al menos desde el punto de vista de Freud, el foco de interés en “la forma de ser” de los pacientes es secundario, reconociéndose como medios de los que disponen las personas para defenderse. No es tan relevante la medición o la clasificación según los rasgos de una persona (más o menos introvertido, impulsivo, sociable, etc.). Sin embargo, las ideas de Freud sí han sido muy utilizadas para esos fines, sobre todo en las pruebas proyectivas. </a:t>
            </a:r>
          </a:p>
          <a:p>
            <a:r>
              <a:rPr lang="es-CL" sz="1800" dirty="0"/>
              <a:t>A diferencia del síntoma, que se presenta a la persona como algo extraño al propio yo, inevitable y de causas desconocidas, el carácter se encuentra integrado al yo, siendo parte de las características que la persona puede reconocer como propias, e incluso, valorables. Sin embargo, su origen sería inconsciente, no al modo de un retorno de lo reprimido como en el caso del síntoma, sino como una respuesta defensiva creada en el pasado frente a una amenaza y que es luego generalizada al conjunto del comportamiento. </a:t>
            </a:r>
          </a:p>
        </p:txBody>
      </p:sp>
    </p:spTree>
    <p:extLst>
      <p:ext uri="{BB962C8B-B14F-4D97-AF65-F5344CB8AC3E}">
        <p14:creationId xmlns:p14="http://schemas.microsoft.com/office/powerpoint/2010/main" val="661970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AB8052-9D8C-C744-8286-E91FE7D28541}"/>
              </a:ext>
            </a:extLst>
          </p:cNvPr>
          <p:cNvSpPr>
            <a:spLocks noGrp="1"/>
          </p:cNvSpPr>
          <p:nvPr>
            <p:ph type="title"/>
          </p:nvPr>
        </p:nvSpPr>
        <p:spPr/>
        <p:txBody>
          <a:bodyPr>
            <a:normAutofit/>
          </a:bodyPr>
          <a:lstStyle/>
          <a:p>
            <a:r>
              <a:rPr lang="es-CL" sz="3600" dirty="0"/>
              <a:t>El carácter anal: características e hipótesis generales </a:t>
            </a:r>
          </a:p>
        </p:txBody>
      </p:sp>
      <p:sp>
        <p:nvSpPr>
          <p:cNvPr id="3" name="Marcador de contenido 2">
            <a:extLst>
              <a:ext uri="{FF2B5EF4-FFF2-40B4-BE49-F238E27FC236}">
                <a16:creationId xmlns:a16="http://schemas.microsoft.com/office/drawing/2014/main" id="{FC80595E-ED2B-C741-8F40-4D7D40F30628}"/>
              </a:ext>
            </a:extLst>
          </p:cNvPr>
          <p:cNvSpPr>
            <a:spLocks noGrp="1"/>
          </p:cNvSpPr>
          <p:nvPr>
            <p:ph idx="1"/>
          </p:nvPr>
        </p:nvSpPr>
        <p:spPr/>
        <p:txBody>
          <a:bodyPr>
            <a:normAutofit/>
          </a:bodyPr>
          <a:lstStyle/>
          <a:p>
            <a:pPr marL="0" indent="0">
              <a:buNone/>
            </a:pPr>
            <a:r>
              <a:rPr lang="es-CL" sz="1800" dirty="0"/>
              <a:t>En el texto “Carácter y erotismo anal” (1908), Freud intenta comprender el origen de una serie de tres rasgos que suelen manifestarse conjuntamente en algunos de sus pacientes -la mayoría de ellos aquejados por síntomas obsesivos-, estableciendo relaciones entre dichas características y ciertos aspectos de la sexualidad infantil, específicamente, anal. </a:t>
            </a:r>
          </a:p>
          <a:p>
            <a:pPr marL="0" indent="0">
              <a:buNone/>
            </a:pPr>
            <a:r>
              <a:rPr lang="es-CL" sz="1800" dirty="0"/>
              <a:t>(Paréntesis sobre la sexualidad infantil)</a:t>
            </a:r>
          </a:p>
          <a:p>
            <a:pPr marL="0" indent="0">
              <a:buNone/>
            </a:pPr>
            <a:r>
              <a:rPr lang="es-CL" sz="1800" dirty="0"/>
              <a:t>Los rasgos que integran el carácter anal son:</a:t>
            </a:r>
          </a:p>
          <a:p>
            <a:pPr>
              <a:buFont typeface="Arial" panose="020B0604020202020204" pitchFamily="34" charset="0"/>
              <a:buChar char="•"/>
            </a:pPr>
            <a:r>
              <a:rPr lang="es-CL" sz="1800" dirty="0"/>
              <a:t> El orden (y secundariamente, la limpieza)</a:t>
            </a:r>
          </a:p>
          <a:p>
            <a:pPr>
              <a:buFont typeface="Arial" panose="020B0604020202020204" pitchFamily="34" charset="0"/>
              <a:buChar char="•"/>
            </a:pPr>
            <a:r>
              <a:rPr lang="es-CL" sz="1800" dirty="0"/>
              <a:t> El ahorro (en su extremo, la tacañería)</a:t>
            </a:r>
          </a:p>
          <a:p>
            <a:pPr>
              <a:buFont typeface="Arial" panose="020B0604020202020204" pitchFamily="34" charset="0"/>
              <a:buChar char="•"/>
            </a:pPr>
            <a:r>
              <a:rPr lang="es-CL" sz="1800" dirty="0"/>
              <a:t> La pertinacia (o porfía, obstinación, terquedad). </a:t>
            </a:r>
          </a:p>
        </p:txBody>
      </p:sp>
    </p:spTree>
    <p:extLst>
      <p:ext uri="{BB962C8B-B14F-4D97-AF65-F5344CB8AC3E}">
        <p14:creationId xmlns:p14="http://schemas.microsoft.com/office/powerpoint/2010/main" val="40036031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1149</TotalTime>
  <Words>1606</Words>
  <Application>Microsoft Office PowerPoint</Application>
  <PresentationFormat>Panorámica</PresentationFormat>
  <Paragraphs>71</Paragraphs>
  <Slides>11</Slides>
  <Notes>11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Calibri</vt:lpstr>
      <vt:lpstr>Courier New</vt:lpstr>
      <vt:lpstr>Tw Cen MT</vt:lpstr>
      <vt:lpstr>Tw Cen MT Condensed</vt:lpstr>
      <vt:lpstr>Wingdings 3</vt:lpstr>
      <vt:lpstr>Integral</vt:lpstr>
      <vt:lpstr>Psicología de la personalidad Prof. Danilo sanhueza </vt:lpstr>
      <vt:lpstr>sinopsis de clases sobre psicoanálisis</vt:lpstr>
      <vt:lpstr>Sobre sigmund freud y su obra </vt:lpstr>
      <vt:lpstr>Aspectos centrales de la teoría psicoanalítica</vt:lpstr>
      <vt:lpstr>Contexto de surgimiento del trabajo de freud </vt:lpstr>
      <vt:lpstr>La teoría de la represión y el origen de los síntomas</vt:lpstr>
      <vt:lpstr>¿Cómo entenderemos la idea de personalidad en psicoanálisis? Dos respuestas posibles…</vt:lpstr>
      <vt:lpstr>El carácter en el psicoanálisis de freud</vt:lpstr>
      <vt:lpstr>El carácter anal: características e hipótesis generales </vt:lpstr>
      <vt:lpstr>Sexualidad infantil y carácter anal</vt:lpstr>
      <vt:lpstr>Sexualidad infantil y carácter anal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Psicología de la personalidad Prof. Danilo sanhueza</dc:title>
  <dc:creator>Usuario de Microsoft Office</dc:creator>
  <cp:lastModifiedBy>Sala A8</cp:lastModifiedBy>
  <cp:revision>43</cp:revision>
  <dcterms:created xsi:type="dcterms:W3CDTF">2020-10-10T20:16:05Z</dcterms:created>
  <dcterms:modified xsi:type="dcterms:W3CDTF">2023-09-26T14:58:41Z</dcterms:modified>
</cp:coreProperties>
</file>