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3" r:id="rId5"/>
    <p:sldId id="259" r:id="rId6"/>
    <p:sldId id="260" r:id="rId7"/>
    <p:sldId id="265" r:id="rId8"/>
    <p:sldId id="262" r:id="rId9"/>
    <p:sldId id="264"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00"/>
    <p:restoredTop sz="96064"/>
  </p:normalViewPr>
  <p:slideViewPr>
    <p:cSldViewPr snapToGrid="0" snapToObjects="1">
      <p:cViewPr varScale="1">
        <p:scale>
          <a:sx n="99" d="100"/>
          <a:sy n="99"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5A61015F-7CC6-4D0A-9D87-873EA4C304CC}"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1024128" y="2967788"/>
            <a:ext cx="4754880" cy="3341572"/>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5990888" y="2967788"/>
            <a:ext cx="4754880" cy="3341572"/>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8/23/2022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8/23/2022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8/23/2022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05C68B11-C5A8-448C-8CE9-B1A273C79CFC}"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16CA0-919D-4A49-9C8A-62FDFB3A5183}"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8/23/2022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76345A-6B2D-334B-9FA4-6C473CEB9288}"/>
              </a:ext>
            </a:extLst>
          </p:cNvPr>
          <p:cNvSpPr>
            <a:spLocks noGrp="1"/>
          </p:cNvSpPr>
          <p:nvPr>
            <p:ph type="ctrTitle"/>
          </p:nvPr>
        </p:nvSpPr>
        <p:spPr/>
        <p:txBody>
          <a:bodyPr>
            <a:noAutofit/>
          </a:bodyPr>
          <a:lstStyle/>
          <a:p>
            <a:r>
              <a:rPr lang="es-CL" sz="4000" dirty="0"/>
              <a:t>Psicología de la personalidad</a:t>
            </a:r>
            <a:br>
              <a:rPr lang="es-CL" sz="4000" dirty="0"/>
            </a:br>
            <a:r>
              <a:rPr lang="es-CL" sz="2400" dirty="0"/>
              <a:t>Prof. Danilo sanhueza </a:t>
            </a:r>
            <a:endParaRPr lang="es-CL" sz="4000" dirty="0"/>
          </a:p>
        </p:txBody>
      </p:sp>
      <p:sp>
        <p:nvSpPr>
          <p:cNvPr id="3" name="Subtítulo 2">
            <a:extLst>
              <a:ext uri="{FF2B5EF4-FFF2-40B4-BE49-F238E27FC236}">
                <a16:creationId xmlns:a16="http://schemas.microsoft.com/office/drawing/2014/main" xmlns="" id="{5FAFF811-997E-9144-A98F-FEC3994A1159}"/>
              </a:ext>
            </a:extLst>
          </p:cNvPr>
          <p:cNvSpPr>
            <a:spLocks noGrp="1"/>
          </p:cNvSpPr>
          <p:nvPr>
            <p:ph type="subTitle" idx="1"/>
          </p:nvPr>
        </p:nvSpPr>
        <p:spPr>
          <a:xfrm>
            <a:off x="8610599" y="4960137"/>
            <a:ext cx="3401291" cy="1463040"/>
          </a:xfrm>
        </p:spPr>
        <p:txBody>
          <a:bodyPr>
            <a:normAutofit/>
          </a:bodyPr>
          <a:lstStyle/>
          <a:p>
            <a:r>
              <a:rPr lang="es-CL" sz="1200" dirty="0"/>
              <a:t>Clase 2: Otras claves del origen de la persona(lidad). </a:t>
            </a:r>
          </a:p>
          <a:p>
            <a:r>
              <a:rPr lang="es-CL" sz="1200" dirty="0"/>
              <a:t>Persona y contexto antropológico.</a:t>
            </a:r>
          </a:p>
          <a:p>
            <a:r>
              <a:rPr lang="es-CL" sz="1200" dirty="0"/>
              <a:t>Intimidad y biografía.</a:t>
            </a:r>
          </a:p>
          <a:p>
            <a:endParaRPr lang="es-CL" sz="1200" dirty="0"/>
          </a:p>
        </p:txBody>
      </p:sp>
    </p:spTree>
    <p:extLst>
      <p:ext uri="{BB962C8B-B14F-4D97-AF65-F5344CB8AC3E}">
        <p14:creationId xmlns:p14="http://schemas.microsoft.com/office/powerpoint/2010/main" val="78293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6A0092-A714-0940-A828-C3AEC2E524CA}"/>
              </a:ext>
            </a:extLst>
          </p:cNvPr>
          <p:cNvSpPr>
            <a:spLocks noGrp="1"/>
          </p:cNvSpPr>
          <p:nvPr>
            <p:ph type="title"/>
          </p:nvPr>
        </p:nvSpPr>
        <p:spPr/>
        <p:txBody>
          <a:bodyPr>
            <a:noAutofit/>
          </a:bodyPr>
          <a:lstStyle/>
          <a:p>
            <a:r>
              <a:rPr lang="es-CL" sz="3600" dirty="0"/>
              <a:t>El yo de la narración y la consolidación de la Experiencia interna </a:t>
            </a:r>
          </a:p>
        </p:txBody>
      </p:sp>
      <p:sp>
        <p:nvSpPr>
          <p:cNvPr id="3" name="Marcador de contenido 2">
            <a:extLst>
              <a:ext uri="{FF2B5EF4-FFF2-40B4-BE49-F238E27FC236}">
                <a16:creationId xmlns:a16="http://schemas.microsoft.com/office/drawing/2014/main" xmlns="" id="{6796229C-B161-8D45-AC5A-3F5722B85E22}"/>
              </a:ext>
            </a:extLst>
          </p:cNvPr>
          <p:cNvSpPr>
            <a:spLocks noGrp="1"/>
          </p:cNvSpPr>
          <p:nvPr>
            <p:ph idx="1"/>
          </p:nvPr>
        </p:nvSpPr>
        <p:spPr/>
        <p:txBody>
          <a:bodyPr>
            <a:normAutofit lnSpcReduction="10000"/>
          </a:bodyPr>
          <a:lstStyle/>
          <a:p>
            <a:pPr>
              <a:buFont typeface="Arial" panose="020B0604020202020204" pitchFamily="34" charset="0"/>
              <a:buChar char="•"/>
            </a:pPr>
            <a:r>
              <a:rPr lang="es-ES_tradnl" dirty="0"/>
              <a:t>La literatura autobiográfica surgida en esta época no sólo habla de la aparición de un nuevo género literario. Ella también da cuenta de un espacio de autorreflexión biográfica decisiva para que el individualismo contemporáneo cobrara forma. </a:t>
            </a:r>
          </a:p>
          <a:p>
            <a:pPr>
              <a:buFont typeface="Arial" panose="020B0604020202020204" pitchFamily="34" charset="0"/>
              <a:buChar char="•"/>
            </a:pPr>
            <a:r>
              <a:rPr lang="es-ES_tradnl" dirty="0"/>
              <a:t>Se construye la sensibilidad privada propia del mundo burgués, la vivencia de un “yo” sometido a la tensión dualista de lo público y lo privado, sentimiento y razón, cuerpo y espíritu</a:t>
            </a:r>
            <a:r>
              <a:rPr lang="es-CL" dirty="0"/>
              <a:t>; </a:t>
            </a:r>
            <a:r>
              <a:rPr lang="es-ES_tradnl" dirty="0"/>
              <a:t>todo ello sometido a la tensión general entre el mundo íntimo y las expresiones posibles de la afectividad, el decoro, lo permitido y lo prohibido. </a:t>
            </a:r>
          </a:p>
          <a:p>
            <a:pPr>
              <a:buFont typeface="Arial" panose="020B0604020202020204" pitchFamily="34" charset="0"/>
              <a:buChar char="•"/>
            </a:pPr>
            <a:r>
              <a:rPr lang="es-ES_tradnl" dirty="0"/>
              <a:t>La detención en la vida privada, contracara de la expansión de la vida pública, ha explotado y llegado mucho más lejos de lo que fueron sus primeras expresiones literarias</a:t>
            </a:r>
            <a:r>
              <a:rPr lang="es-CL" dirty="0"/>
              <a:t>. </a:t>
            </a:r>
          </a:p>
        </p:txBody>
      </p:sp>
    </p:spTree>
    <p:extLst>
      <p:ext uri="{BB962C8B-B14F-4D97-AF65-F5344CB8AC3E}">
        <p14:creationId xmlns:p14="http://schemas.microsoft.com/office/powerpoint/2010/main" val="2256048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E4D79F-DEE2-E64E-B178-543704952E6E}"/>
              </a:ext>
            </a:extLst>
          </p:cNvPr>
          <p:cNvSpPr>
            <a:spLocks noGrp="1"/>
          </p:cNvSpPr>
          <p:nvPr>
            <p:ph type="title"/>
          </p:nvPr>
        </p:nvSpPr>
        <p:spPr/>
        <p:txBody>
          <a:bodyPr>
            <a:normAutofit/>
          </a:bodyPr>
          <a:lstStyle/>
          <a:p>
            <a:r>
              <a:rPr lang="es-CL" sz="3600" dirty="0"/>
              <a:t>Persona y contexto antropológico</a:t>
            </a:r>
          </a:p>
        </p:txBody>
      </p:sp>
      <p:sp>
        <p:nvSpPr>
          <p:cNvPr id="3" name="Marcador de contenido 2">
            <a:extLst>
              <a:ext uri="{FF2B5EF4-FFF2-40B4-BE49-F238E27FC236}">
                <a16:creationId xmlns:a16="http://schemas.microsoft.com/office/drawing/2014/main" xmlns="" id="{116E607C-3312-8347-A7CF-CAC89F40452E}"/>
              </a:ext>
            </a:extLst>
          </p:cNvPr>
          <p:cNvSpPr>
            <a:spLocks noGrp="1"/>
          </p:cNvSpPr>
          <p:nvPr>
            <p:ph idx="1"/>
          </p:nvPr>
        </p:nvSpPr>
        <p:spPr>
          <a:xfrm>
            <a:off x="4378036" y="2632364"/>
            <a:ext cx="6677890" cy="3676996"/>
          </a:xfrm>
          <a:ln>
            <a:solidFill>
              <a:schemeClr val="accent1"/>
            </a:solidFill>
          </a:ln>
        </p:spPr>
        <p:txBody>
          <a:bodyPr>
            <a:normAutofit/>
          </a:bodyPr>
          <a:lstStyle/>
          <a:p>
            <a:r>
              <a:rPr lang="es-CL" sz="1600" dirty="0"/>
              <a:t>Marcel Mauss (Francia, 1872-1950)</a:t>
            </a:r>
          </a:p>
          <a:p>
            <a:r>
              <a:rPr lang="es-CL" sz="1600" dirty="0"/>
              <a:t>Antropólogo y sociólogo, sobrino y discípulo de E. Durkheim, es una de las figuras más importantes de la historia de la antropología. </a:t>
            </a:r>
          </a:p>
          <a:p>
            <a:r>
              <a:rPr lang="es-CL" sz="1600" dirty="0"/>
              <a:t>Sus estudios se centran en dos grandes ejes temáticos: estudios etnológicos sobre los sistemas de intercambio, las técnicas del cuerpo y la categoría de “persona” por una parte; y por otra, trabajos sobre metodología de las ciencias sociales.</a:t>
            </a:r>
          </a:p>
          <a:p>
            <a:r>
              <a:rPr lang="es-CL" sz="1600" dirty="0"/>
              <a:t>Algunos conceptos importantes en su obra: hecho social total, el don y los sistemas de intecambio. </a:t>
            </a:r>
          </a:p>
        </p:txBody>
      </p:sp>
      <p:pic>
        <p:nvPicPr>
          <p:cNvPr id="4" name="Imagen 3">
            <a:extLst>
              <a:ext uri="{FF2B5EF4-FFF2-40B4-BE49-F238E27FC236}">
                <a16:creationId xmlns:a16="http://schemas.microsoft.com/office/drawing/2014/main" xmlns="" id="{8D0D1ADD-2F59-C844-A011-C2B13ABF89EB}"/>
              </a:ext>
            </a:extLst>
          </p:cNvPr>
          <p:cNvPicPr>
            <a:picLocks noChangeAspect="1"/>
          </p:cNvPicPr>
          <p:nvPr/>
        </p:nvPicPr>
        <p:blipFill>
          <a:blip r:embed="rId2"/>
          <a:stretch>
            <a:fillRect/>
          </a:stretch>
        </p:blipFill>
        <p:spPr>
          <a:xfrm>
            <a:off x="1024128" y="2632364"/>
            <a:ext cx="2776838" cy="3830122"/>
          </a:xfrm>
          <a:prstGeom prst="rect">
            <a:avLst/>
          </a:prstGeom>
        </p:spPr>
      </p:pic>
      <p:sp>
        <p:nvSpPr>
          <p:cNvPr id="6" name="Marcador de contenido 2">
            <a:extLst>
              <a:ext uri="{FF2B5EF4-FFF2-40B4-BE49-F238E27FC236}">
                <a16:creationId xmlns:a16="http://schemas.microsoft.com/office/drawing/2014/main" xmlns="" id="{976942CF-8502-C94F-B6CB-BFA2D0974BDB}"/>
              </a:ext>
            </a:extLst>
          </p:cNvPr>
          <p:cNvSpPr txBox="1">
            <a:spLocks/>
          </p:cNvSpPr>
          <p:nvPr/>
        </p:nvSpPr>
        <p:spPr>
          <a:xfrm>
            <a:off x="1024127" y="1648691"/>
            <a:ext cx="10031799" cy="78970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CL" sz="1800" dirty="0"/>
              <a:t>Desde un punto de vista antropológico, la persona ha sido comprendida de formas muy diversas en distintas culturas y épocas históricas. </a:t>
            </a:r>
          </a:p>
        </p:txBody>
      </p:sp>
    </p:spTree>
    <p:extLst>
      <p:ext uri="{BB962C8B-B14F-4D97-AF65-F5344CB8AC3E}">
        <p14:creationId xmlns:p14="http://schemas.microsoft.com/office/powerpoint/2010/main" val="169070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012707-2A1A-B442-B895-C3E0210EBA68}"/>
              </a:ext>
            </a:extLst>
          </p:cNvPr>
          <p:cNvSpPr>
            <a:spLocks noGrp="1"/>
          </p:cNvSpPr>
          <p:nvPr>
            <p:ph type="title"/>
          </p:nvPr>
        </p:nvSpPr>
        <p:spPr/>
        <p:txBody>
          <a:bodyPr/>
          <a:lstStyle/>
          <a:p>
            <a:r>
              <a:rPr lang="es-CL" sz="4800" dirty="0"/>
              <a:t>Sobre la noción de persona en la investigación de mauss</a:t>
            </a:r>
          </a:p>
        </p:txBody>
      </p:sp>
      <p:sp>
        <p:nvSpPr>
          <p:cNvPr id="3" name="Marcador de contenido 2">
            <a:extLst>
              <a:ext uri="{FF2B5EF4-FFF2-40B4-BE49-F238E27FC236}">
                <a16:creationId xmlns:a16="http://schemas.microsoft.com/office/drawing/2014/main" xmlns="" id="{E9EF0390-BF44-3943-8E4B-852F73F73A87}"/>
              </a:ext>
            </a:extLst>
          </p:cNvPr>
          <p:cNvSpPr>
            <a:spLocks noGrp="1"/>
          </p:cNvSpPr>
          <p:nvPr>
            <p:ph idx="1"/>
          </p:nvPr>
        </p:nvSpPr>
        <p:spPr/>
        <p:txBody>
          <a:bodyPr>
            <a:normAutofit/>
          </a:bodyPr>
          <a:lstStyle/>
          <a:p>
            <a:pPr>
              <a:buFont typeface="Arial" panose="020B0604020202020204" pitchFamily="34" charset="0"/>
              <a:buChar char="•"/>
            </a:pPr>
            <a:r>
              <a:rPr lang="es-CL" sz="1800" dirty="0"/>
              <a:t>Hoy en día pareciera que consideramos que la definición de “persona” es un asunto obvio y natural, se entiende como una condición individual, como un hecho natural, como el fondo sobre el que se desenvuelve nuestra conciencia, o el pronombre que acompaña la acción propia. </a:t>
            </a:r>
          </a:p>
          <a:p>
            <a:pPr>
              <a:buFont typeface="Arial" panose="020B0604020202020204" pitchFamily="34" charset="0"/>
              <a:buChar char="•"/>
            </a:pPr>
            <a:r>
              <a:rPr lang="es-CL" sz="1800" dirty="0"/>
              <a:t>La investigación de M. Mauss que da origen al texto “Sobre una categoría del espíritu humano: la noción de persona y la noción de yo” buscaba concretizar la historia de una noción (“persona”, o “yo”), reuniendo antecedentes provenientes desde distintas culturas y momentos históricos y que nos hablan acerca de cómo se entendía o definía la persona en esos contextos. </a:t>
            </a:r>
          </a:p>
          <a:p>
            <a:pPr>
              <a:buFont typeface="Arial" panose="020B0604020202020204" pitchFamily="34" charset="0"/>
              <a:buChar char="•"/>
            </a:pPr>
            <a:r>
              <a:rPr lang="es-ES_tradnl" sz="1800" dirty="0"/>
              <a:t>La genealogía de la persona nos muestra que no hay algo así como un progreso histórico ni una sucesión lineal en la construcción de esta categoría.</a:t>
            </a:r>
          </a:p>
          <a:p>
            <a:pPr>
              <a:buFont typeface="Arial" panose="020B0604020202020204" pitchFamily="34" charset="0"/>
              <a:buChar char="•"/>
            </a:pPr>
            <a:endParaRPr lang="es-CL" sz="1800" dirty="0"/>
          </a:p>
        </p:txBody>
      </p:sp>
    </p:spTree>
    <p:extLst>
      <p:ext uri="{BB962C8B-B14F-4D97-AF65-F5344CB8AC3E}">
        <p14:creationId xmlns:p14="http://schemas.microsoft.com/office/powerpoint/2010/main" val="2490348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012707-2A1A-B442-B895-C3E0210EBA68}"/>
              </a:ext>
            </a:extLst>
          </p:cNvPr>
          <p:cNvSpPr>
            <a:spLocks noGrp="1"/>
          </p:cNvSpPr>
          <p:nvPr>
            <p:ph type="title"/>
          </p:nvPr>
        </p:nvSpPr>
        <p:spPr/>
        <p:txBody>
          <a:bodyPr/>
          <a:lstStyle/>
          <a:p>
            <a:r>
              <a:rPr lang="es-CL" sz="4800" dirty="0"/>
              <a:t>Sobre la noción de persona en la investigación de mauss</a:t>
            </a:r>
          </a:p>
        </p:txBody>
      </p:sp>
      <p:sp>
        <p:nvSpPr>
          <p:cNvPr id="3" name="Marcador de contenido 2">
            <a:extLst>
              <a:ext uri="{FF2B5EF4-FFF2-40B4-BE49-F238E27FC236}">
                <a16:creationId xmlns:a16="http://schemas.microsoft.com/office/drawing/2014/main" xmlns="" id="{E9EF0390-BF44-3943-8E4B-852F73F73A87}"/>
              </a:ext>
            </a:extLst>
          </p:cNvPr>
          <p:cNvSpPr>
            <a:spLocks noGrp="1"/>
          </p:cNvSpPr>
          <p:nvPr>
            <p:ph idx="1"/>
          </p:nvPr>
        </p:nvSpPr>
        <p:spPr/>
        <p:txBody>
          <a:bodyPr>
            <a:normAutofit/>
          </a:bodyPr>
          <a:lstStyle/>
          <a:p>
            <a:pPr>
              <a:buFont typeface="Arial" panose="020B0604020202020204" pitchFamily="34" charset="0"/>
              <a:buChar char="•"/>
            </a:pPr>
            <a:r>
              <a:rPr lang="es-ES_tradnl" sz="2000" dirty="0"/>
              <a:t>Cuando hoy hablamos de persona, entendemos de manera automática que este término designa, de manera natural y unívoca, a un individuo único, un cuerpo biológico, un ser racional y libre, dotado de conciencia moral y juicio, objeto social de derechos y deberes.</a:t>
            </a:r>
          </a:p>
          <a:p>
            <a:pPr>
              <a:buFont typeface="Arial" panose="020B0604020202020204" pitchFamily="34" charset="0"/>
              <a:buChar char="•"/>
            </a:pPr>
            <a:r>
              <a:rPr lang="es-ES_tradnl" sz="2000" dirty="0"/>
              <a:t>Esta es una concepción que opera gracias a un conjunto de disposiciones históricas, a la conjunción de factores históricos, materiales, ideológicos y políticos que así lo determinan.</a:t>
            </a:r>
          </a:p>
          <a:p>
            <a:pPr>
              <a:buFont typeface="Arial" panose="020B0604020202020204" pitchFamily="34" charset="0"/>
              <a:buChar char="•"/>
            </a:pPr>
            <a:r>
              <a:rPr lang="es-ES_tradnl" sz="2000" dirty="0"/>
              <a:t>En el análisis de las transformaciones </a:t>
            </a:r>
            <a:r>
              <a:rPr lang="es-ES_tradnl" sz="2000" dirty="0" err="1"/>
              <a:t>sociohistóricas</a:t>
            </a:r>
            <a:r>
              <a:rPr lang="es-ES_tradnl" sz="2000" dirty="0"/>
              <a:t> de esta noción, podamos encontrar los elementos que nos ayuden a comprender críticamente lo que hoy entendemos por persona.</a:t>
            </a:r>
            <a:endParaRPr lang="es-CL" sz="2000" dirty="0"/>
          </a:p>
          <a:p>
            <a:pPr>
              <a:buFont typeface="Arial" panose="020B0604020202020204" pitchFamily="34" charset="0"/>
              <a:buChar char="•"/>
            </a:pPr>
            <a:endParaRPr lang="es-CL" sz="2000" dirty="0"/>
          </a:p>
        </p:txBody>
      </p:sp>
    </p:spTree>
    <p:extLst>
      <p:ext uri="{BB962C8B-B14F-4D97-AF65-F5344CB8AC3E}">
        <p14:creationId xmlns:p14="http://schemas.microsoft.com/office/powerpoint/2010/main" val="1982263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012707-2A1A-B442-B895-C3E0210EBA68}"/>
              </a:ext>
            </a:extLst>
          </p:cNvPr>
          <p:cNvSpPr>
            <a:spLocks noGrp="1"/>
          </p:cNvSpPr>
          <p:nvPr>
            <p:ph type="title"/>
          </p:nvPr>
        </p:nvSpPr>
        <p:spPr/>
        <p:txBody>
          <a:bodyPr/>
          <a:lstStyle/>
          <a:p>
            <a:r>
              <a:rPr lang="es-CL" sz="4800" dirty="0"/>
              <a:t>Algunos ejemplos concretos de la noción de persona</a:t>
            </a:r>
          </a:p>
        </p:txBody>
      </p:sp>
      <p:sp>
        <p:nvSpPr>
          <p:cNvPr id="3" name="Marcador de contenido 2">
            <a:extLst>
              <a:ext uri="{FF2B5EF4-FFF2-40B4-BE49-F238E27FC236}">
                <a16:creationId xmlns:a16="http://schemas.microsoft.com/office/drawing/2014/main" xmlns="" id="{E9EF0390-BF44-3943-8E4B-852F73F73A87}"/>
              </a:ext>
            </a:extLst>
          </p:cNvPr>
          <p:cNvSpPr>
            <a:spLocks noGrp="1"/>
          </p:cNvSpPr>
          <p:nvPr>
            <p:ph idx="1"/>
          </p:nvPr>
        </p:nvSpPr>
        <p:spPr>
          <a:xfrm>
            <a:off x="1024129" y="2286000"/>
            <a:ext cx="4912214" cy="4023360"/>
          </a:xfrm>
        </p:spPr>
        <p:txBody>
          <a:bodyPr>
            <a:noAutofit/>
          </a:bodyPr>
          <a:lstStyle/>
          <a:p>
            <a:r>
              <a:rPr lang="es-CL" sz="1800" b="1" dirty="0"/>
              <a:t>La persona como personaje: los Zuñi</a:t>
            </a:r>
          </a:p>
          <a:p>
            <a:pPr>
              <a:buFont typeface="Arial" panose="020B0604020202020204" pitchFamily="34" charset="0"/>
              <a:buChar char="•"/>
            </a:pPr>
            <a:r>
              <a:rPr lang="es-ES_tradnl" sz="1800" dirty="0"/>
              <a:t> En un conjunto amplio de sociedades, como la de los Zuñi, los individuos quedan ligados íntimamente a un personaje, a un conjunto de funciones y características legadas por el conjunto social y cuyo sentido depende de dicho conjunto.</a:t>
            </a:r>
          </a:p>
          <a:p>
            <a:pPr>
              <a:buFont typeface="Arial" panose="020B0604020202020204" pitchFamily="34" charset="0"/>
              <a:buChar char="•"/>
            </a:pPr>
            <a:r>
              <a:rPr lang="es-ES_tradnl" sz="1800" dirty="0"/>
              <a:t> Cada clan dispone de un número limitado de nombres, los que prefiguran de modo exacto el papel que cada uno juega en el clan. De esta forma, cada cual en el clan juega un rol prefigurado de acuerdo en conformidad con una totalidad constituida por el clan como conjunto.</a:t>
            </a:r>
          </a:p>
          <a:p>
            <a:pPr>
              <a:buFont typeface="Arial" panose="020B0604020202020204" pitchFamily="34" charset="0"/>
              <a:buChar char="•"/>
            </a:pPr>
            <a:endParaRPr lang="es-CL" sz="1800" dirty="0"/>
          </a:p>
        </p:txBody>
      </p:sp>
      <p:pic>
        <p:nvPicPr>
          <p:cNvPr id="5" name="Imagen 4">
            <a:extLst>
              <a:ext uri="{FF2B5EF4-FFF2-40B4-BE49-F238E27FC236}">
                <a16:creationId xmlns:a16="http://schemas.microsoft.com/office/drawing/2014/main" xmlns="" id="{FD8E114F-6A6F-4F40-A294-E1D36119B64B}"/>
              </a:ext>
            </a:extLst>
          </p:cNvPr>
          <p:cNvPicPr>
            <a:picLocks noChangeAspect="1"/>
          </p:cNvPicPr>
          <p:nvPr/>
        </p:nvPicPr>
        <p:blipFill>
          <a:blip r:embed="rId2"/>
          <a:stretch>
            <a:fillRect/>
          </a:stretch>
        </p:blipFill>
        <p:spPr>
          <a:xfrm>
            <a:off x="8052981" y="2386330"/>
            <a:ext cx="3911600" cy="3822700"/>
          </a:xfrm>
          <a:prstGeom prst="rect">
            <a:avLst/>
          </a:prstGeom>
        </p:spPr>
      </p:pic>
      <p:pic>
        <p:nvPicPr>
          <p:cNvPr id="4" name="Imagen 3">
            <a:extLst>
              <a:ext uri="{FF2B5EF4-FFF2-40B4-BE49-F238E27FC236}">
                <a16:creationId xmlns:a16="http://schemas.microsoft.com/office/drawing/2014/main" xmlns="" id="{6C15B0C5-91D6-3E48-A87F-46A4962ECB10}"/>
              </a:ext>
            </a:extLst>
          </p:cNvPr>
          <p:cNvPicPr>
            <a:picLocks noChangeAspect="1"/>
          </p:cNvPicPr>
          <p:nvPr/>
        </p:nvPicPr>
        <p:blipFill>
          <a:blip r:embed="rId3"/>
          <a:stretch>
            <a:fillRect/>
          </a:stretch>
        </p:blipFill>
        <p:spPr>
          <a:xfrm>
            <a:off x="6278967" y="1835060"/>
            <a:ext cx="2088854" cy="3648531"/>
          </a:xfrm>
          <a:prstGeom prst="rect">
            <a:avLst/>
          </a:prstGeom>
        </p:spPr>
      </p:pic>
    </p:spTree>
    <p:extLst>
      <p:ext uri="{BB962C8B-B14F-4D97-AF65-F5344CB8AC3E}">
        <p14:creationId xmlns:p14="http://schemas.microsoft.com/office/powerpoint/2010/main" val="305081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012707-2A1A-B442-B895-C3E0210EBA68}"/>
              </a:ext>
            </a:extLst>
          </p:cNvPr>
          <p:cNvSpPr>
            <a:spLocks noGrp="1"/>
          </p:cNvSpPr>
          <p:nvPr>
            <p:ph type="title"/>
          </p:nvPr>
        </p:nvSpPr>
        <p:spPr/>
        <p:txBody>
          <a:bodyPr>
            <a:normAutofit/>
          </a:bodyPr>
          <a:lstStyle/>
          <a:p>
            <a:r>
              <a:rPr lang="es-CL" sz="4400" dirty="0"/>
              <a:t>Algunos ejemplos concretos de la noción de persona</a:t>
            </a:r>
          </a:p>
        </p:txBody>
      </p:sp>
      <p:sp>
        <p:nvSpPr>
          <p:cNvPr id="3" name="Marcador de contenido 2">
            <a:extLst>
              <a:ext uri="{FF2B5EF4-FFF2-40B4-BE49-F238E27FC236}">
                <a16:creationId xmlns:a16="http://schemas.microsoft.com/office/drawing/2014/main" xmlns="" id="{E9EF0390-BF44-3943-8E4B-852F73F73A87}"/>
              </a:ext>
            </a:extLst>
          </p:cNvPr>
          <p:cNvSpPr>
            <a:spLocks noGrp="1"/>
          </p:cNvSpPr>
          <p:nvPr>
            <p:ph idx="1"/>
          </p:nvPr>
        </p:nvSpPr>
        <p:spPr>
          <a:xfrm>
            <a:off x="1024128" y="2286000"/>
            <a:ext cx="6218501" cy="4023360"/>
          </a:xfrm>
        </p:spPr>
        <p:txBody>
          <a:bodyPr>
            <a:normAutofit fontScale="92500"/>
          </a:bodyPr>
          <a:lstStyle/>
          <a:p>
            <a:r>
              <a:rPr lang="es-CL" b="1" dirty="0"/>
              <a:t>La persona en la cultura latina (antigua Roma)</a:t>
            </a:r>
          </a:p>
          <a:p>
            <a:pPr>
              <a:buFont typeface="Arial" panose="020B0604020202020204" pitchFamily="34" charset="0"/>
              <a:buChar char="•"/>
            </a:pPr>
            <a:r>
              <a:rPr lang="es-ES_tradnl" dirty="0"/>
              <a:t>La persona, más allá del personaje, es una construcción propia de la civilización latina (romana), constituyéndose fundamentalmente como un hecho de derecho.</a:t>
            </a:r>
          </a:p>
          <a:p>
            <a:pPr>
              <a:buFont typeface="Arial" panose="020B0604020202020204" pitchFamily="34" charset="0"/>
              <a:buChar char="•"/>
            </a:pPr>
            <a:r>
              <a:rPr lang="es-ES_tradnl" dirty="0"/>
              <a:t>La persona se extraña del carácter ficticio, satírico contenido en la máscara, para pasar a ser el sinónimo de la auténtica naturaleza del individuo.</a:t>
            </a:r>
          </a:p>
          <a:p>
            <a:pPr>
              <a:buFont typeface="Arial" panose="020B0604020202020204" pitchFamily="34" charset="0"/>
              <a:buChar char="•"/>
            </a:pPr>
            <a:r>
              <a:rPr lang="es-ES_tradnl" dirty="0"/>
              <a:t>Esto adquiere realidad social y jurídica en prácticas como la herencia de títulos y tierras, o el apellido. </a:t>
            </a:r>
            <a:endParaRPr lang="es-CL" dirty="0"/>
          </a:p>
        </p:txBody>
      </p:sp>
      <p:pic>
        <p:nvPicPr>
          <p:cNvPr id="5" name="Imagen 4">
            <a:extLst>
              <a:ext uri="{FF2B5EF4-FFF2-40B4-BE49-F238E27FC236}">
                <a16:creationId xmlns:a16="http://schemas.microsoft.com/office/drawing/2014/main" xmlns="" id="{B7CA5C72-E5D1-2F4F-8ADB-86BBA4EFF7D7}"/>
              </a:ext>
            </a:extLst>
          </p:cNvPr>
          <p:cNvPicPr>
            <a:picLocks noChangeAspect="1"/>
          </p:cNvPicPr>
          <p:nvPr/>
        </p:nvPicPr>
        <p:blipFill>
          <a:blip r:embed="rId2"/>
          <a:stretch>
            <a:fillRect/>
          </a:stretch>
        </p:blipFill>
        <p:spPr>
          <a:xfrm>
            <a:off x="9884018" y="1954912"/>
            <a:ext cx="2061103" cy="3091654"/>
          </a:xfrm>
          <a:prstGeom prst="rect">
            <a:avLst/>
          </a:prstGeom>
        </p:spPr>
      </p:pic>
      <p:pic>
        <p:nvPicPr>
          <p:cNvPr id="4" name="Imagen 3">
            <a:extLst>
              <a:ext uri="{FF2B5EF4-FFF2-40B4-BE49-F238E27FC236}">
                <a16:creationId xmlns:a16="http://schemas.microsoft.com/office/drawing/2014/main" xmlns="" id="{6D824133-7127-C449-BAA5-964BAFF0D431}"/>
              </a:ext>
            </a:extLst>
          </p:cNvPr>
          <p:cNvPicPr>
            <a:picLocks noChangeAspect="1"/>
          </p:cNvPicPr>
          <p:nvPr/>
        </p:nvPicPr>
        <p:blipFill>
          <a:blip r:embed="rId3"/>
          <a:stretch>
            <a:fillRect/>
          </a:stretch>
        </p:blipFill>
        <p:spPr>
          <a:xfrm>
            <a:off x="7725018" y="3832036"/>
            <a:ext cx="4211487" cy="2677069"/>
          </a:xfrm>
          <a:prstGeom prst="rect">
            <a:avLst/>
          </a:prstGeom>
        </p:spPr>
      </p:pic>
      <p:pic>
        <p:nvPicPr>
          <p:cNvPr id="6" name="Imagen 5">
            <a:extLst>
              <a:ext uri="{FF2B5EF4-FFF2-40B4-BE49-F238E27FC236}">
                <a16:creationId xmlns:a16="http://schemas.microsoft.com/office/drawing/2014/main" xmlns="" id="{8CBE4D35-4259-074B-944B-8395BCD59DB8}"/>
              </a:ext>
            </a:extLst>
          </p:cNvPr>
          <p:cNvPicPr>
            <a:picLocks noChangeAspect="1"/>
          </p:cNvPicPr>
          <p:nvPr/>
        </p:nvPicPr>
        <p:blipFill>
          <a:blip r:embed="rId4"/>
          <a:stretch>
            <a:fillRect/>
          </a:stretch>
        </p:blipFill>
        <p:spPr>
          <a:xfrm>
            <a:off x="7725018" y="1954912"/>
            <a:ext cx="2159000" cy="3251200"/>
          </a:xfrm>
          <a:prstGeom prst="rect">
            <a:avLst/>
          </a:prstGeom>
        </p:spPr>
      </p:pic>
    </p:spTree>
    <p:extLst>
      <p:ext uri="{BB962C8B-B14F-4D97-AF65-F5344CB8AC3E}">
        <p14:creationId xmlns:p14="http://schemas.microsoft.com/office/powerpoint/2010/main" val="126176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D23D821-BAB9-814E-A6BC-014FF17AD044}"/>
              </a:ext>
            </a:extLst>
          </p:cNvPr>
          <p:cNvSpPr>
            <a:spLocks noGrp="1"/>
          </p:cNvSpPr>
          <p:nvPr>
            <p:ph type="title"/>
          </p:nvPr>
        </p:nvSpPr>
        <p:spPr/>
        <p:txBody>
          <a:bodyPr>
            <a:normAutofit/>
          </a:bodyPr>
          <a:lstStyle/>
          <a:p>
            <a:r>
              <a:rPr lang="es-CL" sz="4400" dirty="0"/>
              <a:t>La psicología y la definición moderna de persona</a:t>
            </a:r>
          </a:p>
        </p:txBody>
      </p:sp>
      <p:sp>
        <p:nvSpPr>
          <p:cNvPr id="3" name="Marcador de contenido 2">
            <a:extLst>
              <a:ext uri="{FF2B5EF4-FFF2-40B4-BE49-F238E27FC236}">
                <a16:creationId xmlns:a16="http://schemas.microsoft.com/office/drawing/2014/main" xmlns="" id="{F36362FF-7B02-674C-B141-7424385A4915}"/>
              </a:ext>
            </a:extLst>
          </p:cNvPr>
          <p:cNvSpPr>
            <a:spLocks noGrp="1"/>
          </p:cNvSpPr>
          <p:nvPr>
            <p:ph idx="1"/>
          </p:nvPr>
        </p:nvSpPr>
        <p:spPr/>
        <p:txBody>
          <a:bodyPr>
            <a:normAutofit/>
          </a:bodyPr>
          <a:lstStyle/>
          <a:p>
            <a:pPr>
              <a:buFont typeface="Arial" panose="020B0604020202020204" pitchFamily="34" charset="0"/>
              <a:buChar char="•"/>
            </a:pPr>
            <a:r>
              <a:rPr lang="es-CL" sz="2000" dirty="0"/>
              <a:t>En la definición moderna de la persona, contribuye enormemente una larga tradición del pensamiento filosófico y metafísico de Occidente, donde la persona queda definida como un “yo”, como un hecho individual, poseedor de conciencia y con capacidad de raciocinio (pensamiento). </a:t>
            </a:r>
          </a:p>
          <a:p>
            <a:pPr>
              <a:buFont typeface="Arial" panose="020B0604020202020204" pitchFamily="34" charset="0"/>
              <a:buChar char="•"/>
            </a:pPr>
            <a:r>
              <a:rPr lang="es-CL" sz="2000" dirty="0"/>
              <a:t>El “yo” terminaría de definirse a partir de los filósofos empiristas ingleses (Hume), y luego con las contribuciones de los filósofos idealistas alemanes (Kant, Fichte).</a:t>
            </a:r>
          </a:p>
          <a:p>
            <a:pPr>
              <a:buFont typeface="Arial" panose="020B0604020202020204" pitchFamily="34" charset="0"/>
              <a:buChar char="•"/>
            </a:pPr>
            <a:r>
              <a:rPr lang="es-CL" sz="2000" dirty="0"/>
              <a:t>Con ello, la “mente humana”, así definida, pasa a ser un elemento central en la definición de la persona, muchos siglos después de su definición jurídica. </a:t>
            </a:r>
          </a:p>
          <a:p>
            <a:pPr>
              <a:buFont typeface="Arial" panose="020B0604020202020204" pitchFamily="34" charset="0"/>
              <a:buChar char="•"/>
            </a:pPr>
            <a:endParaRPr lang="es-CL" sz="2000" dirty="0"/>
          </a:p>
        </p:txBody>
      </p:sp>
    </p:spTree>
    <p:extLst>
      <p:ext uri="{BB962C8B-B14F-4D97-AF65-F5344CB8AC3E}">
        <p14:creationId xmlns:p14="http://schemas.microsoft.com/office/powerpoint/2010/main" val="5322329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6138D6-6597-E84B-BA61-BE9261E9646D}"/>
              </a:ext>
            </a:extLst>
          </p:cNvPr>
          <p:cNvSpPr>
            <a:spLocks noGrp="1"/>
          </p:cNvSpPr>
          <p:nvPr>
            <p:ph type="title"/>
          </p:nvPr>
        </p:nvSpPr>
        <p:spPr/>
        <p:txBody>
          <a:bodyPr>
            <a:normAutofit/>
          </a:bodyPr>
          <a:lstStyle/>
          <a:p>
            <a:r>
              <a:rPr lang="es-CL" sz="4400" dirty="0"/>
              <a:t>Intimidad y biografía</a:t>
            </a:r>
          </a:p>
        </p:txBody>
      </p:sp>
      <p:sp>
        <p:nvSpPr>
          <p:cNvPr id="3" name="Marcador de contenido 2">
            <a:extLst>
              <a:ext uri="{FF2B5EF4-FFF2-40B4-BE49-F238E27FC236}">
                <a16:creationId xmlns:a16="http://schemas.microsoft.com/office/drawing/2014/main" xmlns="" id="{C9ED3E2A-55A9-DB46-B833-70BBAB5BE4A7}"/>
              </a:ext>
            </a:extLst>
          </p:cNvPr>
          <p:cNvSpPr>
            <a:spLocks noGrp="1"/>
          </p:cNvSpPr>
          <p:nvPr>
            <p:ph idx="1"/>
          </p:nvPr>
        </p:nvSpPr>
        <p:spPr>
          <a:xfrm>
            <a:off x="1024127" y="1966686"/>
            <a:ext cx="10353407" cy="1226219"/>
          </a:xfrm>
        </p:spPr>
        <p:txBody>
          <a:bodyPr>
            <a:normAutofit/>
          </a:bodyPr>
          <a:lstStyle/>
          <a:p>
            <a:r>
              <a:rPr lang="es-CL" sz="2000" dirty="0"/>
              <a:t>La aparición y expansión de ciertas prácticas culturales (literarias en este caso) también encontramos otra referencia para contextualizar históricamente el surgimiento de la psicología de la personalidad y la realidad con la que ésta disciplina trabaja. </a:t>
            </a:r>
          </a:p>
        </p:txBody>
      </p:sp>
      <p:pic>
        <p:nvPicPr>
          <p:cNvPr id="4" name="Imagen 3">
            <a:extLst>
              <a:ext uri="{FF2B5EF4-FFF2-40B4-BE49-F238E27FC236}">
                <a16:creationId xmlns:a16="http://schemas.microsoft.com/office/drawing/2014/main" xmlns="" id="{16B2A614-B790-AF4B-AD78-AC7C2CDBE43B}"/>
              </a:ext>
            </a:extLst>
          </p:cNvPr>
          <p:cNvPicPr>
            <a:picLocks noChangeAspect="1"/>
          </p:cNvPicPr>
          <p:nvPr/>
        </p:nvPicPr>
        <p:blipFill>
          <a:blip r:embed="rId2"/>
          <a:stretch>
            <a:fillRect/>
          </a:stretch>
        </p:blipFill>
        <p:spPr>
          <a:xfrm>
            <a:off x="7977028" y="3192905"/>
            <a:ext cx="3073638" cy="3073638"/>
          </a:xfrm>
          <a:prstGeom prst="rect">
            <a:avLst/>
          </a:prstGeom>
        </p:spPr>
      </p:pic>
      <p:sp>
        <p:nvSpPr>
          <p:cNvPr id="5" name="Marcador de contenido 2">
            <a:extLst>
              <a:ext uri="{FF2B5EF4-FFF2-40B4-BE49-F238E27FC236}">
                <a16:creationId xmlns:a16="http://schemas.microsoft.com/office/drawing/2014/main" xmlns="" id="{A173E32A-6D86-9E44-9F46-67D8D7E52395}"/>
              </a:ext>
            </a:extLst>
          </p:cNvPr>
          <p:cNvSpPr txBox="1">
            <a:spLocks/>
          </p:cNvSpPr>
          <p:nvPr/>
        </p:nvSpPr>
        <p:spPr>
          <a:xfrm>
            <a:off x="691081" y="3192905"/>
            <a:ext cx="6677890" cy="3285348"/>
          </a:xfrm>
          <a:prstGeom prst="rect">
            <a:avLst/>
          </a:prstGeom>
          <a:ln>
            <a:solidFill>
              <a:schemeClr val="accent1"/>
            </a:solidFill>
          </a:ln>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CL" sz="1800" dirty="0"/>
              <a:t>Leonor Arfuch (Argentina)</a:t>
            </a:r>
          </a:p>
          <a:p>
            <a:r>
              <a:rPr lang="es-CL" sz="1800" dirty="0"/>
              <a:t>Doctora en Letras, Investigadora de la Facultad de Ciencias Sociales de la Universidad de Buenos Aires. </a:t>
            </a:r>
          </a:p>
          <a:p>
            <a:r>
              <a:rPr lang="es-CL" sz="1800" dirty="0"/>
              <a:t>Trabaja en temas de subjetividad, identidad, memoria y narrativa desde una perspectiva de análisis del discurso y crítica cultural.</a:t>
            </a:r>
          </a:p>
          <a:p>
            <a:r>
              <a:rPr lang="es-CL" sz="1800" dirty="0"/>
              <a:t>Algunos conceptos y temas clave en su obra: Espacio biográfico, intimidad, biografía, entrevista dialógica. </a:t>
            </a:r>
          </a:p>
        </p:txBody>
      </p:sp>
    </p:spTree>
    <p:extLst>
      <p:ext uri="{BB962C8B-B14F-4D97-AF65-F5344CB8AC3E}">
        <p14:creationId xmlns:p14="http://schemas.microsoft.com/office/powerpoint/2010/main" val="2979778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F555070-C931-0E4A-AC5A-4257644AD2FF}"/>
              </a:ext>
            </a:extLst>
          </p:cNvPr>
          <p:cNvSpPr>
            <a:spLocks noGrp="1"/>
          </p:cNvSpPr>
          <p:nvPr>
            <p:ph type="title"/>
          </p:nvPr>
        </p:nvSpPr>
        <p:spPr/>
        <p:txBody>
          <a:bodyPr>
            <a:noAutofit/>
          </a:bodyPr>
          <a:lstStyle/>
          <a:p>
            <a:r>
              <a:rPr lang="es-CL" sz="3600" dirty="0"/>
              <a:t>Los géneros (auto)biográficos en literatura y la construcción del yo </a:t>
            </a:r>
          </a:p>
        </p:txBody>
      </p:sp>
      <p:sp>
        <p:nvSpPr>
          <p:cNvPr id="3" name="Marcador de contenido 2">
            <a:extLst>
              <a:ext uri="{FF2B5EF4-FFF2-40B4-BE49-F238E27FC236}">
                <a16:creationId xmlns:a16="http://schemas.microsoft.com/office/drawing/2014/main" xmlns="" id="{EE7B2688-F61C-2F4B-BD59-DAAA4E933646}"/>
              </a:ext>
            </a:extLst>
          </p:cNvPr>
          <p:cNvSpPr>
            <a:spLocks noGrp="1"/>
          </p:cNvSpPr>
          <p:nvPr>
            <p:ph idx="1"/>
          </p:nvPr>
        </p:nvSpPr>
        <p:spPr>
          <a:xfrm>
            <a:off x="1024129" y="2286000"/>
            <a:ext cx="7388352" cy="4023360"/>
          </a:xfrm>
        </p:spPr>
        <p:txBody>
          <a:bodyPr>
            <a:normAutofit fontScale="92500" lnSpcReduction="10000"/>
          </a:bodyPr>
          <a:lstStyle/>
          <a:p>
            <a:pPr>
              <a:buFont typeface="Arial" panose="020B0604020202020204" pitchFamily="34" charset="0"/>
              <a:buChar char="•"/>
            </a:pPr>
            <a:r>
              <a:rPr lang="es-CL" dirty="0"/>
              <a:t>De acuerdo con L. Arfuch, el surgimiento del “yo” como unidad de los relatos biográficos, es un hecho decisivo en la historia cultural de Occidente. </a:t>
            </a:r>
          </a:p>
          <a:p>
            <a:pPr>
              <a:buFont typeface="Arial" panose="020B0604020202020204" pitchFamily="34" charset="0"/>
              <a:buChar char="•"/>
            </a:pPr>
            <a:r>
              <a:rPr lang="es-CL" dirty="0"/>
              <a:t>Fueron necesarias una serie de prácticas sociales, pero íntimas al mismo tiempo, para que pudiera dibujarse aquello que hoy llamamos mundo interior, intimidad, nociones esenciales para la manera en que en la modernidad se ha trabajado el concepto de persona y personalidad.</a:t>
            </a:r>
          </a:p>
          <a:p>
            <a:pPr>
              <a:buFont typeface="Arial" panose="020B0604020202020204" pitchFamily="34" charset="0"/>
              <a:buChar char="•"/>
            </a:pPr>
            <a:r>
              <a:rPr lang="es-ES_tradnl" dirty="0"/>
              <a:t>La literatura autobiográfica surgida en esta época no sólo habla de la aparición de un nuevo género literario. Ella también da cuenta de un espacio de autorreflexión biográfica decisiva para que el individualismo contemporáneo cobrara forma. </a:t>
            </a:r>
            <a:endParaRPr lang="es-CL" dirty="0"/>
          </a:p>
        </p:txBody>
      </p:sp>
      <p:pic>
        <p:nvPicPr>
          <p:cNvPr id="4" name="Imagen 3">
            <a:extLst>
              <a:ext uri="{FF2B5EF4-FFF2-40B4-BE49-F238E27FC236}">
                <a16:creationId xmlns:a16="http://schemas.microsoft.com/office/drawing/2014/main" xmlns="" id="{9697E6FE-FB3D-594D-955C-208BEE82A43F}"/>
              </a:ext>
            </a:extLst>
          </p:cNvPr>
          <p:cNvPicPr>
            <a:picLocks noChangeAspect="1"/>
          </p:cNvPicPr>
          <p:nvPr/>
        </p:nvPicPr>
        <p:blipFill>
          <a:blip r:embed="rId2"/>
          <a:stretch>
            <a:fillRect/>
          </a:stretch>
        </p:blipFill>
        <p:spPr>
          <a:xfrm>
            <a:off x="8772398" y="2286000"/>
            <a:ext cx="2584450" cy="3650762"/>
          </a:xfrm>
          <a:prstGeom prst="rect">
            <a:avLst/>
          </a:prstGeom>
        </p:spPr>
      </p:pic>
    </p:spTree>
    <p:extLst>
      <p:ext uri="{BB962C8B-B14F-4D97-AF65-F5344CB8AC3E}">
        <p14:creationId xmlns:p14="http://schemas.microsoft.com/office/powerpoint/2010/main" val="1772710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823</TotalTime>
  <Words>1128</Words>
  <Application>Microsoft Office PowerPoint</Application>
  <PresentationFormat>Panorámica</PresentationFormat>
  <Paragraphs>45</Paragraphs>
  <Slides>10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Tw Cen MT</vt:lpstr>
      <vt:lpstr>Tw Cen MT Condensed</vt:lpstr>
      <vt:lpstr>Wingdings 3</vt:lpstr>
      <vt:lpstr>Integral</vt:lpstr>
      <vt:lpstr>Psicología de la personalidad Prof. Danilo sanhueza </vt:lpstr>
      <vt:lpstr>Persona y contexto antropológico</vt:lpstr>
      <vt:lpstr>Sobre la noción de persona en la investigación de mauss</vt:lpstr>
      <vt:lpstr>Sobre la noción de persona en la investigación de mauss</vt:lpstr>
      <vt:lpstr>Algunos ejemplos concretos de la noción de persona</vt:lpstr>
      <vt:lpstr>Algunos ejemplos concretos de la noción de persona</vt:lpstr>
      <vt:lpstr>La psicología y la definición moderna de persona</vt:lpstr>
      <vt:lpstr>Intimidad y biografía</vt:lpstr>
      <vt:lpstr>Los géneros (auto)biográficos en literatura y la construcción del yo </vt:lpstr>
      <vt:lpstr>El yo de la narración y la consolidación de la Experiencia interna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Psicología de la personalidad Prof. Danilo sanhueza</dc:title>
  <dc:creator>Usuario de Microsoft Office</dc:creator>
  <cp:lastModifiedBy>Danilo Sanhueza</cp:lastModifiedBy>
  <cp:revision>19</cp:revision>
  <dcterms:created xsi:type="dcterms:W3CDTF">2020-10-10T20:16:05Z</dcterms:created>
  <dcterms:modified xsi:type="dcterms:W3CDTF">2022-08-23T16:59:18Z</dcterms:modified>
</cp:coreProperties>
</file>