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69" r:id="rId4"/>
    <p:sldId id="257" r:id="rId5"/>
    <p:sldId id="258" r:id="rId6"/>
    <p:sldId id="259" r:id="rId7"/>
    <p:sldId id="260" r:id="rId8"/>
    <p:sldId id="270" r:id="rId9"/>
    <p:sldId id="261" r:id="rId10"/>
    <p:sldId id="271" r:id="rId11"/>
    <p:sldId id="262" r:id="rId12"/>
    <p:sldId id="272" r:id="rId13"/>
    <p:sldId id="273" r:id="rId14"/>
    <p:sldId id="263" r:id="rId15"/>
    <p:sldId id="266" r:id="rId16"/>
    <p:sldId id="275" r:id="rId17"/>
    <p:sldId id="276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40" autoAdjust="0"/>
    <p:restoredTop sz="96064"/>
  </p:normalViewPr>
  <p:slideViewPr>
    <p:cSldViewPr snapToGrid="0" snapToObjects="1">
      <p:cViewPr varScale="1">
        <p:scale>
          <a:sx n="77" d="100"/>
          <a:sy n="77" d="100"/>
        </p:scale>
        <p:origin x="5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211106-F3D3-B845-8786-0DDFF4BE5A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CL" sz="4000" dirty="0"/>
              <a:t>Psicología de la personalidad</a:t>
            </a:r>
            <a:br>
              <a:rPr lang="es-CL" sz="4000" dirty="0"/>
            </a:br>
            <a:r>
              <a:rPr lang="es-CL" sz="2400" dirty="0"/>
              <a:t>Prof. Danilo sanhueza </a:t>
            </a:r>
            <a:endParaRPr lang="es-CL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42CE2C1-48EA-B542-8153-A948EFC785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Clase </a:t>
            </a:r>
            <a:r>
              <a:rPr lang="es-CL" dirty="0" smtClean="0"/>
              <a:t>3: La personalidad como integración de carácter y temperamento. Evaluaciones y métodos.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57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79F930-8BE1-8F4A-BAEB-AD7E01E1D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HERENCIA / AMBIENTE</a:t>
            </a:r>
            <a:endParaRPr lang="es-CL" dirty="0"/>
          </a:p>
        </p:txBody>
      </p:sp>
      <p:sp>
        <p:nvSpPr>
          <p:cNvPr id="5" name="Rectángulo 4"/>
          <p:cNvSpPr/>
          <p:nvPr/>
        </p:nvSpPr>
        <p:spPr>
          <a:xfrm>
            <a:off x="437535" y="1819368"/>
            <a:ext cx="57567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 smtClean="0"/>
              <a:t>Lo Heredado</a:t>
            </a:r>
          </a:p>
          <a:p>
            <a:pPr algn="ctr"/>
            <a:endParaRPr lang="es-MX" sz="1600" b="1" dirty="0" smtClean="0"/>
          </a:p>
          <a:p>
            <a:r>
              <a:rPr lang="es-MX" sz="1600" dirty="0"/>
              <a:t>Los genes gobiernan la dirección del desarrollo y el funcionamiento de las estructuras </a:t>
            </a:r>
          </a:p>
          <a:p>
            <a:r>
              <a:rPr lang="es-MX" sz="1600" dirty="0"/>
              <a:t>y los procesos biológicos. </a:t>
            </a:r>
          </a:p>
          <a:p>
            <a:r>
              <a:rPr lang="es-MX" sz="1600" dirty="0" smtClean="0"/>
              <a:t>Es </a:t>
            </a:r>
            <a:r>
              <a:rPr lang="es-MX" sz="1600" dirty="0"/>
              <a:t>el funcionamiento de los genes, en conjunción con la experiencia, lo que nos hace </a:t>
            </a:r>
            <a:r>
              <a:rPr lang="es-MX" sz="1600" dirty="0" smtClean="0"/>
              <a:t>semejantes </a:t>
            </a:r>
            <a:r>
              <a:rPr lang="es-MX" sz="1600" dirty="0"/>
              <a:t>unos a otros como miembros de la misma especie y diferentes unos de </a:t>
            </a:r>
            <a:r>
              <a:rPr lang="es-MX" sz="1600" dirty="0" smtClean="0"/>
              <a:t>otros </a:t>
            </a:r>
            <a:r>
              <a:rPr lang="es-MX" sz="1600" dirty="0"/>
              <a:t>como personas únicas. </a:t>
            </a:r>
            <a:endParaRPr lang="es-CL" sz="1600" dirty="0"/>
          </a:p>
        </p:txBody>
      </p:sp>
      <p:sp>
        <p:nvSpPr>
          <p:cNvPr id="6" name="Rectángulo 5"/>
          <p:cNvSpPr/>
          <p:nvPr/>
        </p:nvSpPr>
        <p:spPr>
          <a:xfrm>
            <a:off x="6327058" y="1814845"/>
            <a:ext cx="59730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 smtClean="0"/>
              <a:t>El ambiente</a:t>
            </a:r>
          </a:p>
          <a:p>
            <a:pPr algn="ctr"/>
            <a:endParaRPr lang="es-MX" sz="1600" b="1" dirty="0" smtClean="0"/>
          </a:p>
          <a:p>
            <a:r>
              <a:rPr lang="es-MX" sz="1600" dirty="0" smtClean="0"/>
              <a:t>Las experiencias singulares vividas por una persona dan forma a su comportamiento de manera duradera. </a:t>
            </a:r>
          </a:p>
          <a:p>
            <a:r>
              <a:rPr lang="es-MX" sz="1600" dirty="0" smtClean="0"/>
              <a:t>Un ejemplo: la crianza de hermanos</a:t>
            </a:r>
          </a:p>
          <a:p>
            <a:r>
              <a:rPr lang="es-MX" sz="1600" dirty="0" smtClean="0"/>
              <a:t>- Importancia </a:t>
            </a:r>
            <a:r>
              <a:rPr lang="es-MX" sz="1600" dirty="0"/>
              <a:t>de la PERCEPCIÓN </a:t>
            </a:r>
            <a:r>
              <a:rPr lang="es-MX" sz="1600" dirty="0" smtClean="0"/>
              <a:t>del </a:t>
            </a:r>
            <a:r>
              <a:rPr lang="es-MX" sz="1600" dirty="0"/>
              <a:t>trato parental. </a:t>
            </a:r>
          </a:p>
          <a:p>
            <a:r>
              <a:rPr lang="es-MX" sz="1600" dirty="0" smtClean="0"/>
              <a:t>- La </a:t>
            </a:r>
            <a:r>
              <a:rPr lang="es-MX" sz="1600" dirty="0"/>
              <a:t>Observación del trato de un </a:t>
            </a:r>
            <a:r>
              <a:rPr lang="es-MX" sz="1600" dirty="0" smtClean="0"/>
              <a:t>hermano </a:t>
            </a:r>
            <a:r>
              <a:rPr lang="es-MX" sz="1600" dirty="0"/>
              <a:t>a otra edad. </a:t>
            </a:r>
          </a:p>
          <a:p>
            <a:r>
              <a:rPr lang="es-MX" sz="1600" dirty="0" smtClean="0"/>
              <a:t>- Ser </a:t>
            </a:r>
            <a:r>
              <a:rPr lang="es-MX" sz="1600" dirty="0"/>
              <a:t>educado en tiempos culturales </a:t>
            </a:r>
            <a:r>
              <a:rPr lang="es-MX" sz="1600" dirty="0" smtClean="0"/>
              <a:t> distintos</a:t>
            </a:r>
            <a:r>
              <a:rPr lang="es-MX" sz="1600" dirty="0"/>
              <a:t>. </a:t>
            </a:r>
          </a:p>
          <a:p>
            <a:r>
              <a:rPr lang="es-MX" sz="1600" dirty="0" smtClean="0"/>
              <a:t>- Experiencias </a:t>
            </a:r>
            <a:r>
              <a:rPr lang="es-MX" sz="1600" dirty="0"/>
              <a:t>de la escuela y </a:t>
            </a:r>
            <a:r>
              <a:rPr lang="es-MX" sz="1600" dirty="0" smtClean="0"/>
              <a:t>compañeros</a:t>
            </a:r>
            <a:r>
              <a:rPr lang="es-MX" sz="1600" dirty="0"/>
              <a:t>.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1342103" y="4306489"/>
            <a:ext cx="9630697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MX" sz="1600" dirty="0"/>
              <a:t>Los factores genéticos y ambientales siempre están interactuando.</a:t>
            </a:r>
          </a:p>
          <a:p>
            <a:r>
              <a:rPr lang="es-MX" sz="1600" dirty="0"/>
              <a:t>1. La misma conducta por parte de un padre perturbado puede tener </a:t>
            </a:r>
            <a:r>
              <a:rPr lang="es-MX" sz="1600" dirty="0" smtClean="0"/>
              <a:t>efectos </a:t>
            </a:r>
            <a:r>
              <a:rPr lang="es-MX" sz="1600" dirty="0"/>
              <a:t>diferentes efectos en un hijo irritable e insensible que en un </a:t>
            </a:r>
            <a:r>
              <a:rPr lang="es-MX" sz="1600" dirty="0" smtClean="0"/>
              <a:t>hijo </a:t>
            </a:r>
            <a:r>
              <a:rPr lang="es-MX" sz="1600" dirty="0"/>
              <a:t>calmado y sensible. </a:t>
            </a:r>
          </a:p>
          <a:p>
            <a:r>
              <a:rPr lang="es-MX" sz="1600" dirty="0"/>
              <a:t>2.     Las personas con diferentes constituciones genéticas pueden </a:t>
            </a:r>
            <a:r>
              <a:rPr lang="es-MX" sz="1600" dirty="0" smtClean="0"/>
              <a:t>provocar </a:t>
            </a:r>
            <a:r>
              <a:rPr lang="es-MX" sz="1600" dirty="0"/>
              <a:t>diferentes respuestas del ambiente. </a:t>
            </a:r>
            <a:r>
              <a:rPr lang="es-MX" sz="1600" dirty="0" err="1"/>
              <a:t>Ej</a:t>
            </a:r>
            <a:r>
              <a:rPr lang="es-MX" sz="1600" dirty="0"/>
              <a:t>: el niño sensible </a:t>
            </a:r>
            <a:r>
              <a:rPr lang="es-MX" sz="1600" dirty="0" smtClean="0"/>
              <a:t>puede </a:t>
            </a:r>
            <a:r>
              <a:rPr lang="es-MX" sz="1600" dirty="0"/>
              <a:t>provocar una respuesta en el padre distinta del hijo irritable. </a:t>
            </a:r>
          </a:p>
          <a:p>
            <a:r>
              <a:rPr lang="es-MX" sz="1600" dirty="0"/>
              <a:t>3.     Las personas con diferentes constituciones seleccionan, modifican y </a:t>
            </a:r>
            <a:r>
              <a:rPr lang="es-MX" sz="1600" dirty="0" smtClean="0"/>
              <a:t>crean </a:t>
            </a:r>
            <a:r>
              <a:rPr lang="es-MX" sz="1600" dirty="0"/>
              <a:t>distintos ambientes. </a:t>
            </a:r>
            <a:r>
              <a:rPr lang="es-MX" sz="1600" dirty="0" err="1"/>
              <a:t>Ej</a:t>
            </a:r>
            <a:r>
              <a:rPr lang="es-MX" sz="1600" dirty="0"/>
              <a:t>: el extravertido selecciona ambientes </a:t>
            </a:r>
            <a:r>
              <a:rPr lang="es-MX" sz="1600" dirty="0" smtClean="0"/>
              <a:t>diferentes </a:t>
            </a:r>
            <a:r>
              <a:rPr lang="es-MX" sz="1600" dirty="0"/>
              <a:t>que los que selecciona el introvertido. </a:t>
            </a:r>
            <a:endParaRPr lang="es-CL" sz="1600" dirty="0"/>
          </a:p>
        </p:txBody>
      </p:sp>
    </p:spTree>
    <p:extLst>
      <p:ext uri="{BB962C8B-B14F-4D97-AF65-F5344CB8AC3E}">
        <p14:creationId xmlns:p14="http://schemas.microsoft.com/office/powerpoint/2010/main" val="410274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3AF13E-A08E-4541-9931-94C39A4A5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L" sz="4000" dirty="0" smtClean="0"/>
              <a:t>Método clínico</a:t>
            </a:r>
            <a:endParaRPr lang="es-CL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0C7F86-E315-8F40-8A34-CA0B6D5D8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10361627" cy="4129484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Oportunidad de observar una gran variedad fenómenos.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É</a:t>
            </a:r>
            <a:r>
              <a:rPr lang="es-MX" dirty="0" smtClean="0"/>
              <a:t>nfasis </a:t>
            </a:r>
            <a:r>
              <a:rPr lang="es-MX" dirty="0"/>
              <a:t>en la observación y en datos de auto </a:t>
            </a:r>
            <a:r>
              <a:rPr lang="es-MX" dirty="0" smtClean="0"/>
              <a:t>informe</a:t>
            </a:r>
            <a:r>
              <a:rPr lang="es-MX" dirty="0"/>
              <a:t>. Permite libertad para las preguntas del clínico y </a:t>
            </a:r>
            <a:r>
              <a:rPr lang="es-MX" dirty="0" smtClean="0"/>
              <a:t>para </a:t>
            </a:r>
            <a:r>
              <a:rPr lang="es-MX" dirty="0"/>
              <a:t>la forma de responder del sujeto.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 smtClean="0"/>
              <a:t>Se </a:t>
            </a:r>
            <a:r>
              <a:rPr lang="es-MX" dirty="0"/>
              <a:t>busca estudiar un individuo, o bien, pocas personas.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 smtClean="0"/>
              <a:t>Funcionamiento </a:t>
            </a:r>
            <a:r>
              <a:rPr lang="es-MX" dirty="0"/>
              <a:t>de la persona como un todo (Énfasis </a:t>
            </a:r>
            <a:r>
              <a:rPr lang="es-MX" dirty="0" smtClean="0"/>
              <a:t>holístico</a:t>
            </a:r>
            <a:r>
              <a:rPr lang="es-MX" dirty="0"/>
              <a:t>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 smtClean="0"/>
              <a:t>Permite </a:t>
            </a:r>
            <a:r>
              <a:rPr lang="es-MX" dirty="0"/>
              <a:t>generar nuevas observaciones y abundantes </a:t>
            </a:r>
            <a:r>
              <a:rPr lang="es-MX" dirty="0" smtClean="0"/>
              <a:t>hipótesis</a:t>
            </a:r>
            <a:r>
              <a:rPr lang="es-MX" dirty="0"/>
              <a:t>. </a:t>
            </a:r>
            <a:endParaRPr lang="es-MX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s-MX" dirty="0" smtClean="0"/>
              <a:t>Se vincula con una preocupación clínica, asociada al malestar/psicopatología.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 smtClean="0"/>
              <a:t>Dificultades </a:t>
            </a:r>
            <a:r>
              <a:rPr lang="es-MX" dirty="0"/>
              <a:t>que otros confirmen las observaciones </a:t>
            </a:r>
            <a:r>
              <a:rPr lang="es-MX" dirty="0" smtClean="0"/>
              <a:t>o </a:t>
            </a:r>
            <a:r>
              <a:rPr lang="es-MX" dirty="0"/>
              <a:t>que formulen hipótesis que puedan ser evaluadas bajo </a:t>
            </a:r>
            <a:r>
              <a:rPr lang="es-MX" dirty="0" smtClean="0"/>
              <a:t>las </a:t>
            </a:r>
            <a:r>
              <a:rPr lang="es-MX" dirty="0"/>
              <a:t>condiciones empíricas más rigurosas.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 smtClean="0"/>
              <a:t>Exponentes</a:t>
            </a:r>
            <a:r>
              <a:rPr lang="es-MX" dirty="0"/>
              <a:t>: Jean </a:t>
            </a:r>
            <a:r>
              <a:rPr lang="es-MX" dirty="0" err="1"/>
              <a:t>Charcot</a:t>
            </a:r>
            <a:r>
              <a:rPr lang="es-MX" dirty="0"/>
              <a:t>, </a:t>
            </a:r>
            <a:r>
              <a:rPr lang="es-MX" dirty="0" smtClean="0"/>
              <a:t>Sigmund </a:t>
            </a:r>
            <a:r>
              <a:rPr lang="es-MX" dirty="0"/>
              <a:t>Freud, </a:t>
            </a:r>
            <a:r>
              <a:rPr lang="es-MX" dirty="0" err="1" smtClean="0"/>
              <a:t>Sandor</a:t>
            </a:r>
            <a:r>
              <a:rPr lang="es-MX" dirty="0" smtClean="0"/>
              <a:t> </a:t>
            </a:r>
            <a:r>
              <a:rPr lang="es-MX" dirty="0" err="1" smtClean="0"/>
              <a:t>Ferenzci</a:t>
            </a:r>
            <a:r>
              <a:rPr lang="es-MX" dirty="0" smtClean="0"/>
              <a:t>, Carl </a:t>
            </a:r>
            <a:r>
              <a:rPr lang="es-MX" dirty="0"/>
              <a:t>Rogers, </a:t>
            </a:r>
            <a:r>
              <a:rPr lang="es-MX" dirty="0" smtClean="0"/>
              <a:t>George </a:t>
            </a:r>
            <a:r>
              <a:rPr lang="es-MX" dirty="0"/>
              <a:t>Kelly, Henry </a:t>
            </a:r>
            <a:r>
              <a:rPr lang="es-MX" dirty="0" smtClean="0"/>
              <a:t>Murray.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732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3AF13E-A08E-4541-9931-94C39A4A5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L" sz="4000" dirty="0" smtClean="0"/>
              <a:t>Método CORRELACIONAL.</a:t>
            </a:r>
            <a:endParaRPr lang="es-CL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0C7F86-E315-8F40-8A34-CA0B6D5D8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87794"/>
            <a:ext cx="10361627" cy="4527690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sz="1800" dirty="0"/>
              <a:t> Partiendo de las bases de F. Galton y </a:t>
            </a:r>
            <a:r>
              <a:rPr lang="es-MX" sz="1800" dirty="0" smtClean="0"/>
              <a:t>Ch</a:t>
            </a:r>
            <a:r>
              <a:rPr lang="es-MX" sz="1800" dirty="0"/>
              <a:t>. </a:t>
            </a:r>
            <a:r>
              <a:rPr lang="es-MX" sz="1800" dirty="0" err="1"/>
              <a:t>Spearman</a:t>
            </a:r>
            <a:r>
              <a:rPr lang="es-MX" sz="1800" dirty="0"/>
              <a:t>, sus principales </a:t>
            </a:r>
            <a:r>
              <a:rPr lang="es-MX" sz="1800" dirty="0" smtClean="0"/>
              <a:t>exponentes </a:t>
            </a:r>
            <a:r>
              <a:rPr lang="es-MX" sz="1800" dirty="0"/>
              <a:t>son: R.B. </a:t>
            </a:r>
            <a:r>
              <a:rPr lang="es-MX" sz="1800" dirty="0" err="1"/>
              <a:t>Cattell</a:t>
            </a:r>
            <a:r>
              <a:rPr lang="es-MX" sz="1800" dirty="0"/>
              <a:t> y H.J. </a:t>
            </a:r>
            <a:r>
              <a:rPr lang="es-MX" sz="1800" dirty="0" err="1" smtClean="0"/>
              <a:t>Eysenck</a:t>
            </a:r>
            <a:r>
              <a:rPr lang="es-MX" sz="1800" dirty="0" smtClean="0"/>
              <a:t>. Estaban interesados </a:t>
            </a:r>
            <a:r>
              <a:rPr lang="es-MX" sz="1800" dirty="0"/>
              <a:t>en la conducta de los </a:t>
            </a:r>
            <a:r>
              <a:rPr lang="es-MX" sz="1800" dirty="0" smtClean="0"/>
              <a:t>individuos </a:t>
            </a:r>
            <a:r>
              <a:rPr lang="es-MX" sz="1800" dirty="0"/>
              <a:t>en tanto que organismos </a:t>
            </a:r>
            <a:r>
              <a:rPr lang="es-MX" sz="1800" dirty="0" smtClean="0"/>
              <a:t>únicos </a:t>
            </a:r>
            <a:r>
              <a:rPr lang="es-MX" sz="1800" dirty="0"/>
              <a:t>y se interesaban en conocer la </a:t>
            </a:r>
            <a:r>
              <a:rPr lang="es-MX" sz="1800" dirty="0" smtClean="0"/>
              <a:t>causa </a:t>
            </a:r>
            <a:r>
              <a:rPr lang="es-MX" sz="1800" dirty="0"/>
              <a:t>de las diferencias entre éstos.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1800" dirty="0" smtClean="0"/>
              <a:t>La </a:t>
            </a:r>
            <a:r>
              <a:rPr lang="es-MX" sz="1800" dirty="0"/>
              <a:t>tradición correlacional, es propia </a:t>
            </a:r>
            <a:r>
              <a:rPr lang="es-MX" sz="1800" dirty="0" smtClean="0"/>
              <a:t>de </a:t>
            </a:r>
            <a:r>
              <a:rPr lang="es-MX" sz="1800" dirty="0"/>
              <a:t>la </a:t>
            </a:r>
            <a:r>
              <a:rPr lang="es-MX" sz="1800" dirty="0" smtClean="0"/>
              <a:t>psicología diferencial </a:t>
            </a:r>
            <a:r>
              <a:rPr lang="es-MX" sz="1800" dirty="0"/>
              <a:t>y se </a:t>
            </a:r>
            <a:r>
              <a:rPr lang="es-MX" sz="1800" dirty="0" smtClean="0"/>
              <a:t>basa </a:t>
            </a:r>
            <a:r>
              <a:rPr lang="es-MX" sz="1800" dirty="0"/>
              <a:t>en la observación natural y el </a:t>
            </a:r>
            <a:r>
              <a:rPr lang="es-MX" sz="1800" dirty="0" smtClean="0"/>
              <a:t>tratamiento </a:t>
            </a:r>
            <a:r>
              <a:rPr lang="es-MX" sz="1800" dirty="0"/>
              <a:t>estadístico de los </a:t>
            </a:r>
            <a:r>
              <a:rPr lang="es-MX" sz="1800" dirty="0" err="1" smtClean="0"/>
              <a:t>datos.Incluye</a:t>
            </a:r>
            <a:r>
              <a:rPr lang="es-MX" sz="1800" dirty="0" smtClean="0"/>
              <a:t> </a:t>
            </a:r>
            <a:r>
              <a:rPr lang="es-MX" sz="1800" dirty="0"/>
              <a:t>el uso de medidas estadísticas para establecer la asociación o correlación entre series </a:t>
            </a:r>
            <a:r>
              <a:rPr lang="es-MX" sz="1800" dirty="0" smtClean="0"/>
              <a:t>de </a:t>
            </a:r>
            <a:r>
              <a:rPr lang="es-MX" sz="1800" dirty="0"/>
              <a:t>medidas que diferencian a las personas. Busca definir la estructura básica de la </a:t>
            </a:r>
            <a:r>
              <a:rPr lang="es-MX" sz="1800" dirty="0" smtClean="0"/>
              <a:t>personalidad</a:t>
            </a:r>
            <a:r>
              <a:rPr lang="es-MX" sz="1800" dirty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1800" dirty="0" smtClean="0"/>
              <a:t>Destaca </a:t>
            </a:r>
            <a:r>
              <a:rPr lang="es-MX" sz="1800" dirty="0"/>
              <a:t>las diferencias individuales y el esfuerzo de </a:t>
            </a:r>
            <a:r>
              <a:rPr lang="es-MX" sz="1800" dirty="0" smtClean="0"/>
              <a:t>establecer relaciones/asociaciones o correlaciones </a:t>
            </a:r>
            <a:r>
              <a:rPr lang="es-MX" sz="1800" dirty="0"/>
              <a:t>estadísticas entre estas diferencias </a:t>
            </a:r>
            <a:r>
              <a:rPr lang="es-MX" sz="1800" dirty="0" smtClean="0"/>
              <a:t>individuales</a:t>
            </a:r>
            <a:endParaRPr lang="es-MX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s-MX" sz="1800" dirty="0" smtClean="0"/>
              <a:t>Énfasis </a:t>
            </a:r>
            <a:r>
              <a:rPr lang="es-MX" sz="1800" dirty="0"/>
              <a:t>en la medición. Restringe las respuestas de las personas a los ítems de los </a:t>
            </a:r>
            <a:r>
              <a:rPr lang="es-MX" sz="1800" dirty="0" smtClean="0"/>
              <a:t>cuestionarios</a:t>
            </a:r>
            <a:r>
              <a:rPr lang="es-MX" sz="1800" dirty="0"/>
              <a:t>. Se sirven </a:t>
            </a:r>
            <a:r>
              <a:rPr lang="es-MX" sz="1800" dirty="0" smtClean="0"/>
              <a:t>de la estadística para </a:t>
            </a:r>
            <a:r>
              <a:rPr lang="es-MX" sz="1800" dirty="0"/>
              <a:t>establecer las relaciones.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1800" dirty="0" smtClean="0"/>
              <a:t>Subraya </a:t>
            </a:r>
            <a:r>
              <a:rPr lang="es-MX" sz="1800" dirty="0"/>
              <a:t>la utilización de datos obtenidos de un gran número de sujetos.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1800" dirty="0" smtClean="0"/>
              <a:t>ANÁLISIS </a:t>
            </a:r>
            <a:r>
              <a:rPr lang="es-MX" sz="1800" dirty="0"/>
              <a:t>FACTORIAL: método </a:t>
            </a:r>
            <a:r>
              <a:rPr lang="es-MX" sz="1800" dirty="0" smtClean="0"/>
              <a:t>para </a:t>
            </a:r>
            <a:r>
              <a:rPr lang="es-MX" sz="1800" dirty="0"/>
              <a:t>determinar aquellas </a:t>
            </a:r>
            <a:r>
              <a:rPr lang="es-MX" sz="1800" dirty="0" smtClean="0"/>
              <a:t>variables </a:t>
            </a:r>
            <a:r>
              <a:rPr lang="es-MX" sz="1800" dirty="0"/>
              <a:t>o respuestas de test que aumentan o disminuyen juntas. </a:t>
            </a:r>
            <a:r>
              <a:rPr lang="es-MX" sz="1800" dirty="0" err="1" smtClean="0"/>
              <a:t>Expresala</a:t>
            </a:r>
            <a:r>
              <a:rPr lang="es-MX" sz="1800" dirty="0" smtClean="0"/>
              <a:t> </a:t>
            </a:r>
            <a:r>
              <a:rPr lang="es-MX" sz="1800" dirty="0"/>
              <a:t>variación de un número de </a:t>
            </a:r>
            <a:r>
              <a:rPr lang="es-MX" sz="1800" dirty="0" smtClean="0"/>
              <a:t>medidas </a:t>
            </a:r>
            <a:r>
              <a:rPr lang="es-MX" sz="1800" dirty="0"/>
              <a:t>(variables) en términos de un </a:t>
            </a:r>
            <a:r>
              <a:rPr lang="es-MX" sz="1800" dirty="0" smtClean="0"/>
              <a:t>menor </a:t>
            </a:r>
            <a:r>
              <a:rPr lang="es-MX" sz="1800" dirty="0"/>
              <a:t>número de dimensiones (variables) </a:t>
            </a:r>
            <a:r>
              <a:rPr lang="es-MX" sz="1800" dirty="0" smtClean="0"/>
              <a:t>teóricas </a:t>
            </a:r>
            <a:r>
              <a:rPr lang="es-MX" sz="1800" dirty="0"/>
              <a:t>llamados factores. </a:t>
            </a:r>
            <a:endParaRPr lang="es-CL" sz="1800" dirty="0"/>
          </a:p>
        </p:txBody>
      </p:sp>
    </p:spTree>
    <p:extLst>
      <p:ext uri="{BB962C8B-B14F-4D97-AF65-F5344CB8AC3E}">
        <p14:creationId xmlns:p14="http://schemas.microsoft.com/office/powerpoint/2010/main" val="303225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3AF13E-A08E-4541-9931-94C39A4A5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L" sz="4000" dirty="0" smtClean="0"/>
              <a:t>Método experimental</a:t>
            </a:r>
            <a:endParaRPr lang="es-CL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0C7F86-E315-8F40-8A34-CA0B6D5D8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10361627" cy="4129484"/>
          </a:xfrm>
        </p:spPr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Manipulación sistemática de variables para establecer relaciones causales. Es decir, se </a:t>
            </a:r>
            <a:r>
              <a:rPr lang="es-MX" dirty="0" smtClean="0"/>
              <a:t>manipula </a:t>
            </a:r>
            <a:r>
              <a:rPr lang="es-MX" dirty="0"/>
              <a:t>una variable (independiente) y se miden los efectos sobre los segunda variable </a:t>
            </a:r>
            <a:r>
              <a:rPr lang="es-MX" dirty="0" smtClean="0"/>
              <a:t>(</a:t>
            </a:r>
            <a:r>
              <a:rPr lang="es-MX" dirty="0"/>
              <a:t>dependiente).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 smtClean="0"/>
              <a:t>Sigue </a:t>
            </a:r>
            <a:r>
              <a:rPr lang="es-MX" dirty="0"/>
              <a:t>el principio de causalidad. </a:t>
            </a:r>
            <a:r>
              <a:rPr lang="es-MX" dirty="0" err="1" smtClean="0"/>
              <a:t>Ej</a:t>
            </a:r>
            <a:r>
              <a:rPr lang="es-MX" dirty="0"/>
              <a:t>: puedo aumentar o disminuir experimentalmente el grado de ansiedad (variable </a:t>
            </a:r>
            <a:r>
              <a:rPr lang="es-MX" dirty="0" smtClean="0"/>
              <a:t>independiente</a:t>
            </a:r>
            <a:r>
              <a:rPr lang="es-MX" dirty="0"/>
              <a:t>) con el fin de observar sus efectos sobre el aprendizaje (variable dependiente).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 smtClean="0"/>
              <a:t>Énfasis </a:t>
            </a:r>
            <a:r>
              <a:rPr lang="es-MX" dirty="0"/>
              <a:t>en muchos sujetos y destaca las leyes generales del funcionamiento psicológico </a:t>
            </a:r>
            <a:r>
              <a:rPr lang="es-MX" dirty="0" smtClean="0"/>
              <a:t>que </a:t>
            </a:r>
            <a:r>
              <a:rPr lang="es-MX" dirty="0"/>
              <a:t>aplica a todas las personas. Para eso utilizaban animales.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 smtClean="0"/>
              <a:t>(---) </a:t>
            </a:r>
            <a:r>
              <a:rPr lang="es-MX" dirty="0"/>
              <a:t>Olvida el funcionamiento de las partes en el contexto de un sistema global.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 smtClean="0"/>
              <a:t>Exponentes</a:t>
            </a:r>
            <a:r>
              <a:rPr lang="es-MX" dirty="0"/>
              <a:t>: W. Wundt, I. </a:t>
            </a:r>
            <a:r>
              <a:rPr lang="es-MX" dirty="0" err="1"/>
              <a:t>Pavlov</a:t>
            </a:r>
            <a:r>
              <a:rPr lang="es-MX" dirty="0"/>
              <a:t>, J.B. Watson, B.F. </a:t>
            </a:r>
            <a:r>
              <a:rPr lang="es-MX" dirty="0" err="1"/>
              <a:t>Skinner</a:t>
            </a:r>
            <a:r>
              <a:rPr lang="es-MX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El objetivo fundamental es la </a:t>
            </a:r>
            <a:r>
              <a:rPr lang="es-MX" dirty="0" smtClean="0"/>
              <a:t>explicación de </a:t>
            </a:r>
            <a:r>
              <a:rPr lang="es-MX" dirty="0"/>
              <a:t>los fenómenos </a:t>
            </a:r>
            <a:r>
              <a:rPr lang="es-MX" dirty="0" smtClean="0"/>
              <a:t>estudiados, basándose en un modelo de causalidad proveniente de los estudios conductuales.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4987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CA6D09-A089-A341-AF70-E87BAFDC9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600" dirty="0" smtClean="0"/>
              <a:t>Ventajas y limitaciones</a:t>
            </a:r>
            <a:endParaRPr lang="es-CL" sz="3600" dirty="0"/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5109664"/>
              </p:ext>
            </p:extLst>
          </p:nvPr>
        </p:nvGraphicFramePr>
        <p:xfrm>
          <a:off x="1023938" y="2286000"/>
          <a:ext cx="9720261" cy="3928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0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0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Clínico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Correlacional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Experimental</a:t>
                      </a:r>
                      <a:r>
                        <a:rPr lang="es-CL" baseline="0" dirty="0" smtClean="0"/>
                        <a:t> 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+ Contexto</a:t>
                      </a:r>
                      <a:r>
                        <a:rPr lang="es-CL" baseline="0" dirty="0" smtClean="0"/>
                        <a:t> </a:t>
                      </a:r>
                      <a:r>
                        <a:rPr lang="es-CL" baseline="0" dirty="0" err="1" smtClean="0"/>
                        <a:t>interaccional</a:t>
                      </a:r>
                      <a:r>
                        <a:rPr lang="es-CL" baseline="0" dirty="0" smtClean="0"/>
                        <a:t> (menos artificial)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+ Análisis en función de variables operacionales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+ Control de variables</a:t>
                      </a:r>
                      <a:r>
                        <a:rPr lang="es-CL" baseline="0" dirty="0" smtClean="0"/>
                        <a:t> específicas+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+ Complejidad del</a:t>
                      </a:r>
                      <a:r>
                        <a:rPr lang="es-CL" baseline="0" dirty="0" smtClean="0"/>
                        <a:t> contexto biográfico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+ Estudia relaciones entre variables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+ Registro extensivo de datos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+ Profundidad</a:t>
                      </a:r>
                      <a:r>
                        <a:rPr lang="es-CL" baseline="0" dirty="0" smtClean="0"/>
                        <a:t> analítica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+</a:t>
                      </a:r>
                      <a:r>
                        <a:rPr lang="es-CL" baseline="0" dirty="0" smtClean="0"/>
                        <a:t> Permite comparaciones entre individuos. 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+ Relaciones</a:t>
                      </a:r>
                      <a:r>
                        <a:rPr lang="es-CL" baseline="0" dirty="0" smtClean="0"/>
                        <a:t> causa-efecto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- </a:t>
                      </a:r>
                      <a:r>
                        <a:rPr lang="es-CL" dirty="0" err="1" smtClean="0"/>
                        <a:t>Obs</a:t>
                      </a:r>
                      <a:r>
                        <a:rPr lang="es-CL" dirty="0" smtClean="0"/>
                        <a:t>.</a:t>
                      </a:r>
                      <a:r>
                        <a:rPr lang="es-CL" baseline="0" dirty="0" smtClean="0"/>
                        <a:t> No sistemática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- Relaciones asociativas, no causales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- Excluye la realidad que no</a:t>
                      </a:r>
                      <a:r>
                        <a:rPr lang="es-CL" baseline="0" dirty="0" smtClean="0"/>
                        <a:t> entra al laboratorio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97373">
                <a:tc>
                  <a:txBody>
                    <a:bodyPr/>
                    <a:lstStyle/>
                    <a:p>
                      <a:r>
                        <a:rPr lang="es-CL" dirty="0" smtClean="0"/>
                        <a:t>- Interpretación subjetiva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-</a:t>
                      </a:r>
                      <a:r>
                        <a:rPr lang="es-CL" baseline="0" dirty="0" smtClean="0"/>
                        <a:t> Problemas de fiabilidad y validez de los instrumentos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- Marcos</a:t>
                      </a:r>
                      <a:r>
                        <a:rPr lang="es-CL" baseline="0" dirty="0" smtClean="0"/>
                        <a:t> artificiales y generalización de datos. 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109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5CC00B-B004-E942-ACC2-7CFE5CE1F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600" dirty="0" smtClean="0"/>
              <a:t>¿cómo evaluamos la personalidad?</a:t>
            </a:r>
            <a:endParaRPr lang="es-CL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59FE0D-46EC-6B45-9FAB-7459D8F00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84832"/>
            <a:ext cx="2986762" cy="3241964"/>
          </a:xfrm>
          <a:ln>
            <a:solidFill>
              <a:schemeClr val="accent1">
                <a:shade val="5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/>
              <a:t>La personalidad no es un objeto que se pueda </a:t>
            </a:r>
            <a:r>
              <a:rPr lang="es-MX" dirty="0" smtClean="0"/>
              <a:t>observar</a:t>
            </a:r>
            <a:r>
              <a:rPr lang="es-MX" dirty="0"/>
              <a:t>. </a:t>
            </a:r>
          </a:p>
          <a:p>
            <a:pPr marL="0" indent="0">
              <a:buNone/>
            </a:pPr>
            <a:r>
              <a:rPr lang="es-MX" dirty="0" smtClean="0"/>
              <a:t>- Es </a:t>
            </a:r>
            <a:r>
              <a:rPr lang="es-MX" dirty="0"/>
              <a:t>más bien una construcción (¿necesaria?) de </a:t>
            </a:r>
            <a:r>
              <a:rPr lang="es-MX" dirty="0" smtClean="0"/>
              <a:t>nuestra </a:t>
            </a:r>
            <a:r>
              <a:rPr lang="es-MX" dirty="0"/>
              <a:t>mente. </a:t>
            </a:r>
          </a:p>
          <a:p>
            <a:pPr marL="0" indent="0">
              <a:buNone/>
            </a:pPr>
            <a:r>
              <a:rPr lang="es-MX" dirty="0" smtClean="0"/>
              <a:t>- Se </a:t>
            </a:r>
            <a:r>
              <a:rPr lang="es-MX" dirty="0"/>
              <a:t>infiere a partir de datos, de observables.</a:t>
            </a:r>
            <a:endParaRPr lang="es-CL" dirty="0"/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DF7C4E8C-D707-514B-90C7-5F75B3ABF7DF}"/>
              </a:ext>
            </a:extLst>
          </p:cNvPr>
          <p:cNvSpPr txBox="1">
            <a:spLocks/>
          </p:cNvSpPr>
          <p:nvPr/>
        </p:nvSpPr>
        <p:spPr>
          <a:xfrm>
            <a:off x="4404636" y="2084832"/>
            <a:ext cx="7316308" cy="3241964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es-CL" dirty="0" smtClean="0"/>
              <a:t>Metodologías de evaluación de la personalidad</a:t>
            </a:r>
            <a:endParaRPr lang="es-CL" dirty="0"/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Observación. 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 smtClean="0"/>
              <a:t>Entrevistas</a:t>
            </a:r>
            <a:r>
              <a:rPr lang="es-MX" dirty="0"/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 smtClean="0"/>
              <a:t>Instrumentos complementarios </a:t>
            </a:r>
            <a:r>
              <a:rPr lang="es-MX" dirty="0"/>
              <a:t>de </a:t>
            </a:r>
            <a:r>
              <a:rPr lang="es-MX" dirty="0" smtClean="0"/>
              <a:t>medición</a:t>
            </a:r>
            <a:r>
              <a:rPr lang="es-MX" dirty="0"/>
              <a:t>: </a:t>
            </a:r>
          </a:p>
          <a:p>
            <a:pPr marL="0" indent="0">
              <a:buNone/>
            </a:pPr>
            <a:r>
              <a:rPr lang="es-MX" dirty="0" smtClean="0"/>
              <a:t>	a</a:t>
            </a:r>
            <a:r>
              <a:rPr lang="es-MX" dirty="0"/>
              <a:t>) Pruebas psicométricas: </a:t>
            </a:r>
            <a:r>
              <a:rPr lang="es-MX" dirty="0" smtClean="0"/>
              <a:t>Inventarios </a:t>
            </a:r>
            <a:r>
              <a:rPr lang="es-MX" dirty="0"/>
              <a:t>o </a:t>
            </a:r>
            <a:r>
              <a:rPr lang="es-MX" dirty="0" smtClean="0"/>
              <a:t>	cuestionarios de </a:t>
            </a:r>
            <a:r>
              <a:rPr lang="es-MX" dirty="0"/>
              <a:t>personalidad. </a:t>
            </a:r>
          </a:p>
          <a:p>
            <a:pPr marL="0" indent="0">
              <a:buNone/>
            </a:pPr>
            <a:r>
              <a:rPr lang="es-MX" dirty="0" smtClean="0"/>
              <a:t>	b) </a:t>
            </a:r>
            <a:r>
              <a:rPr lang="es-MX" dirty="0"/>
              <a:t>Pruebas </a:t>
            </a:r>
            <a:r>
              <a:rPr lang="es-MX"/>
              <a:t>proyectivas</a:t>
            </a:r>
            <a:r>
              <a:rPr lang="es-MX" smtClean="0"/>
              <a:t>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0603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rcador de contenido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663" y="582460"/>
            <a:ext cx="10361651" cy="5510115"/>
          </a:xfrm>
        </p:spPr>
      </p:pic>
    </p:spTree>
    <p:extLst>
      <p:ext uri="{BB962C8B-B14F-4D97-AF65-F5344CB8AC3E}">
        <p14:creationId xmlns:p14="http://schemas.microsoft.com/office/powerpoint/2010/main" val="366142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76" y="194154"/>
            <a:ext cx="9938625" cy="6508720"/>
          </a:xfrm>
        </p:spPr>
      </p:pic>
    </p:spTree>
    <p:extLst>
      <p:ext uri="{BB962C8B-B14F-4D97-AF65-F5344CB8AC3E}">
        <p14:creationId xmlns:p14="http://schemas.microsoft.com/office/powerpoint/2010/main" val="341634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5CC00B-B004-E942-ACC2-7CFE5CE1F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600" dirty="0" smtClean="0"/>
              <a:t>CRITERIOS PARA LOS INSTRUMENTOS DE EVALUACIÓN </a:t>
            </a:r>
            <a:endParaRPr lang="es-CL" sz="3600" dirty="0"/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DF7C4E8C-D707-514B-90C7-5F75B3ABF7DF}"/>
              </a:ext>
            </a:extLst>
          </p:cNvPr>
          <p:cNvSpPr txBox="1">
            <a:spLocks/>
          </p:cNvSpPr>
          <p:nvPr/>
        </p:nvSpPr>
        <p:spPr>
          <a:xfrm>
            <a:off x="1024128" y="2084832"/>
            <a:ext cx="10696816" cy="3241964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 smtClean="0"/>
              <a:t>1. Objetividad</a:t>
            </a:r>
            <a:r>
              <a:rPr lang="es-MX" dirty="0"/>
              <a:t>: se basa en la independencia de los datos del </a:t>
            </a:r>
            <a:r>
              <a:rPr lang="es-MX" dirty="0" smtClean="0"/>
              <a:t>observador </a:t>
            </a:r>
            <a:r>
              <a:rPr lang="es-MX" dirty="0"/>
              <a:t>que los registra. </a:t>
            </a:r>
            <a:r>
              <a:rPr lang="es-MX" dirty="0" err="1"/>
              <a:t>Ej</a:t>
            </a:r>
            <a:r>
              <a:rPr lang="es-MX" dirty="0"/>
              <a:t>: si un observador A registra una </a:t>
            </a:r>
            <a:r>
              <a:rPr lang="es-MX" dirty="0" smtClean="0"/>
              <a:t>conducta </a:t>
            </a:r>
            <a:r>
              <a:rPr lang="es-MX" dirty="0"/>
              <a:t>X, el observador B independiente, debiese registrarla </a:t>
            </a:r>
            <a:r>
              <a:rPr lang="es-MX" dirty="0" smtClean="0"/>
              <a:t>igualmente</a:t>
            </a:r>
            <a:r>
              <a:rPr lang="es-MX" dirty="0"/>
              <a:t>. </a:t>
            </a:r>
          </a:p>
          <a:p>
            <a:pPr marL="0" indent="0">
              <a:buNone/>
            </a:pPr>
            <a:r>
              <a:rPr lang="es-MX" dirty="0"/>
              <a:t>2. </a:t>
            </a:r>
            <a:r>
              <a:rPr lang="es-MX" dirty="0" smtClean="0"/>
              <a:t>Confiabilidad</a:t>
            </a:r>
            <a:r>
              <a:rPr lang="es-MX" dirty="0"/>
              <a:t>: corresponde a la precisión, homogeneidad y </a:t>
            </a:r>
            <a:r>
              <a:rPr lang="es-MX" dirty="0" smtClean="0"/>
              <a:t>estabilidad </a:t>
            </a:r>
            <a:r>
              <a:rPr lang="es-MX" dirty="0"/>
              <a:t>de la medida. Nos permite estimar si dos medidas </a:t>
            </a:r>
            <a:r>
              <a:rPr lang="es-MX" dirty="0" smtClean="0"/>
              <a:t>realizadas </a:t>
            </a:r>
            <a:r>
              <a:rPr lang="es-MX" dirty="0"/>
              <a:t>sobre el mismo fenómeno en dos momentos distintos </a:t>
            </a:r>
            <a:r>
              <a:rPr lang="es-MX" dirty="0" smtClean="0"/>
              <a:t>serán </a:t>
            </a:r>
            <a:r>
              <a:rPr lang="es-MX" dirty="0"/>
              <a:t>iguales o muy parecidas.</a:t>
            </a:r>
          </a:p>
          <a:p>
            <a:pPr marL="0" indent="0">
              <a:buNone/>
            </a:pPr>
            <a:r>
              <a:rPr lang="es-MX" dirty="0"/>
              <a:t>3. </a:t>
            </a:r>
            <a:r>
              <a:rPr lang="es-MX" dirty="0" smtClean="0"/>
              <a:t>Validez</a:t>
            </a:r>
            <a:r>
              <a:rPr lang="es-MX" dirty="0"/>
              <a:t>: adecuación que tienen los datos observados con el </a:t>
            </a:r>
            <a:r>
              <a:rPr lang="es-MX" dirty="0" smtClean="0"/>
              <a:t>fenómeno </a:t>
            </a:r>
            <a:r>
              <a:rPr lang="es-MX" dirty="0"/>
              <a:t>o constructo que los produce. Es el grado con que el </a:t>
            </a:r>
            <a:r>
              <a:rPr lang="es-MX" dirty="0" smtClean="0"/>
              <a:t>test </a:t>
            </a:r>
            <a:r>
              <a:rPr lang="es-MX" dirty="0"/>
              <a:t>mide lo que dice medir.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4744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Síntesis de la clase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- Antecedentes y primeros momentos del estudio científico de la personalidad</a:t>
            </a:r>
          </a:p>
          <a:p>
            <a:r>
              <a:rPr lang="es-CL" dirty="0" smtClean="0"/>
              <a:t>- Definiciones preliminares</a:t>
            </a:r>
          </a:p>
          <a:p>
            <a:r>
              <a:rPr lang="es-CL" dirty="0" smtClean="0"/>
              <a:t>- Carácter y temperamento</a:t>
            </a:r>
          </a:p>
          <a:p>
            <a:r>
              <a:rPr lang="es-CL" dirty="0" smtClean="0"/>
              <a:t>- Métodos en el estudio de la personalidad</a:t>
            </a:r>
          </a:p>
          <a:p>
            <a:pPr lvl="1"/>
            <a:r>
              <a:rPr lang="es-CL" dirty="0" smtClean="0"/>
              <a:t>Clínico</a:t>
            </a:r>
          </a:p>
          <a:p>
            <a:pPr lvl="1"/>
            <a:r>
              <a:rPr lang="es-CL" dirty="0" smtClean="0"/>
              <a:t>Correlacional</a:t>
            </a:r>
          </a:p>
          <a:p>
            <a:pPr lvl="1"/>
            <a:r>
              <a:rPr lang="es-CL" dirty="0" smtClean="0"/>
              <a:t>Experimental</a:t>
            </a:r>
          </a:p>
          <a:p>
            <a:r>
              <a:rPr lang="es-CL" dirty="0" smtClean="0"/>
              <a:t>- ¿Cómo se evalúa la personalidad?</a:t>
            </a:r>
          </a:p>
        </p:txBody>
      </p:sp>
    </p:spTree>
    <p:extLst>
      <p:ext uri="{BB962C8B-B14F-4D97-AF65-F5344CB8AC3E}">
        <p14:creationId xmlns:p14="http://schemas.microsoft.com/office/powerpoint/2010/main" val="331346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500" dirty="0" smtClean="0"/>
              <a:t>Antecedentes y primeros momentos del estudio científico de la personalidad</a:t>
            </a:r>
            <a:endParaRPr lang="es-CL" sz="35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32689" y="2084832"/>
            <a:ext cx="4264151" cy="2453640"/>
          </a:xfrm>
        </p:spPr>
        <p:txBody>
          <a:bodyPr>
            <a:noAutofit/>
          </a:bodyPr>
          <a:lstStyle/>
          <a:p>
            <a:pPr lvl="1"/>
            <a:r>
              <a:rPr lang="es-CL" sz="2400" dirty="0" smtClean="0"/>
              <a:t>La psicología entre fines del XIX y comienzos del XX: conciencia, inconsciente, conducta. </a:t>
            </a:r>
          </a:p>
          <a:p>
            <a:pPr lvl="1"/>
            <a:r>
              <a:rPr lang="es-CL" sz="2400" dirty="0" smtClean="0"/>
              <a:t>Los primeros años en el estudio de la personalidad. La escuela continental y la escuela anglosajona.</a:t>
            </a:r>
          </a:p>
          <a:p>
            <a:pPr lvl="1"/>
            <a:endParaRPr lang="es-CL" sz="2400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554962"/>
              </p:ext>
            </p:extLst>
          </p:nvPr>
        </p:nvGraphicFramePr>
        <p:xfrm>
          <a:off x="6111240" y="3004018"/>
          <a:ext cx="51054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Continental</a:t>
                      </a:r>
                      <a:endParaRPr lang="es-C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Anglosajona</a:t>
                      </a:r>
                      <a:endParaRPr lang="es-C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Estructura</a:t>
                      </a:r>
                      <a:endParaRPr lang="es-C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Función</a:t>
                      </a:r>
                      <a:endParaRPr lang="es-C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Idealismo</a:t>
                      </a:r>
                      <a:endParaRPr lang="es-C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Empirismo</a:t>
                      </a:r>
                      <a:endParaRPr lang="es-C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Todo</a:t>
                      </a:r>
                      <a:endParaRPr lang="es-C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Partes</a:t>
                      </a:r>
                      <a:endParaRPr lang="es-C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sz="2000" dirty="0" err="1" smtClean="0"/>
                        <a:t>Jaensch</a:t>
                      </a:r>
                      <a:r>
                        <a:rPr lang="es-CL" sz="2000" dirty="0" smtClean="0"/>
                        <a:t>, </a:t>
                      </a:r>
                      <a:r>
                        <a:rPr lang="es-CL" sz="2000" dirty="0" err="1" smtClean="0"/>
                        <a:t>Lersch</a:t>
                      </a:r>
                      <a:endParaRPr lang="es-C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000" dirty="0" smtClean="0"/>
                        <a:t>Allport,</a:t>
                      </a:r>
                      <a:r>
                        <a:rPr lang="es-CL" sz="2000" baseline="0" dirty="0" smtClean="0"/>
                        <a:t> </a:t>
                      </a:r>
                      <a:r>
                        <a:rPr lang="es-CL" sz="2000" baseline="0" dirty="0" err="1" smtClean="0"/>
                        <a:t>Eysenck</a:t>
                      </a:r>
                      <a:endParaRPr lang="es-C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87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823A7B-2C80-7648-AC2B-CB8496DC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L" sz="3200" dirty="0" smtClean="0"/>
              <a:t>Fundamentos y Definiciones clave en el estudio de la personalidad</a:t>
            </a:r>
            <a:endParaRPr lang="es-CL" sz="32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D4F598-206F-CF4E-8CD2-55BBF099C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9920963" cy="4201886"/>
          </a:xfrm>
        </p:spPr>
        <p:txBody>
          <a:bodyPr>
            <a:noAutofit/>
          </a:bodyPr>
          <a:lstStyle/>
          <a:p>
            <a:pPr lvl="1"/>
            <a:r>
              <a:rPr lang="es-CL" sz="2400" dirty="0" smtClean="0"/>
              <a:t>La personalidad tiene un carácter </a:t>
            </a:r>
            <a:r>
              <a:rPr lang="es-CL" sz="2400" b="1" dirty="0" smtClean="0"/>
              <a:t>holístico</a:t>
            </a:r>
            <a:r>
              <a:rPr lang="es-CL" sz="2400" dirty="0" smtClean="0"/>
              <a:t>. Es un concepto que integra diversos aspectos del individuo. </a:t>
            </a:r>
          </a:p>
          <a:p>
            <a:pPr lvl="1"/>
            <a:r>
              <a:rPr lang="es-CL" sz="2400" dirty="0" smtClean="0"/>
              <a:t>La personalidad está sujeta al </a:t>
            </a:r>
            <a:r>
              <a:rPr lang="es-CL" sz="2400" b="1" dirty="0" smtClean="0"/>
              <a:t>desarrollo</a:t>
            </a:r>
            <a:r>
              <a:rPr lang="es-CL" sz="2400" dirty="0" smtClean="0"/>
              <a:t>. Se trata de una adquisición que se consolida tardíamente.</a:t>
            </a:r>
          </a:p>
          <a:p>
            <a:pPr lvl="1"/>
            <a:r>
              <a:rPr lang="es-CL" sz="2400" dirty="0" smtClean="0"/>
              <a:t>La personalidad es un componente central en la </a:t>
            </a:r>
            <a:r>
              <a:rPr lang="es-CL" sz="2400" b="1" dirty="0" smtClean="0"/>
              <a:t>adaptación</a:t>
            </a:r>
            <a:r>
              <a:rPr lang="es-CL" sz="2400" dirty="0" smtClean="0"/>
              <a:t> sujeto/ambiente.</a:t>
            </a:r>
          </a:p>
          <a:p>
            <a:pPr lvl="1"/>
            <a:r>
              <a:rPr lang="es-CL" sz="2400" dirty="0" smtClean="0"/>
              <a:t>La personalidad, como aspecto </a:t>
            </a:r>
            <a:r>
              <a:rPr lang="es-CL" sz="2400" b="1" dirty="0" smtClean="0"/>
              <a:t>estable</a:t>
            </a:r>
            <a:r>
              <a:rPr lang="es-CL" sz="2400" dirty="0" smtClean="0"/>
              <a:t>, participa de forma importante en el ámbito interpersonal. </a:t>
            </a:r>
          </a:p>
          <a:p>
            <a:pPr lvl="1"/>
            <a:r>
              <a:rPr lang="es-CL" sz="2400" dirty="0" smtClean="0"/>
              <a:t>La personalidad es producto de la combinación de disposiciones </a:t>
            </a:r>
            <a:r>
              <a:rPr lang="es-CL" sz="2400" b="1" dirty="0" smtClean="0"/>
              <a:t>biológicas</a:t>
            </a:r>
            <a:r>
              <a:rPr lang="es-CL" sz="2400" dirty="0" smtClean="0"/>
              <a:t> (temperamento) y </a:t>
            </a:r>
            <a:r>
              <a:rPr lang="es-CL" sz="2400" b="1" dirty="0" smtClean="0"/>
              <a:t>ambientales</a:t>
            </a:r>
            <a:r>
              <a:rPr lang="es-CL" sz="2400" dirty="0" smtClean="0"/>
              <a:t> (carácter). 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314978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17992E-5511-AB45-B21D-E0FAA84B4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L" sz="3200" dirty="0" smtClean="0"/>
              <a:t>Definición de personalidad: g. </a:t>
            </a:r>
            <a:r>
              <a:rPr lang="es-CL" sz="3200" dirty="0" err="1" smtClean="0"/>
              <a:t>allport</a:t>
            </a:r>
            <a:endParaRPr lang="es-CL" sz="3200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4F097306-CFE3-CC4A-890E-F1E8506D22CA}"/>
              </a:ext>
            </a:extLst>
          </p:cNvPr>
          <p:cNvSpPr txBox="1">
            <a:spLocks/>
          </p:cNvSpPr>
          <p:nvPr/>
        </p:nvSpPr>
        <p:spPr>
          <a:xfrm>
            <a:off x="4629570" y="2065376"/>
            <a:ext cx="7181430" cy="2205594"/>
          </a:xfrm>
          <a:prstGeom prst="rect">
            <a:avLst/>
          </a:prstGeom>
          <a:ln cmpd="dbl">
            <a:solidFill>
              <a:schemeClr val="accent1"/>
            </a:solidFill>
          </a:ln>
        </p:spPr>
        <p:txBody>
          <a:bodyPr vert="horz" lIns="45720" tIns="45720" rIns="4572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8016" lvl="1" indent="0" algn="ctr">
              <a:buNone/>
            </a:pPr>
            <a:r>
              <a:rPr lang="es-ES" sz="2400" dirty="0" smtClean="0"/>
              <a:t>Personalidad es la organización dinámica al interior del individuo de los sistemas psicofísicos que determinan su conducta y pensamiento característicos</a:t>
            </a:r>
          </a:p>
          <a:p>
            <a:pPr marL="128016" lvl="1" indent="0" algn="ctr">
              <a:buNone/>
            </a:pPr>
            <a:r>
              <a:rPr lang="es-CL" sz="2400" dirty="0" smtClean="0"/>
              <a:t>G. Allport, 1974. </a:t>
            </a:r>
            <a:endParaRPr lang="es-CL" sz="24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28" y="2084832"/>
            <a:ext cx="2747687" cy="3990022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5950900" y="5734817"/>
            <a:ext cx="47933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 smtClean="0"/>
              <a:t>Este tipo de definición tiene el problema </a:t>
            </a:r>
          </a:p>
          <a:p>
            <a:pPr algn="ctr"/>
            <a:r>
              <a:rPr lang="es-CL" dirty="0" smtClean="0"/>
              <a:t>del esencialismo individual </a:t>
            </a:r>
            <a:endParaRPr lang="es-CL" dirty="0"/>
          </a:p>
        </p:txBody>
      </p:sp>
      <p:sp>
        <p:nvSpPr>
          <p:cNvPr id="7" name="Flecha abajo 6"/>
          <p:cNvSpPr/>
          <p:nvPr/>
        </p:nvSpPr>
        <p:spPr>
          <a:xfrm rot="10800000">
            <a:off x="7819695" y="4442546"/>
            <a:ext cx="801176" cy="814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7704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784ABF-9B0D-4542-AC4C-C0F8D2C19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L" sz="2800" dirty="0" smtClean="0"/>
              <a:t>Otras definiciones de personalidad</a:t>
            </a:r>
            <a:endParaRPr lang="es-CL" sz="2800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B4B855D-8B2E-654D-AF79-9E8BD8FFA4FD}"/>
              </a:ext>
            </a:extLst>
          </p:cNvPr>
          <p:cNvSpPr txBox="1">
            <a:spLocks/>
          </p:cNvSpPr>
          <p:nvPr/>
        </p:nvSpPr>
        <p:spPr>
          <a:xfrm>
            <a:off x="1024128" y="1765901"/>
            <a:ext cx="10461292" cy="769481"/>
          </a:xfrm>
          <a:prstGeom prst="rect">
            <a:avLst/>
          </a:prstGeom>
          <a:ln cmpd="dbl">
            <a:solidFill>
              <a:schemeClr val="accent1"/>
            </a:solidFill>
          </a:ln>
        </p:spPr>
        <p:txBody>
          <a:bodyPr vert="horz" lIns="45720" tIns="45720" rIns="4572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8016" lvl="1" indent="0">
              <a:buNone/>
            </a:pPr>
            <a:r>
              <a:rPr lang="es-CL" dirty="0" smtClean="0"/>
              <a:t>Patrón de rasgos que nos permiten predecir lo que una persona hará en una situación determinada (</a:t>
            </a:r>
            <a:r>
              <a:rPr lang="es-CL" dirty="0" err="1" smtClean="0"/>
              <a:t>Cattell</a:t>
            </a:r>
            <a:r>
              <a:rPr lang="es-CL" dirty="0" smtClean="0"/>
              <a:t>, 1972).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2B4B855D-8B2E-654D-AF79-9E8BD8FFA4FD}"/>
              </a:ext>
            </a:extLst>
          </p:cNvPr>
          <p:cNvSpPr txBox="1">
            <a:spLocks/>
          </p:cNvSpPr>
          <p:nvPr/>
        </p:nvSpPr>
        <p:spPr>
          <a:xfrm>
            <a:off x="1024128" y="2727199"/>
            <a:ext cx="10461292" cy="690856"/>
          </a:xfrm>
          <a:prstGeom prst="rect">
            <a:avLst/>
          </a:prstGeom>
          <a:ln cmpd="dbl">
            <a:solidFill>
              <a:schemeClr val="accent1"/>
            </a:solidFill>
          </a:ln>
        </p:spPr>
        <p:txBody>
          <a:bodyPr vert="horz" lIns="45720" tIns="45720" rIns="4572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8016" lvl="1" indent="0">
              <a:buNone/>
            </a:pPr>
            <a:r>
              <a:rPr lang="es-CL" dirty="0" smtClean="0"/>
              <a:t>Conjunto de rasgos o disposiciones a comportarse de una manera descriptible (</a:t>
            </a:r>
            <a:r>
              <a:rPr lang="es-CL" dirty="0" err="1" smtClean="0"/>
              <a:t>Janis</a:t>
            </a:r>
            <a:r>
              <a:rPr lang="es-CL" dirty="0" smtClean="0"/>
              <a:t>, 1969).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2B4B855D-8B2E-654D-AF79-9E8BD8FFA4FD}"/>
              </a:ext>
            </a:extLst>
          </p:cNvPr>
          <p:cNvSpPr txBox="1">
            <a:spLocks/>
          </p:cNvSpPr>
          <p:nvPr/>
        </p:nvSpPr>
        <p:spPr>
          <a:xfrm>
            <a:off x="1024128" y="4555368"/>
            <a:ext cx="10461292" cy="785559"/>
          </a:xfrm>
          <a:prstGeom prst="rect">
            <a:avLst/>
          </a:prstGeom>
          <a:ln cmpd="dbl">
            <a:solidFill>
              <a:schemeClr val="accent1"/>
            </a:solidFill>
          </a:ln>
        </p:spPr>
        <p:txBody>
          <a:bodyPr vert="horz" lIns="45720" tIns="45720" rIns="4572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8016" lvl="1" indent="0">
              <a:buNone/>
            </a:pPr>
            <a:r>
              <a:rPr lang="es-CL" dirty="0" smtClean="0"/>
              <a:t>Formas relativamente estables, características del individuo de pensar, </a:t>
            </a:r>
            <a:r>
              <a:rPr lang="es-CL" dirty="0" err="1" smtClean="0"/>
              <a:t>experienciar</a:t>
            </a:r>
            <a:r>
              <a:rPr lang="es-CL" dirty="0" smtClean="0"/>
              <a:t> y comportarse (</a:t>
            </a:r>
            <a:r>
              <a:rPr lang="es-CL" dirty="0" err="1" smtClean="0"/>
              <a:t>Rotter</a:t>
            </a:r>
            <a:r>
              <a:rPr lang="es-CL" dirty="0" smtClean="0"/>
              <a:t>, 1954).</a:t>
            </a: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2B4B855D-8B2E-654D-AF79-9E8BD8FFA4FD}"/>
              </a:ext>
            </a:extLst>
          </p:cNvPr>
          <p:cNvSpPr txBox="1">
            <a:spLocks/>
          </p:cNvSpPr>
          <p:nvPr/>
        </p:nvSpPr>
        <p:spPr>
          <a:xfrm>
            <a:off x="1024128" y="3622476"/>
            <a:ext cx="10461292" cy="728471"/>
          </a:xfrm>
          <a:prstGeom prst="rect">
            <a:avLst/>
          </a:prstGeom>
          <a:ln cmpd="dbl">
            <a:solidFill>
              <a:schemeClr val="accent1"/>
            </a:solidFill>
          </a:ln>
        </p:spPr>
        <p:txBody>
          <a:bodyPr vert="horz" lIns="45720" tIns="45720" rIns="4572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8016" lvl="1" indent="0">
              <a:buNone/>
            </a:pPr>
            <a:r>
              <a:rPr lang="es-CL" dirty="0" smtClean="0"/>
              <a:t>Patrón único de rasgos de una persona (</a:t>
            </a:r>
            <a:r>
              <a:rPr lang="es-CL" dirty="0" err="1" smtClean="0"/>
              <a:t>Guilford</a:t>
            </a:r>
            <a:r>
              <a:rPr lang="es-CL" dirty="0" smtClean="0"/>
              <a:t>, 1969).</a:t>
            </a: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2B4B855D-8B2E-654D-AF79-9E8BD8FFA4FD}"/>
              </a:ext>
            </a:extLst>
          </p:cNvPr>
          <p:cNvSpPr txBox="1">
            <a:spLocks/>
          </p:cNvSpPr>
          <p:nvPr/>
        </p:nvSpPr>
        <p:spPr>
          <a:xfrm>
            <a:off x="1024128" y="5493327"/>
            <a:ext cx="10461292" cy="785559"/>
          </a:xfrm>
          <a:prstGeom prst="rect">
            <a:avLst/>
          </a:prstGeom>
          <a:ln cmpd="dbl">
            <a:solidFill>
              <a:schemeClr val="accent1"/>
            </a:solidFill>
          </a:ln>
        </p:spPr>
        <p:txBody>
          <a:bodyPr vert="horz" lIns="45720" tIns="45720" rIns="4572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8016" lvl="1" indent="0">
              <a:buNone/>
            </a:pPr>
            <a:r>
              <a:rPr lang="es-MX" dirty="0"/>
              <a:t>Patrones de conducta y modos de pensar, característicos de una persona </a:t>
            </a:r>
            <a:r>
              <a:rPr lang="es-MX" dirty="0" smtClean="0"/>
              <a:t> que </a:t>
            </a:r>
            <a:r>
              <a:rPr lang="es-MX" dirty="0"/>
              <a:t>determinan su ajuste al entorno (</a:t>
            </a:r>
            <a:r>
              <a:rPr lang="es-MX" dirty="0" err="1"/>
              <a:t>Hilgard</a:t>
            </a:r>
            <a:r>
              <a:rPr lang="es-MX" dirty="0"/>
              <a:t>, 1975). </a:t>
            </a:r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188420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784ABF-9B0D-4542-AC4C-C0F8D2C19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L" sz="3200" dirty="0" smtClean="0"/>
              <a:t>Los rasgos</a:t>
            </a:r>
            <a:endParaRPr lang="es-CL" sz="32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B3EB05-00E3-4E4C-9783-8E9A70445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692946"/>
            <a:ext cx="7263529" cy="208076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sz="1600" dirty="0" smtClean="0"/>
              <a:t>Según G. Allport:</a:t>
            </a:r>
          </a:p>
          <a:p>
            <a:pPr marL="0" indent="0">
              <a:buNone/>
            </a:pPr>
            <a:r>
              <a:rPr lang="es-CL" sz="1600" dirty="0" smtClean="0"/>
              <a:t>Constituyen </a:t>
            </a:r>
            <a:r>
              <a:rPr lang="es-CL" sz="1600" dirty="0"/>
              <a:t>un número </a:t>
            </a:r>
            <a:r>
              <a:rPr lang="es-CL" sz="1600" dirty="0" smtClean="0"/>
              <a:t>pequeño </a:t>
            </a:r>
            <a:r>
              <a:rPr lang="es-CL" sz="1600" dirty="0"/>
              <a:t>de grandes </a:t>
            </a:r>
            <a:r>
              <a:rPr lang="es-CL" sz="1600" dirty="0" smtClean="0"/>
              <a:t>disposiciones </a:t>
            </a:r>
            <a:r>
              <a:rPr lang="es-CL" sz="1600" dirty="0"/>
              <a:t>o tendencias a </a:t>
            </a:r>
            <a:r>
              <a:rPr lang="es-CL" sz="1600" dirty="0" smtClean="0"/>
              <a:t>pensar</a:t>
            </a:r>
            <a:r>
              <a:rPr lang="es-CL" sz="1600" dirty="0"/>
              <a:t>, sentir y actuar de </a:t>
            </a:r>
            <a:r>
              <a:rPr lang="es-CL" sz="1600" dirty="0" smtClean="0"/>
              <a:t>determinadas </a:t>
            </a:r>
            <a:r>
              <a:rPr lang="es-CL" sz="1600" dirty="0"/>
              <a:t>e idiosincrásica </a:t>
            </a:r>
            <a:r>
              <a:rPr lang="es-CL" sz="1600" dirty="0" smtClean="0"/>
              <a:t>manera.</a:t>
            </a:r>
          </a:p>
          <a:p>
            <a:pPr marL="0" indent="0">
              <a:buNone/>
            </a:pPr>
            <a:r>
              <a:rPr lang="es-MX" sz="1600" dirty="0"/>
              <a:t>Son patrones de formas de </a:t>
            </a:r>
            <a:r>
              <a:rPr lang="es-MX" sz="1600" dirty="0" smtClean="0"/>
              <a:t>percibir</a:t>
            </a:r>
            <a:r>
              <a:rPr lang="es-MX" sz="1600" dirty="0"/>
              <a:t>, relacionarse y pensar </a:t>
            </a:r>
            <a:r>
              <a:rPr lang="es-MX" sz="1600" dirty="0" smtClean="0"/>
              <a:t>sobre </a:t>
            </a:r>
            <a:r>
              <a:rPr lang="es-MX" sz="1600" dirty="0"/>
              <a:t>el entorno y sobre sí </a:t>
            </a:r>
            <a:r>
              <a:rPr lang="es-MX" sz="1600" dirty="0" err="1" smtClean="0"/>
              <a:t>mism</a:t>
            </a:r>
            <a:r>
              <a:rPr lang="es-MX" sz="1600" dirty="0" smtClean="0"/>
              <a:t>_, </a:t>
            </a:r>
            <a:r>
              <a:rPr lang="es-MX" sz="1600" dirty="0"/>
              <a:t>que se manifiestan en </a:t>
            </a:r>
            <a:r>
              <a:rPr lang="es-MX" sz="1600" dirty="0" smtClean="0"/>
              <a:t>una </a:t>
            </a:r>
            <a:r>
              <a:rPr lang="es-MX" sz="1600" dirty="0"/>
              <a:t>amplia gama de </a:t>
            </a:r>
            <a:r>
              <a:rPr lang="es-MX" sz="1600" dirty="0" smtClean="0"/>
              <a:t>contextos</a:t>
            </a:r>
            <a:r>
              <a:rPr lang="es-MX" sz="1600" dirty="0"/>
              <a:t>. </a:t>
            </a:r>
          </a:p>
          <a:p>
            <a:pPr marL="0" indent="0">
              <a:buNone/>
            </a:pPr>
            <a:r>
              <a:rPr lang="es-MX" sz="1600" dirty="0" smtClean="0"/>
              <a:t>Son los elementos básicos de la personalidad. 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728CA4F6-7A0C-3344-82D3-119216DF7D6C}"/>
              </a:ext>
            </a:extLst>
          </p:cNvPr>
          <p:cNvSpPr txBox="1">
            <a:spLocks/>
          </p:cNvSpPr>
          <p:nvPr/>
        </p:nvSpPr>
        <p:spPr>
          <a:xfrm>
            <a:off x="1024128" y="5611091"/>
            <a:ext cx="9920963" cy="146050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8016" lvl="1" indent="0">
              <a:buNone/>
            </a:pPr>
            <a:endParaRPr lang="es-CL" sz="32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024128" y="4150359"/>
            <a:ext cx="53848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RASGOS Y CURVA NORMAL</a:t>
            </a:r>
          </a:p>
          <a:p>
            <a:pPr algn="ctr"/>
            <a:endParaRPr lang="es-MX" sz="1400" dirty="0" smtClean="0"/>
          </a:p>
          <a:p>
            <a:r>
              <a:rPr lang="es-MX" sz="1400" dirty="0" smtClean="0"/>
              <a:t>La </a:t>
            </a:r>
            <a:r>
              <a:rPr lang="es-MX" sz="1400" dirty="0"/>
              <a:t>mayoría de distribuciones de </a:t>
            </a:r>
            <a:r>
              <a:rPr lang="es-MX" sz="1400" dirty="0" smtClean="0"/>
              <a:t>frecuencias </a:t>
            </a:r>
            <a:r>
              <a:rPr lang="es-MX" sz="1400" dirty="0"/>
              <a:t>de las medidas de rasgos </a:t>
            </a:r>
            <a:r>
              <a:rPr lang="es-MX" sz="1400" dirty="0" smtClean="0"/>
              <a:t>psicológicos</a:t>
            </a:r>
            <a:r>
              <a:rPr lang="es-MX" sz="1400" dirty="0"/>
              <a:t>, presentan un número </a:t>
            </a:r>
            <a:r>
              <a:rPr lang="es-MX" sz="1400" dirty="0" smtClean="0"/>
              <a:t>muy </a:t>
            </a:r>
            <a:r>
              <a:rPr lang="es-MX" sz="1400" dirty="0"/>
              <a:t>alto de casos en los intervalos </a:t>
            </a:r>
            <a:r>
              <a:rPr lang="es-MX" sz="1400" dirty="0" smtClean="0"/>
              <a:t>intermedios</a:t>
            </a:r>
            <a:r>
              <a:rPr lang="es-MX" sz="1400" dirty="0"/>
              <a:t>, de la escala de medida del </a:t>
            </a:r>
            <a:r>
              <a:rPr lang="es-MX" sz="1400" dirty="0" smtClean="0"/>
              <a:t>rasgo</a:t>
            </a:r>
            <a:r>
              <a:rPr lang="es-MX" sz="1400" dirty="0"/>
              <a:t>, y muy pocas medidas en los </a:t>
            </a:r>
            <a:r>
              <a:rPr lang="es-MX" sz="1400" dirty="0" smtClean="0"/>
              <a:t>intervalos </a:t>
            </a:r>
            <a:r>
              <a:rPr lang="es-MX" sz="1400" dirty="0"/>
              <a:t>extremos de la escala. </a:t>
            </a:r>
          </a:p>
          <a:p>
            <a:r>
              <a:rPr lang="es-MX" sz="1400" dirty="0" smtClean="0"/>
              <a:t>La </a:t>
            </a:r>
            <a:r>
              <a:rPr lang="es-MX" sz="1400" dirty="0"/>
              <a:t>mayoría de los rasgos psicológicos se </a:t>
            </a:r>
            <a:r>
              <a:rPr lang="es-MX" sz="1400" dirty="0" smtClean="0"/>
              <a:t>distribuyen </a:t>
            </a:r>
            <a:r>
              <a:rPr lang="es-MX" sz="1400" dirty="0"/>
              <a:t>de forma que tienen a </a:t>
            </a:r>
            <a:r>
              <a:rPr lang="es-MX" sz="1400" dirty="0" smtClean="0"/>
              <a:t>ajustarse </a:t>
            </a:r>
            <a:r>
              <a:rPr lang="es-MX" sz="1400" dirty="0"/>
              <a:t>a una distribución normal, </a:t>
            </a:r>
          </a:p>
          <a:p>
            <a:r>
              <a:rPr lang="es-MX" sz="1400" dirty="0"/>
              <a:t>cuando estos rasgos se evalúan en un </a:t>
            </a:r>
            <a:r>
              <a:rPr lang="es-MX" sz="1400" dirty="0" smtClean="0"/>
              <a:t>gran </a:t>
            </a:r>
            <a:r>
              <a:rPr lang="es-MX" sz="1400" dirty="0"/>
              <a:t>número de individuos. </a:t>
            </a:r>
            <a:endParaRPr lang="es-CL" sz="1400" dirty="0"/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626424"/>
              </p:ext>
            </p:extLst>
          </p:nvPr>
        </p:nvGraphicFramePr>
        <p:xfrm>
          <a:off x="9079366" y="1900935"/>
          <a:ext cx="2552700" cy="1588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6069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Niveles</a:t>
                      </a:r>
                      <a:r>
                        <a:rPr lang="es-CL" sz="1600" baseline="0" dirty="0" smtClean="0"/>
                        <a:t> de rasgos</a:t>
                      </a:r>
                      <a:endParaRPr lang="es-C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Cardinales</a:t>
                      </a:r>
                      <a:endParaRPr lang="es-C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Centrales</a:t>
                      </a:r>
                      <a:endParaRPr lang="es-C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sz="1600" dirty="0" smtClean="0"/>
                        <a:t>Secundarios</a:t>
                      </a:r>
                      <a:endParaRPr lang="es-C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AutoShape 2" descr="Cómo hacer una campana de Gauss en Excel • Excel Tot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8654" y="4663882"/>
            <a:ext cx="4041423" cy="1894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14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79F930-8BE1-8F4A-BAEB-AD7E01E1D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El TEMPERAMENTO</a:t>
            </a:r>
            <a:endParaRPr lang="es-CL" dirty="0"/>
          </a:p>
        </p:txBody>
      </p:sp>
      <p:sp>
        <p:nvSpPr>
          <p:cNvPr id="5" name="Rectángulo 4"/>
          <p:cNvSpPr/>
          <p:nvPr/>
        </p:nvSpPr>
        <p:spPr>
          <a:xfrm>
            <a:off x="673509" y="2084832"/>
            <a:ext cx="1099246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Desde la Antigüedad, el temperamento de una persona </a:t>
            </a:r>
            <a:r>
              <a:rPr lang="es-MX" dirty="0" smtClean="0"/>
              <a:t>está </a:t>
            </a:r>
            <a:r>
              <a:rPr lang="es-MX" dirty="0"/>
              <a:t>determinado en gran parte por los “humores” </a:t>
            </a:r>
            <a:r>
              <a:rPr lang="es-MX" dirty="0" smtClean="0"/>
              <a:t>(</a:t>
            </a:r>
            <a:r>
              <a:rPr lang="es-MX" dirty="0"/>
              <a:t>secreciones glandulares) del cuerpo. </a:t>
            </a:r>
          </a:p>
          <a:p>
            <a:r>
              <a:rPr lang="es-MX" dirty="0" smtClean="0"/>
              <a:t>significa </a:t>
            </a:r>
            <a:r>
              <a:rPr lang="es-MX" dirty="0"/>
              <a:t>una constitución o hábito mental </a:t>
            </a:r>
            <a:r>
              <a:rPr lang="es-MX" dirty="0" smtClean="0"/>
              <a:t>que depende </a:t>
            </a:r>
            <a:r>
              <a:rPr lang="es-MX" dirty="0"/>
              <a:t>especialmente de la constitución física o </a:t>
            </a:r>
          </a:p>
          <a:p>
            <a:r>
              <a:rPr lang="es-MX" dirty="0"/>
              <a:t>está relacionada con ella. Puede considerarse como </a:t>
            </a:r>
          </a:p>
          <a:p>
            <a:r>
              <a:rPr lang="es-MX" dirty="0"/>
              <a:t>una especie de material en bruto con el que se constituye </a:t>
            </a:r>
            <a:r>
              <a:rPr lang="es-MX" dirty="0" smtClean="0"/>
              <a:t>la </a:t>
            </a:r>
            <a:r>
              <a:rPr lang="es-MX" dirty="0"/>
              <a:t>personalidad, determinados en gran parte por la </a:t>
            </a:r>
            <a:r>
              <a:rPr lang="es-MX" dirty="0" smtClean="0"/>
              <a:t>genética</a:t>
            </a:r>
            <a:r>
              <a:rPr lang="es-MX" dirty="0"/>
              <a:t>. </a:t>
            </a:r>
          </a:p>
          <a:p>
            <a:r>
              <a:rPr lang="es-MX" dirty="0" smtClean="0"/>
              <a:t>Son </a:t>
            </a:r>
            <a:r>
              <a:rPr lang="es-MX" dirty="0"/>
              <a:t>los aspectos de la personalidad más dependientes de </a:t>
            </a:r>
            <a:r>
              <a:rPr lang="es-MX" dirty="0" smtClean="0"/>
              <a:t>la </a:t>
            </a:r>
            <a:r>
              <a:rPr lang="es-MX" dirty="0"/>
              <a:t>herencia. Se refiere al clima químico o interno en el </a:t>
            </a:r>
            <a:r>
              <a:rPr lang="es-MX" dirty="0" smtClean="0"/>
              <a:t>que </a:t>
            </a:r>
            <a:r>
              <a:rPr lang="es-MX" dirty="0"/>
              <a:t>se desarrolla la personalidad. </a:t>
            </a:r>
          </a:p>
          <a:p>
            <a:r>
              <a:rPr lang="es-MX" dirty="0" smtClean="0"/>
              <a:t>Al </a:t>
            </a:r>
            <a:r>
              <a:rPr lang="es-MX" dirty="0"/>
              <a:t>igual que la constitución física y la inteligencia, el </a:t>
            </a:r>
            <a:r>
              <a:rPr lang="es-MX" dirty="0" smtClean="0"/>
              <a:t>temperamento </a:t>
            </a:r>
            <a:r>
              <a:rPr lang="es-MX" dirty="0"/>
              <a:t>puede variar, dentro de ciertos límites, a </a:t>
            </a:r>
            <a:r>
              <a:rPr lang="es-MX" dirty="0" smtClean="0"/>
              <a:t>causa </a:t>
            </a:r>
            <a:r>
              <a:rPr lang="es-MX" dirty="0"/>
              <a:t>de influencias médicas, quirúrgicas y nutritivas, </a:t>
            </a:r>
            <a:r>
              <a:rPr lang="es-MX" dirty="0" smtClean="0"/>
              <a:t>como </a:t>
            </a:r>
            <a:r>
              <a:rPr lang="es-MX" dirty="0"/>
              <a:t>también por acción del aprendizaje.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0351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79F930-8BE1-8F4A-BAEB-AD7E01E1D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El carácter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1749DF-9BBD-9D47-9FBB-DAA26B898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0776" y="2084832"/>
            <a:ext cx="3214043" cy="329009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1800" dirty="0"/>
              <a:t>La personalidad, entendida como la individualidad valorada por otros</a:t>
            </a:r>
            <a:r>
              <a:rPr lang="es-MX" sz="1800" dirty="0" smtClean="0"/>
              <a:t>.</a:t>
            </a:r>
          </a:p>
          <a:p>
            <a:pPr marL="0" indent="0">
              <a:buNone/>
            </a:pPr>
            <a:r>
              <a:rPr lang="es-MX" sz="1800" dirty="0" smtClean="0"/>
              <a:t>Dimensión </a:t>
            </a:r>
            <a:r>
              <a:rPr lang="es-MX" sz="1800" dirty="0"/>
              <a:t>de la </a:t>
            </a:r>
            <a:r>
              <a:rPr lang="es-MX" sz="1800" dirty="0" smtClean="0"/>
              <a:t>personalidad </a:t>
            </a:r>
            <a:r>
              <a:rPr lang="es-MX" sz="1800" dirty="0"/>
              <a:t>que está </a:t>
            </a:r>
            <a:r>
              <a:rPr lang="es-MX" sz="1800" dirty="0" smtClean="0"/>
              <a:t>condicionada </a:t>
            </a:r>
            <a:r>
              <a:rPr lang="es-MX" sz="1800" dirty="0"/>
              <a:t>socialmente. </a:t>
            </a:r>
            <a:r>
              <a:rPr lang="es-MX" sz="1800" dirty="0" smtClean="0"/>
              <a:t>¿</a:t>
            </a:r>
            <a:r>
              <a:rPr lang="es-MX" sz="1800" dirty="0"/>
              <a:t>Qué tan valoradas son las </a:t>
            </a:r>
            <a:r>
              <a:rPr lang="es-MX" sz="1800" dirty="0" smtClean="0"/>
              <a:t>características </a:t>
            </a:r>
            <a:r>
              <a:rPr lang="es-MX" sz="1800" dirty="0"/>
              <a:t>particulares de </a:t>
            </a:r>
            <a:r>
              <a:rPr lang="es-MX" sz="1800" dirty="0" smtClean="0"/>
              <a:t>alguien</a:t>
            </a:r>
            <a:r>
              <a:rPr lang="es-MX" sz="1800" dirty="0"/>
              <a:t>? ¿Qué tan reconocidos </a:t>
            </a:r>
            <a:r>
              <a:rPr lang="es-MX" sz="1800" dirty="0" smtClean="0"/>
              <a:t>por </a:t>
            </a:r>
            <a:r>
              <a:rPr lang="es-MX" sz="1800" dirty="0"/>
              <a:t>los otros son esas </a:t>
            </a:r>
            <a:r>
              <a:rPr lang="es-MX" sz="1800" dirty="0" smtClean="0"/>
              <a:t>características </a:t>
            </a:r>
            <a:r>
              <a:rPr lang="es-MX" sz="1800" dirty="0"/>
              <a:t>singulares</a:t>
            </a:r>
            <a:r>
              <a:rPr lang="es-MX" sz="1800" dirty="0" smtClean="0"/>
              <a:t>?</a:t>
            </a:r>
            <a:endParaRPr lang="es-MX" sz="1800" dirty="0"/>
          </a:p>
        </p:txBody>
      </p:sp>
      <p:sp>
        <p:nvSpPr>
          <p:cNvPr id="5" name="Rectángulo 4"/>
          <p:cNvSpPr/>
          <p:nvPr/>
        </p:nvSpPr>
        <p:spPr>
          <a:xfrm>
            <a:off x="673509" y="2084832"/>
            <a:ext cx="627298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Origen griego </a:t>
            </a:r>
            <a:r>
              <a:rPr lang="es-MX" dirty="0" smtClean="0"/>
              <a:t>de la palabra, que </a:t>
            </a:r>
            <a:r>
              <a:rPr lang="es-MX" dirty="0"/>
              <a:t>significa señal o marca grabada, incisión. Es la marca o sello </a:t>
            </a:r>
            <a:r>
              <a:rPr lang="es-MX" dirty="0" smtClean="0"/>
              <a:t>de </a:t>
            </a:r>
            <a:r>
              <a:rPr lang="es-MX" dirty="0"/>
              <a:t>un hombre, su conjunto y configuración de características, su estilo de vida. </a:t>
            </a:r>
          </a:p>
          <a:p>
            <a:r>
              <a:rPr lang="es-MX" dirty="0" smtClean="0"/>
              <a:t>Sugiere </a:t>
            </a:r>
            <a:r>
              <a:rPr lang="es-MX" dirty="0"/>
              <a:t>una cosa profunda y fija, tal vez innata, una estructura básica. </a:t>
            </a:r>
          </a:p>
          <a:p>
            <a:r>
              <a:rPr lang="es-MX" dirty="0" smtClean="0"/>
              <a:t>Algunos </a:t>
            </a:r>
            <a:r>
              <a:rPr lang="es-MX" dirty="0"/>
              <a:t>lo definen como una parte especial de </a:t>
            </a:r>
            <a:r>
              <a:rPr lang="es-MX" dirty="0" smtClean="0"/>
              <a:t>la personalidad</a:t>
            </a:r>
            <a:r>
              <a:rPr lang="es-MX" dirty="0"/>
              <a:t>: “el grado de organización </a:t>
            </a:r>
            <a:r>
              <a:rPr lang="es-MX" dirty="0" smtClean="0"/>
              <a:t>éticamente </a:t>
            </a:r>
            <a:r>
              <a:rPr lang="es-MX" dirty="0"/>
              <a:t>eficaz de todas las fuerzas del individuo”. </a:t>
            </a:r>
          </a:p>
          <a:p>
            <a:r>
              <a:rPr lang="es-MX" dirty="0" smtClean="0"/>
              <a:t>“</a:t>
            </a:r>
            <a:r>
              <a:rPr lang="es-MX" dirty="0"/>
              <a:t>Una disposición psicofísica duradera a inhibir impulsos de acuerdo con un </a:t>
            </a:r>
            <a:r>
              <a:rPr lang="es-MX" dirty="0" smtClean="0"/>
              <a:t>principio regulador</a:t>
            </a:r>
            <a:r>
              <a:rPr lang="es-MX" dirty="0"/>
              <a:t>”.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2396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1749</TotalTime>
  <Words>1730</Words>
  <Application>Microsoft Office PowerPoint</Application>
  <PresentationFormat>Panorámica</PresentationFormat>
  <Paragraphs>143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Arial</vt:lpstr>
      <vt:lpstr>Tw Cen MT</vt:lpstr>
      <vt:lpstr>Tw Cen MT Condensed</vt:lpstr>
      <vt:lpstr>Wingdings 3</vt:lpstr>
      <vt:lpstr>Integral</vt:lpstr>
      <vt:lpstr>Psicología de la personalidad Prof. Danilo sanhueza </vt:lpstr>
      <vt:lpstr>Síntesis de la clase</vt:lpstr>
      <vt:lpstr>Antecedentes y primeros momentos del estudio científico de la personalidad</vt:lpstr>
      <vt:lpstr>Fundamentos y Definiciones clave en el estudio de la personalidad</vt:lpstr>
      <vt:lpstr>Definición de personalidad: g. allport</vt:lpstr>
      <vt:lpstr>Otras definiciones de personalidad</vt:lpstr>
      <vt:lpstr>Los rasgos</vt:lpstr>
      <vt:lpstr>El TEMPERAMENTO</vt:lpstr>
      <vt:lpstr>El carácter</vt:lpstr>
      <vt:lpstr>HERENCIA / AMBIENTE</vt:lpstr>
      <vt:lpstr>Método clínico</vt:lpstr>
      <vt:lpstr>Método CORRELACIONAL.</vt:lpstr>
      <vt:lpstr>Método experimental</vt:lpstr>
      <vt:lpstr>Ventajas y limitaciones</vt:lpstr>
      <vt:lpstr>¿cómo evaluamos la personalidad?</vt:lpstr>
      <vt:lpstr>Presentación de PowerPoint</vt:lpstr>
      <vt:lpstr>Presentación de PowerPoint</vt:lpstr>
      <vt:lpstr>CRITERIOS PARA LOS INSTRUMENTOS DE EVALUACIÓN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Psicología de la personalidad Prof. Danilo sanhueza</dc:title>
  <dc:creator>Usuario de Microsoft Office</dc:creator>
  <cp:lastModifiedBy>Usuario</cp:lastModifiedBy>
  <cp:revision>42</cp:revision>
  <dcterms:created xsi:type="dcterms:W3CDTF">2020-10-06T14:23:18Z</dcterms:created>
  <dcterms:modified xsi:type="dcterms:W3CDTF">2024-09-03T14:10:51Z</dcterms:modified>
</cp:coreProperties>
</file>