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67" r:id="rId3"/>
    <p:sldId id="263" r:id="rId4"/>
    <p:sldId id="283" r:id="rId5"/>
    <p:sldId id="284" r:id="rId6"/>
    <p:sldId id="285" r:id="rId7"/>
    <p:sldId id="286" r:id="rId8"/>
    <p:sldId id="287" r:id="rId9"/>
    <p:sldId id="288" r:id="rId10"/>
    <p:sldId id="289" r:id="rId11"/>
    <p:sldId id="301" r:id="rId12"/>
    <p:sldId id="302" r:id="rId13"/>
    <p:sldId id="303" r:id="rId14"/>
    <p:sldId id="304" r:id="rId15"/>
    <p:sldId id="305" r:id="rId16"/>
    <p:sldId id="273" r:id="rId17"/>
    <p:sldId id="268" r:id="rId18"/>
    <p:sldId id="269" r:id="rId19"/>
    <p:sldId id="270" r:id="rId20"/>
    <p:sldId id="274" r:id="rId21"/>
    <p:sldId id="272" r:id="rId22"/>
    <p:sldId id="275" r:id="rId23"/>
    <p:sldId id="271"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3482FCF7-6653-B342-8D4A-D765D00E4186}" type="datetimeFigureOut">
              <a:rPr lang="es-CL" smtClean="0"/>
              <a:t>15-10-25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2551169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482FCF7-6653-B342-8D4A-D765D00E4186}" type="datetimeFigureOut">
              <a:rPr lang="es-CL" smtClean="0"/>
              <a:t>15-10-25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56614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482FCF7-6653-B342-8D4A-D765D00E4186}" type="datetimeFigureOut">
              <a:rPr lang="es-CL" smtClean="0"/>
              <a:t>15-10-25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371414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482FCF7-6653-B342-8D4A-D765D00E4186}" type="datetimeFigureOut">
              <a:rPr lang="es-CL" smtClean="0"/>
              <a:t>15-10-25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3294029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3482FCF7-6653-B342-8D4A-D765D00E4186}" type="datetimeFigureOut">
              <a:rPr lang="es-CL" smtClean="0"/>
              <a:t>15-10-25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361903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3482FCF7-6653-B342-8D4A-D765D00E4186}" type="datetimeFigureOut">
              <a:rPr lang="es-CL" smtClean="0"/>
              <a:t>15-10-25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31160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3482FCF7-6653-B342-8D4A-D765D00E4186}" type="datetimeFigureOut">
              <a:rPr lang="es-CL" smtClean="0"/>
              <a:t>15-10-25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119013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3482FCF7-6653-B342-8D4A-D765D00E4186}" type="datetimeFigureOut">
              <a:rPr lang="es-CL" smtClean="0"/>
              <a:t>15-10-25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195219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2FCF7-6653-B342-8D4A-D765D00E4186}" type="datetimeFigureOut">
              <a:rPr lang="es-CL" smtClean="0"/>
              <a:t>15-10-25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392054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482FCF7-6653-B342-8D4A-D765D00E4186}" type="datetimeFigureOut">
              <a:rPr lang="es-CL" smtClean="0"/>
              <a:t>15-10-25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79317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482FCF7-6653-B342-8D4A-D765D00E4186}" type="datetimeFigureOut">
              <a:rPr lang="es-CL" smtClean="0"/>
              <a:t>15-10-25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EE85382D-CD40-4B42-84D6-AA7864E48719}" type="slidenum">
              <a:rPr lang="es-CL" smtClean="0"/>
              <a:t>‹Nº›</a:t>
            </a:fld>
            <a:endParaRPr lang="es-CL"/>
          </a:p>
        </p:txBody>
      </p:sp>
    </p:spTree>
    <p:extLst>
      <p:ext uri="{BB962C8B-B14F-4D97-AF65-F5344CB8AC3E}">
        <p14:creationId xmlns:p14="http://schemas.microsoft.com/office/powerpoint/2010/main" val="45156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3482FCF7-6653-B342-8D4A-D765D00E4186}" type="datetimeFigureOut">
              <a:rPr lang="es-CL" smtClean="0"/>
              <a:t>15-10-25</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E85382D-CD40-4B42-84D6-AA7864E48719}" type="slidenum">
              <a:rPr lang="es-CL" smtClean="0"/>
              <a:t>‹Nº›</a:t>
            </a:fld>
            <a:endParaRPr lang="es-CL"/>
          </a:p>
        </p:txBody>
      </p:sp>
    </p:spTree>
    <p:extLst>
      <p:ext uri="{BB962C8B-B14F-4D97-AF65-F5344CB8AC3E}">
        <p14:creationId xmlns:p14="http://schemas.microsoft.com/office/powerpoint/2010/main" val="9112219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br>
              <a:rPr lang="es-ES" dirty="0"/>
            </a:br>
            <a:r>
              <a:rPr lang="es-ES" dirty="0"/>
              <a:t>in/verosimilitud </a:t>
            </a:r>
            <a:br>
              <a:rPr lang="es-ES" dirty="0"/>
            </a:br>
            <a:r>
              <a:rPr lang="es-ES" dirty="0"/>
              <a:t>de la escritura indígena</a:t>
            </a:r>
          </a:p>
        </p:txBody>
      </p:sp>
    </p:spTree>
    <p:extLst>
      <p:ext uri="{BB962C8B-B14F-4D97-AF65-F5344CB8AC3E}">
        <p14:creationId xmlns:p14="http://schemas.microsoft.com/office/powerpoint/2010/main" val="3716157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aptura de pantalla 2018-06-24 a la(s) 22.55.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868" y="1171180"/>
            <a:ext cx="9144000" cy="4311981"/>
          </a:xfrm>
          <a:prstGeom prst="rect">
            <a:avLst/>
          </a:prstGeom>
        </p:spPr>
      </p:pic>
    </p:spTree>
    <p:extLst>
      <p:ext uri="{BB962C8B-B14F-4D97-AF65-F5344CB8AC3E}">
        <p14:creationId xmlns:p14="http://schemas.microsoft.com/office/powerpoint/2010/main" val="150525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10000" y="1443842"/>
            <a:ext cx="4572000" cy="4247317"/>
          </a:xfrm>
          <a:prstGeom prst="rect">
            <a:avLst/>
          </a:prstGeom>
        </p:spPr>
        <p:txBody>
          <a:bodyPr>
            <a:spAutoFit/>
          </a:bodyPr>
          <a:lstStyle/>
          <a:p>
            <a:r>
              <a:rPr lang="es-ES" dirty="0"/>
              <a:t>«</a:t>
            </a:r>
            <a:r>
              <a:rPr lang="es-ES" i="1" dirty="0"/>
              <a:t>... se nota una diferencia importante </a:t>
            </a:r>
            <a:r>
              <a:rPr lang="es-ES" i="1" dirty="0" err="1"/>
              <a:t>segun</a:t>
            </a:r>
            <a:r>
              <a:rPr lang="es-ES" i="1" dirty="0"/>
              <a:t> estamos bajan- do o subiendo en la cultura. Así como en la misma lengua culta el sabio, digamos el profesor de filosofía, comprende perfectamente el balbuceo de su hijo, de dos o tres años de edad, pero éste no comprende nada de un discurso académico de su padre, así es posible </a:t>
            </a:r>
            <a:r>
              <a:rPr lang="es-ES" i="1" dirty="0" err="1"/>
              <a:t>espresar</a:t>
            </a:r>
            <a:r>
              <a:rPr lang="es-ES" i="1" dirty="0"/>
              <a:t> i aun imitar en forma mas o </a:t>
            </a:r>
            <a:r>
              <a:rPr lang="es-ES" i="1" dirty="0" err="1"/>
              <a:t>ménos</a:t>
            </a:r>
            <a:r>
              <a:rPr lang="es-ES" i="1" dirty="0"/>
              <a:t> parecida en el idioma culto moderno, todas las formas cultas antiguas i las incultas modernas; pero </a:t>
            </a:r>
            <a:r>
              <a:rPr lang="es-ES" i="1" dirty="0" err="1"/>
              <a:t>nó</a:t>
            </a:r>
            <a:r>
              <a:rPr lang="es-ES" i="1" dirty="0"/>
              <a:t> al </a:t>
            </a:r>
            <a:r>
              <a:rPr lang="es-ES" i="1" dirty="0" err="1"/>
              <a:t>reves</a:t>
            </a:r>
            <a:r>
              <a:rPr lang="es-ES" dirty="0"/>
              <a:t>». Lenz, Rodolfo 1910. - «El arte de la traducción» - en: </a:t>
            </a:r>
            <a:r>
              <a:rPr lang="es-ES" i="1" dirty="0"/>
              <a:t>Anales de la Universidad de Chile </a:t>
            </a:r>
            <a:r>
              <a:rPr lang="es-ES" dirty="0"/>
              <a:t>vol. CXXVIII, CXXXI, Santiago de Chile, p. 243.</a:t>
            </a:r>
            <a:endParaRPr lang="es-ES_tradnl" dirty="0"/>
          </a:p>
        </p:txBody>
      </p:sp>
      <p:sp>
        <p:nvSpPr>
          <p:cNvPr id="3" name="Rectángulo 2"/>
          <p:cNvSpPr/>
          <p:nvPr/>
        </p:nvSpPr>
        <p:spPr>
          <a:xfrm>
            <a:off x="3592783" y="348430"/>
            <a:ext cx="4572000" cy="923330"/>
          </a:xfrm>
          <a:prstGeom prst="rect">
            <a:avLst/>
          </a:prstGeom>
        </p:spPr>
        <p:txBody>
          <a:bodyPr>
            <a:spAutoFit/>
          </a:bodyPr>
          <a:lstStyle/>
          <a:p>
            <a:r>
              <a:rPr lang="es-ES_tradnl" b="1" dirty="0"/>
              <a:t>Para Lenz lo Intraducible tiene que ver con un problema  de irreversibilidad entre lo concreto</a:t>
            </a:r>
            <a:r>
              <a:rPr lang="es-ES_tradnl" b="1" dirty="0">
                <a:sym typeface="Wingdings"/>
              </a:rPr>
              <a:t> y  lo </a:t>
            </a:r>
            <a:r>
              <a:rPr lang="es-ES_tradnl" b="1" dirty="0"/>
              <a:t>abstracto</a:t>
            </a:r>
            <a:endParaRPr lang="es-ES_tradnl" dirty="0"/>
          </a:p>
        </p:txBody>
      </p:sp>
    </p:spTree>
    <p:extLst>
      <p:ext uri="{BB962C8B-B14F-4D97-AF65-F5344CB8AC3E}">
        <p14:creationId xmlns:p14="http://schemas.microsoft.com/office/powerpoint/2010/main" val="294772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38338" y="2629374"/>
            <a:ext cx="4572000" cy="2031325"/>
          </a:xfrm>
          <a:prstGeom prst="rect">
            <a:avLst/>
          </a:prstGeom>
        </p:spPr>
        <p:txBody>
          <a:bodyPr>
            <a:spAutoFit/>
          </a:bodyPr>
          <a:lstStyle/>
          <a:p>
            <a:r>
              <a:rPr lang="es-ES" dirty="0" err="1"/>
              <a:t>Manquilef</a:t>
            </a:r>
            <a:r>
              <a:rPr lang="es-ES" dirty="0"/>
              <a:t>: «</a:t>
            </a:r>
            <a:r>
              <a:rPr lang="es-ES" i="1" dirty="0"/>
              <a:t>1.- Para jugar el </a:t>
            </a:r>
            <a:r>
              <a:rPr lang="es-ES" i="1" dirty="0" err="1"/>
              <a:t>komikan</a:t>
            </a:r>
            <a:r>
              <a:rPr lang="es-ES" i="1" dirty="0"/>
              <a:t> se tiene en el suelo un cuadrado compuesto de 16 cuadrados, o sea un total de 25 puntos. En el centro de cualquier lado del cuadrado descansa un triangulo equilátero, mas o </a:t>
            </a:r>
            <a:r>
              <a:rPr lang="es-ES" i="1" dirty="0" err="1"/>
              <a:t>ménos</a:t>
            </a:r>
            <a:r>
              <a:rPr lang="es-ES" i="1" dirty="0"/>
              <a:t>, unidos perpendicularmente sus puntos medios</a:t>
            </a:r>
            <a:r>
              <a:rPr lang="es-ES" dirty="0"/>
              <a:t>»</a:t>
            </a:r>
          </a:p>
        </p:txBody>
      </p:sp>
      <p:sp>
        <p:nvSpPr>
          <p:cNvPr id="3" name="Rectángulo 2"/>
          <p:cNvSpPr/>
          <p:nvPr/>
        </p:nvSpPr>
        <p:spPr>
          <a:xfrm>
            <a:off x="1838338" y="4761122"/>
            <a:ext cx="8324215" cy="2031325"/>
          </a:xfrm>
          <a:prstGeom prst="rect">
            <a:avLst/>
          </a:prstGeom>
        </p:spPr>
        <p:txBody>
          <a:bodyPr wrap="square">
            <a:spAutoFit/>
          </a:bodyPr>
          <a:lstStyle/>
          <a:p>
            <a:r>
              <a:rPr lang="es-ES" dirty="0"/>
              <a:t>Lenz: «</a:t>
            </a:r>
            <a:r>
              <a:rPr lang="es-ES" i="1" dirty="0"/>
              <a:t>Aquí se nota que el autor ha renunciado a dar la </a:t>
            </a:r>
            <a:r>
              <a:rPr lang="es-ES" i="1" dirty="0" err="1"/>
              <a:t>esplicación</a:t>
            </a:r>
            <a:r>
              <a:rPr lang="es-ES" i="1" dirty="0"/>
              <a:t> del número 1 en mapuche. La razón es obvia; el castellano habla de figuras </a:t>
            </a:r>
            <a:r>
              <a:rPr lang="es-ES" i="1" dirty="0" err="1"/>
              <a:t>jeométricas</a:t>
            </a:r>
            <a:r>
              <a:rPr lang="es-ES" i="1" dirty="0"/>
              <a:t>. Términos como cuadrado y triángulo equilátero no existen en las lenguas en que no se han hecho </a:t>
            </a:r>
            <a:r>
              <a:rPr lang="es-ES" i="1" dirty="0" err="1"/>
              <a:t>especulacion</a:t>
            </a:r>
            <a:r>
              <a:rPr lang="es-ES" i="1" dirty="0"/>
              <a:t> matemática. Por lo </a:t>
            </a:r>
            <a:r>
              <a:rPr lang="es-ES" i="1" dirty="0" err="1"/>
              <a:t>demas</a:t>
            </a:r>
            <a:r>
              <a:rPr lang="es-ES" i="1" dirty="0"/>
              <a:t>, una </a:t>
            </a:r>
            <a:r>
              <a:rPr lang="es-ES" i="1" dirty="0" err="1"/>
              <a:t>comparacion</a:t>
            </a:r>
            <a:r>
              <a:rPr lang="es-ES" i="1" dirty="0"/>
              <a:t> atenta de la </a:t>
            </a:r>
            <a:r>
              <a:rPr lang="es-ES" i="1" dirty="0" err="1"/>
              <a:t>traduccion</a:t>
            </a:r>
            <a:r>
              <a:rPr lang="es-ES" i="1" dirty="0"/>
              <a:t> literaria con la literal </a:t>
            </a:r>
            <a:r>
              <a:rPr lang="es-ES" i="1" dirty="0" err="1"/>
              <a:t>mia</a:t>
            </a:r>
            <a:r>
              <a:rPr lang="es-ES" i="1" dirty="0"/>
              <a:t>, solo enseña el empeño de </a:t>
            </a:r>
            <a:r>
              <a:rPr lang="es-ES" i="1" dirty="0" err="1"/>
              <a:t>Manquilef</a:t>
            </a:r>
            <a:r>
              <a:rPr lang="es-ES" i="1" dirty="0"/>
              <a:t> de aclarar en castellano lo que el indio de hecho </a:t>
            </a:r>
            <a:r>
              <a:rPr lang="es-ES" i="1" dirty="0" err="1"/>
              <a:t>mostraria</a:t>
            </a:r>
            <a:r>
              <a:rPr lang="es-ES" i="1" dirty="0"/>
              <a:t> en el suelo con las rayas y las piedras</a:t>
            </a:r>
            <a:r>
              <a:rPr lang="es-ES" dirty="0"/>
              <a:t>»</a:t>
            </a:r>
            <a:r>
              <a:rPr lang="es-ES_tradnl" dirty="0"/>
              <a:t> </a:t>
            </a:r>
            <a:endParaRPr lang="es-ES" dirty="0"/>
          </a:p>
        </p:txBody>
      </p:sp>
      <p:sp>
        <p:nvSpPr>
          <p:cNvPr id="4" name="Rectángulo 3"/>
          <p:cNvSpPr/>
          <p:nvPr/>
        </p:nvSpPr>
        <p:spPr>
          <a:xfrm>
            <a:off x="7162243" y="2647548"/>
            <a:ext cx="1295992" cy="2031325"/>
          </a:xfrm>
          <a:prstGeom prst="rect">
            <a:avLst/>
          </a:prstGeom>
        </p:spPr>
        <p:txBody>
          <a:bodyPr wrap="square">
            <a:spAutoFit/>
          </a:bodyPr>
          <a:lstStyle/>
          <a:p>
            <a:r>
              <a:rPr lang="es-ES" dirty="0"/>
              <a:t>…</a:t>
            </a:r>
          </a:p>
          <a:p>
            <a:r>
              <a:rPr lang="es-ES" dirty="0"/>
              <a:t>…</a:t>
            </a:r>
          </a:p>
          <a:p>
            <a:r>
              <a:rPr lang="es-ES" dirty="0"/>
              <a:t>…</a:t>
            </a:r>
          </a:p>
          <a:p>
            <a:r>
              <a:rPr lang="es-ES" dirty="0"/>
              <a:t>…</a:t>
            </a:r>
          </a:p>
          <a:p>
            <a:r>
              <a:rPr lang="es-ES" dirty="0"/>
              <a:t>…</a:t>
            </a:r>
          </a:p>
          <a:p>
            <a:r>
              <a:rPr lang="es-ES" dirty="0"/>
              <a:t>…</a:t>
            </a:r>
          </a:p>
          <a:p>
            <a:r>
              <a:rPr lang="es-ES" dirty="0"/>
              <a:t>…</a:t>
            </a:r>
            <a:endParaRPr lang="es-ES_tradnl" dirty="0"/>
          </a:p>
        </p:txBody>
      </p:sp>
      <p:sp>
        <p:nvSpPr>
          <p:cNvPr id="5" name="Rectángulo 4"/>
          <p:cNvSpPr/>
          <p:nvPr/>
        </p:nvSpPr>
        <p:spPr>
          <a:xfrm>
            <a:off x="1838337" y="150182"/>
            <a:ext cx="4572000" cy="2031325"/>
          </a:xfrm>
          <a:prstGeom prst="rect">
            <a:avLst/>
          </a:prstGeom>
        </p:spPr>
        <p:txBody>
          <a:bodyPr>
            <a:spAutoFit/>
          </a:bodyPr>
          <a:lstStyle/>
          <a:p>
            <a:r>
              <a:rPr lang="es-ES" b="1" dirty="0"/>
              <a:t>Lenz transforma Introducción de </a:t>
            </a:r>
            <a:r>
              <a:rPr lang="es-ES" b="1" dirty="0" err="1"/>
              <a:t>Manquilef</a:t>
            </a:r>
            <a:r>
              <a:rPr lang="es-ES" b="1" dirty="0"/>
              <a:t> en resto intraducible de la columna en castellano</a:t>
            </a:r>
          </a:p>
          <a:p>
            <a:endParaRPr lang="es-ES_tradnl" dirty="0"/>
          </a:p>
          <a:p>
            <a:r>
              <a:rPr lang="es-ES" b="1" dirty="0"/>
              <a:t>Y transforma abstractos castellanos en escritura pura de una </a:t>
            </a:r>
            <a:r>
              <a:rPr lang="es-ES" b="1" dirty="0" err="1"/>
              <a:t>presencialidad</a:t>
            </a:r>
            <a:r>
              <a:rPr lang="es-ES" b="1" dirty="0"/>
              <a:t> mapuche</a:t>
            </a:r>
            <a:r>
              <a:rPr lang="es-ES_tradnl" dirty="0"/>
              <a:t> </a:t>
            </a:r>
            <a:endParaRPr lang="es-ES" dirty="0"/>
          </a:p>
        </p:txBody>
      </p:sp>
    </p:spTree>
    <p:extLst>
      <p:ext uri="{BB962C8B-B14F-4D97-AF65-F5344CB8AC3E}">
        <p14:creationId xmlns:p14="http://schemas.microsoft.com/office/powerpoint/2010/main" val="190280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4" descr="IMG_1304"/>
          <p:cNvPicPr>
            <a:picLocks noChangeAspect="1" noChangeArrowheads="1"/>
          </p:cNvPicPr>
          <p:nvPr/>
        </p:nvPicPr>
        <p:blipFill>
          <a:blip r:embed="rId2">
            <a:lum contrast="48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697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24000" y="161861"/>
            <a:ext cx="9006151" cy="2585323"/>
          </a:xfrm>
          <a:prstGeom prst="rect">
            <a:avLst/>
          </a:prstGeom>
        </p:spPr>
        <p:txBody>
          <a:bodyPr wrap="square">
            <a:spAutoFit/>
          </a:bodyPr>
          <a:lstStyle/>
          <a:p>
            <a:pPr hangingPunct="0"/>
            <a:r>
              <a:rPr lang="es-ES" dirty="0"/>
              <a:t>En la traducción de las oraciones mapuches, el lector notará a veces la gran diferencia de extensión entre el texto mapuche y el texto castellano. La razón no es que se acorte la expresión del pensamiento en el idioma mapuche –aunque también el mapuche dice mucho en pocas palabras- sino que el autor ha querido más bien dar el significado cultural y poético del texto, antes que un significado literal que dejará escapar toda la profundidad del pensamiento religioso mapuche.</a:t>
            </a:r>
          </a:p>
          <a:p>
            <a:pPr hangingPunct="0"/>
            <a:endParaRPr lang="es-ES_tradnl" dirty="0"/>
          </a:p>
          <a:p>
            <a:pPr hangingPunct="0"/>
            <a:r>
              <a:rPr lang="es-ES" dirty="0" err="1"/>
              <a:t>Bélec</a:t>
            </a:r>
            <a:r>
              <a:rPr lang="es-ES" dirty="0"/>
              <a:t>, Francisco 1979.- “Introducción”, en </a:t>
            </a:r>
            <a:r>
              <a:rPr lang="es-ES" dirty="0" err="1"/>
              <a:t>Alonqueo</a:t>
            </a:r>
            <a:r>
              <a:rPr lang="es-ES" dirty="0"/>
              <a:t>, </a:t>
            </a:r>
            <a:r>
              <a:rPr lang="es-ES" i="1" dirty="0"/>
              <a:t>Instituciones religiosas del pueblo mapuche</a:t>
            </a:r>
            <a:r>
              <a:rPr lang="es-ES" dirty="0"/>
              <a:t>. Santiago de Chile: Nueva Universidad, p.13.</a:t>
            </a:r>
            <a:endParaRPr lang="es-ES_tradnl" dirty="0"/>
          </a:p>
        </p:txBody>
      </p:sp>
      <p:sp>
        <p:nvSpPr>
          <p:cNvPr id="3" name="Rectángulo 2"/>
          <p:cNvSpPr/>
          <p:nvPr/>
        </p:nvSpPr>
        <p:spPr>
          <a:xfrm>
            <a:off x="1523999" y="3865791"/>
            <a:ext cx="9006150" cy="2031325"/>
          </a:xfrm>
          <a:prstGeom prst="rect">
            <a:avLst/>
          </a:prstGeom>
        </p:spPr>
        <p:txBody>
          <a:bodyPr wrap="square">
            <a:spAutoFit/>
          </a:bodyPr>
          <a:lstStyle/>
          <a:p>
            <a:pPr hangingPunct="0"/>
            <a:r>
              <a:rPr lang="es-ES" dirty="0"/>
              <a:t>En esta obra don Martin </a:t>
            </a:r>
            <a:r>
              <a:rPr lang="es-ES" dirty="0" err="1"/>
              <a:t>Alonqueo</a:t>
            </a:r>
            <a:r>
              <a:rPr lang="es-ES" dirty="0"/>
              <a:t> había aplicado su propio estilo de ortografía; a través de retoques hechos a mano sobre el manuscrito, lo había perfeccionado generalizando el uso de la doble consonante con el objeto de señalar la especificidad del sonido consonántico araucano. </a:t>
            </a:r>
          </a:p>
          <a:p>
            <a:pPr hangingPunct="0"/>
            <a:endParaRPr lang="es-ES_tradnl" dirty="0"/>
          </a:p>
          <a:p>
            <a:pPr hangingPunct="0"/>
            <a:r>
              <a:rPr lang="es-ES" dirty="0" err="1"/>
              <a:t>Bélec</a:t>
            </a:r>
            <a:r>
              <a:rPr lang="es-ES" dirty="0"/>
              <a:t>, Francisco 1989. - “ Prefacio”, en </a:t>
            </a:r>
            <a:r>
              <a:rPr lang="es-ES" dirty="0" err="1"/>
              <a:t>Alonqueo</a:t>
            </a:r>
            <a:r>
              <a:rPr lang="es-ES" dirty="0"/>
              <a:t>, Martín</a:t>
            </a:r>
            <a:r>
              <a:rPr lang="es-ES" i="1" dirty="0"/>
              <a:t> </a:t>
            </a:r>
            <a:r>
              <a:rPr lang="es-ES" dirty="0"/>
              <a:t> </a:t>
            </a:r>
            <a:r>
              <a:rPr lang="es-ES" i="1" dirty="0"/>
              <a:t>El habla de mi tierra</a:t>
            </a:r>
            <a:r>
              <a:rPr lang="es-ES" dirty="0"/>
              <a:t>. Temuco: </a:t>
            </a:r>
            <a:r>
              <a:rPr lang="es-ES" dirty="0" err="1"/>
              <a:t>Colping</a:t>
            </a:r>
            <a:r>
              <a:rPr lang="es-ES_tradnl" dirty="0"/>
              <a:t> </a:t>
            </a:r>
            <a:r>
              <a:rPr lang="es-ES" dirty="0"/>
              <a:t>, p. 1.</a:t>
            </a:r>
            <a:endParaRPr lang="es-ES_tradnl" dirty="0"/>
          </a:p>
        </p:txBody>
      </p:sp>
    </p:spTree>
    <p:extLst>
      <p:ext uri="{BB962C8B-B14F-4D97-AF65-F5344CB8AC3E}">
        <p14:creationId xmlns:p14="http://schemas.microsoft.com/office/powerpoint/2010/main" val="85326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57673" y="367654"/>
            <a:ext cx="8638553" cy="5355312"/>
          </a:xfrm>
          <a:prstGeom prst="rect">
            <a:avLst/>
          </a:prstGeom>
        </p:spPr>
        <p:txBody>
          <a:bodyPr wrap="square">
            <a:spAutoFit/>
          </a:bodyPr>
          <a:lstStyle/>
          <a:p>
            <a:r>
              <a:rPr lang="es-ES_tradnl" dirty="0"/>
              <a:t>Al estudiar la fonética estableceremos tres etapas: 1- La Fonética. 2 – La </a:t>
            </a:r>
          </a:p>
          <a:p>
            <a:r>
              <a:rPr lang="es-ES_tradnl" dirty="0"/>
              <a:t>fonética mapuche y 3 – El establecimiento de los fonemas o grafías mapuche.-</a:t>
            </a:r>
          </a:p>
          <a:p>
            <a:endParaRPr lang="es-ES_tradnl" dirty="0"/>
          </a:p>
          <a:p>
            <a:r>
              <a:rPr lang="es-ES_tradnl" dirty="0"/>
              <a:t>1-La fonética, en general, es el estudio de la voz en su aspecto físico fisiológico del lenguaje humano, estableciendo normas precisas de la pronunciación de los sonidos de cada fonema.</a:t>
            </a:r>
          </a:p>
          <a:p>
            <a:endParaRPr lang="es-ES_tradnl" dirty="0"/>
          </a:p>
          <a:p>
            <a:r>
              <a:rPr lang="es-ES_tradnl" dirty="0"/>
              <a:t>2-La fonética mapuche. La fonética mapuche sigue la misma norma, porque no es una raza extra-mundo, sino que es miembro vivo de la especie del “Homo Sapiens” pero sí con su característica peculiar como una raza: es gutural y ronca y así genera la voz.</a:t>
            </a:r>
          </a:p>
          <a:p>
            <a:endParaRPr lang="es-ES_tradnl" dirty="0"/>
          </a:p>
          <a:p>
            <a:r>
              <a:rPr lang="es-ES_tradnl" dirty="0"/>
              <a:t>3-Hoy día, el pueblo mapuche que aun habla su Idioma, no lo habla bien por el  sistema imperante que es excluyente, absorbente y dominante que va destruyendo la psicología mapuche, la idiosincrasia, su manera de ser y pensar. De esta manera se destruye la mentalidad mapuche, porque el nuevo ambiente le es adverso y difícil. </a:t>
            </a:r>
          </a:p>
          <a:p>
            <a:endParaRPr lang="es-ES_tradnl" dirty="0"/>
          </a:p>
          <a:p>
            <a:r>
              <a:rPr lang="es-ES" dirty="0" err="1"/>
              <a:t>Alonqueo</a:t>
            </a:r>
            <a:r>
              <a:rPr lang="es-ES" dirty="0"/>
              <a:t>, Martín sin fecha- </a:t>
            </a:r>
            <a:r>
              <a:rPr lang="es-ES" i="1" dirty="0"/>
              <a:t>Fonética.- </a:t>
            </a:r>
            <a:r>
              <a:rPr lang="es-ES" dirty="0"/>
              <a:t>texto inédito, (5 </a:t>
            </a:r>
            <a:r>
              <a:rPr lang="es-ES" dirty="0" err="1"/>
              <a:t>pp</a:t>
            </a:r>
            <a:r>
              <a:rPr lang="es-ES" dirty="0"/>
              <a:t>), p. 1. Del archivo privado de la familia </a:t>
            </a:r>
            <a:r>
              <a:rPr lang="es-ES" dirty="0" err="1"/>
              <a:t>Alonqueo</a:t>
            </a:r>
            <a:r>
              <a:rPr lang="es-ES" dirty="0"/>
              <a:t>, </a:t>
            </a:r>
            <a:r>
              <a:rPr lang="es-ES" dirty="0" err="1"/>
              <a:t>Temuko</a:t>
            </a:r>
            <a:r>
              <a:rPr lang="es-ES" dirty="0"/>
              <a:t>.</a:t>
            </a:r>
            <a:r>
              <a:rPr lang="es-ES_tradnl" dirty="0"/>
              <a:t> </a:t>
            </a:r>
            <a:endParaRPr lang="es-ES" dirty="0"/>
          </a:p>
        </p:txBody>
      </p:sp>
    </p:spTree>
    <p:extLst>
      <p:ext uri="{BB962C8B-B14F-4D97-AF65-F5344CB8AC3E}">
        <p14:creationId xmlns:p14="http://schemas.microsoft.com/office/powerpoint/2010/main" val="2740630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670301" y="0"/>
            <a:ext cx="4839891" cy="6858000"/>
          </a:xfrm>
          <a:prstGeom prst="rect">
            <a:avLst/>
          </a:prstGeom>
        </p:spPr>
      </p:pic>
      <p:sp>
        <p:nvSpPr>
          <p:cNvPr id="5" name="Rectángulo 4"/>
          <p:cNvSpPr/>
          <p:nvPr/>
        </p:nvSpPr>
        <p:spPr>
          <a:xfrm>
            <a:off x="1905000" y="4837838"/>
            <a:ext cx="8581572" cy="2246769"/>
          </a:xfrm>
          <a:prstGeom prst="rect">
            <a:avLst/>
          </a:prstGeom>
        </p:spPr>
        <p:txBody>
          <a:bodyPr wrap="square">
            <a:spAutoFit/>
          </a:bodyPr>
          <a:lstStyle/>
          <a:p>
            <a:r>
              <a:rPr lang="es-CL" sz="2800" dirty="0"/>
              <a:t>González Cangas, Yanko 1999: “Elicura Chihuailaf: los chilenos son como niños mal criados”, en: </a:t>
            </a:r>
            <a:r>
              <a:rPr lang="es-CL" sz="2800" i="1" dirty="0"/>
              <a:t>Héroes Civiles y Santos laicos, palabra y periferia: trece entrevistas a escritores del sur de Chile</a:t>
            </a:r>
            <a:r>
              <a:rPr lang="es-CL" sz="2800" dirty="0"/>
              <a:t>. Ed. Barba de Palo, Valdivia</a:t>
            </a:r>
            <a:r>
              <a:rPr lang="es-ES_tradnl" sz="2800" dirty="0"/>
              <a:t> </a:t>
            </a:r>
          </a:p>
        </p:txBody>
      </p:sp>
    </p:spTree>
    <p:extLst>
      <p:ext uri="{BB962C8B-B14F-4D97-AF65-F5344CB8AC3E}">
        <p14:creationId xmlns:p14="http://schemas.microsoft.com/office/powerpoint/2010/main" val="844375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ángulo 1"/>
          <p:cNvSpPr>
            <a:spLocks noChangeArrowheads="1"/>
          </p:cNvSpPr>
          <p:nvPr/>
        </p:nvSpPr>
        <p:spPr bwMode="auto">
          <a:xfrm>
            <a:off x="1524000" y="1412875"/>
            <a:ext cx="860425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ES_tradnl" b="1" dirty="0"/>
              <a:t>Libro = Otro</a:t>
            </a:r>
            <a:endParaRPr lang="es-ES_tradnl" dirty="0"/>
          </a:p>
          <a:p>
            <a:r>
              <a:rPr lang="es-ES_tradnl" dirty="0"/>
              <a:t> </a:t>
            </a:r>
          </a:p>
          <a:p>
            <a:r>
              <a:rPr lang="es-ES_tradnl" sz="3200" dirty="0"/>
              <a:t>Entonces vino un proceso de encontrarnos con el otro, pero con el otro no como persona. Llegamos a la escuela y nos enfrentamos con estos objetos que eran los libros, objetos que indudablemente eran el «otro» ya que no eran parte de mi vida cotidiana, </a:t>
            </a:r>
          </a:p>
        </p:txBody>
      </p:sp>
    </p:spTree>
    <p:extLst>
      <p:ext uri="{BB962C8B-B14F-4D97-AF65-F5344CB8AC3E}">
        <p14:creationId xmlns:p14="http://schemas.microsoft.com/office/powerpoint/2010/main" val="509526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ángulo 1"/>
          <p:cNvSpPr>
            <a:spLocks noChangeArrowheads="1"/>
          </p:cNvSpPr>
          <p:nvPr/>
        </p:nvSpPr>
        <p:spPr bwMode="auto">
          <a:xfrm>
            <a:off x="1552575" y="260351"/>
            <a:ext cx="8864600" cy="581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ES_tradnl" b="1"/>
              <a:t>Palabra = monumento = verdad / escritura = mentira</a:t>
            </a:r>
            <a:endParaRPr lang="es-ES_tradnl"/>
          </a:p>
          <a:p>
            <a:r>
              <a:rPr lang="es-ES_tradnl"/>
              <a:t> </a:t>
            </a:r>
          </a:p>
          <a:p>
            <a:r>
              <a:rPr lang="es-ES_tradnl" sz="2800"/>
              <a:t>Mi abuelo, que era el Lonco de la comunidad, hablaba castellano, pero normalmente hablaba en mapudungún y también nos incentivaba a hablar en buen español. Nos dio educación completa y nos decía a los dos menores: «nosotros pastoreábamos nuestros animales hasta la punta de aquel cerro y de repente nos hicieron firmar unos documentos que decían una cosa y resultó ser otra». Como para nosotros nuestro monumento es la palabra, creemos absolutamente lo que nos dice el otro, porque nuestra cultura está en la oralidad y aquello que nos dijeron no era cierto y de un día para otro no pudimos ingresar a nuestro territorio cotidiano. </a:t>
            </a:r>
          </a:p>
        </p:txBody>
      </p:sp>
    </p:spTree>
    <p:extLst>
      <p:ext uri="{BB962C8B-B14F-4D97-AF65-F5344CB8AC3E}">
        <p14:creationId xmlns:p14="http://schemas.microsoft.com/office/powerpoint/2010/main" val="37488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ángulo 1"/>
          <p:cNvSpPr>
            <a:spLocks noChangeArrowheads="1"/>
          </p:cNvSpPr>
          <p:nvPr/>
        </p:nvSpPr>
        <p:spPr bwMode="auto">
          <a:xfrm>
            <a:off x="1992313" y="1997076"/>
            <a:ext cx="84963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ES_tradnl" b="1"/>
              <a:t>Oposición naturaleza /cultura, original/artificial, oralidad/escritura</a:t>
            </a:r>
            <a:endParaRPr lang="es-ES_tradnl"/>
          </a:p>
          <a:p>
            <a:r>
              <a:rPr lang="es-ES_tradnl"/>
              <a:t> </a:t>
            </a:r>
          </a:p>
          <a:p>
            <a:r>
              <a:rPr lang="es-ES_tradnl" sz="2800"/>
              <a:t>Nosotros tenemos una fuente cultural que está en la ruralidad y hay un grupo, entre los cuales estoy yo, que estuvimos en la fuente y entramos a la otra parte, que es la ciudad, para representarlo de alguna manera en la escritura. </a:t>
            </a:r>
          </a:p>
          <a:p>
            <a:r>
              <a:rPr lang="es-ES_tradnl"/>
              <a:t> </a:t>
            </a:r>
          </a:p>
        </p:txBody>
      </p:sp>
    </p:spTree>
    <p:extLst>
      <p:ext uri="{BB962C8B-B14F-4D97-AF65-F5344CB8AC3E}">
        <p14:creationId xmlns:p14="http://schemas.microsoft.com/office/powerpoint/2010/main" val="189218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75733" y="2861733"/>
            <a:ext cx="184666" cy="369332"/>
          </a:xfrm>
          <a:prstGeom prst="rect">
            <a:avLst/>
          </a:prstGeom>
          <a:noFill/>
        </p:spPr>
        <p:txBody>
          <a:bodyPr wrap="none" rtlCol="0">
            <a:spAutoFit/>
          </a:bodyPr>
          <a:lstStyle/>
          <a:p>
            <a:endParaRPr lang="es-ES"/>
          </a:p>
        </p:txBody>
      </p:sp>
      <p:pic>
        <p:nvPicPr>
          <p:cNvPr id="6" name="Imagen 5"/>
          <p:cNvPicPr>
            <a:picLocks noChangeAspect="1"/>
          </p:cNvPicPr>
          <p:nvPr/>
        </p:nvPicPr>
        <p:blipFill>
          <a:blip r:embed="rId2"/>
          <a:stretch>
            <a:fillRect/>
          </a:stretch>
        </p:blipFill>
        <p:spPr>
          <a:xfrm>
            <a:off x="2519941" y="370632"/>
            <a:ext cx="5372202" cy="4422133"/>
          </a:xfrm>
          <a:prstGeom prst="rect">
            <a:avLst/>
          </a:prstGeom>
        </p:spPr>
      </p:pic>
      <p:sp>
        <p:nvSpPr>
          <p:cNvPr id="7" name="CuadroTexto 6"/>
          <p:cNvSpPr txBox="1"/>
          <p:nvPr/>
        </p:nvSpPr>
        <p:spPr>
          <a:xfrm>
            <a:off x="4415345" y="5069183"/>
            <a:ext cx="4868640" cy="646331"/>
          </a:xfrm>
          <a:prstGeom prst="rect">
            <a:avLst/>
          </a:prstGeom>
          <a:noFill/>
        </p:spPr>
        <p:txBody>
          <a:bodyPr wrap="none" rtlCol="0">
            <a:spAutoFit/>
          </a:bodyPr>
          <a:lstStyle/>
          <a:p>
            <a:r>
              <a:rPr lang="es-ES" sz="3600" dirty="0"/>
              <a:t>“escritura” </a:t>
            </a:r>
            <a:r>
              <a:rPr lang="es-ES" sz="3600" dirty="0" err="1"/>
              <a:t>nambikwara</a:t>
            </a:r>
            <a:endParaRPr lang="es-ES" sz="3600" dirty="0"/>
          </a:p>
        </p:txBody>
      </p:sp>
    </p:spTree>
    <p:extLst>
      <p:ext uri="{BB962C8B-B14F-4D97-AF65-F5344CB8AC3E}">
        <p14:creationId xmlns:p14="http://schemas.microsoft.com/office/powerpoint/2010/main" val="92032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773714" y="1941287"/>
            <a:ext cx="1572418" cy="769441"/>
          </a:xfrm>
          <a:prstGeom prst="rect">
            <a:avLst/>
          </a:prstGeom>
          <a:noFill/>
        </p:spPr>
        <p:txBody>
          <a:bodyPr wrap="none" rtlCol="0">
            <a:spAutoFit/>
          </a:bodyPr>
          <a:lstStyle/>
          <a:p>
            <a:r>
              <a:rPr lang="es-ES" sz="4400" dirty="0"/>
              <a:t>PERO</a:t>
            </a:r>
          </a:p>
        </p:txBody>
      </p:sp>
    </p:spTree>
    <p:extLst>
      <p:ext uri="{BB962C8B-B14F-4D97-AF65-F5344CB8AC3E}">
        <p14:creationId xmlns:p14="http://schemas.microsoft.com/office/powerpoint/2010/main" val="3691328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ángulo 1"/>
          <p:cNvSpPr>
            <a:spLocks noChangeArrowheads="1"/>
          </p:cNvSpPr>
          <p:nvPr/>
        </p:nvSpPr>
        <p:spPr bwMode="auto">
          <a:xfrm>
            <a:off x="1774826" y="1304925"/>
            <a:ext cx="8893175" cy="526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ES_tradnl" sz="2800"/>
              <a:t>Mi padre, como yo, es hijo ilustre de Cunco. Él fue alcalde y regidor durante un período de veinte años. Miembro del Partido Radical, apoyó a Allende. Él, en Cunco, era profesor de la escuela en que yo llegué a estudiar; era presidente de los profesores, superintendente del cuerpo de bomberos, presidente del principal equipo deportivo, presidente del coro polifónico, o sea, un hombre que se entregó absolutamente a la vida social, tanto en la ayuda de los de su gente, como de la gente chilena. Mi mamá lo ayudó con todo su silencio, su tranquilidad, su paciencia infinita.</a:t>
            </a:r>
          </a:p>
        </p:txBody>
      </p:sp>
    </p:spTree>
    <p:extLst>
      <p:ext uri="{BB962C8B-B14F-4D97-AF65-F5344CB8AC3E}">
        <p14:creationId xmlns:p14="http://schemas.microsoft.com/office/powerpoint/2010/main" val="242670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41715" y="241301"/>
            <a:ext cx="4481286" cy="2622030"/>
          </a:xfrm>
          <a:prstGeom prst="rect">
            <a:avLst/>
          </a:prstGeom>
        </p:spPr>
      </p:pic>
      <p:sp>
        <p:nvSpPr>
          <p:cNvPr id="3" name="CuadroTexto 2"/>
          <p:cNvSpPr txBox="1"/>
          <p:nvPr/>
        </p:nvSpPr>
        <p:spPr>
          <a:xfrm>
            <a:off x="1741714" y="2863331"/>
            <a:ext cx="3937000" cy="923330"/>
          </a:xfrm>
          <a:prstGeom prst="rect">
            <a:avLst/>
          </a:prstGeom>
          <a:noFill/>
        </p:spPr>
        <p:txBody>
          <a:bodyPr wrap="square" rtlCol="0">
            <a:spAutoFit/>
          </a:bodyPr>
          <a:lstStyle/>
          <a:p>
            <a:r>
              <a:rPr lang="es-ES" dirty="0"/>
              <a:t>Carta del </a:t>
            </a:r>
            <a:r>
              <a:rPr lang="es-ES" dirty="0" err="1"/>
              <a:t>longko</a:t>
            </a:r>
            <a:r>
              <a:rPr lang="es-ES" dirty="0"/>
              <a:t> José María Bulnes </a:t>
            </a:r>
            <a:r>
              <a:rPr lang="es-ES" dirty="0" err="1"/>
              <a:t>Llanquitruz</a:t>
            </a:r>
            <a:r>
              <a:rPr lang="es-ES" dirty="0"/>
              <a:t> al comandante Benito Villar 1855</a:t>
            </a:r>
          </a:p>
        </p:txBody>
      </p:sp>
      <p:pic>
        <p:nvPicPr>
          <p:cNvPr id="4" name="Imagen 3"/>
          <p:cNvPicPr>
            <a:picLocks noChangeAspect="1"/>
          </p:cNvPicPr>
          <p:nvPr/>
        </p:nvPicPr>
        <p:blipFill>
          <a:blip r:embed="rId3"/>
          <a:stretch>
            <a:fillRect/>
          </a:stretch>
        </p:blipFill>
        <p:spPr>
          <a:xfrm>
            <a:off x="7485743" y="241300"/>
            <a:ext cx="2910114" cy="4373122"/>
          </a:xfrm>
          <a:prstGeom prst="rect">
            <a:avLst/>
          </a:prstGeom>
        </p:spPr>
      </p:pic>
      <p:sp>
        <p:nvSpPr>
          <p:cNvPr id="5" name="CuadroTexto 4"/>
          <p:cNvSpPr txBox="1"/>
          <p:nvPr/>
        </p:nvSpPr>
        <p:spPr>
          <a:xfrm>
            <a:off x="8284029" y="4804620"/>
            <a:ext cx="2111828" cy="369332"/>
          </a:xfrm>
          <a:prstGeom prst="rect">
            <a:avLst/>
          </a:prstGeom>
          <a:noFill/>
        </p:spPr>
        <p:txBody>
          <a:bodyPr wrap="square" rtlCol="0">
            <a:spAutoFit/>
          </a:bodyPr>
          <a:lstStyle/>
          <a:p>
            <a:r>
              <a:rPr lang="es-ES" dirty="0"/>
              <a:t>El Araucano 1937</a:t>
            </a:r>
          </a:p>
        </p:txBody>
      </p:sp>
      <p:pic>
        <p:nvPicPr>
          <p:cNvPr id="6" name="1 Imagen" descr="aburto2.jpg"/>
          <p:cNvPicPr>
            <a:picLocks noChangeAspect="1"/>
          </p:cNvPicPr>
          <p:nvPr/>
        </p:nvPicPr>
        <p:blipFill>
          <a:blip r:embed="rId4" cstate="print"/>
          <a:stretch>
            <a:fillRect/>
          </a:stretch>
        </p:blipFill>
        <p:spPr>
          <a:xfrm>
            <a:off x="2506229" y="3497134"/>
            <a:ext cx="4471515" cy="3353636"/>
          </a:xfrm>
          <a:prstGeom prst="rect">
            <a:avLst/>
          </a:prstGeom>
        </p:spPr>
      </p:pic>
      <p:sp>
        <p:nvSpPr>
          <p:cNvPr id="7" name="CuadroTexto 6"/>
          <p:cNvSpPr txBox="1"/>
          <p:nvPr/>
        </p:nvSpPr>
        <p:spPr>
          <a:xfrm>
            <a:off x="6739263" y="5969001"/>
            <a:ext cx="3794629" cy="646331"/>
          </a:xfrm>
          <a:prstGeom prst="rect">
            <a:avLst/>
          </a:prstGeom>
          <a:noFill/>
        </p:spPr>
        <p:txBody>
          <a:bodyPr wrap="none" rtlCol="0">
            <a:spAutoFit/>
          </a:bodyPr>
          <a:lstStyle/>
          <a:p>
            <a:r>
              <a:rPr lang="es-ES" dirty="0"/>
              <a:t>Libro Diario Manuel Aburto </a:t>
            </a:r>
            <a:r>
              <a:rPr lang="es-ES" dirty="0" err="1"/>
              <a:t>Panguilef</a:t>
            </a:r>
            <a:endParaRPr lang="es-ES" dirty="0"/>
          </a:p>
          <a:p>
            <a:r>
              <a:rPr lang="es-ES" dirty="0"/>
              <a:t>1948</a:t>
            </a:r>
          </a:p>
        </p:txBody>
      </p:sp>
    </p:spTree>
    <p:extLst>
      <p:ext uri="{BB962C8B-B14F-4D97-AF65-F5344CB8AC3E}">
        <p14:creationId xmlns:p14="http://schemas.microsoft.com/office/powerpoint/2010/main" val="1045011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ángulo 1"/>
          <p:cNvSpPr>
            <a:spLocks noChangeArrowheads="1"/>
          </p:cNvSpPr>
          <p:nvPr/>
        </p:nvSpPr>
        <p:spPr bwMode="auto">
          <a:xfrm>
            <a:off x="1631951" y="336551"/>
            <a:ext cx="8856663" cy="590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s-ES_tradnl" b="1"/>
              <a:t>Huella = palabra = gesto</a:t>
            </a:r>
            <a:endParaRPr lang="es-ES_tradnl"/>
          </a:p>
          <a:p>
            <a:r>
              <a:rPr lang="es-ES_tradnl"/>
              <a:t> </a:t>
            </a:r>
            <a:endParaRPr lang="es-ES_tradnl" sz="2400"/>
          </a:p>
          <a:p>
            <a:r>
              <a:rPr lang="es-ES_tradnl" sz="2400"/>
              <a:t>A nosotros nos consideran una cultura que no ha dejado huellas, porque no ha dejado grandes objetos. </a:t>
            </a:r>
          </a:p>
          <a:p>
            <a:r>
              <a:rPr lang="es-ES_tradnl" sz="2400"/>
              <a:t>(…)</a:t>
            </a:r>
          </a:p>
          <a:p>
            <a:r>
              <a:rPr lang="es-ES_tradnl" sz="2400"/>
              <a:t> </a:t>
            </a:r>
          </a:p>
          <a:p>
            <a:r>
              <a:rPr lang="es-ES_tradnl" sz="2400"/>
              <a:t>La palabra no tiene el brillo que debiera tener, entonces nosotros levantamos este monumento que nos han entregado nuestros antepasados y que hoy está en un bilingüismo y si no es en esto, está en algo que es más esencial que el sonido: el gesto. Tú puedes hablar un perfecto inglés, pero serás un chileno hablando un perfecto inglés; teniendo la gestualidad de un chileno. Jamás podrás tener la gestualidad de un inglés, porque no tienes esa experiencia de vida. Yo seré un mapuche hablando un perfecto inglés, pero hablando ese inglés con mi espíritu mapuche, que es el mundo que me habita</a:t>
            </a:r>
            <a:r>
              <a:rPr lang="es-ES_tradnl"/>
              <a:t>. </a:t>
            </a:r>
            <a:endParaRPr lang="es-ES"/>
          </a:p>
        </p:txBody>
      </p:sp>
    </p:spTree>
    <p:extLst>
      <p:ext uri="{BB962C8B-B14F-4D97-AF65-F5344CB8AC3E}">
        <p14:creationId xmlns:p14="http://schemas.microsoft.com/office/powerpoint/2010/main" val="864789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IMG_1304"/>
          <p:cNvPicPr>
            <a:picLocks noChangeAspect="1" noChangeArrowheads="1"/>
          </p:cNvPicPr>
          <p:nvPr/>
        </p:nvPicPr>
        <p:blipFill>
          <a:blip r:embed="rId2">
            <a:lum contrast="48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508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descr="rapiantu 2"/>
          <p:cNvPicPr>
            <a:picLocks noChangeAspect="1" noChangeArrowheads="1"/>
          </p:cNvPicPr>
          <p:nvPr/>
        </p:nvPicPr>
        <p:blipFill>
          <a:blip r:embed="rId2">
            <a:extLst>
              <a:ext uri="{28A0092B-C50C-407E-A947-70E740481C1C}">
                <a14:useLocalDpi xmlns:a14="http://schemas.microsoft.com/office/drawing/2010/main" val="0"/>
              </a:ext>
            </a:extLst>
          </a:blip>
          <a:srcRect l="4224" r="21136" b="41331"/>
          <a:stretch>
            <a:fillRect/>
          </a:stretch>
        </p:blipFill>
        <p:spPr bwMode="auto">
          <a:xfrm>
            <a:off x="1847850" y="260350"/>
            <a:ext cx="4248150"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5" descr="IMG_1304"/>
          <p:cNvPicPr>
            <a:picLocks noChangeAspect="1" noChangeArrowheads="1"/>
          </p:cNvPicPr>
          <p:nvPr/>
        </p:nvPicPr>
        <p:blipFill>
          <a:blip r:embed="rId3">
            <a:lum contrast="48000"/>
            <a:extLst>
              <a:ext uri="{28A0092B-C50C-407E-A947-70E740481C1C}">
                <a14:useLocalDpi xmlns:a14="http://schemas.microsoft.com/office/drawing/2010/main" val="0"/>
              </a:ext>
            </a:extLst>
          </a:blip>
          <a:srcRect b="7584"/>
          <a:stretch>
            <a:fillRect/>
          </a:stretch>
        </p:blipFill>
        <p:spPr bwMode="auto">
          <a:xfrm>
            <a:off x="6600825" y="260351"/>
            <a:ext cx="3816350"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6" descr="fotos 195"/>
          <p:cNvPicPr>
            <a:picLocks noChangeAspect="1" noChangeArrowheads="1"/>
          </p:cNvPicPr>
          <p:nvPr/>
        </p:nvPicPr>
        <p:blipFill>
          <a:blip r:embed="rId4">
            <a:lum bright="18000" contrast="48000"/>
            <a:extLst>
              <a:ext uri="{28A0092B-C50C-407E-A947-70E740481C1C}">
                <a14:useLocalDpi xmlns:a14="http://schemas.microsoft.com/office/drawing/2010/main" val="0"/>
              </a:ext>
            </a:extLst>
          </a:blip>
          <a:srcRect l="9435" t="6122" b="11845"/>
          <a:stretch>
            <a:fillRect/>
          </a:stretch>
        </p:blipFill>
        <p:spPr bwMode="auto">
          <a:xfrm>
            <a:off x="1847851" y="3716339"/>
            <a:ext cx="3889375"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7" descr="P1020662"/>
          <p:cNvPicPr>
            <a:picLocks noChangeAspect="1" noChangeArrowheads="1"/>
          </p:cNvPicPr>
          <p:nvPr/>
        </p:nvPicPr>
        <p:blipFill>
          <a:blip r:embed="rId5">
            <a:lum bright="24000" contrast="42000"/>
            <a:extLst>
              <a:ext uri="{28A0092B-C50C-407E-A947-70E740481C1C}">
                <a14:useLocalDpi xmlns:a14="http://schemas.microsoft.com/office/drawing/2010/main" val="0"/>
              </a:ext>
            </a:extLst>
          </a:blip>
          <a:srcRect l="43538" t="5902" r="6624" b="50000"/>
          <a:stretch>
            <a:fillRect/>
          </a:stretch>
        </p:blipFill>
        <p:spPr bwMode="auto">
          <a:xfrm>
            <a:off x="6743701" y="3500438"/>
            <a:ext cx="3673475"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53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 descr="rapiantu 2"/>
          <p:cNvPicPr>
            <a:picLocks noChangeAspect="1" noChangeArrowheads="1"/>
          </p:cNvPicPr>
          <p:nvPr/>
        </p:nvPicPr>
        <p:blipFill>
          <a:blip r:embed="rId2">
            <a:extLst>
              <a:ext uri="{28A0092B-C50C-407E-A947-70E740481C1C}">
                <a14:useLocalDpi xmlns:a14="http://schemas.microsoft.com/office/drawing/2010/main" val="0"/>
              </a:ext>
            </a:extLst>
          </a:blip>
          <a:srcRect l="4224" b="28221"/>
          <a:stretch>
            <a:fillRect/>
          </a:stretch>
        </p:blipFill>
        <p:spPr bwMode="auto">
          <a:xfrm>
            <a:off x="1524000" y="1052513"/>
            <a:ext cx="9144000" cy="444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28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P1020652"/>
          <p:cNvPicPr>
            <a:picLocks noChangeAspect="1" noChangeArrowheads="1"/>
          </p:cNvPicPr>
          <p:nvPr/>
        </p:nvPicPr>
        <p:blipFill>
          <a:blip r:embed="rId2">
            <a:lum bright="42000" contrast="54000"/>
            <a:extLst>
              <a:ext uri="{28A0092B-C50C-407E-A947-70E740481C1C}">
                <a14:useLocalDpi xmlns:a14="http://schemas.microsoft.com/office/drawing/2010/main" val="0"/>
              </a:ext>
            </a:extLst>
          </a:blip>
          <a:srcRect/>
          <a:stretch>
            <a:fillRect/>
          </a:stretch>
        </p:blipFill>
        <p:spPr bwMode="auto">
          <a:xfrm>
            <a:off x="1774825" y="188913"/>
            <a:ext cx="8618538" cy="646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18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4" descr="P1020662"/>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t="5902" b="5902"/>
          <a:stretch>
            <a:fillRect/>
          </a:stretch>
        </p:blipFill>
        <p:spPr bwMode="auto">
          <a:xfrm>
            <a:off x="2908301" y="0"/>
            <a:ext cx="5834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92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descr="P1020664"/>
          <p:cNvPicPr>
            <a:picLocks noChangeAspect="1" noChangeArrowheads="1"/>
          </p:cNvPicPr>
          <p:nvPr/>
        </p:nvPicPr>
        <p:blipFill>
          <a:blip r:embed="rId2">
            <a:lum bright="30000" contrast="42000"/>
            <a:extLst>
              <a:ext uri="{28A0092B-C50C-407E-A947-70E740481C1C}">
                <a14:useLocalDpi xmlns:a14="http://schemas.microsoft.com/office/drawing/2010/main" val="0"/>
              </a:ext>
            </a:extLst>
          </a:blip>
          <a:srcRect t="54668" r="48573" b="3630"/>
          <a:stretch>
            <a:fillRect/>
          </a:stretch>
        </p:blipFill>
        <p:spPr bwMode="auto">
          <a:xfrm>
            <a:off x="2855913" y="0"/>
            <a:ext cx="6342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29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fotos 195"/>
          <p:cNvPicPr>
            <a:picLocks noChangeAspect="1" noChangeArrowheads="1"/>
          </p:cNvPicPr>
          <p:nvPr/>
        </p:nvPicPr>
        <p:blipFill>
          <a:blip r:embed="rId2">
            <a:lum bright="18000" contrast="48000"/>
            <a:extLst>
              <a:ext uri="{28A0092B-C50C-407E-A947-70E740481C1C}">
                <a14:useLocalDpi xmlns:a14="http://schemas.microsoft.com/office/drawing/2010/main" val="0"/>
              </a:ext>
            </a:extLst>
          </a:blip>
          <a:srcRect l="9435" t="6122" b="11845"/>
          <a:stretch>
            <a:fillRect/>
          </a:stretch>
        </p:blipFill>
        <p:spPr bwMode="auto">
          <a:xfrm>
            <a:off x="1524000" y="333375"/>
            <a:ext cx="91440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20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6-24 a la(s) 22.5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14300"/>
            <a:ext cx="6540500" cy="6629400"/>
          </a:xfrm>
          <a:prstGeom prst="rect">
            <a:avLst/>
          </a:prstGeom>
        </p:spPr>
      </p:pic>
    </p:spTree>
    <p:extLst>
      <p:ext uri="{BB962C8B-B14F-4D97-AF65-F5344CB8AC3E}">
        <p14:creationId xmlns:p14="http://schemas.microsoft.com/office/powerpoint/2010/main" val="35851995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1305</Words>
  <Application>Microsoft Macintosh PowerPoint</Application>
  <PresentationFormat>Panorámica</PresentationFormat>
  <Paragraphs>55</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Aptos</vt:lpstr>
      <vt:lpstr>Aptos Display</vt:lpstr>
      <vt:lpstr>Arial</vt:lpstr>
      <vt:lpstr>Wingdings</vt:lpstr>
      <vt:lpstr>Tema de Office</vt:lpstr>
      <vt:lpstr> in/verosimilitud  de la escritura indígena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 Menard Poupin (menard)</dc:creator>
  <cp:lastModifiedBy>Andre Menard Poupin (menard)</cp:lastModifiedBy>
  <cp:revision>3</cp:revision>
  <dcterms:created xsi:type="dcterms:W3CDTF">2025-10-13T11:36:09Z</dcterms:created>
  <dcterms:modified xsi:type="dcterms:W3CDTF">2025-10-15T15:00:47Z</dcterms:modified>
</cp:coreProperties>
</file>