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1" r:id="rId2"/>
    <p:sldId id="264" r:id="rId3"/>
    <p:sldId id="256" r:id="rId4"/>
    <p:sldId id="265" r:id="rId5"/>
    <p:sldId id="268" r:id="rId6"/>
    <p:sldId id="269" r:id="rId7"/>
    <p:sldId id="267" r:id="rId8"/>
    <p:sldId id="266" r:id="rId9"/>
    <p:sldId id="270" r:id="rId10"/>
    <p:sldId id="275" r:id="rId11"/>
    <p:sldId id="279" r:id="rId12"/>
    <p:sldId id="278" r:id="rId13"/>
    <p:sldId id="298" r:id="rId14"/>
    <p:sldId id="276" r:id="rId15"/>
    <p:sldId id="282" r:id="rId16"/>
    <p:sldId id="281" r:id="rId17"/>
    <p:sldId id="283" r:id="rId18"/>
    <p:sldId id="274" r:id="rId19"/>
    <p:sldId id="286" r:id="rId20"/>
    <p:sldId id="284" r:id="rId21"/>
    <p:sldId id="285" r:id="rId22"/>
    <p:sldId id="288" r:id="rId23"/>
    <p:sldId id="287" r:id="rId24"/>
    <p:sldId id="289" r:id="rId25"/>
    <p:sldId id="290" r:id="rId26"/>
    <p:sldId id="291" r:id="rId27"/>
    <p:sldId id="295" r:id="rId28"/>
    <p:sldId id="296" r:id="rId29"/>
    <p:sldId id="297" r:id="rId30"/>
    <p:sldId id="294" r:id="rId31"/>
    <p:sldId id="277" r:id="rId32"/>
    <p:sldId id="293" r:id="rId33"/>
    <p:sldId id="292" r:id="rId34"/>
    <p:sldId id="280" r:id="rId3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5D97B4-4A86-47DB-B14A-073289F7BCBE}" v="1" dt="2022-08-03T21:10:19.1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912" autoAdjust="0"/>
    <p:restoredTop sz="94660"/>
  </p:normalViewPr>
  <p:slideViewPr>
    <p:cSldViewPr>
      <p:cViewPr varScale="1">
        <p:scale>
          <a:sx n="73" d="100"/>
          <a:sy n="73" d="100"/>
        </p:scale>
        <p:origin x="-193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drigo retamal yermani" userId="e7a31d24f9119115" providerId="Windows Live" clId="Web-{0C5D97B4-4A86-47DB-B14A-073289F7BCBE}"/>
    <pc:docChg chg="modSld">
      <pc:chgData name="rodrigo retamal yermani" userId="e7a31d24f9119115" providerId="Windows Live" clId="Web-{0C5D97B4-4A86-47DB-B14A-073289F7BCBE}" dt="2022-08-03T21:10:19.169" v="0"/>
      <pc:docMkLst>
        <pc:docMk/>
      </pc:docMkLst>
      <pc:sldChg chg="modSp">
        <pc:chgData name="rodrigo retamal yermani" userId="e7a31d24f9119115" providerId="Windows Live" clId="Web-{0C5D97B4-4A86-47DB-B14A-073289F7BCBE}" dt="2022-08-03T21:10:19.169" v="0"/>
        <pc:sldMkLst>
          <pc:docMk/>
          <pc:sldMk cId="0" sldId="265"/>
        </pc:sldMkLst>
        <pc:spChg chg="mod">
          <ac:chgData name="rodrigo retamal yermani" userId="e7a31d24f9119115" providerId="Windows Live" clId="Web-{0C5D97B4-4A86-47DB-B14A-073289F7BCBE}" dt="2022-08-03T21:10:19.169" v="0"/>
          <ac:spMkLst>
            <pc:docMk/>
            <pc:sldMk cId="0" sldId="265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03/08/2022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03/08/2022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03/08/2022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03/08/2022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03/08/2022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03/08/2022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03/08/2022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03/08/2022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03/08/2022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03/08/2022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03/08/2022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03/08/2022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40544" y="2345549"/>
            <a:ext cx="8062912" cy="869138"/>
          </a:xfrm>
        </p:spPr>
        <p:txBody>
          <a:bodyPr/>
          <a:lstStyle/>
          <a:p>
            <a:r>
              <a:rPr lang="es-CL" dirty="0"/>
              <a:t>Comandos R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40544" y="3143248"/>
            <a:ext cx="8062912" cy="2214578"/>
          </a:xfrm>
        </p:spPr>
        <p:txBody>
          <a:bodyPr>
            <a:normAutofit/>
          </a:bodyPr>
          <a:lstStyle/>
          <a:p>
            <a:r>
              <a:rPr lang="es-ES" dirty="0"/>
              <a:t>Instalación, administración de bases de datos y </a:t>
            </a:r>
            <a:r>
              <a:rPr lang="es-ES"/>
              <a:t>análisis estadísticos </a:t>
            </a:r>
            <a:r>
              <a:rPr lang="es-ES" dirty="0"/>
              <a:t>en R</a:t>
            </a:r>
            <a:endParaRPr lang="es-CL" dirty="0"/>
          </a:p>
        </p:txBody>
      </p:sp>
      <p:pic>
        <p:nvPicPr>
          <p:cNvPr id="1026" name="Picture 2" descr="Resultado de imagen para logo universidad de chile sin fondo"/>
          <p:cNvPicPr>
            <a:picLocks noChangeAspect="1" noChangeArrowheads="1"/>
          </p:cNvPicPr>
          <p:nvPr/>
        </p:nvPicPr>
        <p:blipFill>
          <a:blip r:embed="rId2" cstate="print"/>
          <a:srcRect l="20834" r="20832"/>
          <a:stretch>
            <a:fillRect/>
          </a:stretch>
        </p:blipFill>
        <p:spPr bwMode="auto">
          <a:xfrm>
            <a:off x="142844" y="142852"/>
            <a:ext cx="1000132" cy="1714480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1214414" y="1142984"/>
            <a:ext cx="43577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Departamento de Antropología</a:t>
            </a:r>
          </a:p>
          <a:p>
            <a:r>
              <a:rPr lang="es-CL" dirty="0"/>
              <a:t>Estadística para Antropología Física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6286512" y="6215082"/>
            <a:ext cx="2643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Rodrigo Retamal </a:t>
            </a:r>
            <a:r>
              <a:rPr lang="es-CL" dirty="0" err="1"/>
              <a:t>Yermani</a:t>
            </a:r>
            <a:endParaRPr lang="es-C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14282" y="428604"/>
            <a:ext cx="864399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dirty="0"/>
              <a:t>###Borra los datos con la variable id sobre 100###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subset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mydata,!id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&gt;100)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>
                <a:latin typeface="+mj-lt"/>
                <a:cs typeface="Courier New" pitchFamily="49" charset="0"/>
              </a:rPr>
              <a:t>Se queda con los datos que sean menores a 100 en la variable id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subset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mydata,id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&lt;100)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>
                <a:latin typeface="+mj-lt"/>
                <a:cs typeface="Courier New" pitchFamily="49" charset="0"/>
              </a:rPr>
              <a:t>Genera una variable aleatoria de 1000 casos dentro del </a:t>
            </a:r>
            <a:r>
              <a:rPr lang="es-CL" b="1" dirty="0" err="1">
                <a:latin typeface="+mj-lt"/>
                <a:cs typeface="Courier New" pitchFamily="49" charset="0"/>
              </a:rPr>
              <a:t>dataframe</a:t>
            </a:r>
            <a:r>
              <a:rPr lang="es-CL" b="1" dirty="0">
                <a:latin typeface="+mj-lt"/>
                <a:cs typeface="Courier New" pitchFamily="49" charset="0"/>
              </a:rPr>
              <a:t> </a:t>
            </a:r>
            <a:r>
              <a:rPr lang="es-CL" b="1" dirty="0" err="1">
                <a:latin typeface="+mj-lt"/>
                <a:cs typeface="Courier New" pitchFamily="49" charset="0"/>
              </a:rPr>
              <a:t>mydata</a:t>
            </a:r>
            <a:endParaRPr lang="es-CL" b="1" dirty="0">
              <a:latin typeface="+mj-lt"/>
              <a:cs typeface="Courier New" pitchFamily="49" charset="0"/>
            </a:endParaRP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mydata$x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runif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(1000)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nuevodf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runif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(1000) </a:t>
            </a:r>
            <a:r>
              <a:rPr lang="es-CL" b="1" dirty="0">
                <a:latin typeface="+mj-lt"/>
                <a:cs typeface="Courier New" pitchFamily="49" charset="0"/>
              </a:rPr>
              <a:t>#genera una variable fuera del </a:t>
            </a:r>
            <a:r>
              <a:rPr lang="es-CL" b="1" dirty="0" err="1">
                <a:latin typeface="+mj-lt"/>
                <a:cs typeface="Courier New" pitchFamily="49" charset="0"/>
              </a:rPr>
              <a:t>df</a:t>
            </a:r>
            <a:endParaRPr lang="es-CL" b="1" dirty="0">
              <a:latin typeface="+mj-lt"/>
              <a:cs typeface="Courier New" pitchFamily="49" charset="0"/>
            </a:endParaRP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/>
              <a:t>Guardar los avances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save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mymatrix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file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="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mydata.RData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")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>
                <a:cs typeface="Courier New" pitchFamily="49" charset="0"/>
              </a:rPr>
              <a:t>Se puede especificar qué NO guardar mediante el comando </a:t>
            </a:r>
            <a:r>
              <a:rPr lang="es-CL" b="1" dirty="0" err="1">
                <a:latin typeface="Courier New" pitchFamily="49" charset="0"/>
                <a:cs typeface="Courier New" pitchFamily="49" charset="0"/>
              </a:rPr>
              <a:t>remove</a:t>
            </a:r>
            <a:r>
              <a:rPr lang="es-CL" b="1" dirty="0">
                <a:cs typeface="Courier New" pitchFamily="49" charset="0"/>
              </a:rPr>
              <a:t> o </a:t>
            </a:r>
            <a:r>
              <a:rPr lang="es-CL" b="1" dirty="0" err="1">
                <a:latin typeface="Courier New" pitchFamily="49" charset="0"/>
                <a:cs typeface="Courier New" pitchFamily="49" charset="0"/>
              </a:rPr>
              <a:t>rm</a:t>
            </a:r>
            <a:endParaRPr lang="es-CL" b="1" dirty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rm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 x,y,workshop,gender,q1,q2,q3,q4,mylist )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/>
              <a:t>Cargar el archivo (tiene que estar especificado previamente el </a:t>
            </a:r>
            <a:r>
              <a:rPr lang="es-CL" b="1" dirty="0" err="1"/>
              <a:t>Workspace</a:t>
            </a:r>
            <a:r>
              <a:rPr lang="es-CL" b="1" dirty="0"/>
              <a:t>)</a:t>
            </a:r>
          </a:p>
          <a:p>
            <a:r>
              <a:rPr lang="es-CL" dirty="0">
                <a:latin typeface="Courier New" pitchFamily="49" charset="0"/>
                <a:cs typeface="Courier New" pitchFamily="49" charset="0"/>
              </a:rPr>
              <a:t>load(“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mydata.Rdata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”)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00034" y="428604"/>
            <a:ext cx="821537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/>
              <a:t>Crear una variable usando una distribución uniforme para mil casos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set.seed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(1234) </a:t>
            </a:r>
          </a:p>
          <a:p>
            <a:r>
              <a:rPr lang="es-CL" dirty="0">
                <a:latin typeface="Courier New" pitchFamily="49" charset="0"/>
                <a:cs typeface="Courier New" pitchFamily="49" charset="0"/>
              </a:rPr>
              <a:t>mydata$x1 &lt;-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runif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(n=1000)</a:t>
            </a:r>
          </a:p>
          <a:p>
            <a:r>
              <a:rPr lang="es-CL" dirty="0">
                <a:latin typeface="Courier New" pitchFamily="49" charset="0"/>
                <a:cs typeface="Courier New" pitchFamily="49" charset="0"/>
              </a:rPr>
              <a:t>mydata$x2 &lt;-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runif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(n=1000, min=60,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max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=100) </a:t>
            </a:r>
            <a:r>
              <a:rPr lang="es-CL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 </a:t>
            </a:r>
            <a:r>
              <a:rPr lang="es-CL" b="1" dirty="0">
                <a:cs typeface="Courier New" pitchFamily="49" charset="0"/>
                <a:sym typeface="Wingdings" pitchFamily="2" charset="2"/>
              </a:rPr>
              <a:t>se puede elegir un número mínimo y máximo</a:t>
            </a:r>
            <a:endParaRPr lang="es-CL" dirty="0">
              <a:latin typeface="Courier New" pitchFamily="49" charset="0"/>
              <a:cs typeface="Courier New" pitchFamily="49" charset="0"/>
            </a:endParaRP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dirty="0">
                <a:latin typeface="Courier New" pitchFamily="49" charset="0"/>
                <a:cs typeface="Courier New" pitchFamily="49" charset="0"/>
              </a:rPr>
              <a:t>mydata$x3 &lt;-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rnorm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(n=1000) </a:t>
            </a:r>
            <a:r>
              <a:rPr lang="es-CL" b="1" dirty="0">
                <a:latin typeface="+mj-lt"/>
                <a:cs typeface="Courier New" pitchFamily="49" charset="0"/>
                <a:sym typeface="Wingdings" pitchFamily="2" charset="2"/>
              </a:rPr>
              <a:t> genera una serie de 1000 datos que distribuye normal (0,1)</a:t>
            </a:r>
            <a:endParaRPr lang="es-CL" b="1" dirty="0">
              <a:latin typeface="+mj-lt"/>
              <a:cs typeface="Courier New" pitchFamily="49" charset="0"/>
            </a:endParaRPr>
          </a:p>
          <a:p>
            <a:r>
              <a:rPr lang="es-CL" dirty="0">
                <a:latin typeface="Courier New" pitchFamily="49" charset="0"/>
                <a:cs typeface="Courier New" pitchFamily="49" charset="0"/>
              </a:rPr>
              <a:t>mydata$x4 &lt;-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rnorm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(n=1000, mean=70,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sd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=5) </a:t>
            </a:r>
            <a:r>
              <a:rPr lang="es-CL" b="1" dirty="0">
                <a:cs typeface="Courier New" pitchFamily="49" charset="0"/>
                <a:sym typeface="Wingdings" pitchFamily="2" charset="2"/>
              </a:rPr>
              <a:t> genera una serie de 1000 datos que distribuye normal (70,5)</a:t>
            </a:r>
            <a:endParaRPr lang="es-CL" dirty="0">
              <a:latin typeface="Courier New" pitchFamily="49" charset="0"/>
              <a:cs typeface="Courier New" pitchFamily="49" charset="0"/>
            </a:endParaRP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>
                <a:latin typeface="Calibri" pitchFamily="34" charset="0"/>
                <a:cs typeface="Calibri" pitchFamily="34" charset="0"/>
              </a:rPr>
              <a:t>Crea variables que distribuyen normal, indicando media y </a:t>
            </a:r>
            <a:r>
              <a:rPr lang="es-CL" b="1" dirty="0" err="1">
                <a:latin typeface="Calibri" pitchFamily="34" charset="0"/>
                <a:cs typeface="Calibri" pitchFamily="34" charset="0"/>
              </a:rPr>
              <a:t>d.s.</a:t>
            </a:r>
            <a:endParaRPr lang="es-CL" b="1" dirty="0">
              <a:latin typeface="Calibri" pitchFamily="34" charset="0"/>
              <a:cs typeface="Calibri" pitchFamily="34" charset="0"/>
            </a:endParaRP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x &lt;-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rnorm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(100, mean=2,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sd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=1)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y &lt;-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rnorm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(100, mean=5,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sd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=2)</a:t>
            </a:r>
            <a:endParaRPr lang="es-CL" dirty="0">
              <a:latin typeface="Courier New" pitchFamily="49" charset="0"/>
              <a:cs typeface="Courier New" pitchFamily="49" charset="0"/>
            </a:endParaRP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>
                <a:latin typeface="+mj-lt"/>
                <a:cs typeface="Courier New" pitchFamily="49" charset="0"/>
              </a:rPr>
              <a:t>Histograma para ver las distribuciones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hist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(mydata$x4)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57158" y="285728"/>
            <a:ext cx="842968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/>
              <a:t>Concatenando bases de datos</a:t>
            </a:r>
          </a:p>
          <a:p>
            <a:r>
              <a:rPr lang="es-CL" b="1" dirty="0"/>
              <a:t>Vamos a crear dos </a:t>
            </a:r>
            <a:r>
              <a:rPr lang="es-CL" b="1" dirty="0" err="1"/>
              <a:t>dataframes</a:t>
            </a:r>
            <a:r>
              <a:rPr lang="es-CL" b="1" dirty="0"/>
              <a:t> diferentes para el ejemplo, conservando el id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library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dplyr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algunos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&lt;- subset(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, select = c("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id","gender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"))</a:t>
            </a:r>
          </a:p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otros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&lt;- subset(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, select = c("id","WAZ0","WAZ6"))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both &lt;- merge(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algunos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otros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, by="id")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both&lt;- both[order(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both$id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),] 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rownames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both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 &lt;- c()</a:t>
            </a:r>
          </a:p>
          <a:p>
            <a:endParaRPr lang="es-CL" b="1" dirty="0"/>
          </a:p>
          <a:p>
            <a:pPr algn="ctr"/>
            <a:r>
              <a:rPr lang="es-CL" b="1" dirty="0"/>
              <a:t>Juntando dos bases de datos</a:t>
            </a:r>
          </a:p>
          <a:p>
            <a:pPr algn="ctr"/>
            <a:r>
              <a:rPr lang="es-CL" b="1" dirty="0"/>
              <a:t>Primero generamos dos bases de datos para hacer el ejercicio</a:t>
            </a:r>
          </a:p>
          <a:p>
            <a:r>
              <a:rPr lang="es-CL" dirty="0">
                <a:latin typeface="Courier New" pitchFamily="49" charset="0"/>
                <a:cs typeface="Courier New" pitchFamily="49" charset="0"/>
              </a:rPr>
              <a:t>primeros500 &lt;-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subset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mydata,id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&lt;501)</a:t>
            </a:r>
          </a:p>
          <a:p>
            <a:r>
              <a:rPr lang="es-CL" dirty="0">
                <a:latin typeface="Courier New" pitchFamily="49" charset="0"/>
                <a:cs typeface="Courier New" pitchFamily="49" charset="0"/>
              </a:rPr>
              <a:t>ultimos500 &lt;-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subset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mydata,id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&gt;500)</a:t>
            </a:r>
          </a:p>
          <a:p>
            <a:r>
              <a:rPr lang="es-CL" dirty="0">
                <a:latin typeface="Courier New" pitchFamily="49" charset="0"/>
                <a:cs typeface="Courier New" pitchFamily="49" charset="0"/>
              </a:rPr>
              <a:t>new &lt;-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rbind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(primeros500, ultimos500)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new&lt;- new[order(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new$id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),] 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rownames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(new) &lt;- c()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23528" y="764704"/>
            <a:ext cx="849694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dirty="0">
                <a:latin typeface="Courier New" pitchFamily="49" charset="0"/>
                <a:cs typeface="Courier New" pitchFamily="49" charset="0"/>
              </a:rPr>
              <a:t>Crear categorías de </a:t>
            </a:r>
            <a:r>
              <a:rPr lang="es-CL" b="1" dirty="0" err="1">
                <a:latin typeface="Courier New" pitchFamily="49" charset="0"/>
                <a:cs typeface="Courier New" pitchFamily="49" charset="0"/>
              </a:rPr>
              <a:t>Macroregion</a:t>
            </a:r>
            <a:r>
              <a:rPr lang="es-CL" b="1" dirty="0">
                <a:latin typeface="Courier New" pitchFamily="49" charset="0"/>
                <a:cs typeface="Courier New" pitchFamily="49" charset="0"/>
              </a:rPr>
              <a:t> usando comando </a:t>
            </a:r>
            <a:r>
              <a:rPr lang="es-CL" b="1" dirty="0" err="1">
                <a:latin typeface="Courier New" pitchFamily="49" charset="0"/>
                <a:cs typeface="Courier New" pitchFamily="49" charset="0"/>
              </a:rPr>
              <a:t>ifelse</a:t>
            </a:r>
            <a:endParaRPr lang="es-CL" b="1" dirty="0">
              <a:latin typeface="Courier New" pitchFamily="49" charset="0"/>
              <a:cs typeface="Courier New" pitchFamily="49" charset="0"/>
            </a:endParaRPr>
          </a:p>
          <a:p>
            <a:endParaRPr lang="es-CL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table(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fuendata$town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</a:t>
            </a:r>
            <a:br>
              <a:rPr lang="en-US" dirty="0">
                <a:latin typeface="Courier New" pitchFamily="49" charset="0"/>
                <a:cs typeface="Courier New" pitchFamily="49" charset="0"/>
              </a:rPr>
            </a:br>
            <a:r>
              <a:rPr lang="en-US" dirty="0" err="1">
                <a:latin typeface="Courier New" pitchFamily="49" charset="0"/>
                <a:cs typeface="Courier New" pitchFamily="49" charset="0"/>
              </a:rPr>
              <a:t>fuendata$town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&lt;- factor(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fuendata$town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</a:t>
            </a:r>
            <a:br>
              <a:rPr lang="en-US" dirty="0">
                <a:latin typeface="Courier New" pitchFamily="49" charset="0"/>
                <a:cs typeface="Courier New" pitchFamily="49" charset="0"/>
              </a:rPr>
            </a:br>
            <a:r>
              <a:rPr lang="en-US" dirty="0" err="1">
                <a:latin typeface="Courier New" pitchFamily="49" charset="0"/>
                <a:cs typeface="Courier New" pitchFamily="49" charset="0"/>
              </a:rPr>
              <a:t>fuendata$comuna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&lt;- factor(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fuendata$town,levels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c(1,2,3,4,5,6,7,8,9),labels = c("Alto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Hospicio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", "Coquimbo", "Lo Prado", "Quinta Normal", "Talcahuano", "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Tirúa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", "Puerto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Montt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", "Punta Arenas", "Isla de Pascua"))</a:t>
            </a:r>
            <a:br>
              <a:rPr lang="en-US" dirty="0">
                <a:latin typeface="Courier New" pitchFamily="49" charset="0"/>
                <a:cs typeface="Courier New" pitchFamily="49" charset="0"/>
              </a:rPr>
            </a:b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fuendata$mregion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ifelse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fuendata$town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== 1 |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fuendata$town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== 2 |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fuendata$town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== 9, 1,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ifelse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fuendata$town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== 3 |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fuendata$town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== 4, 2, 3))</a:t>
            </a:r>
            <a:br>
              <a:rPr lang="en-US" dirty="0">
                <a:latin typeface="Courier New" pitchFamily="49" charset="0"/>
                <a:cs typeface="Courier New" pitchFamily="49" charset="0"/>
              </a:rPr>
            </a:b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fuendata$mregion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&lt;- factor(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fuendata$mregion,levels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c(1,2,3),labels = c("Norte", "Centro", "Sur"))</a:t>
            </a:r>
            <a:endParaRPr lang="es-CL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28596" y="285728"/>
            <a:ext cx="792961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/>
              <a:t>ESTADÍSTICAS DESCRIPTIVAS V. CUANTITATIVAS</a:t>
            </a:r>
          </a:p>
          <a:p>
            <a:pPr algn="ctr"/>
            <a:endParaRPr lang="es-CL" b="1" dirty="0"/>
          </a:p>
          <a:p>
            <a:r>
              <a:rPr lang="es-CL" b="1" dirty="0">
                <a:cs typeface="Courier New" pitchFamily="49" charset="0"/>
              </a:rPr>
              <a:t>Seleccionando las variables con el signo $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summary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data.frame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 mydata$WAZ0, mydata$WAZ6) )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>
                <a:latin typeface="+mj-lt"/>
                <a:cs typeface="Courier New" pitchFamily="49" charset="0"/>
              </a:rPr>
              <a:t>Si uno está constantemente usando un set de variables, se puede hacer lo siguiente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variables_analisis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&lt;- c(78,79,80,81,82,83,84)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summary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variables_analisis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] )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install.packages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pastecs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",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dependencies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=TRUE)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library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pastecs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stat.desc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(mydata$WAZ0)</a:t>
            </a:r>
          </a:p>
          <a:p>
            <a:r>
              <a:rPr lang="es-CL" b="1" dirty="0"/>
              <a:t>Entrega nbr.val, </a:t>
            </a:r>
            <a:r>
              <a:rPr lang="es-CL" b="1" dirty="0" err="1"/>
              <a:t>nbr.null</a:t>
            </a:r>
            <a:r>
              <a:rPr lang="es-CL" b="1" dirty="0"/>
              <a:t>, nbr.na, min </a:t>
            </a:r>
            <a:r>
              <a:rPr lang="es-CL" b="1" dirty="0" err="1"/>
              <a:t>max</a:t>
            </a:r>
            <a:r>
              <a:rPr lang="es-CL" b="1" dirty="0"/>
              <a:t>, </a:t>
            </a:r>
            <a:r>
              <a:rPr lang="es-CL" b="1" dirty="0" err="1"/>
              <a:t>range</a:t>
            </a:r>
            <a:r>
              <a:rPr lang="es-CL" b="1" dirty="0"/>
              <a:t>, </a:t>
            </a:r>
            <a:r>
              <a:rPr lang="es-CL" b="1" dirty="0" err="1"/>
              <a:t>sum</a:t>
            </a:r>
            <a:r>
              <a:rPr lang="es-CL" b="1" dirty="0"/>
              <a:t>, median, mean, </a:t>
            </a:r>
            <a:r>
              <a:rPr lang="es-CL" b="1" dirty="0" err="1"/>
              <a:t>SE.mean</a:t>
            </a:r>
            <a:r>
              <a:rPr lang="es-CL" b="1" dirty="0"/>
              <a:t>, </a:t>
            </a:r>
            <a:r>
              <a:rPr lang="es-CL" b="1" dirty="0" err="1"/>
              <a:t>CI.mean</a:t>
            </a:r>
            <a:r>
              <a:rPr lang="es-CL" b="1" dirty="0"/>
              <a:t>, </a:t>
            </a:r>
            <a:r>
              <a:rPr lang="es-CL" b="1" dirty="0" err="1"/>
              <a:t>var</a:t>
            </a:r>
            <a:r>
              <a:rPr lang="es-CL" b="1" dirty="0"/>
              <a:t>, std.dev, coef.var</a:t>
            </a:r>
          </a:p>
          <a:p>
            <a:endParaRPr lang="es-CL" dirty="0"/>
          </a:p>
          <a:p>
            <a:r>
              <a:rPr lang="es-CL" b="1" dirty="0"/>
              <a:t>Asimetría y </a:t>
            </a:r>
            <a:r>
              <a:rPr lang="es-CL" b="1" dirty="0" err="1"/>
              <a:t>curtosis</a:t>
            </a:r>
            <a:endParaRPr lang="es-CL" b="1" dirty="0"/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install.packages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moments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",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dependencies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=TRUE)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library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moments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skewness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(mydata$WAZ0)   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kurtosis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(mydata$WAZ0)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57158" y="357166"/>
            <a:ext cx="842968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dirty="0">
                <a:latin typeface="+mj-lt"/>
                <a:cs typeface="Courier New" pitchFamily="49" charset="0"/>
              </a:rPr>
              <a:t>Descriptivas por grupos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install.packages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psych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",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dependencies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=TRUE)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library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psych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describeBy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(mydata$WAZ0,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mydata$gender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mat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= TRUE)</a:t>
            </a:r>
          </a:p>
          <a:p>
            <a:endParaRPr lang="en-US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err="1">
                <a:latin typeface="+mj-lt"/>
                <a:cs typeface="Courier New" pitchFamily="49" charset="0"/>
              </a:rPr>
              <a:t>Tambien</a:t>
            </a:r>
            <a:r>
              <a:rPr lang="en-US" b="1" dirty="0">
                <a:latin typeface="+mj-lt"/>
                <a:cs typeface="Courier New" pitchFamily="49" charset="0"/>
              </a:rPr>
              <a:t> se </a:t>
            </a:r>
            <a:r>
              <a:rPr lang="en-US" b="1" dirty="0" err="1">
                <a:latin typeface="+mj-lt"/>
                <a:cs typeface="Courier New" pitchFamily="49" charset="0"/>
              </a:rPr>
              <a:t>pueden</a:t>
            </a:r>
            <a:r>
              <a:rPr lang="en-US" b="1" dirty="0">
                <a:latin typeface="+mj-lt"/>
                <a:cs typeface="Courier New" pitchFamily="49" charset="0"/>
              </a:rPr>
              <a:t> </a:t>
            </a:r>
            <a:r>
              <a:rPr lang="en-US" b="1" dirty="0" err="1">
                <a:latin typeface="+mj-lt"/>
                <a:cs typeface="Courier New" pitchFamily="49" charset="0"/>
              </a:rPr>
              <a:t>hacer</a:t>
            </a:r>
            <a:r>
              <a:rPr lang="en-US" b="1" dirty="0">
                <a:latin typeface="+mj-lt"/>
                <a:cs typeface="Courier New" pitchFamily="49" charset="0"/>
              </a:rPr>
              <a:t> </a:t>
            </a:r>
            <a:r>
              <a:rPr lang="en-US" b="1" dirty="0" err="1">
                <a:latin typeface="+mj-lt"/>
                <a:cs typeface="Courier New" pitchFamily="49" charset="0"/>
              </a:rPr>
              <a:t>mediante</a:t>
            </a:r>
            <a:r>
              <a:rPr lang="en-US" b="1" dirty="0">
                <a:latin typeface="+mj-lt"/>
                <a:cs typeface="Courier New" pitchFamily="49" charset="0"/>
              </a:rPr>
              <a:t> </a:t>
            </a:r>
            <a:r>
              <a:rPr lang="en-US" b="1" dirty="0" err="1">
                <a:latin typeface="+mj-lt"/>
                <a:cs typeface="Courier New" pitchFamily="49" charset="0"/>
              </a:rPr>
              <a:t>tablas</a:t>
            </a:r>
            <a:endParaRPr lang="en-US" b="1" dirty="0">
              <a:latin typeface="+mj-lt"/>
              <a:cs typeface="Courier New" pitchFamily="49" charset="0"/>
            </a:endParaRP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library(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data.table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aver &lt;-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setDT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)[ , list(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mean_gr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mean(WAZ0),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sum_gr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sum(WAZ0)) , by = .(town)]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aver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setDT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)[ 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list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mean_gr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= mean(WAZ0),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sum_gr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sum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(WAZ0)) 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by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= .(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town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)] 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>
                <a:latin typeface="+mj-lt"/>
                <a:cs typeface="Courier New" pitchFamily="49" charset="0"/>
              </a:rPr>
              <a:t>Si solo queremos analizar </a:t>
            </a:r>
            <a:r>
              <a:rPr lang="es-CL" b="1" dirty="0" err="1">
                <a:latin typeface="+mj-lt"/>
                <a:cs typeface="Courier New" pitchFamily="49" charset="0"/>
              </a:rPr>
              <a:t>p.e.</a:t>
            </a:r>
            <a:r>
              <a:rPr lang="es-CL" b="1" dirty="0">
                <a:latin typeface="+mj-lt"/>
                <a:cs typeface="Courier New" pitchFamily="49" charset="0"/>
              </a:rPr>
              <a:t> las niñas, podemos generar una base de datos aparte</a:t>
            </a:r>
          </a:p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niñas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 which(gender==2), ]</a:t>
            </a:r>
          </a:p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niñasAH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 which(gender==2 &amp; town==1), ]</a:t>
            </a:r>
            <a:endParaRPr lang="es-CL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28596" y="500042"/>
            <a:ext cx="828680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/>
              <a:t>Intervalos de confianza de la media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install.packages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Publish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",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dependencies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=TRUE)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library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Publish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ci.mean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(WAZ0~gender,data=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es-CL" b="1" dirty="0">
                <a:latin typeface="+mj-lt"/>
                <a:cs typeface="Courier New" pitchFamily="49" charset="0"/>
                <a:sym typeface="Wingdings" pitchFamily="2" charset="2"/>
              </a:rPr>
              <a:t> por sexo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ci.mean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(WAZ0~gender+town,data=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es-CL" b="1" dirty="0">
                <a:latin typeface="+mj-lt"/>
                <a:cs typeface="Courier New" pitchFamily="49" charset="0"/>
                <a:sym typeface="Wingdings" pitchFamily="2" charset="2"/>
              </a:rPr>
              <a:t> por sexo y comuna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dirty="0">
                <a:latin typeface="Courier New" pitchFamily="49" charset="0"/>
                <a:cs typeface="Courier New" pitchFamily="49" charset="0"/>
              </a:rPr>
              <a:t>ci1 &lt;-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ci.mean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(WAZ0~gender+town,data=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plot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(ci1)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85720" y="142852"/>
            <a:ext cx="842968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/>
              <a:t>Estadísticas descriptivas variables categóricas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install.packages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("ggplot2",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dependencies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=TRUE)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library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(ggplot2)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table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mydata$gender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es-CL" b="1" dirty="0">
                <a:latin typeface="+mj-lt"/>
                <a:cs typeface="Courier New" pitchFamily="49" charset="0"/>
                <a:sym typeface="Wingdings" pitchFamily="2" charset="2"/>
              </a:rPr>
              <a:t> </a:t>
            </a:r>
            <a:r>
              <a:rPr lang="es-CL" b="1" dirty="0" err="1">
                <a:latin typeface="+mj-lt"/>
                <a:cs typeface="Courier New" pitchFamily="49" charset="0"/>
                <a:sym typeface="Wingdings" pitchFamily="2" charset="2"/>
              </a:rPr>
              <a:t>fomeque</a:t>
            </a:r>
            <a:endParaRPr lang="es-CL" b="1" dirty="0">
              <a:latin typeface="+mj-lt"/>
              <a:cs typeface="Courier New" pitchFamily="49" charset="0"/>
              <a:sym typeface="Wingdings" pitchFamily="2" charset="2"/>
            </a:endParaRP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table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mydata$town,mydata$gender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dirty="0">
                <a:latin typeface="Courier New" pitchFamily="49" charset="0"/>
                <a:cs typeface="Courier New" pitchFamily="49" charset="0"/>
              </a:rPr>
              <a:t>table1 &lt;-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table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mydata$town,mydata$gender,mydata$year_birth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ftable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(table1)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>
                <a:cs typeface="Courier New" pitchFamily="49" charset="0"/>
              </a:rPr>
              <a:t>Proporciones</a:t>
            </a:r>
          </a:p>
          <a:p>
            <a:r>
              <a:rPr lang="es-CL" dirty="0">
                <a:latin typeface="Courier New" pitchFamily="49" charset="0"/>
                <a:cs typeface="Courier New" pitchFamily="49" charset="0"/>
              </a:rPr>
              <a:t>table2 &lt;-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table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mydata$gender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prop.table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(table2)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dirty="0">
                <a:latin typeface="Courier New" pitchFamily="49" charset="0"/>
                <a:cs typeface="Courier New" pitchFamily="49" charset="0"/>
              </a:rPr>
              <a:t>table3 &lt;-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table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mydata$town,mydata$gender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prop.table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(table3)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ftable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(round(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prop.table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(table1), 3))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>
                <a:latin typeface="+mj-lt"/>
                <a:cs typeface="Courier New" pitchFamily="49" charset="0"/>
              </a:rPr>
              <a:t>Marginales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margin.table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(table3, 1) </a:t>
            </a:r>
            <a:r>
              <a:rPr lang="es-CL" b="1" dirty="0">
                <a:cs typeface="Courier New" pitchFamily="49" charset="0"/>
                <a:sym typeface="Wingdings" pitchFamily="2" charset="2"/>
              </a:rPr>
              <a:t> suma de </a:t>
            </a:r>
            <a:r>
              <a:rPr lang="es-CL" b="1" dirty="0" err="1">
                <a:cs typeface="Courier New" pitchFamily="49" charset="0"/>
                <a:sym typeface="Wingdings" pitchFamily="2" charset="2"/>
              </a:rPr>
              <a:t>masc</a:t>
            </a:r>
            <a:r>
              <a:rPr lang="es-CL" b="1" dirty="0">
                <a:cs typeface="Courier New" pitchFamily="49" charset="0"/>
                <a:sym typeface="Wingdings" pitchFamily="2" charset="2"/>
              </a:rPr>
              <a:t> y </a:t>
            </a:r>
            <a:r>
              <a:rPr lang="es-CL" b="1" dirty="0" err="1">
                <a:cs typeface="Courier New" pitchFamily="49" charset="0"/>
                <a:sym typeface="Wingdings" pitchFamily="2" charset="2"/>
              </a:rPr>
              <a:t>fem</a:t>
            </a:r>
            <a:r>
              <a:rPr lang="es-CL" b="1" dirty="0">
                <a:cs typeface="Courier New" pitchFamily="49" charset="0"/>
                <a:sym typeface="Wingdings" pitchFamily="2" charset="2"/>
              </a:rPr>
              <a:t> para cada </a:t>
            </a:r>
            <a:r>
              <a:rPr lang="es-CL" b="1" dirty="0" err="1">
                <a:cs typeface="Courier New" pitchFamily="49" charset="0"/>
                <a:sym typeface="Wingdings" pitchFamily="2" charset="2"/>
              </a:rPr>
              <a:t>town</a:t>
            </a:r>
            <a:endParaRPr lang="es-CL" b="1" dirty="0">
              <a:cs typeface="Courier New" pitchFamily="49" charset="0"/>
              <a:sym typeface="Wingdings" pitchFamily="2" charset="2"/>
            </a:endParaRP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margin.table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(table3, 2) </a:t>
            </a:r>
            <a:r>
              <a:rPr lang="es-CL" b="1" dirty="0">
                <a:cs typeface="Courier New" pitchFamily="49" charset="0"/>
                <a:sym typeface="Wingdings" pitchFamily="2" charset="2"/>
              </a:rPr>
              <a:t> suma de todas las comunas para cada sexo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prop.table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(table3,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margin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= 1)</a:t>
            </a:r>
            <a:endParaRPr lang="es-CL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57158" y="285728"/>
            <a:ext cx="828680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642910" y="214290"/>
            <a:ext cx="785818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/>
              <a:t>Gráficos variables categóricas</a:t>
            </a:r>
          </a:p>
          <a:p>
            <a:endParaRPr lang="es-CL" dirty="0"/>
          </a:p>
          <a:p>
            <a:r>
              <a:rPr lang="es-CL" b="1" dirty="0"/>
              <a:t>Gráficos de barra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barplot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 c(40,60) )</a:t>
            </a:r>
            <a:r>
              <a:rPr lang="es-CL" b="1" dirty="0">
                <a:cs typeface="Courier New" pitchFamily="49" charset="0"/>
                <a:sym typeface="Wingdings" pitchFamily="2" charset="2"/>
              </a:rPr>
              <a:t>  no necesita de datos previos, solamente se le indican las frecuencias</a:t>
            </a:r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barplot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table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mydata$gender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horiz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=TRUE )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barplot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table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mydata$gender,mydata$town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 )</a:t>
            </a:r>
            <a:r>
              <a:rPr lang="es-CL" b="1" dirty="0">
                <a:cs typeface="Courier New" pitchFamily="49" charset="0"/>
                <a:sym typeface="Wingdings" pitchFamily="2" charset="2"/>
              </a:rPr>
              <a:t>  barras de sexo anidadas según comuna</a:t>
            </a:r>
            <a:endParaRPr lang="es-CL" dirty="0">
              <a:latin typeface="Courier New" pitchFamily="49" charset="0"/>
              <a:cs typeface="Courier New" pitchFamily="49" charset="0"/>
            </a:endParaRP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>
                <a:latin typeface="+mj-lt"/>
                <a:cs typeface="Courier New" pitchFamily="49" charset="0"/>
              </a:rPr>
              <a:t>Barras de medias</a:t>
            </a:r>
          </a:p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myMeans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tapply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(WAZ0,list(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town,gender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),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mean,na.rm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=TRUE)</a:t>
            </a:r>
          </a:p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barplot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myMeans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, beside=TRUE)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myMeans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tapply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(WAZ0,list(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gender,town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),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mean,na.rm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=TRUE)</a:t>
            </a:r>
          </a:p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barplot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myMeans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, beside=TRUE)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57158" y="285728"/>
            <a:ext cx="857256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dirty="0">
                <a:cs typeface="Courier New" pitchFamily="49" charset="0"/>
              </a:rPr>
              <a:t>Con titulo y cambio de colores para cada barra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barplot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table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mydata$gender,mydata$town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beside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=TRUE, </a:t>
            </a:r>
          </a:p>
          <a:p>
            <a:r>
              <a:rPr lang="es-CL" dirty="0">
                <a:latin typeface="Courier New" pitchFamily="49" charset="0"/>
                <a:cs typeface="Courier New" pitchFamily="49" charset="0"/>
              </a:rPr>
              <a:t>col=c("gray90","gray60"),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main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="Niños y niñas \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nde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cada comuna" )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>
                <a:latin typeface="+mj-lt"/>
                <a:cs typeface="Courier New" pitchFamily="49" charset="0"/>
              </a:rPr>
              <a:t>Pueden agregar la leyenda después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legend( "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topright",c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Niños","Niñas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"),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fill=c("gray90","gray60") )</a:t>
            </a:r>
          </a:p>
          <a:p>
            <a:endParaRPr lang="en-US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err="1">
                <a:latin typeface="+mj-lt"/>
                <a:cs typeface="Courier New" pitchFamily="49" charset="0"/>
              </a:rPr>
              <a:t>Gráfico</a:t>
            </a:r>
            <a:r>
              <a:rPr lang="en-US" b="1" dirty="0">
                <a:latin typeface="+mj-lt"/>
                <a:cs typeface="Courier New" pitchFamily="49" charset="0"/>
              </a:rPr>
              <a:t> de </a:t>
            </a:r>
            <a:r>
              <a:rPr lang="en-US" b="1" dirty="0" err="1">
                <a:latin typeface="+mj-lt"/>
                <a:cs typeface="Courier New" pitchFamily="49" charset="0"/>
              </a:rPr>
              <a:t>mosaico</a:t>
            </a:r>
            <a:endParaRPr lang="en-US" b="1" dirty="0">
              <a:latin typeface="+mj-lt"/>
              <a:cs typeface="Courier New" pitchFamily="49" charset="0"/>
            </a:endParaRP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mosaicplot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table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town,gender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 )</a:t>
            </a:r>
          </a:p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mosaicplot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 ~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year_birth+town+gender,data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, color = TRUE)</a:t>
            </a:r>
            <a:endParaRPr lang="es-CL" dirty="0">
              <a:latin typeface="Courier New" pitchFamily="49" charset="0"/>
              <a:cs typeface="Courier New" pitchFamily="49" charset="0"/>
            </a:endParaRP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143108" y="357166"/>
            <a:ext cx="4500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/>
              <a:t>Uso del paquete estadístico R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357158" y="928670"/>
            <a:ext cx="807249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BENEFICIOS	1. ES GRATIS</a:t>
            </a:r>
          </a:p>
          <a:p>
            <a:r>
              <a:rPr lang="es-CL" dirty="0"/>
              <a:t>		2. Es el más versátil de todos los paquetes estadísticos 		(se puede trabajar en muchas áreas sin limitaciones)</a:t>
            </a:r>
          </a:p>
          <a:p>
            <a:r>
              <a:rPr lang="es-CL" dirty="0"/>
              <a:t>		3. Se adapta a las necesidades y complejidad de los 		análisis</a:t>
            </a:r>
          </a:p>
          <a:p>
            <a:r>
              <a:rPr lang="es-CL" dirty="0"/>
              <a:t>		4. Los gráficos son una maravilla</a:t>
            </a:r>
          </a:p>
          <a:p>
            <a:r>
              <a:rPr lang="es-CL" dirty="0"/>
              <a:t>		5. Existen 38.634.898 foros, páginas web, libros, etc. 		para ayudarte</a:t>
            </a:r>
          </a:p>
          <a:p>
            <a:endParaRPr lang="es-CL" dirty="0"/>
          </a:p>
          <a:p>
            <a:r>
              <a:rPr lang="es-CL" dirty="0"/>
              <a:t>LIMITACIONES	1. Es complicado en un principio. Requiere paciencia.</a:t>
            </a:r>
          </a:p>
          <a:p>
            <a:r>
              <a:rPr lang="es-CL" dirty="0"/>
              <a:t>		2. Hay que estar bajando constantemente diferentes 		paquetes para realizar diferentes análisis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42844" y="285728"/>
            <a:ext cx="885831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mydata$town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&lt;- factor(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mydata$town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>
                <a:latin typeface="+mj-lt"/>
                <a:cs typeface="Courier New" pitchFamily="49" charset="0"/>
              </a:rPr>
              <a:t>Gráfico de barra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ggplot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, aes(x =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town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)) +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geom_bar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() +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theme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axis.text.x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element_text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angle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= 45,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hjust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= 1))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reorder_size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&lt;- function(x) {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factor(x, levels = names(sort(table(x), decreasing = TRUE)))}</a:t>
            </a:r>
          </a:p>
          <a:p>
            <a:endParaRPr lang="en-US" dirty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ggplot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, aes(x =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reorder_size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town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))) +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geom_bar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() +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xlab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("Comuna") +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theme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axis.text.x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element_text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angle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= 45,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hjust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= 1))</a:t>
            </a:r>
          </a:p>
          <a:p>
            <a:endParaRPr lang="es-CL" b="1" dirty="0">
              <a:latin typeface="+mj-lt"/>
              <a:cs typeface="Courier New" pitchFamily="49" charset="0"/>
            </a:endParaRPr>
          </a:p>
          <a:p>
            <a:r>
              <a:rPr lang="es-CL" b="1" dirty="0">
                <a:latin typeface="+mj-lt"/>
                <a:cs typeface="Courier New" pitchFamily="49" charset="0"/>
              </a:rPr>
              <a:t>Proporciones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ggplot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, aes(x =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reorder_size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town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))) +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geom_bar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(aes(y = (..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count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..)/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sum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(..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count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..))) +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xlab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("Town") +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scale_y_continuous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labels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scales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::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percent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name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= "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Proportion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") +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theme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axis.text.x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element_text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angle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= 45,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hjust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= 1))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85720" y="214290"/>
            <a:ext cx="864399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dirty="0" err="1">
                <a:latin typeface="+mj-lt"/>
                <a:cs typeface="Courier New" pitchFamily="49" charset="0"/>
              </a:rPr>
              <a:t>Proporcion</a:t>
            </a:r>
            <a:r>
              <a:rPr lang="es-CL" b="1" dirty="0">
                <a:latin typeface="+mj-lt"/>
                <a:cs typeface="Courier New" pitchFamily="49" charset="0"/>
              </a:rPr>
              <a:t> de niños de cada comuna por sexo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ggplot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, aes(x =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reorder_size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town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))) +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geom_bar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(aes(y = (..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count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..)/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sum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(..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count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..))) +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xlab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("Comuna") +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scale_y_continuous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labels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scales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::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percent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name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= "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Proportion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") +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facet_grid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(~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gender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 +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theme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axis.text.x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element_text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angle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= 45,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hjust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= 1))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 err="1">
                <a:cs typeface="Courier New" pitchFamily="49" charset="0"/>
              </a:rPr>
              <a:t>Proporcion</a:t>
            </a:r>
            <a:r>
              <a:rPr lang="es-CL" b="1" dirty="0">
                <a:cs typeface="Courier New" pitchFamily="49" charset="0"/>
              </a:rPr>
              <a:t> de niños de cada comuna por sexo y año de nacimiento</a:t>
            </a:r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ggplot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, aes(x =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reorder_size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town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))) +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geom_bar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(aes(y = (..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count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..)/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sum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(..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count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..))) +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xlab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("Comuna") +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scale_y_continuous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labels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scales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::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percent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name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= "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Proportion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") +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facet_grid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year_birth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~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gender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 +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theme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axis.text.x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element_text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angle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= 45,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hjust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= 1))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28596" y="357166"/>
            <a:ext cx="81439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/>
              <a:t>Gráficos de torta</a:t>
            </a:r>
          </a:p>
          <a:p>
            <a:r>
              <a:rPr lang="es-CL" dirty="0">
                <a:latin typeface="Courier New" pitchFamily="49" charset="0"/>
                <a:cs typeface="Courier New" pitchFamily="49" charset="0"/>
              </a:rPr>
              <a:t>pie(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table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gender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),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col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=c("white","gray90","gray60","black" ), main= "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Proporcion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niños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y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niñas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" )</a:t>
            </a:r>
          </a:p>
          <a:p>
            <a:endParaRPr lang="en-US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err="1">
                <a:latin typeface="+mj-lt"/>
                <a:cs typeface="Courier New" pitchFamily="49" charset="0"/>
              </a:rPr>
              <a:t>Gráficos</a:t>
            </a:r>
            <a:r>
              <a:rPr lang="en-US" b="1" dirty="0">
                <a:latin typeface="+mj-lt"/>
                <a:cs typeface="Courier New" pitchFamily="49" charset="0"/>
              </a:rPr>
              <a:t> de </a:t>
            </a:r>
            <a:r>
              <a:rPr lang="en-US" b="1" dirty="0" err="1">
                <a:latin typeface="+mj-lt"/>
                <a:cs typeface="Courier New" pitchFamily="49" charset="0"/>
              </a:rPr>
              <a:t>puntos</a:t>
            </a:r>
            <a:r>
              <a:rPr lang="en-US" b="1" dirty="0">
                <a:latin typeface="+mj-lt"/>
                <a:cs typeface="Courier New" pitchFamily="49" charset="0"/>
              </a:rPr>
              <a:t> (dot charts)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dotchart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table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gender,town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main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="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Dotchart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de niños por comunas",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cex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=1.5)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28596" y="71414"/>
            <a:ext cx="835824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/>
              <a:t>Gráfico para variables continuas</a:t>
            </a:r>
          </a:p>
          <a:p>
            <a:r>
              <a:rPr lang="en-US" b="1" dirty="0" err="1">
                <a:cs typeface="Courier New" pitchFamily="49" charset="0"/>
              </a:rPr>
              <a:t>Histogramas</a:t>
            </a:r>
            <a:endParaRPr lang="en-US" b="1" dirty="0">
              <a:cs typeface="Courier New" pitchFamily="49" charset="0"/>
            </a:endParaRPr>
          </a:p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hist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(WAZ0)</a:t>
            </a:r>
          </a:p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hist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(WAZ0, breaks=30, probability=TRUE) </a:t>
            </a:r>
            <a:r>
              <a:rPr lang="en-US" b="1" dirty="0">
                <a:cs typeface="Courier New" pitchFamily="49" charset="0"/>
                <a:sym typeface="Wingdings" pitchFamily="2" charset="2"/>
              </a:rPr>
              <a:t> breaks: </a:t>
            </a:r>
            <a:r>
              <a:rPr lang="en-US" b="1" dirty="0" err="1">
                <a:cs typeface="Courier New" pitchFamily="49" charset="0"/>
                <a:sym typeface="Wingdings" pitchFamily="2" charset="2"/>
              </a:rPr>
              <a:t>muestra</a:t>
            </a:r>
            <a:r>
              <a:rPr lang="en-US" b="1" dirty="0">
                <a:cs typeface="Courier New" pitchFamily="49" charset="0"/>
                <a:sym typeface="Wingdings" pitchFamily="2" charset="2"/>
              </a:rPr>
              <a:t> </a:t>
            </a:r>
            <a:r>
              <a:rPr lang="en-US" b="1" dirty="0" err="1">
                <a:cs typeface="Courier New" pitchFamily="49" charset="0"/>
                <a:sym typeface="Wingdings" pitchFamily="2" charset="2"/>
              </a:rPr>
              <a:t>más</a:t>
            </a:r>
            <a:r>
              <a:rPr lang="en-US" b="1" dirty="0">
                <a:cs typeface="Courier New" pitchFamily="49" charset="0"/>
                <a:sym typeface="Wingdings" pitchFamily="2" charset="2"/>
              </a:rPr>
              <a:t> barras </a:t>
            </a:r>
            <a:r>
              <a:rPr lang="en-US" b="1" dirty="0" err="1">
                <a:cs typeface="Courier New" pitchFamily="49" charset="0"/>
                <a:sym typeface="Wingdings" pitchFamily="2" charset="2"/>
              </a:rPr>
              <a:t>que</a:t>
            </a:r>
            <a:r>
              <a:rPr lang="en-US" b="1" dirty="0">
                <a:cs typeface="Courier New" pitchFamily="49" charset="0"/>
                <a:sym typeface="Wingdings" pitchFamily="2" charset="2"/>
              </a:rPr>
              <a:t> un </a:t>
            </a:r>
            <a:r>
              <a:rPr lang="en-US" b="1" dirty="0" err="1">
                <a:cs typeface="Courier New" pitchFamily="49" charset="0"/>
                <a:sym typeface="Wingdings" pitchFamily="2" charset="2"/>
              </a:rPr>
              <a:t>histograma</a:t>
            </a:r>
            <a:r>
              <a:rPr lang="en-US" b="1" dirty="0">
                <a:cs typeface="Courier New" pitchFamily="49" charset="0"/>
                <a:sym typeface="Wingdings" pitchFamily="2" charset="2"/>
              </a:rPr>
              <a:t> </a:t>
            </a:r>
            <a:r>
              <a:rPr lang="en-US" b="1" dirty="0" err="1">
                <a:cs typeface="Courier New" pitchFamily="49" charset="0"/>
                <a:sym typeface="Wingdings" pitchFamily="2" charset="2"/>
              </a:rPr>
              <a:t>clásico</a:t>
            </a:r>
            <a:r>
              <a:rPr lang="en-US" b="1" dirty="0">
                <a:cs typeface="Courier New" pitchFamily="49" charset="0"/>
                <a:sym typeface="Wingdings" pitchFamily="2" charset="2"/>
              </a:rPr>
              <a:t>, probability: </a:t>
            </a:r>
            <a:r>
              <a:rPr lang="en-US" b="1" dirty="0" err="1">
                <a:cs typeface="Courier New" pitchFamily="49" charset="0"/>
                <a:sym typeface="Wingdings" pitchFamily="2" charset="2"/>
              </a:rPr>
              <a:t>muestra</a:t>
            </a:r>
            <a:r>
              <a:rPr lang="en-US" b="1" dirty="0">
                <a:cs typeface="Courier New" pitchFamily="49" charset="0"/>
                <a:sym typeface="Wingdings" pitchFamily="2" charset="2"/>
              </a:rPr>
              <a:t> la </a:t>
            </a:r>
            <a:r>
              <a:rPr lang="en-US" b="1" dirty="0" err="1">
                <a:cs typeface="Courier New" pitchFamily="49" charset="0"/>
                <a:sym typeface="Wingdings" pitchFamily="2" charset="2"/>
              </a:rPr>
              <a:t>probabilidad</a:t>
            </a:r>
            <a:r>
              <a:rPr lang="en-US" b="1" dirty="0">
                <a:cs typeface="Courier New" pitchFamily="49" charset="0"/>
                <a:sym typeface="Wingdings" pitchFamily="2" charset="2"/>
              </a:rPr>
              <a:t> en </a:t>
            </a:r>
            <a:r>
              <a:rPr lang="en-US" b="1" dirty="0" err="1">
                <a:cs typeface="Courier New" pitchFamily="49" charset="0"/>
                <a:sym typeface="Wingdings" pitchFamily="2" charset="2"/>
              </a:rPr>
              <a:t>vez</a:t>
            </a:r>
            <a:r>
              <a:rPr lang="en-US" b="1" dirty="0">
                <a:cs typeface="Courier New" pitchFamily="49" charset="0"/>
                <a:sym typeface="Wingdings" pitchFamily="2" charset="2"/>
              </a:rPr>
              <a:t> de </a:t>
            </a:r>
            <a:r>
              <a:rPr lang="en-US" b="1" dirty="0" err="1">
                <a:cs typeface="Courier New" pitchFamily="49" charset="0"/>
                <a:sym typeface="Wingdings" pitchFamily="2" charset="2"/>
              </a:rPr>
              <a:t>conteo</a:t>
            </a:r>
            <a:endParaRPr lang="en-US" b="1" dirty="0">
              <a:cs typeface="Courier New" pitchFamily="49" charset="0"/>
            </a:endParaRPr>
          </a:p>
          <a:p>
            <a:endParaRPr lang="en-US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err="1">
                <a:cs typeface="Courier New" pitchFamily="49" charset="0"/>
              </a:rPr>
              <a:t>Histograma</a:t>
            </a:r>
            <a:r>
              <a:rPr lang="en-US" b="1" dirty="0">
                <a:cs typeface="Courier New" pitchFamily="49" charset="0"/>
              </a:rPr>
              <a:t> solo </a:t>
            </a:r>
            <a:r>
              <a:rPr lang="en-US" b="1" dirty="0" err="1">
                <a:cs typeface="Courier New" pitchFamily="49" charset="0"/>
              </a:rPr>
              <a:t>para</a:t>
            </a:r>
            <a:r>
              <a:rPr lang="en-US" b="1" dirty="0">
                <a:cs typeface="Courier New" pitchFamily="49" charset="0"/>
              </a:rPr>
              <a:t> </a:t>
            </a:r>
            <a:r>
              <a:rPr lang="en-US" b="1" dirty="0" err="1">
                <a:cs typeface="Courier New" pitchFamily="49" charset="0"/>
              </a:rPr>
              <a:t>masculino</a:t>
            </a:r>
            <a:r>
              <a:rPr lang="en-US" b="1" dirty="0">
                <a:cs typeface="Courier New" pitchFamily="49" charset="0"/>
              </a:rPr>
              <a:t> con color </a:t>
            </a:r>
            <a:r>
              <a:rPr lang="en-US" b="1" dirty="0" err="1">
                <a:cs typeface="Courier New" pitchFamily="49" charset="0"/>
              </a:rPr>
              <a:t>gris</a:t>
            </a:r>
            <a:endParaRPr lang="en-US" b="1" dirty="0">
              <a:cs typeface="Courier New" pitchFamily="49" charset="0"/>
            </a:endParaRPr>
          </a:p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hist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(WAZ0[ which(gender==1) ],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col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="gray60")</a:t>
            </a:r>
          </a:p>
          <a:p>
            <a:endParaRPr lang="en-US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err="1">
                <a:cs typeface="Courier New" pitchFamily="49" charset="0"/>
              </a:rPr>
              <a:t>Suavizamiento</a:t>
            </a:r>
            <a:r>
              <a:rPr lang="en-US" b="1" dirty="0">
                <a:cs typeface="Courier New" pitchFamily="49" charset="0"/>
              </a:rPr>
              <a:t> de Kernel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d &lt;- density(mydata$WAZ0,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bw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"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sj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")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d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plot(d) </a:t>
            </a:r>
          </a:p>
          <a:p>
            <a:endParaRPr lang="en-US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s &lt;-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ksmooth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(WAZ0, HAZ0, kernel = "normal")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plot(WAZ0, HAZ0, main = "kernel smoother")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lines(s,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lwd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2,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col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2)</a:t>
            </a:r>
          </a:p>
          <a:p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14282" y="214290"/>
            <a:ext cx="871543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cs typeface="Courier New" pitchFamily="49" charset="0"/>
              </a:rPr>
              <a:t>Graficos</a:t>
            </a:r>
            <a:r>
              <a:rPr lang="en-US" b="1" dirty="0">
                <a:cs typeface="Courier New" pitchFamily="49" charset="0"/>
              </a:rPr>
              <a:t> de </a:t>
            </a:r>
            <a:r>
              <a:rPr lang="en-US" b="1" dirty="0" err="1">
                <a:cs typeface="Courier New" pitchFamily="49" charset="0"/>
              </a:rPr>
              <a:t>linea</a:t>
            </a:r>
            <a:endParaRPr lang="en-US" b="1" dirty="0">
              <a:cs typeface="Courier New" pitchFamily="49" charset="0"/>
            </a:endParaRPr>
          </a:p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install.packages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plotly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", dependencies=TRUE)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library(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plotly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endParaRPr lang="en-US" dirty="0">
              <a:latin typeface="Courier New" pitchFamily="49" charset="0"/>
              <a:cs typeface="Courier New" pitchFamily="49" charset="0"/>
            </a:endParaRPr>
          </a:p>
          <a:p>
            <a:endParaRPr lang="en-US" dirty="0">
              <a:latin typeface="Courier New" pitchFamily="49" charset="0"/>
              <a:cs typeface="Courier New" pitchFamily="49" charset="0"/>
            </a:endParaRPr>
          </a:p>
          <a:p>
            <a:endParaRPr lang="en-US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par(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pch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=22,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col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="red") # plotting symbol and color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par(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mfrow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=c(2,4)) # all plots on one page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opts = c("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p","l","o","b","c","s","S","h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")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for(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in 1:length(opts)){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  heading = paste("type=",opts[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])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  plot(WAZ0, WAZ6, type="n", main=heading)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  lines(WAZ0, WAZ6, type=opts[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])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142844" y="214290"/>
            <a:ext cx="864399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dirty="0"/>
              <a:t>Normal q-q </a:t>
            </a:r>
            <a:r>
              <a:rPr lang="es-CL" b="1" dirty="0" err="1"/>
              <a:t>plots</a:t>
            </a:r>
            <a:endParaRPr lang="es-CL" b="1" dirty="0"/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library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("car")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qqPlot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(mydata$WAZ0,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labels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row.names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), col="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black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" )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err="1">
                <a:cs typeface="Courier New" pitchFamily="49" charset="0"/>
              </a:rPr>
              <a:t>qqPlot</a:t>
            </a:r>
            <a:r>
              <a:rPr lang="en-US" b="1" dirty="0">
                <a:cs typeface="Courier New" pitchFamily="49" charset="0"/>
              </a:rPr>
              <a:t> </a:t>
            </a:r>
            <a:r>
              <a:rPr lang="en-US" b="1" dirty="0" err="1">
                <a:cs typeface="Courier New" pitchFamily="49" charset="0"/>
              </a:rPr>
              <a:t>tiene</a:t>
            </a:r>
            <a:r>
              <a:rPr lang="en-US" b="1" dirty="0">
                <a:cs typeface="Courier New" pitchFamily="49" charset="0"/>
              </a:rPr>
              <a:t> 3 </a:t>
            </a:r>
            <a:r>
              <a:rPr lang="en-US" b="1" dirty="0" err="1">
                <a:cs typeface="Courier New" pitchFamily="49" charset="0"/>
              </a:rPr>
              <a:t>argumentos</a:t>
            </a:r>
            <a:r>
              <a:rPr lang="en-US" b="1" dirty="0">
                <a:cs typeface="Courier New" pitchFamily="49" charset="0"/>
              </a:rPr>
              <a:t>: la variable a </a:t>
            </a:r>
            <a:r>
              <a:rPr lang="en-US" b="1" dirty="0" err="1">
                <a:cs typeface="Courier New" pitchFamily="49" charset="0"/>
              </a:rPr>
              <a:t>plotear</a:t>
            </a:r>
            <a:r>
              <a:rPr lang="en-US" b="1" dirty="0">
                <a:cs typeface="Courier New" pitchFamily="49" charset="0"/>
              </a:rPr>
              <a:t>, labels=</a:t>
            </a:r>
            <a:r>
              <a:rPr lang="en-US" b="1" dirty="0" err="1">
                <a:cs typeface="Courier New" pitchFamily="49" charset="0"/>
              </a:rPr>
              <a:t>row.names</a:t>
            </a:r>
            <a:r>
              <a:rPr lang="en-US" b="1" dirty="0">
                <a:cs typeface="Courier New" pitchFamily="49" charset="0"/>
              </a:rPr>
              <a:t>(</a:t>
            </a:r>
            <a:r>
              <a:rPr lang="en-US" b="1" dirty="0" err="1">
                <a:cs typeface="Courier New" pitchFamily="49" charset="0"/>
              </a:rPr>
              <a:t>myGenerated</a:t>
            </a:r>
            <a:r>
              <a:rPr lang="en-US" b="1" dirty="0">
                <a:cs typeface="Courier New" pitchFamily="49" charset="0"/>
              </a:rPr>
              <a:t>) </a:t>
            </a:r>
            <a:r>
              <a:rPr lang="en-US" b="1" dirty="0" err="1">
                <a:cs typeface="Courier New" pitchFamily="49" charset="0"/>
              </a:rPr>
              <a:t>permite</a:t>
            </a:r>
            <a:r>
              <a:rPr lang="en-US" b="1" dirty="0">
                <a:cs typeface="Courier New" pitchFamily="49" charset="0"/>
              </a:rPr>
              <a:t> </a:t>
            </a:r>
            <a:r>
              <a:rPr lang="en-US" b="1" dirty="0" err="1">
                <a:cs typeface="Courier New" pitchFamily="49" charset="0"/>
              </a:rPr>
              <a:t>identificar</a:t>
            </a:r>
            <a:r>
              <a:rPr lang="en-US" b="1" dirty="0">
                <a:cs typeface="Courier New" pitchFamily="49" charset="0"/>
              </a:rPr>
              <a:t> </a:t>
            </a:r>
            <a:r>
              <a:rPr lang="en-US" b="1" dirty="0" err="1">
                <a:cs typeface="Courier New" pitchFamily="49" charset="0"/>
              </a:rPr>
              <a:t>cualquier</a:t>
            </a:r>
            <a:r>
              <a:rPr lang="en-US" b="1" dirty="0">
                <a:cs typeface="Courier New" pitchFamily="49" charset="0"/>
              </a:rPr>
              <a:t> </a:t>
            </a:r>
            <a:r>
              <a:rPr lang="en-US" b="1" dirty="0" err="1">
                <a:cs typeface="Courier New" pitchFamily="49" charset="0"/>
              </a:rPr>
              <a:t>punto</a:t>
            </a:r>
            <a:r>
              <a:rPr lang="en-US" b="1" dirty="0">
                <a:cs typeface="Courier New" pitchFamily="49" charset="0"/>
              </a:rPr>
              <a:t> </a:t>
            </a:r>
            <a:r>
              <a:rPr lang="en-US" b="1" dirty="0" err="1">
                <a:cs typeface="Courier New" pitchFamily="49" charset="0"/>
              </a:rPr>
              <a:t>que</a:t>
            </a:r>
            <a:r>
              <a:rPr lang="en-US" b="1" dirty="0">
                <a:cs typeface="Courier New" pitchFamily="49" charset="0"/>
              </a:rPr>
              <a:t> </a:t>
            </a:r>
            <a:r>
              <a:rPr lang="en-US" b="1" dirty="0" err="1">
                <a:cs typeface="Courier New" pitchFamily="49" charset="0"/>
              </a:rPr>
              <a:t>desees</a:t>
            </a:r>
            <a:r>
              <a:rPr lang="en-US" b="1" dirty="0">
                <a:cs typeface="Courier New" pitchFamily="49" charset="0"/>
              </a:rPr>
              <a:t> y </a:t>
            </a:r>
            <a:r>
              <a:rPr lang="en-US" b="1" dirty="0" err="1">
                <a:cs typeface="Courier New" pitchFamily="49" charset="0"/>
              </a:rPr>
              <a:t>etiquetarlo</a:t>
            </a:r>
            <a:r>
              <a:rPr lang="en-US" b="1" dirty="0">
                <a:cs typeface="Courier New" pitchFamily="49" charset="0"/>
              </a:rPr>
              <a:t> de </a:t>
            </a:r>
            <a:r>
              <a:rPr lang="en-US" b="1" dirty="0" err="1">
                <a:cs typeface="Courier New" pitchFamily="49" charset="0"/>
              </a:rPr>
              <a:t>acuerdo</a:t>
            </a:r>
            <a:r>
              <a:rPr lang="en-US" b="1" dirty="0">
                <a:cs typeface="Courier New" pitchFamily="49" charset="0"/>
              </a:rPr>
              <a:t> a los </a:t>
            </a:r>
            <a:r>
              <a:rPr lang="en-US" b="1" dirty="0" err="1">
                <a:cs typeface="Courier New" pitchFamily="49" charset="0"/>
              </a:rPr>
              <a:t>valores</a:t>
            </a:r>
            <a:r>
              <a:rPr lang="en-US" b="1" dirty="0">
                <a:cs typeface="Courier New" pitchFamily="49" charset="0"/>
              </a:rPr>
              <a:t> </a:t>
            </a:r>
            <a:r>
              <a:rPr lang="en-US" b="1" dirty="0" err="1">
                <a:cs typeface="Courier New" pitchFamily="49" charset="0"/>
              </a:rPr>
              <a:t>solicitados</a:t>
            </a:r>
            <a:r>
              <a:rPr lang="en-US" b="1" dirty="0">
                <a:cs typeface="Courier New" pitchFamily="49" charset="0"/>
              </a:rPr>
              <a:t>. Se </a:t>
            </a:r>
            <a:r>
              <a:rPr lang="en-US" b="1" dirty="0" err="1">
                <a:cs typeface="Courier New" pitchFamily="49" charset="0"/>
              </a:rPr>
              <a:t>usa</a:t>
            </a:r>
            <a:r>
              <a:rPr lang="en-US" b="1" dirty="0">
                <a:cs typeface="Courier New" pitchFamily="49" charset="0"/>
              </a:rPr>
              <a:t> el mouse y se </a:t>
            </a:r>
            <a:r>
              <a:rPr lang="en-US" b="1" dirty="0" err="1">
                <a:cs typeface="Courier New" pitchFamily="49" charset="0"/>
              </a:rPr>
              <a:t>clickea</a:t>
            </a:r>
            <a:r>
              <a:rPr lang="en-US" b="1" dirty="0">
                <a:cs typeface="Courier New" pitchFamily="49" charset="0"/>
              </a:rPr>
              <a:t> </a:t>
            </a:r>
            <a:r>
              <a:rPr lang="en-US" b="1" dirty="0" err="1">
                <a:cs typeface="Courier New" pitchFamily="49" charset="0"/>
              </a:rPr>
              <a:t>cerca</a:t>
            </a:r>
            <a:r>
              <a:rPr lang="en-US" b="1" dirty="0">
                <a:cs typeface="Courier New" pitchFamily="49" charset="0"/>
              </a:rPr>
              <a:t> del </a:t>
            </a:r>
            <a:r>
              <a:rPr lang="en-US" b="1" dirty="0" err="1">
                <a:cs typeface="Courier New" pitchFamily="49" charset="0"/>
              </a:rPr>
              <a:t>punto</a:t>
            </a:r>
            <a:r>
              <a:rPr lang="en-US" b="1" dirty="0">
                <a:cs typeface="Courier New" pitchFamily="49" charset="0"/>
              </a:rPr>
              <a:t>. </a:t>
            </a:r>
            <a:r>
              <a:rPr lang="en-US" b="1" dirty="0" err="1">
                <a:cs typeface="Courier New" pitchFamily="49" charset="0"/>
              </a:rPr>
              <a:t>col</a:t>
            </a:r>
            <a:r>
              <a:rPr lang="en-US" b="1" dirty="0">
                <a:cs typeface="Courier New" pitchFamily="49" charset="0"/>
              </a:rPr>
              <a:t>="black" se </a:t>
            </a:r>
            <a:r>
              <a:rPr lang="en-US" b="1" dirty="0" err="1">
                <a:cs typeface="Courier New" pitchFamily="49" charset="0"/>
              </a:rPr>
              <a:t>ajusta</a:t>
            </a:r>
            <a:r>
              <a:rPr lang="en-US" b="1" dirty="0">
                <a:cs typeface="Courier New" pitchFamily="49" charset="0"/>
              </a:rPr>
              <a:t> el color. </a:t>
            </a:r>
            <a:r>
              <a:rPr lang="en-US" b="1" dirty="0" err="1">
                <a:cs typeface="Courier New" pitchFamily="49" charset="0"/>
              </a:rPr>
              <a:t>Rojo</a:t>
            </a:r>
            <a:r>
              <a:rPr lang="en-US" b="1" dirty="0">
                <a:cs typeface="Courier New" pitchFamily="49" charset="0"/>
              </a:rPr>
              <a:t> </a:t>
            </a:r>
            <a:r>
              <a:rPr lang="en-US" b="1" dirty="0" err="1">
                <a:cs typeface="Courier New" pitchFamily="49" charset="0"/>
              </a:rPr>
              <a:t>es</a:t>
            </a:r>
            <a:r>
              <a:rPr lang="en-US" b="1" dirty="0">
                <a:cs typeface="Courier New" pitchFamily="49" charset="0"/>
              </a:rPr>
              <a:t> </a:t>
            </a:r>
            <a:r>
              <a:rPr lang="en-US" b="1" dirty="0" err="1">
                <a:cs typeface="Courier New" pitchFamily="49" charset="0"/>
              </a:rPr>
              <a:t>por</a:t>
            </a:r>
            <a:r>
              <a:rPr lang="en-US" b="1" dirty="0">
                <a:cs typeface="Courier New" pitchFamily="49" charset="0"/>
              </a:rPr>
              <a:t> </a:t>
            </a:r>
            <a:r>
              <a:rPr lang="en-US" b="1" dirty="0" err="1">
                <a:cs typeface="Courier New" pitchFamily="49" charset="0"/>
              </a:rPr>
              <a:t>defecto</a:t>
            </a:r>
            <a:r>
              <a:rPr lang="en-US" b="1" dirty="0">
                <a:cs typeface="Courier New" pitchFamily="49" charset="0"/>
              </a:rPr>
              <a:t>.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myQQ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qqnorm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(WAZ0)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identify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myQQ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es-CL" b="1" dirty="0">
                <a:cs typeface="Courier New" pitchFamily="49" charset="0"/>
                <a:sym typeface="Wingdings" pitchFamily="2" charset="2"/>
              </a:rPr>
              <a:t> permite identificar los puntos</a:t>
            </a:r>
            <a:endParaRPr lang="es-CL" b="1" dirty="0">
              <a:cs typeface="Courier New" pitchFamily="49" charset="0"/>
            </a:endParaRP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57158" y="357166"/>
            <a:ext cx="828680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/>
              <a:t>Gráficos de dispersión (</a:t>
            </a:r>
            <a:r>
              <a:rPr lang="es-CL" b="1" dirty="0" err="1"/>
              <a:t>scatter</a:t>
            </a:r>
            <a:r>
              <a:rPr lang="es-CL" b="1" dirty="0"/>
              <a:t> </a:t>
            </a:r>
            <a:r>
              <a:rPr lang="es-CL" b="1" dirty="0" err="1"/>
              <a:t>plots</a:t>
            </a:r>
            <a:r>
              <a:rPr lang="es-CL" b="1" dirty="0"/>
              <a:t>)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plot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(WAZ0,HAZ0)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identify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(WAZ0,HAZ0) </a:t>
            </a:r>
            <a:r>
              <a:rPr lang="es-CL" b="1" dirty="0">
                <a:latin typeface="+mj-lt"/>
                <a:cs typeface="Courier New" pitchFamily="49" charset="0"/>
                <a:sym typeface="Wingdings" pitchFamily="2" charset="2"/>
              </a:rPr>
              <a:t> permite identificar los casos</a:t>
            </a:r>
          </a:p>
          <a:p>
            <a:endParaRPr lang="es-CL" b="1" dirty="0">
              <a:latin typeface="+mj-lt"/>
              <a:cs typeface="Courier New" pitchFamily="49" charset="0"/>
            </a:endParaRPr>
          </a:p>
          <a:p>
            <a:r>
              <a:rPr lang="es-CL" b="1" dirty="0">
                <a:latin typeface="+mj-lt"/>
                <a:cs typeface="Courier New" pitchFamily="49" charset="0"/>
              </a:rPr>
              <a:t>Compuesto de </a:t>
            </a:r>
            <a:r>
              <a:rPr lang="es-CL" b="1" dirty="0" err="1">
                <a:latin typeface="+mj-lt"/>
                <a:cs typeface="Courier New" pitchFamily="49" charset="0"/>
              </a:rPr>
              <a:t>scatterplots</a:t>
            </a:r>
            <a:endParaRPr lang="es-CL" b="1" dirty="0">
              <a:latin typeface="+mj-lt"/>
              <a:cs typeface="Courier New" pitchFamily="49" charset="0"/>
            </a:endParaRPr>
          </a:p>
          <a:p>
            <a:r>
              <a:rPr lang="es-CL" dirty="0">
                <a:latin typeface="Courier New" pitchFamily="49" charset="0"/>
                <a:cs typeface="Courier New" pitchFamily="49" charset="0"/>
              </a:rPr>
              <a:t>par(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mfrow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=c(2,2) ) </a:t>
            </a:r>
            <a:r>
              <a:rPr lang="es-CL" b="1" dirty="0">
                <a:latin typeface="+mj-lt"/>
                <a:cs typeface="Courier New" pitchFamily="49" charset="0"/>
              </a:rPr>
              <a:t># set up a 2x2 </a:t>
            </a:r>
            <a:r>
              <a:rPr lang="es-CL" b="1" dirty="0" err="1">
                <a:latin typeface="+mj-lt"/>
                <a:cs typeface="Courier New" pitchFamily="49" charset="0"/>
              </a:rPr>
              <a:t>multiframe</a:t>
            </a:r>
            <a:r>
              <a:rPr lang="es-CL" b="1" dirty="0">
                <a:latin typeface="+mj-lt"/>
                <a:cs typeface="Courier New" pitchFamily="49" charset="0"/>
              </a:rPr>
              <a:t> </a:t>
            </a:r>
            <a:r>
              <a:rPr lang="es-CL" b="1" dirty="0" err="1">
                <a:latin typeface="+mj-lt"/>
                <a:cs typeface="Courier New" pitchFamily="49" charset="0"/>
              </a:rPr>
              <a:t>plot</a:t>
            </a:r>
            <a:endParaRPr lang="es-CL" b="1" dirty="0">
              <a:latin typeface="+mj-lt"/>
              <a:cs typeface="Courier New" pitchFamily="49" charset="0"/>
            </a:endParaRP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plot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(WAZ0,HAZ0,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type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="p",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main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="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type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=p" )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plot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(WAZ0,HAZ0,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type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="l",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main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="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type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=l" )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plot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(WAZ0,HAZ0,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type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="b",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main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="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type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=b" )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plot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(WAZ0,HAZ0,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type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="h",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main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="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type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=h" )</a:t>
            </a:r>
          </a:p>
          <a:p>
            <a:r>
              <a:rPr lang="es-CL" dirty="0">
                <a:latin typeface="Courier New" pitchFamily="49" charset="0"/>
                <a:cs typeface="Courier New" pitchFamily="49" charset="0"/>
              </a:rPr>
              <a:t>par(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mfrow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=c(1,1) ) </a:t>
            </a:r>
            <a:r>
              <a:rPr lang="es-CL" b="1" dirty="0">
                <a:latin typeface="+mj-lt"/>
                <a:cs typeface="Courier New" pitchFamily="49" charset="0"/>
              </a:rPr>
              <a:t># set </a:t>
            </a:r>
            <a:r>
              <a:rPr lang="es-CL" b="1" dirty="0" err="1">
                <a:latin typeface="+mj-lt"/>
                <a:cs typeface="Courier New" pitchFamily="49" charset="0"/>
              </a:rPr>
              <a:t>parameter</a:t>
            </a:r>
            <a:r>
              <a:rPr lang="es-CL" b="1" dirty="0">
                <a:latin typeface="+mj-lt"/>
                <a:cs typeface="Courier New" pitchFamily="49" charset="0"/>
              </a:rPr>
              <a:t> back </a:t>
            </a:r>
            <a:r>
              <a:rPr lang="es-CL" b="1" dirty="0" err="1">
                <a:latin typeface="+mj-lt"/>
                <a:cs typeface="Courier New" pitchFamily="49" charset="0"/>
              </a:rPr>
              <a:t>to</a:t>
            </a:r>
            <a:r>
              <a:rPr lang="es-CL" b="1" dirty="0">
                <a:latin typeface="+mj-lt"/>
                <a:cs typeface="Courier New" pitchFamily="49" charset="0"/>
              </a:rPr>
              <a:t> 1 </a:t>
            </a:r>
            <a:r>
              <a:rPr lang="es-CL" b="1" dirty="0" err="1">
                <a:latin typeface="+mj-lt"/>
                <a:cs typeface="Courier New" pitchFamily="49" charset="0"/>
              </a:rPr>
              <a:t>plot</a:t>
            </a:r>
            <a:endParaRPr lang="es-CL" b="1" dirty="0">
              <a:latin typeface="+mj-lt"/>
              <a:cs typeface="Courier New" pitchFamily="49" charset="0"/>
            </a:endParaRP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>
                <a:latin typeface="+mj-lt"/>
                <a:cs typeface="Courier New" pitchFamily="49" charset="0"/>
              </a:rPr>
              <a:t>Gráficos de dispersión con “</a:t>
            </a:r>
            <a:r>
              <a:rPr lang="es-CL" b="1" dirty="0" err="1">
                <a:latin typeface="+mj-lt"/>
                <a:cs typeface="Courier New" pitchFamily="49" charset="0"/>
              </a:rPr>
              <a:t>jitter</a:t>
            </a:r>
            <a:r>
              <a:rPr lang="es-CL" b="1" dirty="0">
                <a:latin typeface="+mj-lt"/>
                <a:cs typeface="Courier New" pitchFamily="49" charset="0"/>
              </a:rPr>
              <a:t>” (separa puntos superpuestos) </a:t>
            </a:r>
            <a:r>
              <a:rPr lang="es-CL" b="1" dirty="0">
                <a:solidFill>
                  <a:srgbClr val="FF0000"/>
                </a:solidFill>
                <a:latin typeface="+mj-lt"/>
                <a:cs typeface="Courier New" pitchFamily="49" charset="0"/>
              </a:rPr>
              <a:t>NO SALIO BIEN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par(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mfrow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=c(1,2) ) # set up 1x2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multiframe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plot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plot( q1,q4, main="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Likert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Scale Without Jitter")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plot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jitter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(q1,3),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jitter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(q4,3),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main="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Likert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Scale With Jitter")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par(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mfrow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=c(1,1) ) # reset to single plot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2714612" y="285728"/>
            <a:ext cx="3786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/>
              <a:t>Gráficos de cajas y bigotes (</a:t>
            </a:r>
            <a:r>
              <a:rPr lang="es-CL" b="1" i="1" dirty="0" err="1"/>
              <a:t>boxplot</a:t>
            </a:r>
            <a:r>
              <a:rPr lang="es-CL" b="1" dirty="0"/>
              <a:t>)</a:t>
            </a:r>
          </a:p>
        </p:txBody>
      </p:sp>
      <p:sp>
        <p:nvSpPr>
          <p:cNvPr id="4" name="3 Rectángulo"/>
          <p:cNvSpPr/>
          <p:nvPr/>
        </p:nvSpPr>
        <p:spPr>
          <a:xfrm>
            <a:off x="500034" y="785794"/>
            <a:ext cx="814393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boxplot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(mydata$WAZ0)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install.packages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ggplot2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", dependencies=TRUE)</a:t>
            </a:r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library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(ggplot2)</a:t>
            </a:r>
          </a:p>
          <a:p>
            <a:r>
              <a:rPr lang="es-CL" dirty="0"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es-CL" dirty="0">
                <a:latin typeface="Courier New" pitchFamily="49" charset="0"/>
                <a:cs typeface="Courier New" pitchFamily="49" charset="0"/>
              </a:rPr>
              <a:t># A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really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basic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boxplot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.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ggplot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, aes(x=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as.factor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mydata$gender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), y=WAZ0)) + </a:t>
            </a:r>
          </a:p>
          <a:p>
            <a:r>
              <a:rPr lang="es-CL" dirty="0">
                <a:latin typeface="Courier New" pitchFamily="49" charset="0"/>
                <a:cs typeface="Courier New" pitchFamily="49" charset="0"/>
              </a:rPr>
              <a:t>    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geom_boxplot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fill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="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slateblue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",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alpha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=0.2) + </a:t>
            </a:r>
          </a:p>
          <a:p>
            <a:r>
              <a:rPr lang="es-CL" dirty="0">
                <a:latin typeface="Courier New" pitchFamily="49" charset="0"/>
                <a:cs typeface="Courier New" pitchFamily="49" charset="0"/>
              </a:rPr>
              <a:t>    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xlab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gender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")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42910" y="785794"/>
            <a:ext cx="800105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library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(ggplot2)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mydata$gender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&lt;- factor(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mydata$gender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ggplot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, aes(x=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as.factor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mydata$gender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), y=WAZ0)) + </a:t>
            </a:r>
          </a:p>
          <a:p>
            <a:r>
              <a:rPr lang="es-CL" dirty="0">
                <a:latin typeface="Courier New" pitchFamily="49" charset="0"/>
                <a:cs typeface="Courier New" pitchFamily="49" charset="0"/>
              </a:rPr>
              <a:t>    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geom_boxplot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fill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="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slateblue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",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alpha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=0.2) + </a:t>
            </a:r>
          </a:p>
          <a:p>
            <a:r>
              <a:rPr lang="es-CL" dirty="0">
                <a:latin typeface="Courier New" pitchFamily="49" charset="0"/>
                <a:cs typeface="Courier New" pitchFamily="49" charset="0"/>
              </a:rPr>
              <a:t>    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xlab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gender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")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ggplot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, aes(x=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as.factor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mydata$gender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), y=height24)) + </a:t>
            </a:r>
          </a:p>
          <a:p>
            <a:r>
              <a:rPr lang="es-CL" dirty="0">
                <a:latin typeface="Courier New" pitchFamily="49" charset="0"/>
                <a:cs typeface="Courier New" pitchFamily="49" charset="0"/>
              </a:rPr>
              <a:t>    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geom_boxplot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fill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="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slateblue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",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alpha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=0.2) + </a:t>
            </a:r>
          </a:p>
          <a:p>
            <a:r>
              <a:rPr lang="es-CL" dirty="0">
                <a:latin typeface="Courier New" pitchFamily="49" charset="0"/>
                <a:cs typeface="Courier New" pitchFamily="49" charset="0"/>
              </a:rPr>
              <a:t>    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xlab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gender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")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install.packages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ggpubr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",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dependencies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=TRUE)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library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ggpubr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")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ggline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, x = "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gender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", y = "height24", </a:t>
            </a:r>
          </a:p>
          <a:p>
            <a:r>
              <a:rPr lang="es-CL" dirty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add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= c("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mean_se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", "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jitter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"), </a:t>
            </a:r>
          </a:p>
          <a:p>
            <a:r>
              <a:rPr lang="es-CL" dirty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order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= c("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ctrl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", "1", "2"),</a:t>
            </a:r>
          </a:p>
          <a:p>
            <a:r>
              <a:rPr lang="es-CL" dirty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ylab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= "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Height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",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xlab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= "Sex")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57158" y="1028343"/>
            <a:ext cx="828680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t.test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 height24 ~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gender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, data=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)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dirty="0">
                <a:latin typeface="Courier New" pitchFamily="49" charset="0"/>
                <a:cs typeface="Courier New" pitchFamily="49" charset="0"/>
              </a:rPr>
              <a:t>res.aov &lt;-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aov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(height24 ~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gender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, data =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summary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(res.aov)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dirty="0">
                <a:latin typeface="Courier New" pitchFamily="49" charset="0"/>
                <a:cs typeface="Courier New" pitchFamily="49" charset="0"/>
              </a:rPr>
              <a:t>res.aov &lt;-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aov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(WHZ36 ~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milk_s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, data =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summary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(res.aov)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ggplot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, aes(x=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as.factor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mydata$milk_s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), y=WHZ36)) + </a:t>
            </a:r>
          </a:p>
          <a:p>
            <a:r>
              <a:rPr lang="es-CL" dirty="0">
                <a:latin typeface="Courier New" pitchFamily="49" charset="0"/>
                <a:cs typeface="Courier New" pitchFamily="49" charset="0"/>
              </a:rPr>
              <a:t>    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geom_boxplot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fill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="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slateblue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",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alpha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=0.2) + </a:t>
            </a:r>
          </a:p>
          <a:p>
            <a:r>
              <a:rPr lang="es-CL" dirty="0">
                <a:latin typeface="Courier New" pitchFamily="49" charset="0"/>
                <a:cs typeface="Courier New" pitchFamily="49" charset="0"/>
              </a:rPr>
              <a:t>    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xlab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Age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of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giving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formula-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based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milk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")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pairwise.t.test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(mydata$WHZ36,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mydata$milk_s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, p.adj = "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bonf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")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28596" y="1576976"/>
            <a:ext cx="80010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There is an old rule of thumb that says 80% of your data analysis time is spent transforming, reshaping, merging, and otherwise managing your data.</a:t>
            </a:r>
            <a:endParaRPr lang="es-CL" sz="2400" dirty="0"/>
          </a:p>
        </p:txBody>
      </p:sp>
      <p:sp>
        <p:nvSpPr>
          <p:cNvPr id="3" name="2 CuadroTexto"/>
          <p:cNvSpPr txBox="1"/>
          <p:nvPr/>
        </p:nvSpPr>
        <p:spPr>
          <a:xfrm>
            <a:off x="2786050" y="285728"/>
            <a:ext cx="3286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dirty="0"/>
              <a:t>Administración de datos</a:t>
            </a:r>
          </a:p>
        </p:txBody>
      </p:sp>
      <p:sp>
        <p:nvSpPr>
          <p:cNvPr id="5" name="4 Rectángulo"/>
          <p:cNvSpPr/>
          <p:nvPr/>
        </p:nvSpPr>
        <p:spPr>
          <a:xfrm>
            <a:off x="1927292" y="6286520"/>
            <a:ext cx="535935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1400" dirty="0"/>
              <a:t>Robert A. </a:t>
            </a:r>
            <a:r>
              <a:rPr lang="es-CL" sz="1400" dirty="0" err="1"/>
              <a:t>Muenchen</a:t>
            </a:r>
            <a:r>
              <a:rPr lang="es-CL" sz="1400" dirty="0"/>
              <a:t>, ‎Joseph M. </a:t>
            </a:r>
            <a:r>
              <a:rPr lang="es-CL" sz="1400" dirty="0" err="1"/>
              <a:t>Hilbe</a:t>
            </a:r>
            <a:r>
              <a:rPr lang="es-CL" sz="1400" dirty="0"/>
              <a:t> 2010. </a:t>
            </a:r>
            <a:r>
              <a:rPr lang="es-CL" sz="1400" i="1" dirty="0"/>
              <a:t>R </a:t>
            </a:r>
            <a:r>
              <a:rPr lang="es-CL" sz="1400" i="1" dirty="0" err="1"/>
              <a:t>for</a:t>
            </a:r>
            <a:r>
              <a:rPr lang="es-CL" sz="1400" i="1" dirty="0"/>
              <a:t> </a:t>
            </a:r>
            <a:r>
              <a:rPr lang="es-CL" sz="1400" i="1" dirty="0" err="1"/>
              <a:t>Stata</a:t>
            </a:r>
            <a:r>
              <a:rPr lang="es-CL" sz="1400" i="1" dirty="0"/>
              <a:t> </a:t>
            </a:r>
            <a:r>
              <a:rPr lang="es-CL" sz="1400" i="1" dirty="0" err="1"/>
              <a:t>Users</a:t>
            </a:r>
            <a:r>
              <a:rPr lang="es-CL" sz="1400" dirty="0"/>
              <a:t>. </a:t>
            </a:r>
            <a:r>
              <a:rPr lang="es-CL" sz="1400" dirty="0" err="1"/>
              <a:t>Springer</a:t>
            </a:r>
            <a:r>
              <a:rPr lang="es-CL" sz="1400" dirty="0"/>
              <a:t>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142976" y="285728"/>
            <a:ext cx="69294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b="1" dirty="0"/>
              <a:t>Análisis estadísticos</a:t>
            </a:r>
          </a:p>
          <a:p>
            <a:endParaRPr lang="es-CL" dirty="0"/>
          </a:p>
          <a:p>
            <a:r>
              <a:rPr lang="es-CL" b="1" dirty="0" err="1"/>
              <a:t>Ttest</a:t>
            </a:r>
            <a:endParaRPr lang="es-CL" b="1" dirty="0"/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t.test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 WAZ6 ~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gender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, data=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)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00034" y="142852"/>
            <a:ext cx="828680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>
                <a:latin typeface="Calibri" pitchFamily="34" charset="0"/>
                <a:cs typeface="Calibri" pitchFamily="34" charset="0"/>
              </a:rPr>
              <a:t>CORRELACIONES</a:t>
            </a:r>
          </a:p>
          <a:p>
            <a:pPr algn="ctr"/>
            <a:endParaRPr lang="es-CL" b="1" dirty="0">
              <a:latin typeface="Calibri" pitchFamily="34" charset="0"/>
              <a:cs typeface="Calibri" pitchFamily="34" charset="0"/>
            </a:endParaRPr>
          </a:p>
          <a:p>
            <a:r>
              <a:rPr lang="es-CL" b="1" dirty="0">
                <a:latin typeface="Calibri" pitchFamily="34" charset="0"/>
                <a:cs typeface="Calibri" pitchFamily="34" charset="0"/>
              </a:rPr>
              <a:t>#Ejemplo correlaciones con 10 niños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&lt;- read.csv("corr.csv",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sep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=";",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header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=TRUE,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fill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= TRUE)</a:t>
            </a:r>
          </a:p>
          <a:p>
            <a:endParaRPr lang="es-CL" b="1" dirty="0"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>
                <a:latin typeface="Calibri" pitchFamily="34" charset="0"/>
                <a:cs typeface="Calibri" pitchFamily="34" charset="0"/>
              </a:rPr>
              <a:t>Correlacion</a:t>
            </a:r>
            <a:r>
              <a:rPr lang="es-CL" b="1" dirty="0">
                <a:latin typeface="Calibri" pitchFamily="34" charset="0"/>
                <a:cs typeface="Calibri" pitchFamily="34" charset="0"/>
              </a:rPr>
              <a:t> de </a:t>
            </a:r>
            <a:r>
              <a:rPr lang="es-CL" b="1" dirty="0" err="1">
                <a:latin typeface="Calibri" pitchFamily="34" charset="0"/>
                <a:cs typeface="Calibri" pitchFamily="34" charset="0"/>
              </a:rPr>
              <a:t>Pearson</a:t>
            </a:r>
            <a:endParaRPr lang="es-CL" b="1" dirty="0">
              <a:latin typeface="Calibri" pitchFamily="34" charset="0"/>
              <a:cs typeface="Calibri" pitchFamily="34" charset="0"/>
            </a:endParaRP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cor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(mydata$WAZ0, mydata$HAZ0,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method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= c("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pearson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"))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>
                <a:latin typeface="Calibri" pitchFamily="34" charset="0"/>
                <a:cs typeface="Calibri" pitchFamily="34" charset="0"/>
              </a:rPr>
              <a:t>Correlación de Kendall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cor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(mydata$WAZ0, mydata$HAZ0,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method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= c("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kendall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"))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>
                <a:latin typeface="Calibri" pitchFamily="34" charset="0"/>
                <a:cs typeface="Calibri" pitchFamily="34" charset="0"/>
              </a:rPr>
              <a:t>Correlación de </a:t>
            </a:r>
            <a:r>
              <a:rPr lang="es-CL" b="1" dirty="0" err="1">
                <a:latin typeface="Calibri" pitchFamily="34" charset="0"/>
                <a:cs typeface="Calibri" pitchFamily="34" charset="0"/>
              </a:rPr>
              <a:t>Spearman</a:t>
            </a:r>
            <a:endParaRPr lang="es-CL" b="1" dirty="0">
              <a:latin typeface="Calibri" pitchFamily="34" charset="0"/>
              <a:cs typeface="Calibri" pitchFamily="34" charset="0"/>
            </a:endParaRP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cor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(mydata$WAZ0, mydata$HAZ0,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method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= c("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spearman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"))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>
                <a:latin typeface="+mj-lt"/>
                <a:cs typeface="Courier New" pitchFamily="49" charset="0"/>
              </a:rPr>
              <a:t>Correlación de </a:t>
            </a:r>
            <a:r>
              <a:rPr lang="es-CL" b="1" dirty="0" err="1">
                <a:latin typeface="+mj-lt"/>
                <a:cs typeface="Courier New" pitchFamily="49" charset="0"/>
              </a:rPr>
              <a:t>Pearson</a:t>
            </a:r>
            <a:r>
              <a:rPr lang="es-CL" b="1" dirty="0">
                <a:latin typeface="+mj-lt"/>
                <a:cs typeface="Courier New" pitchFamily="49" charset="0"/>
              </a:rPr>
              <a:t> con significación estadística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library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Hmisc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</a:t>
            </a:r>
            <a:endParaRPr lang="es-CL" b="1" dirty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rcorr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(mydata$WAZ0, mydata$HAZ0,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type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="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pearson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")</a:t>
            </a:r>
          </a:p>
          <a:p>
            <a:r>
              <a:rPr lang="es-CL" b="1" dirty="0" err="1">
                <a:latin typeface="+mj-lt"/>
                <a:cs typeface="Courier New" pitchFamily="49" charset="0"/>
              </a:rPr>
              <a:t>Type</a:t>
            </a:r>
            <a:r>
              <a:rPr lang="es-CL" b="1" dirty="0">
                <a:latin typeface="+mj-lt"/>
                <a:cs typeface="Courier New" pitchFamily="49" charset="0"/>
              </a:rPr>
              <a:t> puede ser </a:t>
            </a:r>
            <a:r>
              <a:rPr lang="es-CL" b="1" dirty="0" err="1">
                <a:latin typeface="+mj-lt"/>
                <a:cs typeface="Courier New" pitchFamily="49" charset="0"/>
              </a:rPr>
              <a:t>pearson</a:t>
            </a:r>
            <a:r>
              <a:rPr lang="es-CL" b="1" dirty="0">
                <a:latin typeface="+mj-lt"/>
                <a:cs typeface="Courier New" pitchFamily="49" charset="0"/>
              </a:rPr>
              <a:t> o </a:t>
            </a:r>
            <a:r>
              <a:rPr lang="es-CL" b="1" dirty="0" err="1">
                <a:latin typeface="+mj-lt"/>
                <a:cs typeface="Courier New" pitchFamily="49" charset="0"/>
              </a:rPr>
              <a:t>spearman</a:t>
            </a:r>
            <a:endParaRPr lang="es-CL" b="1">
              <a:latin typeface="+mj-lt"/>
              <a:cs typeface="Courier New" pitchFamily="49" charset="0"/>
            </a:endParaRPr>
          </a:p>
          <a:p>
            <a:endParaRPr lang="es-CL" b="1" dirty="0">
              <a:latin typeface="+mj-lt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174476"/>
            <a:ext cx="8001056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Correlaciones parciales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dirty="0" err="1">
                <a:latin typeface="Courier New" pitchFamily="49" charset="0"/>
                <a:cs typeface="Courier New" pitchFamily="49" charset="0"/>
              </a:rPr>
              <a:t>install.packages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ppcor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", dependencies=TRUE)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library("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ppcor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")</a:t>
            </a:r>
            <a:endParaRPr lang="es-CL" dirty="0">
              <a:latin typeface="Courier New" pitchFamily="49" charset="0"/>
              <a:cs typeface="Courier New" pitchFamily="49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CL" dirty="0" err="1">
                <a:latin typeface="Courier New" pitchFamily="49" charset="0"/>
                <a:cs typeface="Courier New" pitchFamily="49" charset="0"/>
              </a:rPr>
              <a:t>pcor.test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(mydata$WAZ0, mydata$HAZ0,mydata$WHZ0)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CL" dirty="0" err="1">
                <a:latin typeface="Courier New" pitchFamily="49" charset="0"/>
                <a:cs typeface="Courier New" pitchFamily="49" charset="0"/>
              </a:rPr>
              <a:t>pcor.test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(mydata$WHZ0,mydata$WAZ0, mydata$HAZ0)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CL" dirty="0" err="1">
                <a:latin typeface="Courier New" pitchFamily="49" charset="0"/>
                <a:cs typeface="Courier New" pitchFamily="49" charset="0"/>
              </a:rPr>
              <a:t>pcor.test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(mydata$HAZ0,mydata$WHZ0,mydata$WAZ0)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28596" y="428604"/>
            <a:ext cx="835824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Análisis de tablas de contingencia (2x2)</a:t>
            </a:r>
          </a:p>
          <a:p>
            <a:endParaRPr lang="es-CL" dirty="0"/>
          </a:p>
          <a:p>
            <a:r>
              <a:rPr lang="es-CL" b="1" dirty="0"/>
              <a:t>##G test para R</a:t>
            </a:r>
          </a:p>
          <a:p>
            <a:r>
              <a:rPr lang="es-CL" dirty="0"/>
              <a:t>#https://rcompanion.org/rcompanion/b_06.html</a:t>
            </a:r>
          </a:p>
          <a:p>
            <a:endParaRPr lang="es-CL" dirty="0"/>
          </a:p>
          <a:p>
            <a:r>
              <a:rPr lang="es-CL" dirty="0"/>
              <a:t>Input =("</a:t>
            </a:r>
          </a:p>
          <a:p>
            <a:r>
              <a:rPr lang="es-CL" dirty="0"/>
              <a:t> </a:t>
            </a:r>
            <a:r>
              <a:rPr lang="es-CL" dirty="0" err="1"/>
              <a:t>Injection.area</a:t>
            </a:r>
            <a:r>
              <a:rPr lang="es-CL" dirty="0"/>
              <a:t>  </a:t>
            </a:r>
            <a:r>
              <a:rPr lang="es-CL" dirty="0" err="1"/>
              <a:t>No.severe</a:t>
            </a:r>
            <a:r>
              <a:rPr lang="es-CL" dirty="0"/>
              <a:t>  </a:t>
            </a:r>
            <a:r>
              <a:rPr lang="es-CL" dirty="0" err="1"/>
              <a:t>Severe</a:t>
            </a:r>
            <a:r>
              <a:rPr lang="es-CL" dirty="0"/>
              <a:t>      </a:t>
            </a:r>
          </a:p>
          <a:p>
            <a:r>
              <a:rPr lang="es-CL" dirty="0"/>
              <a:t> </a:t>
            </a:r>
            <a:r>
              <a:rPr lang="es-CL" dirty="0" err="1"/>
              <a:t>Thigh</a:t>
            </a:r>
            <a:r>
              <a:rPr lang="es-CL" dirty="0"/>
              <a:t>           4788       30</a:t>
            </a:r>
          </a:p>
          <a:p>
            <a:r>
              <a:rPr lang="es-CL" dirty="0"/>
              <a:t> </a:t>
            </a:r>
            <a:r>
              <a:rPr lang="es-CL" dirty="0" err="1"/>
              <a:t>Arm</a:t>
            </a:r>
            <a:r>
              <a:rPr lang="es-CL" dirty="0"/>
              <a:t>             8916       76</a:t>
            </a:r>
          </a:p>
          <a:p>
            <a:r>
              <a:rPr lang="es-CL" dirty="0"/>
              <a:t>")</a:t>
            </a:r>
          </a:p>
          <a:p>
            <a:endParaRPr lang="es-CL" dirty="0"/>
          </a:p>
          <a:p>
            <a:r>
              <a:rPr lang="es-CL" dirty="0"/>
              <a:t>Matriz = </a:t>
            </a:r>
            <a:r>
              <a:rPr lang="es-CL" dirty="0" err="1"/>
              <a:t>as.matrix</a:t>
            </a:r>
            <a:r>
              <a:rPr lang="es-CL" dirty="0"/>
              <a:t>(</a:t>
            </a:r>
            <a:r>
              <a:rPr lang="es-CL" dirty="0" err="1"/>
              <a:t>read.table</a:t>
            </a:r>
            <a:r>
              <a:rPr lang="es-CL" dirty="0"/>
              <a:t>(</a:t>
            </a:r>
            <a:r>
              <a:rPr lang="es-CL" dirty="0" err="1"/>
              <a:t>textConnection</a:t>
            </a:r>
            <a:r>
              <a:rPr lang="es-CL" dirty="0"/>
              <a:t>(Input),</a:t>
            </a:r>
          </a:p>
          <a:p>
            <a:r>
              <a:rPr lang="es-CL" dirty="0"/>
              <a:t>                   </a:t>
            </a:r>
            <a:r>
              <a:rPr lang="es-CL" dirty="0" err="1"/>
              <a:t>header</a:t>
            </a:r>
            <a:r>
              <a:rPr lang="es-CL" dirty="0"/>
              <a:t>=TRUE,</a:t>
            </a:r>
          </a:p>
          <a:p>
            <a:r>
              <a:rPr lang="es-CL" dirty="0"/>
              <a:t>                   </a:t>
            </a:r>
            <a:r>
              <a:rPr lang="es-CL" dirty="0" err="1"/>
              <a:t>row.names</a:t>
            </a:r>
            <a:r>
              <a:rPr lang="es-CL" dirty="0"/>
              <a:t>=1))</a:t>
            </a:r>
          </a:p>
          <a:p>
            <a:endParaRPr lang="es-CL" dirty="0"/>
          </a:p>
          <a:p>
            <a:r>
              <a:rPr lang="es-CL" dirty="0"/>
              <a:t>Matriz</a:t>
            </a:r>
          </a:p>
          <a:p>
            <a:r>
              <a:rPr lang="es-CL" dirty="0" err="1"/>
              <a:t>install.packages</a:t>
            </a:r>
            <a:r>
              <a:rPr lang="es-CL" dirty="0"/>
              <a:t>("</a:t>
            </a:r>
            <a:r>
              <a:rPr lang="es-CL" dirty="0" err="1"/>
              <a:t>moments</a:t>
            </a:r>
            <a:r>
              <a:rPr lang="es-CL" dirty="0"/>
              <a:t>", </a:t>
            </a:r>
            <a:r>
              <a:rPr lang="es-CL" dirty="0" err="1"/>
              <a:t>dependencies</a:t>
            </a:r>
            <a:r>
              <a:rPr lang="es-CL" dirty="0"/>
              <a:t>=TRUE)</a:t>
            </a:r>
          </a:p>
          <a:p>
            <a:r>
              <a:rPr lang="es-CL" dirty="0" err="1"/>
              <a:t>library</a:t>
            </a:r>
            <a:r>
              <a:rPr lang="es-CL" dirty="0"/>
              <a:t>(</a:t>
            </a:r>
            <a:r>
              <a:rPr lang="es-CL" dirty="0" err="1"/>
              <a:t>DescTools</a:t>
            </a:r>
            <a:r>
              <a:rPr lang="es-CL" dirty="0"/>
              <a:t>)</a:t>
            </a:r>
          </a:p>
          <a:p>
            <a:r>
              <a:rPr lang="es-CL" dirty="0"/>
              <a:t>   </a:t>
            </a:r>
          </a:p>
          <a:p>
            <a:r>
              <a:rPr lang="es-CL" dirty="0" err="1"/>
              <a:t>GTest</a:t>
            </a:r>
            <a:r>
              <a:rPr lang="es-CL" dirty="0"/>
              <a:t>(Matriz,</a:t>
            </a:r>
          </a:p>
          <a:p>
            <a:r>
              <a:rPr lang="es-CL" dirty="0"/>
              <a:t>      </a:t>
            </a:r>
            <a:r>
              <a:rPr lang="es-CL" dirty="0" err="1"/>
              <a:t>correct</a:t>
            </a:r>
            <a:r>
              <a:rPr lang="es-CL" dirty="0"/>
              <a:t>="</a:t>
            </a:r>
            <a:r>
              <a:rPr lang="es-CL" dirty="0" err="1"/>
              <a:t>none</a:t>
            </a:r>
            <a:r>
              <a:rPr lang="es-CL" dirty="0"/>
              <a:t>")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786050" y="571480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b="1" dirty="0">
                <a:solidFill>
                  <a:srgbClr val="FF0000"/>
                </a:solidFill>
              </a:rPr>
              <a:t>Transformando las bases de datos de </a:t>
            </a:r>
            <a:r>
              <a:rPr lang="es-CL" b="1" dirty="0" err="1">
                <a:solidFill>
                  <a:srgbClr val="FF0000"/>
                </a:solidFill>
              </a:rPr>
              <a:t>long</a:t>
            </a:r>
            <a:r>
              <a:rPr lang="es-CL" b="1" dirty="0">
                <a:solidFill>
                  <a:srgbClr val="FF0000"/>
                </a:solidFill>
              </a:rPr>
              <a:t> a </a:t>
            </a:r>
            <a:r>
              <a:rPr lang="es-CL" b="1" dirty="0" err="1">
                <a:solidFill>
                  <a:srgbClr val="FF0000"/>
                </a:solidFill>
              </a:rPr>
              <a:t>wide</a:t>
            </a:r>
            <a:r>
              <a:rPr lang="es-CL" b="1" dirty="0">
                <a:solidFill>
                  <a:srgbClr val="FF0000"/>
                </a:solidFill>
              </a:rPr>
              <a:t> y viceversa (NO SALIO)</a:t>
            </a:r>
          </a:p>
          <a:p>
            <a:endParaRPr lang="es-CL" dirty="0">
              <a:solidFill>
                <a:srgbClr val="FF0000"/>
              </a:solidFill>
            </a:endParaRPr>
          </a:p>
          <a:p>
            <a:r>
              <a:rPr lang="es-CL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install.packages</a:t>
            </a:r>
            <a:r>
              <a:rPr lang="es-CL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("</a:t>
            </a:r>
            <a:r>
              <a:rPr lang="es-CL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reshape</a:t>
            </a:r>
            <a:r>
              <a:rPr lang="es-CL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", </a:t>
            </a:r>
            <a:r>
              <a:rPr lang="es-CL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dependencies</a:t>
            </a:r>
            <a:r>
              <a:rPr lang="es-CL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=TRUE)</a:t>
            </a:r>
          </a:p>
          <a:p>
            <a:r>
              <a:rPr lang="es-CL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attach</a:t>
            </a:r>
            <a:r>
              <a:rPr lang="es-CL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mylong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&lt;- melt(</a:t>
            </a:r>
            <a:r>
              <a:rPr lang="en-US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mydata,ID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=c("</a:t>
            </a:r>
            <a:r>
              <a:rPr lang="en-US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subject","workshop","gender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") )</a:t>
            </a:r>
            <a:endParaRPr lang="es-CL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endParaRPr lang="es-CL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142844" y="46279"/>
            <a:ext cx="885828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>
                <a:solidFill>
                  <a:srgbClr val="000000"/>
                </a:solidFill>
                <a:cs typeface="Courier New" pitchFamily="49" charset="0"/>
              </a:rPr>
              <a:t># Instalando R</a:t>
            </a:r>
          </a:p>
          <a:p>
            <a:endParaRPr lang="es-CL" b="1" dirty="0">
              <a:solidFill>
                <a:srgbClr val="000000"/>
              </a:solidFill>
              <a:cs typeface="Courier New" pitchFamily="49" charset="0"/>
            </a:endParaRPr>
          </a:p>
          <a:p>
            <a:r>
              <a:rPr lang="es-CL" b="1" dirty="0">
                <a:solidFill>
                  <a:srgbClr val="000000"/>
                </a:solidFill>
                <a:cs typeface="Courier New" pitchFamily="49" charset="0"/>
              </a:rPr>
              <a:t>#Para saber dónde se guarda la </a:t>
            </a:r>
            <a:r>
              <a:rPr lang="es-CL" b="1" dirty="0" err="1">
                <a:solidFill>
                  <a:srgbClr val="000000"/>
                </a:solidFill>
                <a:cs typeface="Courier New" pitchFamily="49" charset="0"/>
              </a:rPr>
              <a:t>info</a:t>
            </a:r>
            <a:endParaRPr lang="es-CL" b="1" dirty="0">
              <a:solidFill>
                <a:srgbClr val="000000"/>
              </a:solidFill>
              <a:cs typeface="Courier New" pitchFamily="49" charset="0"/>
            </a:endParaRPr>
          </a:p>
          <a:p>
            <a:r>
              <a:rPr lang="es-CL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getwd</a:t>
            </a:r>
            <a:r>
              <a:rPr lang="es-CL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()</a:t>
            </a:r>
            <a:endParaRPr lang="es-CL" b="1" dirty="0">
              <a:solidFill>
                <a:srgbClr val="000000"/>
              </a:solidFill>
              <a:cs typeface="Courier New" pitchFamily="49" charset="0"/>
            </a:endParaRPr>
          </a:p>
          <a:p>
            <a:endParaRPr lang="es-CL" b="1" dirty="0">
              <a:solidFill>
                <a:srgbClr val="000000"/>
              </a:solidFill>
              <a:cs typeface="Courier New" pitchFamily="49" charset="0"/>
            </a:endParaRPr>
          </a:p>
          <a:p>
            <a:r>
              <a:rPr lang="es-CL" b="1" dirty="0">
                <a:solidFill>
                  <a:srgbClr val="000000"/>
                </a:solidFill>
                <a:cs typeface="Courier New" pitchFamily="49" charset="0"/>
              </a:rPr>
              <a:t>#Establecer dónde se guardarán los datos (</a:t>
            </a:r>
            <a:r>
              <a:rPr lang="es-CL" b="1" i="1" dirty="0" err="1">
                <a:solidFill>
                  <a:srgbClr val="000000"/>
                </a:solidFill>
              </a:rPr>
              <a:t>Workspace</a:t>
            </a:r>
            <a:r>
              <a:rPr lang="es-CL" b="1" i="1" dirty="0">
                <a:solidFill>
                  <a:srgbClr val="000000"/>
                </a:solidFill>
              </a:rPr>
              <a:t> </a:t>
            </a:r>
            <a:r>
              <a:rPr lang="es-CL" b="1" dirty="0">
                <a:solidFill>
                  <a:srgbClr val="000000"/>
                </a:solidFill>
              </a:rPr>
              <a:t>o </a:t>
            </a:r>
            <a:r>
              <a:rPr lang="es-CL" b="1" dirty="0" err="1">
                <a:solidFill>
                  <a:srgbClr val="000000"/>
                </a:solidFill>
              </a:rPr>
              <a:t>area</a:t>
            </a:r>
            <a:r>
              <a:rPr lang="es-CL" b="1" dirty="0">
                <a:solidFill>
                  <a:srgbClr val="000000"/>
                </a:solidFill>
              </a:rPr>
              <a:t> de trabajo)</a:t>
            </a:r>
            <a:endParaRPr lang="es-CL" b="1" dirty="0">
              <a:solidFill>
                <a:srgbClr val="000000"/>
              </a:solidFill>
              <a:cs typeface="Courier New" pitchFamily="49" charset="0"/>
            </a:endParaRPr>
          </a:p>
          <a:p>
            <a:r>
              <a:rPr lang="es-CL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setwd</a:t>
            </a:r>
            <a:r>
              <a:rPr lang="es-CL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("C:/Users/Pelao-PC/Desktop/prueba")</a:t>
            </a:r>
            <a:endParaRPr lang="es-CL" b="1" dirty="0">
              <a:solidFill>
                <a:srgbClr val="000000"/>
              </a:solidFill>
              <a:cs typeface="Courier New" pitchFamily="49" charset="0"/>
            </a:endParaRPr>
          </a:p>
          <a:p>
            <a:r>
              <a:rPr lang="es-CL" b="1" dirty="0">
                <a:solidFill>
                  <a:srgbClr val="000000"/>
                </a:solidFill>
                <a:cs typeface="Courier New" pitchFamily="49" charset="0"/>
                <a:sym typeface="Wingdings" pitchFamily="2" charset="2"/>
              </a:rPr>
              <a:t># ojo con los </a:t>
            </a:r>
            <a:r>
              <a:rPr lang="es-CL" b="1" dirty="0" err="1">
                <a:solidFill>
                  <a:srgbClr val="000000"/>
                </a:solidFill>
                <a:cs typeface="Courier New" pitchFamily="49" charset="0"/>
                <a:sym typeface="Wingdings" pitchFamily="2" charset="2"/>
              </a:rPr>
              <a:t>slash</a:t>
            </a:r>
            <a:endParaRPr lang="es-CL" b="1" dirty="0">
              <a:solidFill>
                <a:srgbClr val="000000"/>
              </a:solidFill>
              <a:cs typeface="Courier New" pitchFamily="49" charset="0"/>
              <a:sym typeface="Wingdings" pitchFamily="2" charset="2"/>
            </a:endParaRPr>
          </a:p>
          <a:p>
            <a:endParaRPr lang="es-CL" dirty="0">
              <a:solidFill>
                <a:srgbClr val="000000"/>
              </a:solidFill>
            </a:endParaRPr>
          </a:p>
          <a:p>
            <a:r>
              <a:rPr lang="es-CL" b="1" dirty="0">
                <a:solidFill>
                  <a:srgbClr val="000000"/>
                </a:solidFill>
              </a:rPr>
              <a:t>#Leer un archivo </a:t>
            </a:r>
            <a:r>
              <a:rPr lang="es-CL" b="1" dirty="0" err="1">
                <a:solidFill>
                  <a:srgbClr val="000000"/>
                </a:solidFill>
              </a:rPr>
              <a:t>csv</a:t>
            </a:r>
            <a:endParaRPr lang="es-CL" b="1" dirty="0">
              <a:solidFill>
                <a:srgbClr val="000000"/>
              </a:solidFill>
            </a:endParaRPr>
          </a:p>
          <a:p>
            <a:r>
              <a:rPr lang="en-US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mydata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&lt;- read.csv("Longit_infant_01.csv", sep=",", header=TRUE, fill = TRUE)</a:t>
            </a:r>
          </a:p>
          <a:p>
            <a:endParaRPr lang="es-CL" dirty="0">
              <a:solidFill>
                <a:srgbClr val="000000"/>
              </a:solidFill>
            </a:endParaRPr>
          </a:p>
          <a:p>
            <a:r>
              <a:rPr lang="es-CL" b="1" dirty="0">
                <a:solidFill>
                  <a:srgbClr val="000000"/>
                </a:solidFill>
              </a:rPr>
              <a:t>#Para conocer el nombre de sus variables</a:t>
            </a:r>
          </a:p>
          <a:p>
            <a:r>
              <a:rPr lang="es-CL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data.frame</a:t>
            </a:r>
            <a:r>
              <a:rPr lang="es-CL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 </a:t>
            </a:r>
            <a:r>
              <a:rPr lang="es-CL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names</a:t>
            </a:r>
            <a:r>
              <a:rPr lang="es-CL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) )</a:t>
            </a:r>
          </a:p>
          <a:p>
            <a:endParaRPr lang="es-CL" dirty="0">
              <a:solidFill>
                <a:srgbClr val="000000"/>
              </a:solidFill>
            </a:endParaRPr>
          </a:p>
          <a:p>
            <a:r>
              <a:rPr lang="es-CL" b="1" dirty="0">
                <a:solidFill>
                  <a:srgbClr val="000000"/>
                </a:solidFill>
                <a:cs typeface="Courier New" pitchFamily="49" charset="0"/>
              </a:rPr>
              <a:t>#Conocer la estructura (naturaleza) de todas las variable dentro de un </a:t>
            </a:r>
            <a:r>
              <a:rPr lang="es-CL" b="1" dirty="0" err="1">
                <a:solidFill>
                  <a:srgbClr val="000000"/>
                </a:solidFill>
                <a:cs typeface="Courier New" pitchFamily="49" charset="0"/>
              </a:rPr>
              <a:t>dataframe</a:t>
            </a:r>
            <a:endParaRPr lang="es-CL" b="1" dirty="0">
              <a:solidFill>
                <a:srgbClr val="000000"/>
              </a:solidFill>
              <a:cs typeface="Courier New" pitchFamily="49" charset="0"/>
            </a:endParaRPr>
          </a:p>
          <a:p>
            <a:r>
              <a:rPr lang="es-CL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str</a:t>
            </a:r>
            <a:r>
              <a:rPr lang="es-CL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)</a:t>
            </a:r>
            <a:endParaRPr lang="es-CL" b="1" dirty="0">
              <a:solidFill>
                <a:srgbClr val="000000"/>
              </a:solidFill>
              <a:cs typeface="Courier New" pitchFamily="49" charset="0"/>
            </a:endParaRPr>
          </a:p>
          <a:p>
            <a:endParaRPr lang="es-CL" b="1" dirty="0">
              <a:solidFill>
                <a:srgbClr val="000000"/>
              </a:solidFill>
              <a:cs typeface="Courier New" pitchFamily="49" charset="0"/>
            </a:endParaRPr>
          </a:p>
          <a:p>
            <a:r>
              <a:rPr lang="es-CL" b="1" dirty="0">
                <a:solidFill>
                  <a:srgbClr val="000000"/>
                </a:solidFill>
                <a:cs typeface="Courier New" pitchFamily="49" charset="0"/>
              </a:rPr>
              <a:t>#Conocer la estructura (naturaleza) de una variable dentro de un </a:t>
            </a:r>
            <a:r>
              <a:rPr lang="es-CL" b="1" dirty="0" err="1">
                <a:solidFill>
                  <a:srgbClr val="000000"/>
                </a:solidFill>
                <a:cs typeface="Courier New" pitchFamily="49" charset="0"/>
              </a:rPr>
              <a:t>dataframe</a:t>
            </a:r>
            <a:endParaRPr lang="es-CL" b="1" dirty="0">
              <a:solidFill>
                <a:srgbClr val="000000"/>
              </a:solidFill>
              <a:cs typeface="Courier New" pitchFamily="49" charset="0"/>
            </a:endParaRPr>
          </a:p>
          <a:p>
            <a:r>
              <a:rPr lang="es-CL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str</a:t>
            </a:r>
            <a:r>
              <a:rPr lang="es-CL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(mydata$WAZ0)</a:t>
            </a:r>
          </a:p>
          <a:p>
            <a:r>
              <a:rPr lang="es-CL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str</a:t>
            </a:r>
            <a:r>
              <a:rPr lang="es-CL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mydata$gender</a:t>
            </a:r>
            <a:r>
              <a:rPr lang="es-CL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57158" y="285728"/>
            <a:ext cx="8501122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>
                <a:cs typeface="Courier New" pitchFamily="49" charset="0"/>
              </a:rPr>
              <a:t>Cuenta los casos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nrow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</a:t>
            </a:r>
            <a:endParaRPr lang="es-CL" b="1" dirty="0">
              <a:latin typeface="+mj-lt"/>
              <a:cs typeface="Courier New" pitchFamily="49" charset="0"/>
            </a:endParaRPr>
          </a:p>
          <a:p>
            <a:endParaRPr lang="es-CL" b="1" dirty="0">
              <a:latin typeface="+mj-lt"/>
              <a:cs typeface="Courier New" pitchFamily="49" charset="0"/>
            </a:endParaRPr>
          </a:p>
          <a:p>
            <a:r>
              <a:rPr lang="es-CL" b="1" dirty="0">
                <a:latin typeface="+mj-lt"/>
                <a:cs typeface="Courier New" pitchFamily="49" charset="0"/>
              </a:rPr>
              <a:t>#Entrega las estadísticas descriptivas básicas de todas las variables del </a:t>
            </a:r>
            <a:r>
              <a:rPr lang="es-CL" b="1" dirty="0" err="1">
                <a:latin typeface="+mj-lt"/>
                <a:cs typeface="Courier New" pitchFamily="49" charset="0"/>
              </a:rPr>
              <a:t>dataframe</a:t>
            </a:r>
            <a:endParaRPr lang="es-CL" b="1" dirty="0">
              <a:latin typeface="+mj-lt"/>
              <a:cs typeface="Courier New" pitchFamily="49" charset="0"/>
            </a:endParaRP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summary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>
                <a:cs typeface="Courier New" pitchFamily="49" charset="0"/>
              </a:rPr>
              <a:t>#Entrega las estadísticas descriptivas básicas de todas las variables menos </a:t>
            </a:r>
            <a:r>
              <a:rPr lang="es-CL" b="1" dirty="0" err="1">
                <a:cs typeface="Courier New" pitchFamily="49" charset="0"/>
              </a:rPr>
              <a:t>gender</a:t>
            </a:r>
            <a:r>
              <a:rPr lang="es-CL" b="1" dirty="0">
                <a:cs typeface="Courier New" pitchFamily="49" charset="0"/>
              </a:rPr>
              <a:t> del </a:t>
            </a:r>
            <a:r>
              <a:rPr lang="es-CL" b="1" dirty="0" err="1">
                <a:cs typeface="Courier New" pitchFamily="49" charset="0"/>
              </a:rPr>
              <a:t>dataframe</a:t>
            </a:r>
            <a:r>
              <a:rPr lang="es-CL" b="1" dirty="0">
                <a:cs typeface="Courier New" pitchFamily="49" charset="0"/>
              </a:rPr>
              <a:t>. El signo “!” indica negación</a:t>
            </a:r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summary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[ !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names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sii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)==“CASAS" ] )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>
                <a:cs typeface="Courier New" pitchFamily="49" charset="0"/>
              </a:rPr>
              <a:t>#Entrega las estadísticas descriptivas básicas de una variable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summary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mydata$id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b="1" dirty="0">
                <a:latin typeface="+mj-lt"/>
                <a:cs typeface="Courier New" pitchFamily="49" charset="0"/>
              </a:rPr>
              <a:t># pero realmente queremos obtener la media del ID?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>
                <a:cs typeface="Courier New" pitchFamily="49" charset="0"/>
              </a:rPr>
              <a:t>#Lo mismo con el sexo, por ejemplo</a:t>
            </a:r>
          </a:p>
          <a:p>
            <a:r>
              <a:rPr lang="es-CL" dirty="0">
                <a:latin typeface="Courier New" pitchFamily="49" charset="0"/>
                <a:cs typeface="Courier New" pitchFamily="49" charset="0"/>
              </a:rPr>
              <a:t>mean(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mydata$gender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>
                <a:latin typeface="+mj-lt"/>
                <a:cs typeface="Courier New" pitchFamily="49" charset="0"/>
              </a:rPr>
              <a:t>#Para las variables categóricas es mejor convertirlas en factores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mydata$gender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&lt;- factor(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mydata$gender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mydata$gender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as.integer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mydata$gender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mydata$gender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as.numeric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mydata$gender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>
                <a:latin typeface="+mj-lt"/>
                <a:cs typeface="Courier New" pitchFamily="49" charset="0"/>
              </a:rPr>
              <a:t>#Qué otras variables del </a:t>
            </a:r>
            <a:r>
              <a:rPr lang="es-CL" b="1" dirty="0" err="1">
                <a:latin typeface="+mj-lt"/>
                <a:cs typeface="Courier New" pitchFamily="49" charset="0"/>
              </a:rPr>
              <a:t>dataframe</a:t>
            </a:r>
            <a:r>
              <a:rPr lang="es-CL" b="1" dirty="0">
                <a:latin typeface="+mj-lt"/>
                <a:cs typeface="Courier New" pitchFamily="49" charset="0"/>
              </a:rPr>
              <a:t> deberíamos convertir en factores?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28596" y="428604"/>
            <a:ext cx="821537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dirty="0">
                <a:latin typeface="+mj-lt"/>
                <a:cs typeface="Courier New" pitchFamily="49" charset="0"/>
              </a:rPr>
              <a:t>#Cambiar las etiquetas de una variable categórica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mydata$gender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&lt;- factor(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mydata$gender,levels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= c(1,2),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labels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= c(“Masculino”, “Femenino”))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>
                <a:cs typeface="Courier New" pitchFamily="49" charset="0"/>
              </a:rPr>
              <a:t># Cambiar las etiquetas de las otras variables categóricas</a:t>
            </a:r>
          </a:p>
          <a:p>
            <a:r>
              <a:rPr lang="es-CL" dirty="0" err="1">
                <a:cs typeface="Courier New" pitchFamily="49" charset="0"/>
              </a:rPr>
              <a:t>town</a:t>
            </a:r>
            <a:r>
              <a:rPr lang="es-CL" dirty="0">
                <a:cs typeface="Courier New" pitchFamily="49" charset="0"/>
              </a:rPr>
              <a:t>:		1=Alto Hospicio; 2=Coquimbo; 3=Lo Prado; 4=Quinta 			Normal; 5=Talcahuano; 6=Tirúa; 7=Puerto Montt; 			8=Punta Arenas; 9=Isla de Pascua</a:t>
            </a:r>
          </a:p>
          <a:p>
            <a:endParaRPr lang="es-CL" dirty="0">
              <a:cs typeface="Courier New" pitchFamily="49" charset="0"/>
            </a:endParaRPr>
          </a:p>
          <a:p>
            <a:r>
              <a:rPr lang="es-CL" dirty="0" err="1">
                <a:cs typeface="Courier New" pitchFamily="49" charset="0"/>
              </a:rPr>
              <a:t>occup_m_s</a:t>
            </a:r>
            <a:r>
              <a:rPr lang="es-CL" dirty="0">
                <a:cs typeface="Courier New" pitchFamily="49" charset="0"/>
              </a:rPr>
              <a:t>:	0=no remunerado; 1=manual no calificado; 2= manual 		calificado; 3=ATP</a:t>
            </a:r>
          </a:p>
          <a:p>
            <a:endParaRPr lang="es-CL" dirty="0">
              <a:cs typeface="Courier New" pitchFamily="49" charset="0"/>
            </a:endParaRPr>
          </a:p>
          <a:p>
            <a:r>
              <a:rPr lang="es-CL" dirty="0" err="1">
                <a:cs typeface="Courier New" pitchFamily="49" charset="0"/>
              </a:rPr>
              <a:t>occup_p_s</a:t>
            </a:r>
            <a:r>
              <a:rPr lang="es-CL" dirty="0">
                <a:cs typeface="Courier New" pitchFamily="49" charset="0"/>
              </a:rPr>
              <a:t>:	0=no remunerado; 1=manual no calificado; 2= manual 			calificado; 3=ATP</a:t>
            </a:r>
          </a:p>
          <a:p>
            <a:r>
              <a:rPr lang="es-CL" dirty="0" err="1">
                <a:cs typeface="Courier New" pitchFamily="49" charset="0"/>
              </a:rPr>
              <a:t>ethnic</a:t>
            </a:r>
            <a:r>
              <a:rPr lang="es-CL" dirty="0">
                <a:cs typeface="Courier New" pitchFamily="49" charset="0"/>
              </a:rPr>
              <a:t>:		1=</a:t>
            </a:r>
            <a:r>
              <a:rPr lang="es-CL" dirty="0" err="1">
                <a:cs typeface="Courier New" pitchFamily="49" charset="0"/>
              </a:rPr>
              <a:t>aymara</a:t>
            </a:r>
            <a:r>
              <a:rPr lang="es-CL" dirty="0">
                <a:cs typeface="Courier New" pitchFamily="49" charset="0"/>
              </a:rPr>
              <a:t>-quechua; 2=mapuche; 3=</a:t>
            </a:r>
            <a:r>
              <a:rPr lang="es-CL" dirty="0" err="1">
                <a:cs typeface="Courier New" pitchFamily="49" charset="0"/>
              </a:rPr>
              <a:t>rapanui</a:t>
            </a:r>
            <a:r>
              <a:rPr lang="es-CL" dirty="0">
                <a:cs typeface="Courier New" pitchFamily="49" charset="0"/>
              </a:rPr>
              <a:t>; 				4=ninguno</a:t>
            </a:r>
          </a:p>
          <a:p>
            <a:r>
              <a:rPr lang="es-CL" dirty="0" err="1">
                <a:cs typeface="Courier New" pitchFamily="49" charset="0"/>
              </a:rPr>
              <a:t>age_moth_s</a:t>
            </a:r>
            <a:r>
              <a:rPr lang="es-CL" dirty="0">
                <a:cs typeface="Courier New" pitchFamily="49" charset="0"/>
              </a:rPr>
              <a:t>:	1=12-20; 2=20-30; 3=30-40; 4=40+</a:t>
            </a:r>
          </a:p>
          <a:p>
            <a:endParaRPr lang="es-CL" dirty="0">
              <a:cs typeface="Courier New" pitchFamily="49" charset="0"/>
            </a:endParaRPr>
          </a:p>
          <a:p>
            <a:r>
              <a:rPr lang="es-CL" dirty="0" err="1">
                <a:cs typeface="Courier New" pitchFamily="49" charset="0"/>
              </a:rPr>
              <a:t>weaning_s</a:t>
            </a:r>
            <a:r>
              <a:rPr lang="es-CL" dirty="0">
                <a:cs typeface="Courier New" pitchFamily="49" charset="0"/>
              </a:rPr>
              <a:t>:	1=&lt;3m; 2=3a6m; 3=&gt;6m</a:t>
            </a:r>
          </a:p>
          <a:p>
            <a:r>
              <a:rPr lang="es-CL" dirty="0" err="1">
                <a:cs typeface="Courier New" pitchFamily="49" charset="0"/>
              </a:rPr>
              <a:t>milk_s</a:t>
            </a:r>
            <a:r>
              <a:rPr lang="es-CL" dirty="0">
                <a:cs typeface="Courier New" pitchFamily="49" charset="0"/>
              </a:rPr>
              <a:t>:		1=&lt;3m; 2=3a6m; 3=&gt;6m</a:t>
            </a:r>
          </a:p>
          <a:p>
            <a:r>
              <a:rPr lang="es-CL" dirty="0" err="1">
                <a:cs typeface="Courier New" pitchFamily="49" charset="0"/>
              </a:rPr>
              <a:t>other_s</a:t>
            </a:r>
            <a:r>
              <a:rPr lang="es-CL" dirty="0">
                <a:cs typeface="Courier New" pitchFamily="49" charset="0"/>
              </a:rPr>
              <a:t>:		1=&lt;3m; 2=3a6m; 3=&gt;6m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71472" y="357166"/>
            <a:ext cx="80724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>
                <a:cs typeface="Courier New" pitchFamily="49" charset="0"/>
                <a:sym typeface="Wingdings" pitchFamily="2" charset="2"/>
              </a:rPr>
              <a:t>Para renombrar una variable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  <a:sym typeface="Wingdings" pitchFamily="2" charset="2"/>
              </a:rPr>
              <a:t>names</a:t>
            </a:r>
            <a:r>
              <a:rPr lang="es-CL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 (</a:t>
            </a:r>
            <a:r>
              <a:rPr lang="es-CL" dirty="0" err="1">
                <a:latin typeface="Courier New" pitchFamily="49" charset="0"/>
                <a:cs typeface="Courier New" pitchFamily="49" charset="0"/>
                <a:sym typeface="Wingdings" pitchFamily="2" charset="2"/>
              </a:rPr>
              <a:t>mydata</a:t>
            </a:r>
            <a:r>
              <a:rPr lang="es-CL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) [2] = "</a:t>
            </a:r>
            <a:r>
              <a:rPr lang="es-CL" dirty="0" err="1">
                <a:latin typeface="Courier New" pitchFamily="49" charset="0"/>
                <a:cs typeface="Courier New" pitchFamily="49" charset="0"/>
                <a:sym typeface="Wingdings" pitchFamily="2" charset="2"/>
              </a:rPr>
              <a:t>WAZseis</a:t>
            </a:r>
            <a:r>
              <a:rPr lang="es-CL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”</a:t>
            </a:r>
            <a:endParaRPr lang="es-CL" dirty="0">
              <a:latin typeface="Courier New" pitchFamily="49" charset="0"/>
              <a:cs typeface="Courier New" pitchFamily="49" charset="0"/>
            </a:endParaRPr>
          </a:p>
          <a:p>
            <a:endParaRPr lang="es-CL" dirty="0"/>
          </a:p>
          <a:p>
            <a:r>
              <a:rPr lang="es-CL" b="1" dirty="0"/>
              <a:t>Transformando una variable mediante funciones</a:t>
            </a:r>
          </a:p>
          <a:p>
            <a:r>
              <a:rPr lang="es-CL" dirty="0">
                <a:latin typeface="Courier New" pitchFamily="49" charset="0"/>
                <a:cs typeface="Courier New" pitchFamily="49" charset="0"/>
              </a:rPr>
              <a:t>mydata$bmi30 &lt;- log(mydata$bmi30)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 t="42" r="31395"/>
          <a:stretch>
            <a:fillRect/>
          </a:stretch>
        </p:blipFill>
        <p:spPr bwMode="auto">
          <a:xfrm>
            <a:off x="2143108" y="2071678"/>
            <a:ext cx="4214842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428596" y="357166"/>
            <a:ext cx="821537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dirty="0">
                <a:cs typeface="Courier New" pitchFamily="49" charset="0"/>
              </a:rPr>
              <a:t>Generando una variable que sea función de otra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transform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weight_double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=(weight0*2))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>
                <a:cs typeface="Courier New" pitchFamily="49" charset="0"/>
              </a:rPr>
              <a:t>Generando una variable que sea función de otras</a:t>
            </a:r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transform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weight_bmi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=(weight0/bmi0))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transform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mean_BMI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=(bmi0+bmi6+bmi12+bmi18+bmi24+bmi30+bmi36)/7 )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>
                <a:cs typeface="Courier New" pitchFamily="49" charset="0"/>
              </a:rPr>
              <a:t>Generando una variable que sea función condicional de otra</a:t>
            </a:r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ifelse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logic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, true, false)</a:t>
            </a:r>
            <a:r>
              <a:rPr lang="es-CL" b="1" dirty="0">
                <a:cs typeface="Courier New" pitchFamily="49" charset="0"/>
                <a:sym typeface="Wingdings" pitchFamily="2" charset="2"/>
              </a:rPr>
              <a:t> donde </a:t>
            </a:r>
            <a:r>
              <a:rPr lang="es-CL" b="1" dirty="0" err="1">
                <a:latin typeface="Courier New" pitchFamily="49" charset="0"/>
                <a:cs typeface="Courier New" pitchFamily="49" charset="0"/>
                <a:sym typeface="Wingdings" pitchFamily="2" charset="2"/>
              </a:rPr>
              <a:t>logic</a:t>
            </a:r>
            <a:r>
              <a:rPr lang="es-CL" b="1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 </a:t>
            </a:r>
            <a:r>
              <a:rPr lang="es-CL" b="1" dirty="0">
                <a:cs typeface="Courier New" pitchFamily="49" charset="0"/>
                <a:sym typeface="Wingdings" pitchFamily="2" charset="2"/>
              </a:rPr>
              <a:t>es la condición lógica a testear, </a:t>
            </a:r>
            <a:r>
              <a:rPr lang="es-CL" b="1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true</a:t>
            </a:r>
            <a:r>
              <a:rPr lang="es-CL" b="1" dirty="0">
                <a:cs typeface="Courier New" pitchFamily="49" charset="0"/>
                <a:sym typeface="Wingdings" pitchFamily="2" charset="2"/>
              </a:rPr>
              <a:t> es el valor que debe devolver satisfaciendo la condición lógica y </a:t>
            </a:r>
            <a:r>
              <a:rPr lang="es-CL" b="1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false</a:t>
            </a:r>
            <a:r>
              <a:rPr lang="es-CL" b="1" dirty="0">
                <a:cs typeface="Courier New" pitchFamily="49" charset="0"/>
                <a:sym typeface="Wingdings" pitchFamily="2" charset="2"/>
              </a:rPr>
              <a:t> el valor lógico cuando la condición es falsa.</a:t>
            </a:r>
          </a:p>
          <a:p>
            <a:endParaRPr lang="pt-BR" dirty="0">
              <a:latin typeface="Courier New" pitchFamily="49" charset="0"/>
              <a:cs typeface="Courier New" pitchFamily="49" charset="0"/>
            </a:endParaRPr>
          </a:p>
          <a:p>
            <a:r>
              <a:rPr lang="pt-BR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$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occup_m_s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factor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$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occup_m_s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endParaRPr lang="pt-BR" dirty="0">
              <a:latin typeface="Courier New" pitchFamily="49" charset="0"/>
              <a:cs typeface="Courier New" pitchFamily="49" charset="0"/>
            </a:endParaRPr>
          </a:p>
          <a:p>
            <a:r>
              <a:rPr lang="pt-BR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$educadas &lt;-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ifelse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$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occup_m_s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== 3, 1, 0 )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>
                <a:latin typeface="+mj-lt"/>
                <a:cs typeface="Courier New" pitchFamily="49" charset="0"/>
              </a:rPr>
              <a:t>Genera una variable que muestre a los empleos manuales como 1 y los no manuales como 0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mydata$manuales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ifelse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$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occup_m_s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==1 |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$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occup_m_s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==2, 1, 0 )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85720" y="214290"/>
            <a:ext cx="850112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dirty="0">
                <a:latin typeface="+mj-lt"/>
                <a:cs typeface="Courier New" pitchFamily="49" charset="0"/>
              </a:rPr>
              <a:t>Genera una variable que muestre a los individuos con padres </a:t>
            </a:r>
            <a:r>
              <a:rPr lang="es-CL" b="1" dirty="0">
                <a:solidFill>
                  <a:srgbClr val="FFC000"/>
                </a:solidFill>
                <a:latin typeface="+mj-lt"/>
                <a:cs typeface="Courier New" pitchFamily="49" charset="0"/>
              </a:rPr>
              <a:t>Y</a:t>
            </a:r>
            <a:r>
              <a:rPr lang="es-CL" b="1" dirty="0">
                <a:latin typeface="+mj-lt"/>
                <a:cs typeface="Courier New" pitchFamily="49" charset="0"/>
              </a:rPr>
              <a:t> madres sin actividades remuneradas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mydata$occup_p_s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&lt;- factor(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mydata$occup_p_s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mydata$no_rem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ifelse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mydata$occup_m_s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==1 &amp;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mydata$occup_p_s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==2, 1, 0 )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>
                <a:latin typeface="+mj-lt"/>
                <a:cs typeface="Courier New" pitchFamily="49" charset="0"/>
              </a:rPr>
              <a:t>Genera una variable que tenga el valor menor de una serie de variables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mydata$min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apply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[78:84], 1, min)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mydata$max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apply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[78:84], 1,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max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>
                <a:latin typeface="+mj-lt"/>
                <a:cs typeface="Courier New" pitchFamily="49" charset="0"/>
              </a:rPr>
              <a:t>Borrar una variable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mydata$max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&lt;- NULL</a:t>
            </a: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>
                <a:latin typeface="+mj-lt"/>
                <a:cs typeface="Courier New" pitchFamily="49" charset="0"/>
              </a:rPr>
              <a:t>Sólo quedarse con una variable</a:t>
            </a: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mydata$min</a:t>
            </a:r>
            <a:endParaRPr lang="es-CL" dirty="0">
              <a:latin typeface="Courier New" pitchFamily="49" charset="0"/>
              <a:cs typeface="Courier New" pitchFamily="49" charset="0"/>
            </a:endParaRPr>
          </a:p>
          <a:p>
            <a:endParaRPr lang="es-CL" dirty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>
                <a:latin typeface="+mj-lt"/>
                <a:cs typeface="Courier New" pitchFamily="49" charset="0"/>
              </a:rPr>
              <a:t>Se queda con un set de variables</a:t>
            </a:r>
          </a:p>
          <a:p>
            <a:r>
              <a:rPr lang="sv-SE" dirty="0">
                <a:latin typeface="Courier New" pitchFamily="49" charset="0"/>
                <a:cs typeface="Courier New" pitchFamily="49" charset="0"/>
              </a:rPr>
              <a:t>library(dplyr)</a:t>
            </a:r>
          </a:p>
          <a:p>
            <a:r>
              <a:rPr lang="sv-SE" dirty="0">
                <a:latin typeface="Courier New" pitchFamily="49" charset="0"/>
                <a:cs typeface="Courier New" pitchFamily="49" charset="0"/>
              </a:rPr>
              <a:t>df2 &lt;- subset(mydata, select = c(1,2,3))</a:t>
            </a:r>
          </a:p>
          <a:p>
            <a:r>
              <a:rPr lang="sv-SE" dirty="0">
                <a:latin typeface="Courier New" pitchFamily="49" charset="0"/>
                <a:cs typeface="Courier New" pitchFamily="49" charset="0"/>
              </a:rPr>
              <a:t>df2 &lt;- subset(mydata, select = c("WAZ0", "WAZ12","HAZ36"))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5360</TotalTime>
  <Words>2337</Words>
  <Application>Microsoft Office PowerPoint</Application>
  <PresentationFormat>Presentación en pantalla (4:3)</PresentationFormat>
  <Paragraphs>459</Paragraphs>
  <Slides>34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34</vt:i4>
      </vt:variant>
    </vt:vector>
  </HeadingPairs>
  <TitlesOfParts>
    <vt:vector size="35" baseType="lpstr">
      <vt:lpstr>Tema de Office</vt:lpstr>
      <vt:lpstr>Comandos R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Rodrigo</dc:creator>
  <cp:lastModifiedBy>Rodrigo Retamal</cp:lastModifiedBy>
  <cp:revision>466</cp:revision>
  <dcterms:created xsi:type="dcterms:W3CDTF">2018-01-09T20:18:43Z</dcterms:created>
  <dcterms:modified xsi:type="dcterms:W3CDTF">2022-08-03T21:10:19Z</dcterms:modified>
</cp:coreProperties>
</file>