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1" r:id="rId6"/>
    <p:sldId id="260" r:id="rId7"/>
    <p:sldId id="262" r:id="rId8"/>
    <p:sldId id="274" r:id="rId9"/>
    <p:sldId id="275" r:id="rId10"/>
    <p:sldId id="263" r:id="rId11"/>
    <p:sldId id="264" r:id="rId12"/>
    <p:sldId id="265" r:id="rId13"/>
    <p:sldId id="266" r:id="rId14"/>
    <p:sldId id="267" r:id="rId15"/>
    <p:sldId id="268" r:id="rId16"/>
    <p:sldId id="269" r:id="rId17"/>
    <p:sldId id="270" r:id="rId18"/>
    <p:sldId id="271" r:id="rId19"/>
    <p:sldId id="272" r:id="rId20"/>
    <p:sldId id="273" r:id="rId21"/>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varScale="1">
        <p:scale>
          <a:sx n="73" d="100"/>
          <a:sy n="73" d="100"/>
        </p:scale>
        <p:origin x="-1296"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2">
        <a:schemeClr val="bg2"/>
      </p:bgRef>
    </p:bg>
    <p:spTree>
      <p:nvGrpSpPr>
        <p:cNvPr id="1" name=""/>
        <p:cNvGrpSpPr/>
        <p:nvPr/>
      </p:nvGrpSpPr>
      <p:grpSpPr>
        <a:xfrm>
          <a:off x="0" y="0"/>
          <a:ext cx="0" cy="0"/>
          <a:chOff x="0" y="0"/>
          <a:chExt cx="0" cy="0"/>
        </a:xfrm>
      </p:grpSpPr>
      <p:sp>
        <p:nvSpPr>
          <p:cNvPr id="9" name="8 Rectángulo"/>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1 Título"/>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s-ES" smtClean="0"/>
              <a:t>Haga clic para modificar el estilo de título del patrón</a:t>
            </a:r>
            <a:endParaRPr kumimoji="0" lang="en-US"/>
          </a:p>
        </p:txBody>
      </p:sp>
      <p:sp>
        <p:nvSpPr>
          <p:cNvPr id="3" name="2 Subtítulo"/>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s-ES" smtClean="0"/>
              <a:t>Haga clic para modificar el estilo de subtítulo del patrón</a:t>
            </a:r>
            <a:endParaRPr kumimoji="0" lang="en-US"/>
          </a:p>
        </p:txBody>
      </p:sp>
      <p:sp>
        <p:nvSpPr>
          <p:cNvPr id="4" name="3 Marcador de fecha"/>
          <p:cNvSpPr>
            <a:spLocks noGrp="1"/>
          </p:cNvSpPr>
          <p:nvPr>
            <p:ph type="dt" sz="half" idx="10"/>
          </p:nvPr>
        </p:nvSpPr>
        <p:spPr/>
        <p:txBody>
          <a:bodyPr/>
          <a:lstStyle/>
          <a:p>
            <a:fld id="{7A847CFC-816F-41D0-AAC0-9BF4FEBC753E}" type="datetimeFigureOut">
              <a:rPr lang="es-ES" smtClean="0"/>
              <a:pPr/>
              <a:t>10/11/2020</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
        <p:nvSpPr>
          <p:cNvPr id="10" name="9 Rectángulo"/>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7A847CFC-816F-41D0-AAC0-9BF4FEBC753E}" type="datetimeFigureOut">
              <a:rPr lang="es-ES" smtClean="0"/>
              <a:pPr/>
              <a:t>10/11/2020</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9" name="8 Rectángulo"/>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8" name="7 Rectángulo"/>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1 Título vertical"/>
          <p:cNvSpPr>
            <a:spLocks noGrp="1"/>
          </p:cNvSpPr>
          <p:nvPr>
            <p:ph type="title" orient="vert"/>
          </p:nvPr>
        </p:nvSpPr>
        <p:spPr>
          <a:xfrm>
            <a:off x="6781800" y="274640"/>
            <a:ext cx="1905000" cy="5851525"/>
          </a:xfrm>
        </p:spPr>
        <p:txBody>
          <a:bodyPr vert="eaVert"/>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304800"/>
            <a:ext cx="6019800" cy="5851525"/>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7A847CFC-816F-41D0-AAC0-9BF4FEBC753E}" type="datetimeFigureOut">
              <a:rPr lang="es-ES" smtClean="0"/>
              <a:pPr/>
              <a:t>10/11/2020</a:t>
            </a:fld>
            <a:endParaRPr lang="es-ES"/>
          </a:p>
        </p:txBody>
      </p:sp>
      <p:sp>
        <p:nvSpPr>
          <p:cNvPr id="5" name="4 Marcador de pie de página"/>
          <p:cNvSpPr>
            <a:spLocks noGrp="1"/>
          </p:cNvSpPr>
          <p:nvPr>
            <p:ph type="ftr" sz="quarter" idx="11"/>
          </p:nvPr>
        </p:nvSpPr>
        <p:spPr>
          <a:xfrm>
            <a:off x="2640597" y="6377459"/>
            <a:ext cx="3836404" cy="365125"/>
          </a:xfrm>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155448"/>
            <a:ext cx="8229600" cy="1252728"/>
          </a:xfrm>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7A847CFC-816F-41D0-AAC0-9BF4FEBC753E}" type="datetimeFigureOut">
              <a:rPr lang="es-ES" smtClean="0"/>
              <a:pPr/>
              <a:t>10/11/2020</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2">
        <a:schemeClr val="bg2"/>
      </p:bgRef>
    </p:bg>
    <p:spTree>
      <p:nvGrpSpPr>
        <p:cNvPr id="1" name=""/>
        <p:cNvGrpSpPr/>
        <p:nvPr/>
      </p:nvGrpSpPr>
      <p:grpSpPr>
        <a:xfrm>
          <a:off x="0" y="0"/>
          <a:ext cx="0" cy="0"/>
          <a:chOff x="0" y="0"/>
          <a:chExt cx="0" cy="0"/>
        </a:xfrm>
      </p:grpSpPr>
      <p:sp>
        <p:nvSpPr>
          <p:cNvPr id="9" name="8 Rectángulo"/>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12" name="11 Rectángulo"/>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1 Título"/>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p>
            <a:fld id="{7A847CFC-816F-41D0-AAC0-9BF4FEBC753E}" type="datetimeFigureOut">
              <a:rPr lang="es-ES" smtClean="0"/>
              <a:pPr/>
              <a:t>10/11/2020</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7A847CFC-816F-41D0-AAC0-9BF4FEBC753E}" type="datetimeFigureOut">
              <a:rPr lang="es-ES" smtClean="0"/>
              <a:pPr/>
              <a:t>10/11/2020</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s-ES" smtClean="0"/>
              <a:t>Haga clic para modificar el estilo de texto del patrón</a:t>
            </a:r>
          </a:p>
        </p:txBody>
      </p:sp>
      <p:sp>
        <p:nvSpPr>
          <p:cNvPr id="4" name="3 Marcador de contenido"/>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texto"/>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s-ES" smtClean="0"/>
              <a:t>Haga clic para modificar el estilo de texto del patrón</a:t>
            </a:r>
          </a:p>
        </p:txBody>
      </p:sp>
      <p:sp>
        <p:nvSpPr>
          <p:cNvPr id="6" name="5 Marcador de contenido"/>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p>
            <a:fld id="{7A847CFC-816F-41D0-AAC0-9BF4FEBC753E}" type="datetimeFigureOut">
              <a:rPr lang="es-ES" smtClean="0"/>
              <a:pPr/>
              <a:t>10/11/2020</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7A847CFC-816F-41D0-AAC0-9BF4FEBC753E}" type="datetimeFigureOut">
              <a:rPr lang="es-ES" smtClean="0"/>
              <a:pPr/>
              <a:t>10/11/2020</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7A847CFC-816F-41D0-AAC0-9BF4FEBC753E}" type="datetimeFigureOut">
              <a:rPr lang="es-ES" smtClean="0"/>
              <a:pPr/>
              <a:t>10/11/2020</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texto"/>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p:txBody>
          <a:bodyPr/>
          <a:lstStyle/>
          <a:p>
            <a:fld id="{7A847CFC-816F-41D0-AAC0-9BF4FEBC753E}" type="datetimeFigureOut">
              <a:rPr lang="es-ES" smtClean="0"/>
              <a:pPr/>
              <a:t>10/11/2020</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
        <p:nvSpPr>
          <p:cNvPr id="12" name="11 Rectángulo"/>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8 Rectángulo"/>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s-ES" smtClean="0"/>
              <a:t>Haga clic en el icono para agregar una imagen</a:t>
            </a:r>
            <a:endParaRPr kumimoji="0" lang="en-US" dirty="0"/>
          </a:p>
        </p:txBody>
      </p:sp>
      <p:sp>
        <p:nvSpPr>
          <p:cNvPr id="4" name="3 Marcador de texto"/>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a:xfrm>
            <a:off x="164592" y="1170432"/>
            <a:ext cx="2523744" cy="201168"/>
          </a:xfrm>
        </p:spPr>
        <p:txBody>
          <a:bodyPr/>
          <a:lstStyle/>
          <a:p>
            <a:fld id="{7A847CFC-816F-41D0-AAC0-9BF4FEBC753E}" type="datetimeFigureOut">
              <a:rPr lang="es-ES" smtClean="0"/>
              <a:pPr/>
              <a:t>10/11/2020</a:t>
            </a:fld>
            <a:endParaRPr lang="es-ES"/>
          </a:p>
        </p:txBody>
      </p:sp>
      <p:sp>
        <p:nvSpPr>
          <p:cNvPr id="11" name="10 Rectángulo"/>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8 Rectángulo"/>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6" name="5 Marcador de pie de página"/>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es-ES"/>
          </a:p>
        </p:txBody>
      </p:sp>
      <p:sp>
        <p:nvSpPr>
          <p:cNvPr id="7" name="6 Marcador de número de diapositiva"/>
          <p:cNvSpPr>
            <a:spLocks noGrp="1"/>
          </p:cNvSpPr>
          <p:nvPr>
            <p:ph type="sldNum" sz="quarter" idx="12"/>
          </p:nvPr>
        </p:nvSpPr>
        <p:spPr>
          <a:xfrm>
            <a:off x="8339328" y="1170432"/>
            <a:ext cx="733864" cy="201168"/>
          </a:xfrm>
        </p:spPr>
        <p:txBody>
          <a:bodyPr/>
          <a:lstStyle/>
          <a:p>
            <a:fld id="{132FADFE-3B8F-471C-ABF0-DBC7717ECBBC}" type="slidenum">
              <a:rPr lang="es-ES" smtClean="0"/>
              <a:pPr/>
              <a:t>‹Nº›</a:t>
            </a:fld>
            <a:endParaRPr lang="es-E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9 Rectángulo"/>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7" name="6 Rectángulo"/>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1 Marcador de título"/>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1775191"/>
            <a:ext cx="8229600" cy="4625609"/>
          </a:xfrm>
          <a:prstGeom prst="rect">
            <a:avLst/>
          </a:prstGeom>
        </p:spPr>
        <p:txBody>
          <a:bodyPr vert="horz" lIns="54864" tIns="91440" rtlCol="0">
            <a:normAutofit/>
          </a:bodyPr>
          <a:lstStyle>
            <a:extLst/>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4" name="3 Marcador de fecha"/>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7A847CFC-816F-41D0-AAC0-9BF4FEBC753E}" type="datetimeFigureOut">
              <a:rPr lang="es-ES" smtClean="0"/>
              <a:pPr/>
              <a:t>10/11/2020</a:t>
            </a:fld>
            <a:endParaRPr lang="es-ES"/>
          </a:p>
        </p:txBody>
      </p:sp>
      <p:sp>
        <p:nvSpPr>
          <p:cNvPr id="5" name="4 Marcador de pie de página"/>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es-ES"/>
          </a:p>
        </p:txBody>
      </p:sp>
      <p:sp>
        <p:nvSpPr>
          <p:cNvPr id="6" name="5 Marcador de número de diapositiva"/>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132FADFE-3B8F-471C-ABF0-DBC7717ECBBC}" type="slidenum">
              <a:rPr lang="es-ES" smtClean="0"/>
              <a:pPr/>
              <a:t>‹Nº›</a:t>
            </a:fld>
            <a:endParaRPr lang="es-E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1857364"/>
            <a:ext cx="8077200" cy="1673352"/>
          </a:xfrm>
        </p:spPr>
        <p:txBody>
          <a:bodyPr/>
          <a:lstStyle/>
          <a:p>
            <a:r>
              <a:rPr lang="es-CL" dirty="0" smtClean="0"/>
              <a:t>Sesión 8</a:t>
            </a:r>
            <a:endParaRPr lang="es-CL" dirty="0"/>
          </a:p>
        </p:txBody>
      </p:sp>
      <p:sp>
        <p:nvSpPr>
          <p:cNvPr id="3" name="2 Subtítulo"/>
          <p:cNvSpPr>
            <a:spLocks noGrp="1"/>
          </p:cNvSpPr>
          <p:nvPr>
            <p:ph type="subTitle" idx="1"/>
          </p:nvPr>
        </p:nvSpPr>
        <p:spPr>
          <a:xfrm>
            <a:off x="428596" y="1500756"/>
            <a:ext cx="8077200" cy="1499616"/>
          </a:xfrm>
        </p:spPr>
        <p:txBody>
          <a:bodyPr/>
          <a:lstStyle/>
          <a:p>
            <a:r>
              <a:rPr lang="es-CL" b="1" dirty="0" smtClean="0"/>
              <a:t>ANOVA</a:t>
            </a:r>
          </a:p>
        </p:txBody>
      </p:sp>
      <p:sp>
        <p:nvSpPr>
          <p:cNvPr id="4" name="3 Rectángulo"/>
          <p:cNvSpPr/>
          <p:nvPr/>
        </p:nvSpPr>
        <p:spPr>
          <a:xfrm>
            <a:off x="500034" y="3071810"/>
            <a:ext cx="7715304" cy="1015663"/>
          </a:xfrm>
          <a:prstGeom prst="rect">
            <a:avLst/>
          </a:prstGeom>
        </p:spPr>
        <p:txBody>
          <a:bodyPr wrap="square">
            <a:spAutoFit/>
          </a:bodyPr>
          <a:lstStyle/>
          <a:p>
            <a:r>
              <a:rPr lang="es-CL" sz="2000" dirty="0" smtClean="0"/>
              <a:t>Generalidades: </a:t>
            </a:r>
            <a:r>
              <a:rPr lang="es-CL" sz="2000" dirty="0" err="1" smtClean="0"/>
              <a:t>linearización</a:t>
            </a:r>
            <a:r>
              <a:rPr lang="es-CL" sz="2000" dirty="0" smtClean="0"/>
              <a:t> de variables. Variables dependientes e independientes; variables de interés y </a:t>
            </a:r>
            <a:r>
              <a:rPr lang="es-CL" sz="2000" dirty="0" err="1" smtClean="0"/>
              <a:t>confusoras</a:t>
            </a:r>
            <a:r>
              <a:rPr lang="es-CL" sz="2000" dirty="0" smtClean="0"/>
              <a:t>. ANOVA de una y más vías. Control de variables continuas y categóricas.</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928662" y="214290"/>
            <a:ext cx="7215238" cy="1477328"/>
          </a:xfrm>
          <a:prstGeom prst="rect">
            <a:avLst/>
          </a:prstGeom>
          <a:noFill/>
        </p:spPr>
        <p:txBody>
          <a:bodyPr wrap="square" rtlCol="0">
            <a:spAutoFit/>
          </a:bodyPr>
          <a:lstStyle/>
          <a:p>
            <a:pPr algn="ctr"/>
            <a:r>
              <a:rPr lang="es-CL" b="1" dirty="0" smtClean="0"/>
              <a:t>¿Y si tenemos más de dos categorías?</a:t>
            </a:r>
          </a:p>
          <a:p>
            <a:endParaRPr lang="es-CL" b="1" dirty="0" smtClean="0"/>
          </a:p>
          <a:p>
            <a:r>
              <a:rPr lang="es-CL" b="1" dirty="0" smtClean="0"/>
              <a:t>Se puede hacer solo ANOVA (no test t de </a:t>
            </a:r>
            <a:r>
              <a:rPr lang="es-CL" b="1" dirty="0" err="1" smtClean="0"/>
              <a:t>Student</a:t>
            </a:r>
            <a:r>
              <a:rPr lang="es-CL" b="1" dirty="0" smtClean="0"/>
              <a:t>)</a:t>
            </a:r>
          </a:p>
          <a:p>
            <a:r>
              <a:rPr lang="es-CL" b="1" dirty="0" err="1" smtClean="0"/>
              <a:t>P.e.</a:t>
            </a:r>
            <a:r>
              <a:rPr lang="es-CL" b="1" dirty="0" smtClean="0"/>
              <a:t> ¿La edad de inicio de consumo de leche de fórmula </a:t>
            </a:r>
            <a:r>
              <a:rPr lang="es-CL" b="1" dirty="0" smtClean="0"/>
              <a:t>explica el </a:t>
            </a:r>
            <a:r>
              <a:rPr lang="es-CL" b="1" dirty="0" smtClean="0"/>
              <a:t>peso para la talla en lactantes de 36 meses?</a:t>
            </a:r>
            <a:endParaRPr lang="es-CL" b="1" dirty="0"/>
          </a:p>
        </p:txBody>
      </p:sp>
      <p:sp>
        <p:nvSpPr>
          <p:cNvPr id="3" name="2 Rectángulo"/>
          <p:cNvSpPr/>
          <p:nvPr/>
        </p:nvSpPr>
        <p:spPr>
          <a:xfrm>
            <a:off x="1142976" y="2000240"/>
            <a:ext cx="6500858" cy="646331"/>
          </a:xfrm>
          <a:prstGeom prst="rect">
            <a:avLst/>
          </a:prstGeom>
        </p:spPr>
        <p:txBody>
          <a:bodyPr wrap="square">
            <a:spAutoFit/>
          </a:bodyPr>
          <a:lstStyle/>
          <a:p>
            <a:r>
              <a:rPr lang="es-CL" b="1" dirty="0" smtClean="0">
                <a:latin typeface="Courier New" pitchFamily="49" charset="0"/>
                <a:cs typeface="Courier New" pitchFamily="49" charset="0"/>
              </a:rPr>
              <a:t>res.aov &lt;- </a:t>
            </a:r>
            <a:r>
              <a:rPr lang="es-CL" b="1" dirty="0" err="1" smtClean="0">
                <a:latin typeface="Courier New" pitchFamily="49" charset="0"/>
                <a:cs typeface="Courier New" pitchFamily="49" charset="0"/>
              </a:rPr>
              <a:t>aov</a:t>
            </a:r>
            <a:r>
              <a:rPr lang="es-CL" b="1" dirty="0" smtClean="0">
                <a:latin typeface="Courier New" pitchFamily="49" charset="0"/>
                <a:cs typeface="Courier New" pitchFamily="49" charset="0"/>
              </a:rPr>
              <a:t>(WHZ36 ~ </a:t>
            </a:r>
            <a:r>
              <a:rPr lang="es-CL" b="1" dirty="0" err="1" smtClean="0">
                <a:latin typeface="Courier New" pitchFamily="49" charset="0"/>
                <a:cs typeface="Courier New" pitchFamily="49" charset="0"/>
              </a:rPr>
              <a:t>milk_s</a:t>
            </a:r>
            <a:r>
              <a:rPr lang="es-CL" b="1" dirty="0" smtClean="0">
                <a:latin typeface="Courier New" pitchFamily="49" charset="0"/>
                <a:cs typeface="Courier New" pitchFamily="49" charset="0"/>
              </a:rPr>
              <a:t>, data = </a:t>
            </a:r>
            <a:r>
              <a:rPr lang="es-CL" b="1" dirty="0" err="1" smtClean="0">
                <a:latin typeface="Courier New" pitchFamily="49" charset="0"/>
                <a:cs typeface="Courier New" pitchFamily="49" charset="0"/>
              </a:rPr>
              <a:t>mydata</a:t>
            </a:r>
            <a:r>
              <a:rPr lang="es-CL" b="1" dirty="0" smtClean="0">
                <a:latin typeface="Courier New" pitchFamily="49" charset="0"/>
                <a:cs typeface="Courier New" pitchFamily="49" charset="0"/>
              </a:rPr>
              <a:t>)</a:t>
            </a:r>
          </a:p>
          <a:p>
            <a:r>
              <a:rPr lang="es-CL" b="1" dirty="0" err="1" smtClean="0">
                <a:latin typeface="Courier New" pitchFamily="49" charset="0"/>
                <a:cs typeface="Courier New" pitchFamily="49" charset="0"/>
              </a:rPr>
              <a:t>summary</a:t>
            </a:r>
            <a:r>
              <a:rPr lang="es-CL" b="1" dirty="0" smtClean="0">
                <a:latin typeface="Courier New" pitchFamily="49" charset="0"/>
                <a:cs typeface="Courier New" pitchFamily="49" charset="0"/>
              </a:rPr>
              <a:t>(res.aov)</a:t>
            </a:r>
            <a:endParaRPr lang="es-CL" b="1" dirty="0">
              <a:latin typeface="Courier New" pitchFamily="49" charset="0"/>
              <a:cs typeface="Courier New" pitchFamily="49" charset="0"/>
            </a:endParaRPr>
          </a:p>
        </p:txBody>
      </p:sp>
      <p:sp>
        <p:nvSpPr>
          <p:cNvPr id="4" name="3 Rectángulo"/>
          <p:cNvSpPr/>
          <p:nvPr/>
        </p:nvSpPr>
        <p:spPr>
          <a:xfrm>
            <a:off x="428596" y="3023242"/>
            <a:ext cx="8072494" cy="1477328"/>
          </a:xfrm>
          <a:prstGeom prst="rect">
            <a:avLst/>
          </a:prstGeom>
        </p:spPr>
        <p:txBody>
          <a:bodyPr wrap="square">
            <a:spAutoFit/>
          </a:bodyPr>
          <a:lstStyle/>
          <a:p>
            <a:r>
              <a:rPr lang="en-US" b="1" dirty="0" smtClean="0">
                <a:latin typeface="Calibri" pitchFamily="34" charset="0"/>
                <a:cs typeface="Calibri" pitchFamily="34" charset="0"/>
              </a:rPr>
              <a:t>		</a:t>
            </a:r>
            <a:r>
              <a:rPr lang="en-US" b="1" dirty="0" err="1" smtClean="0">
                <a:latin typeface="Calibri" pitchFamily="34" charset="0"/>
                <a:cs typeface="Calibri" pitchFamily="34" charset="0"/>
              </a:rPr>
              <a:t>Df</a:t>
            </a:r>
            <a:r>
              <a:rPr lang="en-US" b="1" dirty="0" smtClean="0">
                <a:latin typeface="Calibri" pitchFamily="34" charset="0"/>
                <a:cs typeface="Calibri" pitchFamily="34" charset="0"/>
              </a:rPr>
              <a:t>		Sum Sq	Mean Sq	F value	Pr(&gt;F)   </a:t>
            </a:r>
          </a:p>
          <a:p>
            <a:r>
              <a:rPr lang="en-US" b="1" dirty="0" err="1" smtClean="0">
                <a:latin typeface="Calibri" pitchFamily="34" charset="0"/>
                <a:cs typeface="Calibri" pitchFamily="34" charset="0"/>
              </a:rPr>
              <a:t>milk_s</a:t>
            </a:r>
            <a:r>
              <a:rPr lang="en-US" b="1" dirty="0" smtClean="0">
                <a:latin typeface="Calibri" pitchFamily="34" charset="0"/>
                <a:cs typeface="Calibri" pitchFamily="34" charset="0"/>
              </a:rPr>
              <a:t>		1		9.6	9.621	8.238	0.00419 **</a:t>
            </a:r>
          </a:p>
          <a:p>
            <a:r>
              <a:rPr lang="en-US" b="1" dirty="0" smtClean="0">
                <a:latin typeface="Calibri" pitchFamily="34" charset="0"/>
                <a:cs typeface="Calibri" pitchFamily="34" charset="0"/>
              </a:rPr>
              <a:t>Residuals		998 1165.4   	1.168                   </a:t>
            </a:r>
          </a:p>
          <a:p>
            <a:r>
              <a:rPr lang="en-US" b="1" dirty="0" smtClean="0">
                <a:latin typeface="Calibri" pitchFamily="34" charset="0"/>
                <a:cs typeface="Calibri" pitchFamily="34" charset="0"/>
              </a:rPr>
              <a:t>---</a:t>
            </a:r>
          </a:p>
          <a:p>
            <a:r>
              <a:rPr lang="en-US" b="1" dirty="0" err="1" smtClean="0">
                <a:latin typeface="Calibri" pitchFamily="34" charset="0"/>
                <a:cs typeface="Calibri" pitchFamily="34" charset="0"/>
              </a:rPr>
              <a:t>Signif</a:t>
            </a:r>
            <a:r>
              <a:rPr lang="en-US" b="1" dirty="0" smtClean="0">
                <a:latin typeface="Calibri" pitchFamily="34" charset="0"/>
                <a:cs typeface="Calibri" pitchFamily="34" charset="0"/>
              </a:rPr>
              <a:t>. codes:  0 ‘***’ 0.001 ‘**’ 0.01 ‘*’ 0.05 ‘.’ 0.1 ‘ ’ 1</a:t>
            </a:r>
            <a:endParaRPr lang="es-CL" b="1" dirty="0">
              <a:latin typeface="Calibri" pitchFamily="34" charset="0"/>
              <a:cs typeface="Calibri" pitchFamily="34" charset="0"/>
            </a:endParaRPr>
          </a:p>
        </p:txBody>
      </p:sp>
      <p:sp>
        <p:nvSpPr>
          <p:cNvPr id="5" name="4 CuadroTexto"/>
          <p:cNvSpPr txBox="1"/>
          <p:nvPr/>
        </p:nvSpPr>
        <p:spPr>
          <a:xfrm>
            <a:off x="285720" y="4714884"/>
            <a:ext cx="8501122" cy="923330"/>
          </a:xfrm>
          <a:prstGeom prst="rect">
            <a:avLst/>
          </a:prstGeom>
          <a:noFill/>
        </p:spPr>
        <p:txBody>
          <a:bodyPr wrap="square" rtlCol="0">
            <a:spAutoFit/>
          </a:bodyPr>
          <a:lstStyle/>
          <a:p>
            <a:r>
              <a:rPr lang="es-CL" b="1" dirty="0" smtClean="0">
                <a:latin typeface="Calibri" pitchFamily="34" charset="0"/>
                <a:cs typeface="Calibri" pitchFamily="34" charset="0"/>
              </a:rPr>
              <a:t>El resultado del ANOVA fue significativo, indicando que existe una asociación significativa entre la edad de inicio de la leche materna y el peso para la talla en lactantes de 36 meses.</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357158" y="71414"/>
            <a:ext cx="8215370" cy="1200329"/>
          </a:xfrm>
          <a:prstGeom prst="rect">
            <a:avLst/>
          </a:prstGeom>
        </p:spPr>
        <p:txBody>
          <a:bodyPr wrap="square">
            <a:spAutoFit/>
          </a:bodyPr>
          <a:lstStyle/>
          <a:p>
            <a:r>
              <a:rPr lang="es-CL" b="1" dirty="0" smtClean="0">
                <a:latin typeface="Calibri" pitchFamily="34" charset="0"/>
                <a:cs typeface="Calibri" pitchFamily="34" charset="0"/>
              </a:rPr>
              <a:t>Sin embargo, no conocemos cómo se da esta relación ¿Los lactantes que empezaron a consumir más temprano leche de fórmula tienen SIGNIFICATIVAMENTE mayor WHZ que los lactantes que empezaron a consumir leche de fórmula más tardíamente?</a:t>
            </a:r>
            <a:endParaRPr lang="es-CL" b="1" dirty="0">
              <a:latin typeface="Calibri" pitchFamily="34" charset="0"/>
              <a:cs typeface="Calibri" pitchFamily="34" charset="0"/>
            </a:endParaRPr>
          </a:p>
        </p:txBody>
      </p:sp>
      <p:pic>
        <p:nvPicPr>
          <p:cNvPr id="3074" name="Picture 2"/>
          <p:cNvPicPr>
            <a:picLocks noChangeAspect="1" noChangeArrowheads="1"/>
          </p:cNvPicPr>
          <p:nvPr/>
        </p:nvPicPr>
        <p:blipFill>
          <a:blip r:embed="rId2" cstate="print"/>
          <a:srcRect/>
          <a:stretch>
            <a:fillRect/>
          </a:stretch>
        </p:blipFill>
        <p:spPr bwMode="auto">
          <a:xfrm>
            <a:off x="3571867" y="937562"/>
            <a:ext cx="5286413" cy="5278464"/>
          </a:xfrm>
          <a:prstGeom prst="rect">
            <a:avLst/>
          </a:prstGeom>
          <a:noFill/>
          <a:ln w="9525">
            <a:noFill/>
            <a:miter lim="800000"/>
            <a:headEnd/>
            <a:tailEnd/>
          </a:ln>
          <a:effectLst/>
        </p:spPr>
      </p:pic>
      <p:sp>
        <p:nvSpPr>
          <p:cNvPr id="4" name="3 CuadroTexto"/>
          <p:cNvSpPr txBox="1"/>
          <p:nvPr/>
        </p:nvSpPr>
        <p:spPr>
          <a:xfrm>
            <a:off x="357158" y="1635765"/>
            <a:ext cx="2918698" cy="2585323"/>
          </a:xfrm>
          <a:prstGeom prst="rect">
            <a:avLst/>
          </a:prstGeom>
          <a:noFill/>
        </p:spPr>
        <p:txBody>
          <a:bodyPr wrap="square" rtlCol="0">
            <a:spAutoFit/>
          </a:bodyPr>
          <a:lstStyle/>
          <a:p>
            <a:r>
              <a:rPr lang="es-CL" b="1" dirty="0" smtClean="0"/>
              <a:t>El gráfico nos permite intuir que mientras más temprano los lactantes comenzaron a consumir leche de fórmula mayor peso para la talla tuvieron. Pero no tenemos una prueba estadística que corrobore esta afirmación.</a:t>
            </a:r>
            <a:endParaRPr lang="es-CL" b="1" dirty="0"/>
          </a:p>
        </p:txBody>
      </p:sp>
      <p:sp>
        <p:nvSpPr>
          <p:cNvPr id="5" name="4 Rectángulo"/>
          <p:cNvSpPr/>
          <p:nvPr/>
        </p:nvSpPr>
        <p:spPr>
          <a:xfrm>
            <a:off x="285720" y="4572008"/>
            <a:ext cx="3500462" cy="2031325"/>
          </a:xfrm>
          <a:prstGeom prst="rect">
            <a:avLst/>
          </a:prstGeom>
        </p:spPr>
        <p:txBody>
          <a:bodyPr wrap="square">
            <a:spAutoFit/>
          </a:bodyPr>
          <a:lstStyle/>
          <a:p>
            <a:r>
              <a:rPr lang="es-CL" b="1" dirty="0" err="1" smtClean="0">
                <a:latin typeface="Courier New" pitchFamily="49" charset="0"/>
                <a:cs typeface="Courier New" pitchFamily="49" charset="0"/>
              </a:rPr>
              <a:t>ggplot</a:t>
            </a:r>
            <a:r>
              <a:rPr lang="es-CL" b="1" dirty="0" smtClean="0">
                <a:latin typeface="Courier New" pitchFamily="49" charset="0"/>
                <a:cs typeface="Courier New" pitchFamily="49" charset="0"/>
              </a:rPr>
              <a:t>(</a:t>
            </a:r>
            <a:r>
              <a:rPr lang="es-CL" b="1" dirty="0" err="1" smtClean="0">
                <a:latin typeface="Courier New" pitchFamily="49" charset="0"/>
                <a:cs typeface="Courier New" pitchFamily="49" charset="0"/>
              </a:rPr>
              <a:t>mydata</a:t>
            </a:r>
            <a:r>
              <a:rPr lang="es-CL" b="1" dirty="0" smtClean="0">
                <a:latin typeface="Courier New" pitchFamily="49" charset="0"/>
                <a:cs typeface="Courier New" pitchFamily="49" charset="0"/>
              </a:rPr>
              <a:t>, aes(x=</a:t>
            </a:r>
            <a:r>
              <a:rPr lang="es-CL" b="1" dirty="0" err="1" smtClean="0">
                <a:latin typeface="Courier New" pitchFamily="49" charset="0"/>
                <a:cs typeface="Courier New" pitchFamily="49" charset="0"/>
              </a:rPr>
              <a:t>as.factor</a:t>
            </a:r>
            <a:r>
              <a:rPr lang="es-CL" b="1" dirty="0" smtClean="0">
                <a:latin typeface="Courier New" pitchFamily="49" charset="0"/>
                <a:cs typeface="Courier New" pitchFamily="49" charset="0"/>
              </a:rPr>
              <a:t>(</a:t>
            </a:r>
            <a:r>
              <a:rPr lang="es-CL" b="1" dirty="0" err="1" smtClean="0">
                <a:latin typeface="Courier New" pitchFamily="49" charset="0"/>
                <a:cs typeface="Courier New" pitchFamily="49" charset="0"/>
              </a:rPr>
              <a:t>mydata$milk_s</a:t>
            </a:r>
            <a:r>
              <a:rPr lang="es-CL" b="1" dirty="0" smtClean="0">
                <a:latin typeface="Courier New" pitchFamily="49" charset="0"/>
                <a:cs typeface="Courier New" pitchFamily="49" charset="0"/>
              </a:rPr>
              <a:t>), y=WHZ36)) + </a:t>
            </a:r>
          </a:p>
          <a:p>
            <a:r>
              <a:rPr lang="es-CL" b="1" dirty="0" smtClean="0">
                <a:latin typeface="Courier New" pitchFamily="49" charset="0"/>
                <a:cs typeface="Courier New" pitchFamily="49" charset="0"/>
              </a:rPr>
              <a:t>    </a:t>
            </a:r>
            <a:r>
              <a:rPr lang="es-CL" b="1" dirty="0" err="1" smtClean="0">
                <a:latin typeface="Courier New" pitchFamily="49" charset="0"/>
                <a:cs typeface="Courier New" pitchFamily="49" charset="0"/>
              </a:rPr>
              <a:t>geom_boxplot</a:t>
            </a:r>
            <a:r>
              <a:rPr lang="es-CL" b="1" dirty="0" smtClean="0">
                <a:latin typeface="Courier New" pitchFamily="49" charset="0"/>
                <a:cs typeface="Courier New" pitchFamily="49" charset="0"/>
              </a:rPr>
              <a:t>(</a:t>
            </a:r>
            <a:r>
              <a:rPr lang="es-CL" b="1" dirty="0" err="1" smtClean="0">
                <a:latin typeface="Courier New" pitchFamily="49" charset="0"/>
                <a:cs typeface="Courier New" pitchFamily="49" charset="0"/>
              </a:rPr>
              <a:t>fill</a:t>
            </a:r>
            <a:r>
              <a:rPr lang="es-CL" b="1" dirty="0" smtClean="0">
                <a:latin typeface="Courier New" pitchFamily="49" charset="0"/>
                <a:cs typeface="Courier New" pitchFamily="49" charset="0"/>
              </a:rPr>
              <a:t>="</a:t>
            </a:r>
            <a:r>
              <a:rPr lang="es-CL" b="1" dirty="0" err="1" smtClean="0">
                <a:latin typeface="Courier New" pitchFamily="49" charset="0"/>
                <a:cs typeface="Courier New" pitchFamily="49" charset="0"/>
              </a:rPr>
              <a:t>slateblue</a:t>
            </a:r>
            <a:r>
              <a:rPr lang="es-CL" b="1" dirty="0" smtClean="0">
                <a:latin typeface="Courier New" pitchFamily="49" charset="0"/>
                <a:cs typeface="Courier New" pitchFamily="49" charset="0"/>
              </a:rPr>
              <a:t>", </a:t>
            </a:r>
            <a:r>
              <a:rPr lang="es-CL" b="1" dirty="0" err="1" smtClean="0">
                <a:latin typeface="Courier New" pitchFamily="49" charset="0"/>
                <a:cs typeface="Courier New" pitchFamily="49" charset="0"/>
              </a:rPr>
              <a:t>alpha</a:t>
            </a:r>
            <a:r>
              <a:rPr lang="es-CL" b="1" dirty="0" smtClean="0">
                <a:latin typeface="Courier New" pitchFamily="49" charset="0"/>
                <a:cs typeface="Courier New" pitchFamily="49" charset="0"/>
              </a:rPr>
              <a:t>=0.2) + </a:t>
            </a:r>
          </a:p>
          <a:p>
            <a:r>
              <a:rPr lang="es-CL" b="1" dirty="0" smtClean="0">
                <a:latin typeface="Courier New" pitchFamily="49" charset="0"/>
                <a:cs typeface="Courier New" pitchFamily="49" charset="0"/>
              </a:rPr>
              <a:t>    </a:t>
            </a:r>
            <a:r>
              <a:rPr lang="es-CL" b="1" dirty="0" err="1" smtClean="0">
                <a:latin typeface="Courier New" pitchFamily="49" charset="0"/>
                <a:cs typeface="Courier New" pitchFamily="49" charset="0"/>
              </a:rPr>
              <a:t>xlab</a:t>
            </a:r>
            <a:r>
              <a:rPr lang="es-CL" b="1" dirty="0" smtClean="0">
                <a:latin typeface="Courier New" pitchFamily="49" charset="0"/>
                <a:cs typeface="Courier New" pitchFamily="49" charset="0"/>
              </a:rPr>
              <a:t>("</a:t>
            </a:r>
            <a:r>
              <a:rPr lang="es-CL" b="1" dirty="0" err="1" smtClean="0">
                <a:latin typeface="Courier New" pitchFamily="49" charset="0"/>
                <a:cs typeface="Courier New" pitchFamily="49" charset="0"/>
              </a:rPr>
              <a:t>Age</a:t>
            </a:r>
            <a:r>
              <a:rPr lang="es-CL" b="1" dirty="0" smtClean="0">
                <a:latin typeface="Courier New" pitchFamily="49" charset="0"/>
                <a:cs typeface="Courier New" pitchFamily="49" charset="0"/>
              </a:rPr>
              <a:t> of </a:t>
            </a:r>
            <a:r>
              <a:rPr lang="es-CL" b="1" dirty="0" err="1" smtClean="0">
                <a:latin typeface="Courier New" pitchFamily="49" charset="0"/>
                <a:cs typeface="Courier New" pitchFamily="49" charset="0"/>
              </a:rPr>
              <a:t>giving</a:t>
            </a:r>
            <a:r>
              <a:rPr lang="es-CL" b="1" dirty="0" smtClean="0">
                <a:latin typeface="Courier New" pitchFamily="49" charset="0"/>
                <a:cs typeface="Courier New" pitchFamily="49" charset="0"/>
              </a:rPr>
              <a:t> formula-</a:t>
            </a:r>
            <a:r>
              <a:rPr lang="es-CL" b="1" dirty="0" err="1" smtClean="0">
                <a:latin typeface="Courier New" pitchFamily="49" charset="0"/>
                <a:cs typeface="Courier New" pitchFamily="49" charset="0"/>
              </a:rPr>
              <a:t>based</a:t>
            </a:r>
            <a:r>
              <a:rPr lang="es-CL" b="1" dirty="0" smtClean="0">
                <a:latin typeface="Courier New" pitchFamily="49" charset="0"/>
                <a:cs typeface="Courier New" pitchFamily="49" charset="0"/>
              </a:rPr>
              <a:t> </a:t>
            </a:r>
            <a:r>
              <a:rPr lang="es-CL" b="1" dirty="0" err="1" smtClean="0">
                <a:latin typeface="Courier New" pitchFamily="49" charset="0"/>
                <a:cs typeface="Courier New" pitchFamily="49" charset="0"/>
              </a:rPr>
              <a:t>milk</a:t>
            </a:r>
            <a:r>
              <a:rPr lang="es-CL" b="1" dirty="0" smtClean="0">
                <a:latin typeface="Courier New" pitchFamily="49" charset="0"/>
                <a:cs typeface="Courier New" pitchFamily="49" charset="0"/>
              </a:rPr>
              <a:t>")</a:t>
            </a:r>
            <a:endParaRPr lang="es-CL" b="1" dirty="0">
              <a:latin typeface="Courier New" pitchFamily="49" charset="0"/>
              <a:cs typeface="Courier New" pitchFamily="49"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357158" y="1130842"/>
            <a:ext cx="8429684" cy="369332"/>
          </a:xfrm>
          <a:prstGeom prst="rect">
            <a:avLst/>
          </a:prstGeom>
        </p:spPr>
        <p:txBody>
          <a:bodyPr wrap="square">
            <a:spAutoFit/>
          </a:bodyPr>
          <a:lstStyle/>
          <a:p>
            <a:r>
              <a:rPr lang="es-CL" b="1" dirty="0" err="1" smtClean="0">
                <a:latin typeface="Courier New" pitchFamily="49" charset="0"/>
                <a:cs typeface="Courier New" pitchFamily="49" charset="0"/>
              </a:rPr>
              <a:t>pairwise.t.test</a:t>
            </a:r>
            <a:r>
              <a:rPr lang="es-CL" b="1" dirty="0" smtClean="0">
                <a:latin typeface="Courier New" pitchFamily="49" charset="0"/>
                <a:cs typeface="Courier New" pitchFamily="49" charset="0"/>
              </a:rPr>
              <a:t>(mydata$WHZ36, </a:t>
            </a:r>
            <a:r>
              <a:rPr lang="es-CL" b="1" dirty="0" err="1" smtClean="0">
                <a:latin typeface="Courier New" pitchFamily="49" charset="0"/>
                <a:cs typeface="Courier New" pitchFamily="49" charset="0"/>
              </a:rPr>
              <a:t>mydata$milk_s</a:t>
            </a:r>
            <a:r>
              <a:rPr lang="es-CL" b="1" dirty="0" smtClean="0">
                <a:latin typeface="Courier New" pitchFamily="49" charset="0"/>
                <a:cs typeface="Courier New" pitchFamily="49" charset="0"/>
              </a:rPr>
              <a:t>, p.adj = "</a:t>
            </a:r>
            <a:r>
              <a:rPr lang="es-CL" b="1" dirty="0" err="1" smtClean="0">
                <a:latin typeface="Courier New" pitchFamily="49" charset="0"/>
                <a:cs typeface="Courier New" pitchFamily="49" charset="0"/>
              </a:rPr>
              <a:t>bonf</a:t>
            </a:r>
            <a:r>
              <a:rPr lang="es-CL" b="1" dirty="0" smtClean="0">
                <a:latin typeface="Courier New" pitchFamily="49" charset="0"/>
                <a:cs typeface="Courier New" pitchFamily="49" charset="0"/>
              </a:rPr>
              <a:t>")</a:t>
            </a:r>
            <a:endParaRPr lang="es-CL" b="1" dirty="0">
              <a:latin typeface="Courier New" pitchFamily="49" charset="0"/>
              <a:cs typeface="Courier New" pitchFamily="49" charset="0"/>
            </a:endParaRPr>
          </a:p>
        </p:txBody>
      </p:sp>
      <p:sp>
        <p:nvSpPr>
          <p:cNvPr id="3" name="2 Rectángulo"/>
          <p:cNvSpPr/>
          <p:nvPr/>
        </p:nvSpPr>
        <p:spPr>
          <a:xfrm>
            <a:off x="714348" y="1629495"/>
            <a:ext cx="7500990" cy="2585323"/>
          </a:xfrm>
          <a:prstGeom prst="rect">
            <a:avLst/>
          </a:prstGeom>
        </p:spPr>
        <p:txBody>
          <a:bodyPr wrap="square">
            <a:spAutoFit/>
          </a:bodyPr>
          <a:lstStyle/>
          <a:p>
            <a:r>
              <a:rPr lang="en-US" b="1" dirty="0" smtClean="0"/>
              <a:t> </a:t>
            </a:r>
            <a:r>
              <a:rPr lang="en-US" b="1" dirty="0" err="1" smtClean="0"/>
              <a:t>Pairwise</a:t>
            </a:r>
            <a:r>
              <a:rPr lang="en-US" b="1" dirty="0" smtClean="0"/>
              <a:t> comparisons using t tests with pooled SD </a:t>
            </a:r>
          </a:p>
          <a:p>
            <a:endParaRPr lang="en-US" b="1" dirty="0" smtClean="0"/>
          </a:p>
          <a:p>
            <a:r>
              <a:rPr lang="en-US" b="1" dirty="0" smtClean="0"/>
              <a:t>data:  mydata$WHZ36 and </a:t>
            </a:r>
            <a:r>
              <a:rPr lang="en-US" b="1" dirty="0" err="1" smtClean="0"/>
              <a:t>mydata$milk_s</a:t>
            </a:r>
            <a:r>
              <a:rPr lang="en-US" b="1" dirty="0" smtClean="0"/>
              <a:t> </a:t>
            </a:r>
          </a:p>
          <a:p>
            <a:endParaRPr lang="en-US" b="1" dirty="0" smtClean="0"/>
          </a:p>
          <a:p>
            <a:r>
              <a:rPr lang="en-US" b="1" dirty="0" smtClean="0"/>
              <a:t>  1	2    </a:t>
            </a:r>
          </a:p>
          <a:p>
            <a:r>
              <a:rPr lang="en-US" b="1" dirty="0" smtClean="0"/>
              <a:t>2 0.141	-    </a:t>
            </a:r>
          </a:p>
          <a:p>
            <a:r>
              <a:rPr lang="en-US" b="1" dirty="0" smtClean="0"/>
              <a:t>3 </a:t>
            </a:r>
            <a:r>
              <a:rPr lang="en-US" b="1" u="sng" dirty="0" smtClean="0"/>
              <a:t>0.011</a:t>
            </a:r>
            <a:r>
              <a:rPr lang="en-US" b="1" dirty="0" smtClean="0"/>
              <a:t>	1.000</a:t>
            </a:r>
          </a:p>
          <a:p>
            <a:endParaRPr lang="en-US" b="1" dirty="0" smtClean="0"/>
          </a:p>
          <a:p>
            <a:r>
              <a:rPr lang="en-US" b="1" dirty="0" smtClean="0"/>
              <a:t>P value adjustment method: </a:t>
            </a:r>
            <a:r>
              <a:rPr lang="en-US" b="1" dirty="0" err="1" smtClean="0"/>
              <a:t>bonferroni</a:t>
            </a:r>
            <a:r>
              <a:rPr lang="en-US" b="1" dirty="0" smtClean="0"/>
              <a:t> </a:t>
            </a:r>
            <a:endParaRPr lang="es-CL" b="1" dirty="0"/>
          </a:p>
        </p:txBody>
      </p:sp>
      <p:sp>
        <p:nvSpPr>
          <p:cNvPr id="4" name="3 CuadroTexto"/>
          <p:cNvSpPr txBox="1"/>
          <p:nvPr/>
        </p:nvSpPr>
        <p:spPr>
          <a:xfrm>
            <a:off x="714348" y="4286256"/>
            <a:ext cx="7929618" cy="2031325"/>
          </a:xfrm>
          <a:prstGeom prst="rect">
            <a:avLst/>
          </a:prstGeom>
          <a:noFill/>
        </p:spPr>
        <p:txBody>
          <a:bodyPr wrap="square" rtlCol="0">
            <a:spAutoFit/>
          </a:bodyPr>
          <a:lstStyle/>
          <a:p>
            <a:r>
              <a:rPr lang="es-CL" b="1" dirty="0" smtClean="0">
                <a:latin typeface="Calibri" pitchFamily="34" charset="0"/>
                <a:cs typeface="Calibri" pitchFamily="34" charset="0"/>
              </a:rPr>
              <a:t>Lo anterior nos muestra que los lactantes que consumieron leche de fórmula antes de los 3 meses tienen estadísticamente mayor WHZ a los 36 meses en comparación con los lactantes que consumieron leche de fórmula después de los 6 meses. Sin embargo, los lactantes que tomaron leche de fórmula antes de los 3 meses no tienen mayor WHZ a los 36 meses respecto de los que comenzaron a tomar leche de fórmula entre los 3 y los 6 meses, ni estos con los que tomaron leche de fórmula pasados los 6 meses.</a:t>
            </a:r>
            <a:endParaRPr lang="es-CL" b="1" dirty="0">
              <a:latin typeface="Calibri" pitchFamily="34" charset="0"/>
              <a:cs typeface="Calibri" pitchFamily="34" charset="0"/>
            </a:endParaRPr>
          </a:p>
        </p:txBody>
      </p:sp>
      <p:sp>
        <p:nvSpPr>
          <p:cNvPr id="5" name="4 CuadroTexto"/>
          <p:cNvSpPr txBox="1"/>
          <p:nvPr/>
        </p:nvSpPr>
        <p:spPr>
          <a:xfrm>
            <a:off x="428596" y="285728"/>
            <a:ext cx="8072494" cy="646331"/>
          </a:xfrm>
          <a:prstGeom prst="rect">
            <a:avLst/>
          </a:prstGeom>
          <a:noFill/>
        </p:spPr>
        <p:txBody>
          <a:bodyPr wrap="square" rtlCol="0">
            <a:spAutoFit/>
          </a:bodyPr>
          <a:lstStyle/>
          <a:p>
            <a:r>
              <a:rPr lang="es-CL" dirty="0" smtClean="0"/>
              <a:t>Para esto hacemos correr un T test de cada par de categorías, corrigiendo por el ajuste de </a:t>
            </a:r>
            <a:r>
              <a:rPr lang="es-CL" dirty="0" err="1" smtClean="0"/>
              <a:t>Bonferroni</a:t>
            </a:r>
            <a:r>
              <a:rPr lang="es-CL" dirty="0" smtClean="0"/>
              <a:t> (análisis post-hoc de una ANOVA)</a:t>
            </a:r>
            <a:endParaRPr lang="es-CL"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393540" y="142852"/>
            <a:ext cx="6356933" cy="369332"/>
          </a:xfrm>
          <a:prstGeom prst="rect">
            <a:avLst/>
          </a:prstGeom>
        </p:spPr>
        <p:txBody>
          <a:bodyPr wrap="none">
            <a:spAutoFit/>
          </a:bodyPr>
          <a:lstStyle/>
          <a:p>
            <a:pPr algn="ctr"/>
            <a:r>
              <a:rPr lang="es-CL" b="1" dirty="0" smtClean="0"/>
              <a:t>¿Y si tenemos una variable independiente categórica nominal?</a:t>
            </a:r>
          </a:p>
        </p:txBody>
      </p:sp>
      <p:sp>
        <p:nvSpPr>
          <p:cNvPr id="3" name="2 CuadroTexto"/>
          <p:cNvSpPr txBox="1"/>
          <p:nvPr/>
        </p:nvSpPr>
        <p:spPr>
          <a:xfrm>
            <a:off x="571472" y="857232"/>
            <a:ext cx="8143932" cy="923330"/>
          </a:xfrm>
          <a:prstGeom prst="rect">
            <a:avLst/>
          </a:prstGeom>
          <a:noFill/>
        </p:spPr>
        <p:txBody>
          <a:bodyPr wrap="square" rtlCol="0">
            <a:spAutoFit/>
          </a:bodyPr>
          <a:lstStyle/>
          <a:p>
            <a:r>
              <a:rPr lang="es-CL" b="1" dirty="0" smtClean="0">
                <a:latin typeface="Calibri" pitchFamily="34" charset="0"/>
                <a:cs typeface="Calibri" pitchFamily="34" charset="0"/>
              </a:rPr>
              <a:t>ANOVA igual lo hace</a:t>
            </a:r>
          </a:p>
          <a:p>
            <a:r>
              <a:rPr lang="es-CL" b="1" dirty="0" err="1" smtClean="0"/>
              <a:t>P.e.</a:t>
            </a:r>
            <a:r>
              <a:rPr lang="es-CL" b="1" dirty="0" smtClean="0"/>
              <a:t> ¿La comuna de nacimiento está asociada al peso para la talla en lactantes de 18 meses?</a:t>
            </a:r>
          </a:p>
        </p:txBody>
      </p:sp>
      <p:sp>
        <p:nvSpPr>
          <p:cNvPr id="4" name="3 Rectángulo"/>
          <p:cNvSpPr/>
          <p:nvPr/>
        </p:nvSpPr>
        <p:spPr>
          <a:xfrm>
            <a:off x="1643042" y="2786058"/>
            <a:ext cx="5786478" cy="1477328"/>
          </a:xfrm>
          <a:prstGeom prst="rect">
            <a:avLst/>
          </a:prstGeom>
        </p:spPr>
        <p:txBody>
          <a:bodyPr wrap="square">
            <a:spAutoFit/>
          </a:bodyPr>
          <a:lstStyle/>
          <a:p>
            <a:r>
              <a:rPr lang="en-US" b="1" dirty="0" smtClean="0">
                <a:latin typeface="Calibri" pitchFamily="34" charset="0"/>
                <a:cs typeface="Calibri" pitchFamily="34" charset="0"/>
              </a:rPr>
              <a:t> 	</a:t>
            </a:r>
            <a:r>
              <a:rPr lang="en-US" b="1" dirty="0" err="1" smtClean="0">
                <a:latin typeface="Calibri" pitchFamily="34" charset="0"/>
                <a:cs typeface="Calibri" pitchFamily="34" charset="0"/>
              </a:rPr>
              <a:t>Df</a:t>
            </a:r>
            <a:r>
              <a:rPr lang="en-US" b="1" dirty="0" smtClean="0">
                <a:latin typeface="Calibri" pitchFamily="34" charset="0"/>
                <a:cs typeface="Calibri" pitchFamily="34" charset="0"/>
              </a:rPr>
              <a:t>	Sum Sq	Mean Sq	F value	Pr(&gt;F)  </a:t>
            </a:r>
          </a:p>
          <a:p>
            <a:r>
              <a:rPr lang="en-US" b="1" dirty="0" smtClean="0">
                <a:latin typeface="Calibri" pitchFamily="34" charset="0"/>
                <a:cs typeface="Calibri" pitchFamily="34" charset="0"/>
              </a:rPr>
              <a:t>town	1	4.4	4.363	5.703	0.0171 *</a:t>
            </a:r>
          </a:p>
          <a:p>
            <a:r>
              <a:rPr lang="en-US" b="1" dirty="0" smtClean="0">
                <a:latin typeface="Calibri" pitchFamily="34" charset="0"/>
                <a:cs typeface="Calibri" pitchFamily="34" charset="0"/>
              </a:rPr>
              <a:t>Residuals   998  763.4   0.765                 </a:t>
            </a:r>
          </a:p>
          <a:p>
            <a:r>
              <a:rPr lang="en-US" b="1" dirty="0" smtClean="0">
                <a:latin typeface="Calibri" pitchFamily="34" charset="0"/>
                <a:cs typeface="Calibri" pitchFamily="34" charset="0"/>
              </a:rPr>
              <a:t>---</a:t>
            </a:r>
          </a:p>
          <a:p>
            <a:r>
              <a:rPr lang="en-US" b="1" dirty="0" err="1" smtClean="0">
                <a:latin typeface="Calibri" pitchFamily="34" charset="0"/>
                <a:cs typeface="Calibri" pitchFamily="34" charset="0"/>
              </a:rPr>
              <a:t>Signif</a:t>
            </a:r>
            <a:r>
              <a:rPr lang="en-US" b="1" dirty="0" smtClean="0">
                <a:latin typeface="Calibri" pitchFamily="34" charset="0"/>
                <a:cs typeface="Calibri" pitchFamily="34" charset="0"/>
              </a:rPr>
              <a:t>. codes:  0 ‘***’ 0.001 ‘**’ 0.01 ‘*’ 0.05 ‘.’ 0.1 ‘ ’ 1</a:t>
            </a:r>
            <a:endParaRPr lang="es-CL" b="1" dirty="0">
              <a:latin typeface="Calibri" pitchFamily="34" charset="0"/>
              <a:cs typeface="Calibri" pitchFamily="34" charset="0"/>
            </a:endParaRPr>
          </a:p>
        </p:txBody>
      </p:sp>
      <p:sp>
        <p:nvSpPr>
          <p:cNvPr id="5" name="4 Rectángulo"/>
          <p:cNvSpPr/>
          <p:nvPr/>
        </p:nvSpPr>
        <p:spPr>
          <a:xfrm>
            <a:off x="928662" y="1925413"/>
            <a:ext cx="6929486" cy="646331"/>
          </a:xfrm>
          <a:prstGeom prst="rect">
            <a:avLst/>
          </a:prstGeom>
        </p:spPr>
        <p:txBody>
          <a:bodyPr wrap="square">
            <a:spAutoFit/>
          </a:bodyPr>
          <a:lstStyle/>
          <a:p>
            <a:r>
              <a:rPr lang="es-CL" b="1" dirty="0" smtClean="0">
                <a:latin typeface="Courier New" pitchFamily="49" charset="0"/>
                <a:cs typeface="Courier New" pitchFamily="49" charset="0"/>
              </a:rPr>
              <a:t>res.aov &lt;- </a:t>
            </a:r>
            <a:r>
              <a:rPr lang="es-CL" b="1" dirty="0" err="1" smtClean="0">
                <a:latin typeface="Courier New" pitchFamily="49" charset="0"/>
                <a:cs typeface="Courier New" pitchFamily="49" charset="0"/>
              </a:rPr>
              <a:t>aov</a:t>
            </a:r>
            <a:r>
              <a:rPr lang="es-CL" b="1" dirty="0" smtClean="0">
                <a:latin typeface="Courier New" pitchFamily="49" charset="0"/>
                <a:cs typeface="Courier New" pitchFamily="49" charset="0"/>
              </a:rPr>
              <a:t>(WHZ18 ~ </a:t>
            </a:r>
            <a:r>
              <a:rPr lang="es-CL" b="1" dirty="0" err="1" smtClean="0">
                <a:latin typeface="Courier New" pitchFamily="49" charset="0"/>
                <a:cs typeface="Courier New" pitchFamily="49" charset="0"/>
              </a:rPr>
              <a:t>town</a:t>
            </a:r>
            <a:r>
              <a:rPr lang="es-CL" b="1" dirty="0" smtClean="0">
                <a:latin typeface="Courier New" pitchFamily="49" charset="0"/>
                <a:cs typeface="Courier New" pitchFamily="49" charset="0"/>
              </a:rPr>
              <a:t>, data = </a:t>
            </a:r>
            <a:r>
              <a:rPr lang="es-CL" b="1" dirty="0" err="1" smtClean="0">
                <a:latin typeface="Courier New" pitchFamily="49" charset="0"/>
                <a:cs typeface="Courier New" pitchFamily="49" charset="0"/>
              </a:rPr>
              <a:t>mydata</a:t>
            </a:r>
            <a:r>
              <a:rPr lang="es-CL" b="1" dirty="0" smtClean="0">
                <a:latin typeface="Courier New" pitchFamily="49" charset="0"/>
                <a:cs typeface="Courier New" pitchFamily="49" charset="0"/>
              </a:rPr>
              <a:t>)</a:t>
            </a:r>
          </a:p>
          <a:p>
            <a:r>
              <a:rPr lang="es-CL" b="1" dirty="0" err="1" smtClean="0">
                <a:latin typeface="Courier New" pitchFamily="49" charset="0"/>
                <a:cs typeface="Courier New" pitchFamily="49" charset="0"/>
              </a:rPr>
              <a:t>summary</a:t>
            </a:r>
            <a:r>
              <a:rPr lang="es-CL" b="1" dirty="0" smtClean="0">
                <a:latin typeface="Courier New" pitchFamily="49" charset="0"/>
                <a:cs typeface="Courier New" pitchFamily="49" charset="0"/>
              </a:rPr>
              <a:t>(res.aov)</a:t>
            </a:r>
            <a:endParaRPr lang="es-CL" b="1" dirty="0">
              <a:latin typeface="Courier New" pitchFamily="49" charset="0"/>
              <a:cs typeface="Courier New" pitchFamily="49" charset="0"/>
            </a:endParaRPr>
          </a:p>
        </p:txBody>
      </p:sp>
      <p:sp>
        <p:nvSpPr>
          <p:cNvPr id="6" name="5 CuadroTexto"/>
          <p:cNvSpPr txBox="1"/>
          <p:nvPr/>
        </p:nvSpPr>
        <p:spPr>
          <a:xfrm>
            <a:off x="357158" y="5572140"/>
            <a:ext cx="8429684" cy="646331"/>
          </a:xfrm>
          <a:prstGeom prst="rect">
            <a:avLst/>
          </a:prstGeom>
          <a:noFill/>
        </p:spPr>
        <p:txBody>
          <a:bodyPr wrap="square" rtlCol="0">
            <a:spAutoFit/>
          </a:bodyPr>
          <a:lstStyle/>
          <a:p>
            <a:r>
              <a:rPr lang="es-CL" b="1" dirty="0" smtClean="0">
                <a:latin typeface="Calibri" pitchFamily="34" charset="0"/>
                <a:cs typeface="Calibri" pitchFamily="34" charset="0"/>
              </a:rPr>
              <a:t>Los resultados muestran que existe una asociación entre la comuna de nacimiento y el peso para la talla de los lactantes a los 18 meses.</a:t>
            </a:r>
            <a:endParaRPr lang="es-CL" b="1" dirty="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428596" y="714356"/>
            <a:ext cx="8215370" cy="3970318"/>
          </a:xfrm>
          <a:prstGeom prst="rect">
            <a:avLst/>
          </a:prstGeom>
        </p:spPr>
        <p:txBody>
          <a:bodyPr wrap="square">
            <a:spAutoFit/>
          </a:bodyPr>
          <a:lstStyle/>
          <a:p>
            <a:r>
              <a:rPr lang="en-US" b="1" dirty="0" err="1" smtClean="0">
                <a:latin typeface="Calibri" pitchFamily="34" charset="0"/>
                <a:cs typeface="Calibri" pitchFamily="34" charset="0"/>
              </a:rPr>
              <a:t>Pairwise</a:t>
            </a:r>
            <a:r>
              <a:rPr lang="en-US" b="1" dirty="0" smtClean="0">
                <a:latin typeface="Calibri" pitchFamily="34" charset="0"/>
                <a:cs typeface="Calibri" pitchFamily="34" charset="0"/>
              </a:rPr>
              <a:t> comparisons using t tests with pooled SD </a:t>
            </a:r>
          </a:p>
          <a:p>
            <a:r>
              <a:rPr lang="en-US" b="1" dirty="0" smtClean="0">
                <a:latin typeface="Calibri" pitchFamily="34" charset="0"/>
                <a:cs typeface="Calibri" pitchFamily="34" charset="0"/>
              </a:rPr>
              <a:t>data:  mydata$WHZ18 and </a:t>
            </a:r>
            <a:r>
              <a:rPr lang="en-US" b="1" dirty="0" err="1" smtClean="0">
                <a:latin typeface="Calibri" pitchFamily="34" charset="0"/>
                <a:cs typeface="Calibri" pitchFamily="34" charset="0"/>
              </a:rPr>
              <a:t>mydata$town</a:t>
            </a:r>
            <a:r>
              <a:rPr lang="en-US" b="1" dirty="0" smtClean="0">
                <a:latin typeface="Calibri" pitchFamily="34" charset="0"/>
                <a:cs typeface="Calibri" pitchFamily="34" charset="0"/>
              </a:rPr>
              <a:t> </a:t>
            </a:r>
          </a:p>
          <a:p>
            <a:endParaRPr lang="en-US" b="1" dirty="0" smtClean="0">
              <a:latin typeface="Calibri" pitchFamily="34" charset="0"/>
              <a:cs typeface="Calibri" pitchFamily="34" charset="0"/>
            </a:endParaRPr>
          </a:p>
          <a:p>
            <a:r>
              <a:rPr lang="en-US" b="1" dirty="0" smtClean="0">
                <a:latin typeface="Calibri" pitchFamily="34" charset="0"/>
                <a:cs typeface="Calibri" pitchFamily="34" charset="0"/>
              </a:rPr>
              <a:t>  	1	2	3	4	5	6	7	8     </a:t>
            </a:r>
          </a:p>
          <a:p>
            <a:r>
              <a:rPr lang="en-US" b="1" dirty="0" smtClean="0">
                <a:latin typeface="Calibri" pitchFamily="34" charset="0"/>
                <a:cs typeface="Calibri" pitchFamily="34" charset="0"/>
              </a:rPr>
              <a:t>2	0.2556	-	-	-	-	-	-	-     </a:t>
            </a:r>
          </a:p>
          <a:p>
            <a:r>
              <a:rPr lang="en-US" b="1" dirty="0" smtClean="0">
                <a:latin typeface="Calibri" pitchFamily="34" charset="0"/>
                <a:cs typeface="Calibri" pitchFamily="34" charset="0"/>
              </a:rPr>
              <a:t>3	1.0000	0.2457	-	-	-	-	-	-     </a:t>
            </a:r>
          </a:p>
          <a:p>
            <a:r>
              <a:rPr lang="en-US" b="1" dirty="0" smtClean="0">
                <a:latin typeface="Calibri" pitchFamily="34" charset="0"/>
                <a:cs typeface="Calibri" pitchFamily="34" charset="0"/>
              </a:rPr>
              <a:t>4	1.0000	0.0647	1.0000	-	-	-	-	-     </a:t>
            </a:r>
          </a:p>
          <a:p>
            <a:r>
              <a:rPr lang="en-US" b="1" dirty="0" smtClean="0">
                <a:latin typeface="Calibri" pitchFamily="34" charset="0"/>
                <a:cs typeface="Calibri" pitchFamily="34" charset="0"/>
              </a:rPr>
              <a:t>5	1.0000	0.2371	1.0000	1.0000	-	-	-	-     </a:t>
            </a:r>
          </a:p>
          <a:p>
            <a:r>
              <a:rPr lang="en-US" b="1" dirty="0" smtClean="0">
                <a:latin typeface="Calibri" pitchFamily="34" charset="0"/>
                <a:cs typeface="Calibri" pitchFamily="34" charset="0"/>
              </a:rPr>
              <a:t>6	0.3879	1.0000	0.6056	0.1646	0.5214	-	-	-     </a:t>
            </a:r>
          </a:p>
          <a:p>
            <a:r>
              <a:rPr lang="en-US" b="1" dirty="0" smtClean="0">
                <a:latin typeface="Calibri" pitchFamily="34" charset="0"/>
                <a:cs typeface="Calibri" pitchFamily="34" charset="0"/>
              </a:rPr>
              <a:t>7	0.0427	1.0000	0.0188	0.0066	0.0224	1.0000	-	-     </a:t>
            </a:r>
          </a:p>
          <a:p>
            <a:r>
              <a:rPr lang="en-US" b="1" dirty="0" smtClean="0">
                <a:latin typeface="Calibri" pitchFamily="34" charset="0"/>
                <a:cs typeface="Calibri" pitchFamily="34" charset="0"/>
              </a:rPr>
              <a:t>8	1.0000	1.0000	1.0000	1.0000	1.0000	1.0000	1.0000	-     </a:t>
            </a:r>
          </a:p>
          <a:p>
            <a:r>
              <a:rPr lang="en-US" b="1" dirty="0" smtClean="0">
                <a:latin typeface="Calibri" pitchFamily="34" charset="0"/>
                <a:cs typeface="Calibri" pitchFamily="34" charset="0"/>
              </a:rPr>
              <a:t>9	1.0000	1.0000	1.0000	1.0000	1.0000	1.0000	1.0000	1.0000</a:t>
            </a:r>
          </a:p>
          <a:p>
            <a:endParaRPr lang="en-US" b="1" dirty="0" smtClean="0">
              <a:latin typeface="Calibri" pitchFamily="34" charset="0"/>
              <a:cs typeface="Calibri" pitchFamily="34" charset="0"/>
            </a:endParaRPr>
          </a:p>
          <a:p>
            <a:r>
              <a:rPr lang="en-US" b="1" dirty="0" smtClean="0">
                <a:latin typeface="Calibri" pitchFamily="34" charset="0"/>
                <a:cs typeface="Calibri" pitchFamily="34" charset="0"/>
              </a:rPr>
              <a:t>P value adjustment method: </a:t>
            </a:r>
            <a:r>
              <a:rPr lang="en-US" b="1" dirty="0" err="1" smtClean="0">
                <a:latin typeface="Calibri" pitchFamily="34" charset="0"/>
                <a:cs typeface="Calibri" pitchFamily="34" charset="0"/>
              </a:rPr>
              <a:t>bonferroni</a:t>
            </a:r>
            <a:r>
              <a:rPr lang="en-US" b="1" dirty="0" smtClean="0">
                <a:latin typeface="Calibri" pitchFamily="34" charset="0"/>
                <a:cs typeface="Calibri" pitchFamily="34" charset="0"/>
              </a:rPr>
              <a:t> </a:t>
            </a:r>
            <a:endParaRPr lang="es-CL" b="1" dirty="0">
              <a:latin typeface="Calibri" pitchFamily="34" charset="0"/>
              <a:cs typeface="Calibri" pitchFamily="34" charset="0"/>
            </a:endParaRPr>
          </a:p>
        </p:txBody>
      </p:sp>
      <p:sp>
        <p:nvSpPr>
          <p:cNvPr id="3" name="2 CuadroTexto"/>
          <p:cNvSpPr txBox="1"/>
          <p:nvPr/>
        </p:nvSpPr>
        <p:spPr>
          <a:xfrm>
            <a:off x="500034" y="4755261"/>
            <a:ext cx="7929618" cy="2031325"/>
          </a:xfrm>
          <a:prstGeom prst="rect">
            <a:avLst/>
          </a:prstGeom>
          <a:noFill/>
        </p:spPr>
        <p:txBody>
          <a:bodyPr wrap="square" rtlCol="0">
            <a:spAutoFit/>
          </a:bodyPr>
          <a:lstStyle/>
          <a:p>
            <a:r>
              <a:rPr lang="es-CL" b="1" dirty="0" smtClean="0"/>
              <a:t>1 Alto Hospicio	2 Coquimbo	3 Lo Prado	4 Quinta Normal</a:t>
            </a:r>
          </a:p>
          <a:p>
            <a:r>
              <a:rPr lang="es-CL" b="1" dirty="0" smtClean="0"/>
              <a:t>5 Talcahuano	6 Tirúa		7 Puerto Montt	8 Punta Arenas</a:t>
            </a:r>
          </a:p>
          <a:p>
            <a:r>
              <a:rPr lang="es-CL" b="1" dirty="0" smtClean="0"/>
              <a:t>9 Isla de Pascua</a:t>
            </a:r>
          </a:p>
          <a:p>
            <a:endParaRPr lang="es-CL" b="1" dirty="0" smtClean="0"/>
          </a:p>
          <a:p>
            <a:r>
              <a:rPr lang="es-CL" b="1" dirty="0" smtClean="0"/>
              <a:t>La tabla muestra que existen diferencias significativas en el peso para la talla  a los 18 meses entre Alto Hospicio y Puerto Montt, Lo Prado y Puerto Montt, Quinta Normal y Puerto Montt y Talcahuano y Puerto Montt.</a:t>
            </a:r>
            <a:endParaRPr lang="es-CL" b="1" dirty="0"/>
          </a:p>
        </p:txBody>
      </p:sp>
      <p:sp>
        <p:nvSpPr>
          <p:cNvPr id="4" name="3 Rectángulo"/>
          <p:cNvSpPr/>
          <p:nvPr/>
        </p:nvSpPr>
        <p:spPr>
          <a:xfrm>
            <a:off x="428596" y="214290"/>
            <a:ext cx="8286808" cy="369332"/>
          </a:xfrm>
          <a:prstGeom prst="rect">
            <a:avLst/>
          </a:prstGeom>
        </p:spPr>
        <p:txBody>
          <a:bodyPr wrap="square">
            <a:spAutoFit/>
          </a:bodyPr>
          <a:lstStyle/>
          <a:p>
            <a:r>
              <a:rPr lang="es-CL" b="1" dirty="0" err="1" smtClean="0">
                <a:latin typeface="Courier New" pitchFamily="49" charset="0"/>
                <a:cs typeface="Courier New" pitchFamily="49" charset="0"/>
              </a:rPr>
              <a:t>pairwise.t.test</a:t>
            </a:r>
            <a:r>
              <a:rPr lang="es-CL" b="1" dirty="0" smtClean="0">
                <a:latin typeface="Courier New" pitchFamily="49" charset="0"/>
                <a:cs typeface="Courier New" pitchFamily="49" charset="0"/>
              </a:rPr>
              <a:t>(mydata$WHZ18, </a:t>
            </a:r>
            <a:r>
              <a:rPr lang="es-CL" b="1" dirty="0" err="1" smtClean="0">
                <a:latin typeface="Courier New" pitchFamily="49" charset="0"/>
                <a:cs typeface="Courier New" pitchFamily="49" charset="0"/>
              </a:rPr>
              <a:t>mydata$town</a:t>
            </a:r>
            <a:r>
              <a:rPr lang="es-CL" b="1" dirty="0" smtClean="0">
                <a:latin typeface="Courier New" pitchFamily="49" charset="0"/>
                <a:cs typeface="Courier New" pitchFamily="49" charset="0"/>
              </a:rPr>
              <a:t>, p.adj = "</a:t>
            </a:r>
            <a:r>
              <a:rPr lang="es-CL" b="1" dirty="0" err="1" smtClean="0">
                <a:latin typeface="Courier New" pitchFamily="49" charset="0"/>
                <a:cs typeface="Courier New" pitchFamily="49" charset="0"/>
              </a:rPr>
              <a:t>bonf</a:t>
            </a:r>
            <a:r>
              <a:rPr lang="es-CL" b="1" dirty="0" smtClean="0">
                <a:latin typeface="Courier New" pitchFamily="49" charset="0"/>
                <a:cs typeface="Courier New" pitchFamily="49" charset="0"/>
              </a:rPr>
              <a:t>")</a:t>
            </a:r>
            <a:endParaRPr lang="es-CL" b="1" dirty="0">
              <a:latin typeface="Courier New" pitchFamily="49" charset="0"/>
              <a:cs typeface="Courier New" pitchFamily="49"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931347" y="142852"/>
            <a:ext cx="5281319" cy="369332"/>
          </a:xfrm>
          <a:prstGeom prst="rect">
            <a:avLst/>
          </a:prstGeom>
        </p:spPr>
        <p:txBody>
          <a:bodyPr wrap="none">
            <a:spAutoFit/>
          </a:bodyPr>
          <a:lstStyle/>
          <a:p>
            <a:pPr algn="ctr"/>
            <a:r>
              <a:rPr lang="es-CL" b="1" dirty="0" smtClean="0"/>
              <a:t>¿Y si tenemos una variable independiente continua?</a:t>
            </a:r>
          </a:p>
        </p:txBody>
      </p:sp>
      <p:sp>
        <p:nvSpPr>
          <p:cNvPr id="3" name="2 CuadroTexto"/>
          <p:cNvSpPr txBox="1"/>
          <p:nvPr/>
        </p:nvSpPr>
        <p:spPr>
          <a:xfrm>
            <a:off x="571472" y="571480"/>
            <a:ext cx="8143932" cy="923330"/>
          </a:xfrm>
          <a:prstGeom prst="rect">
            <a:avLst/>
          </a:prstGeom>
          <a:noFill/>
        </p:spPr>
        <p:txBody>
          <a:bodyPr wrap="square" rtlCol="0">
            <a:spAutoFit/>
          </a:bodyPr>
          <a:lstStyle/>
          <a:p>
            <a:r>
              <a:rPr lang="es-CL" b="1" dirty="0" smtClean="0">
                <a:latin typeface="Calibri" pitchFamily="34" charset="0"/>
                <a:cs typeface="Calibri" pitchFamily="34" charset="0"/>
              </a:rPr>
              <a:t>ANOVA igual lo hace</a:t>
            </a:r>
          </a:p>
          <a:p>
            <a:r>
              <a:rPr lang="es-CL" b="1" dirty="0" err="1" smtClean="0"/>
              <a:t>P.e.</a:t>
            </a:r>
            <a:r>
              <a:rPr lang="es-CL" b="1" dirty="0" smtClean="0"/>
              <a:t> ¿El IMC de la madre está asociado al peso para la talla en lactantes de 36 meses?</a:t>
            </a:r>
          </a:p>
        </p:txBody>
      </p:sp>
      <p:sp>
        <p:nvSpPr>
          <p:cNvPr id="4" name="3 Rectángulo"/>
          <p:cNvSpPr/>
          <p:nvPr/>
        </p:nvSpPr>
        <p:spPr>
          <a:xfrm>
            <a:off x="428596" y="2428868"/>
            <a:ext cx="8501122" cy="1754326"/>
          </a:xfrm>
          <a:prstGeom prst="rect">
            <a:avLst/>
          </a:prstGeom>
        </p:spPr>
        <p:txBody>
          <a:bodyPr wrap="square">
            <a:spAutoFit/>
          </a:bodyPr>
          <a:lstStyle/>
          <a:p>
            <a:r>
              <a:rPr lang="en-US" b="1" dirty="0" smtClean="0">
                <a:latin typeface="Calibri" pitchFamily="34" charset="0"/>
                <a:cs typeface="Calibri" pitchFamily="34" charset="0"/>
              </a:rPr>
              <a:t>		</a:t>
            </a:r>
            <a:r>
              <a:rPr lang="en-US" b="1" dirty="0" err="1" smtClean="0">
                <a:latin typeface="Calibri" pitchFamily="34" charset="0"/>
                <a:cs typeface="Calibri" pitchFamily="34" charset="0"/>
              </a:rPr>
              <a:t>Df</a:t>
            </a:r>
            <a:r>
              <a:rPr lang="en-US" b="1" dirty="0" smtClean="0">
                <a:latin typeface="Calibri" pitchFamily="34" charset="0"/>
                <a:cs typeface="Calibri" pitchFamily="34" charset="0"/>
              </a:rPr>
              <a:t>	Sum Sq	Mean Sq	F value	Pr(&gt;F)   </a:t>
            </a:r>
          </a:p>
          <a:p>
            <a:r>
              <a:rPr lang="en-US" b="1" dirty="0" err="1" smtClean="0">
                <a:latin typeface="Calibri" pitchFamily="34" charset="0"/>
                <a:cs typeface="Calibri" pitchFamily="34" charset="0"/>
              </a:rPr>
              <a:t>imc_madre</a:t>
            </a:r>
            <a:r>
              <a:rPr lang="en-US" b="1" dirty="0" smtClean="0">
                <a:latin typeface="Calibri" pitchFamily="34" charset="0"/>
                <a:cs typeface="Calibri" pitchFamily="34" charset="0"/>
              </a:rPr>
              <a:t>	1	7.81	7.814	7.821	0.00696 **</a:t>
            </a:r>
          </a:p>
          <a:p>
            <a:r>
              <a:rPr lang="en-US" b="1" dirty="0" smtClean="0">
                <a:latin typeface="Calibri" pitchFamily="34" charset="0"/>
                <a:cs typeface="Calibri" pitchFamily="34" charset="0"/>
              </a:rPr>
              <a:t>Residuals		59	58.95	0.999</a:t>
            </a:r>
          </a:p>
          <a:p>
            <a:r>
              <a:rPr lang="en-US" b="1" dirty="0" smtClean="0">
                <a:latin typeface="Calibri" pitchFamily="34" charset="0"/>
                <a:cs typeface="Calibri" pitchFamily="34" charset="0"/>
              </a:rPr>
              <a:t>---</a:t>
            </a:r>
          </a:p>
          <a:p>
            <a:r>
              <a:rPr lang="en-US" b="1" dirty="0" err="1" smtClean="0">
                <a:latin typeface="Calibri" pitchFamily="34" charset="0"/>
                <a:cs typeface="Calibri" pitchFamily="34" charset="0"/>
              </a:rPr>
              <a:t>Signif</a:t>
            </a:r>
            <a:r>
              <a:rPr lang="en-US" b="1" dirty="0" smtClean="0">
                <a:latin typeface="Calibri" pitchFamily="34" charset="0"/>
                <a:cs typeface="Calibri" pitchFamily="34" charset="0"/>
              </a:rPr>
              <a:t>. codes:  0 ‘***’ 0.001 ‘**’ 0.01 ‘*’ 0.05 ‘.’ 0.1 ‘ ’ 1</a:t>
            </a:r>
          </a:p>
          <a:p>
            <a:r>
              <a:rPr lang="en-US" b="1" dirty="0" smtClean="0">
                <a:latin typeface="Calibri" pitchFamily="34" charset="0"/>
                <a:cs typeface="Calibri" pitchFamily="34" charset="0"/>
              </a:rPr>
              <a:t>939 observations deleted due to </a:t>
            </a:r>
            <a:r>
              <a:rPr lang="en-US" b="1" dirty="0" err="1" smtClean="0">
                <a:latin typeface="Calibri" pitchFamily="34" charset="0"/>
                <a:cs typeface="Calibri" pitchFamily="34" charset="0"/>
              </a:rPr>
              <a:t>missingness</a:t>
            </a:r>
            <a:r>
              <a:rPr lang="en-US" b="1" dirty="0" smtClean="0">
                <a:latin typeface="Calibri" pitchFamily="34" charset="0"/>
                <a:cs typeface="Calibri" pitchFamily="34" charset="0"/>
              </a:rPr>
              <a:t> </a:t>
            </a:r>
            <a:r>
              <a:rPr lang="en-US" b="1" dirty="0" smtClean="0">
                <a:latin typeface="Calibri" pitchFamily="34" charset="0"/>
                <a:cs typeface="Calibri" pitchFamily="34" charset="0"/>
                <a:sym typeface="Wingdings" pitchFamily="2" charset="2"/>
              </a:rPr>
              <a:t> o sea, solo 61 </a:t>
            </a:r>
            <a:r>
              <a:rPr lang="en-US" b="1" dirty="0" err="1" smtClean="0">
                <a:latin typeface="Calibri" pitchFamily="34" charset="0"/>
                <a:cs typeface="Calibri" pitchFamily="34" charset="0"/>
                <a:sym typeface="Wingdings" pitchFamily="2" charset="2"/>
              </a:rPr>
              <a:t>individuos</a:t>
            </a:r>
            <a:r>
              <a:rPr lang="en-US" b="1" dirty="0" smtClean="0">
                <a:latin typeface="Calibri" pitchFamily="34" charset="0"/>
                <a:cs typeface="Calibri" pitchFamily="34" charset="0"/>
                <a:sym typeface="Wingdings" pitchFamily="2" charset="2"/>
              </a:rPr>
              <a:t> </a:t>
            </a:r>
            <a:r>
              <a:rPr lang="en-US" b="1" dirty="0" err="1" smtClean="0">
                <a:latin typeface="Calibri" pitchFamily="34" charset="0"/>
                <a:cs typeface="Calibri" pitchFamily="34" charset="0"/>
                <a:sym typeface="Wingdings" pitchFamily="2" charset="2"/>
              </a:rPr>
              <a:t>tienen</a:t>
            </a:r>
            <a:r>
              <a:rPr lang="en-US" b="1" dirty="0" smtClean="0">
                <a:latin typeface="Calibri" pitchFamily="34" charset="0"/>
                <a:cs typeface="Calibri" pitchFamily="34" charset="0"/>
                <a:sym typeface="Wingdings" pitchFamily="2" charset="2"/>
              </a:rPr>
              <a:t> </a:t>
            </a:r>
            <a:r>
              <a:rPr lang="en-US" b="1" dirty="0" err="1" smtClean="0">
                <a:latin typeface="Calibri" pitchFamily="34" charset="0"/>
                <a:cs typeface="Calibri" pitchFamily="34" charset="0"/>
                <a:sym typeface="Wingdings" pitchFamily="2" charset="2"/>
              </a:rPr>
              <a:t>esa</a:t>
            </a:r>
            <a:r>
              <a:rPr lang="en-US" b="1" dirty="0" smtClean="0">
                <a:latin typeface="Calibri" pitchFamily="34" charset="0"/>
                <a:cs typeface="Calibri" pitchFamily="34" charset="0"/>
                <a:sym typeface="Wingdings" pitchFamily="2" charset="2"/>
              </a:rPr>
              <a:t> info</a:t>
            </a:r>
            <a:endParaRPr lang="es-CL" b="1" dirty="0">
              <a:latin typeface="Calibri" pitchFamily="34" charset="0"/>
              <a:cs typeface="Calibri" pitchFamily="34" charset="0"/>
            </a:endParaRPr>
          </a:p>
        </p:txBody>
      </p:sp>
      <p:sp>
        <p:nvSpPr>
          <p:cNvPr id="5" name="4 CuadroTexto"/>
          <p:cNvSpPr txBox="1"/>
          <p:nvPr/>
        </p:nvSpPr>
        <p:spPr>
          <a:xfrm>
            <a:off x="714348" y="4443249"/>
            <a:ext cx="7929618" cy="1200329"/>
          </a:xfrm>
          <a:prstGeom prst="rect">
            <a:avLst/>
          </a:prstGeom>
          <a:noFill/>
        </p:spPr>
        <p:txBody>
          <a:bodyPr wrap="square" rtlCol="0">
            <a:spAutoFit/>
          </a:bodyPr>
          <a:lstStyle/>
          <a:p>
            <a:r>
              <a:rPr lang="es-CL" b="1" dirty="0" smtClean="0">
                <a:latin typeface="Calibri" pitchFamily="34" charset="0"/>
                <a:cs typeface="Calibri" pitchFamily="34" charset="0"/>
              </a:rPr>
              <a:t>Los resultados muestran que existe una asociación entre el IMC de la madre y el peso para la talla de los lactantes a los 36 meses.</a:t>
            </a:r>
          </a:p>
          <a:p>
            <a:r>
              <a:rPr lang="es-CL" b="1" dirty="0" smtClean="0">
                <a:latin typeface="Calibri" pitchFamily="34" charset="0"/>
                <a:cs typeface="Calibri" pitchFamily="34" charset="0"/>
              </a:rPr>
              <a:t>Pero no se conoce cuál es la relación </a:t>
            </a:r>
            <a:r>
              <a:rPr lang="es-CL" b="1" dirty="0" smtClean="0">
                <a:latin typeface="Calibri" pitchFamily="34" charset="0"/>
                <a:cs typeface="Calibri" pitchFamily="34" charset="0"/>
                <a:sym typeface="Wingdings" pitchFamily="2" charset="2"/>
              </a:rPr>
              <a:t> usar una correlación y usar gráficos de dispersión.</a:t>
            </a:r>
            <a:endParaRPr lang="es-CL" b="1" dirty="0">
              <a:latin typeface="Calibri" pitchFamily="34" charset="0"/>
              <a:cs typeface="Calibri" pitchFamily="34" charset="0"/>
            </a:endParaRPr>
          </a:p>
        </p:txBody>
      </p:sp>
      <p:sp>
        <p:nvSpPr>
          <p:cNvPr id="6" name="5 Rectángulo"/>
          <p:cNvSpPr/>
          <p:nvPr/>
        </p:nvSpPr>
        <p:spPr>
          <a:xfrm>
            <a:off x="785786" y="1571612"/>
            <a:ext cx="7358114" cy="646331"/>
          </a:xfrm>
          <a:prstGeom prst="rect">
            <a:avLst/>
          </a:prstGeom>
        </p:spPr>
        <p:txBody>
          <a:bodyPr wrap="square">
            <a:spAutoFit/>
          </a:bodyPr>
          <a:lstStyle/>
          <a:p>
            <a:r>
              <a:rPr lang="es-CL" b="1" dirty="0" smtClean="0">
                <a:latin typeface="Courier New" pitchFamily="49" charset="0"/>
                <a:cs typeface="Courier New" pitchFamily="49" charset="0"/>
              </a:rPr>
              <a:t>res.aov &lt;- </a:t>
            </a:r>
            <a:r>
              <a:rPr lang="es-CL" b="1" dirty="0" err="1" smtClean="0">
                <a:latin typeface="Courier New" pitchFamily="49" charset="0"/>
                <a:cs typeface="Courier New" pitchFamily="49" charset="0"/>
              </a:rPr>
              <a:t>aov</a:t>
            </a:r>
            <a:r>
              <a:rPr lang="es-CL" b="1" dirty="0" smtClean="0">
                <a:latin typeface="Courier New" pitchFamily="49" charset="0"/>
                <a:cs typeface="Courier New" pitchFamily="49" charset="0"/>
              </a:rPr>
              <a:t>(WHZ36 ~ </a:t>
            </a:r>
            <a:r>
              <a:rPr lang="es-CL" b="1" dirty="0" err="1" smtClean="0">
                <a:latin typeface="Courier New" pitchFamily="49" charset="0"/>
                <a:cs typeface="Courier New" pitchFamily="49" charset="0"/>
              </a:rPr>
              <a:t>imc_madre</a:t>
            </a:r>
            <a:r>
              <a:rPr lang="es-CL" b="1" dirty="0" smtClean="0">
                <a:latin typeface="Courier New" pitchFamily="49" charset="0"/>
                <a:cs typeface="Courier New" pitchFamily="49" charset="0"/>
              </a:rPr>
              <a:t>, data = </a:t>
            </a:r>
            <a:r>
              <a:rPr lang="es-CL" b="1" dirty="0" err="1" smtClean="0">
                <a:latin typeface="Courier New" pitchFamily="49" charset="0"/>
                <a:cs typeface="Courier New" pitchFamily="49" charset="0"/>
              </a:rPr>
              <a:t>mydata</a:t>
            </a:r>
            <a:r>
              <a:rPr lang="es-CL" b="1" dirty="0" smtClean="0">
                <a:latin typeface="Courier New" pitchFamily="49" charset="0"/>
                <a:cs typeface="Courier New" pitchFamily="49" charset="0"/>
              </a:rPr>
              <a:t>)</a:t>
            </a:r>
          </a:p>
          <a:p>
            <a:r>
              <a:rPr lang="es-CL" b="1" dirty="0" err="1" smtClean="0">
                <a:latin typeface="Courier New" pitchFamily="49" charset="0"/>
                <a:cs typeface="Courier New" pitchFamily="49" charset="0"/>
              </a:rPr>
              <a:t>summary</a:t>
            </a:r>
            <a:r>
              <a:rPr lang="es-CL" b="1" dirty="0" smtClean="0">
                <a:latin typeface="Courier New" pitchFamily="49" charset="0"/>
                <a:cs typeface="Courier New" pitchFamily="49" charset="0"/>
              </a:rPr>
              <a:t>(res.aov)</a:t>
            </a:r>
            <a:endParaRPr lang="es-CL" b="1" dirty="0">
              <a:latin typeface="Courier New" pitchFamily="49" charset="0"/>
              <a:cs typeface="Courier New" pitchFamily="49"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a:stretch>
            <a:fillRect/>
          </a:stretch>
        </p:blipFill>
        <p:spPr bwMode="auto">
          <a:xfrm>
            <a:off x="3286116" y="214290"/>
            <a:ext cx="5857884" cy="5847292"/>
          </a:xfrm>
          <a:prstGeom prst="rect">
            <a:avLst/>
          </a:prstGeom>
          <a:noFill/>
          <a:ln w="9525">
            <a:noFill/>
            <a:miter lim="800000"/>
            <a:headEnd/>
            <a:tailEnd/>
          </a:ln>
          <a:effectLst/>
        </p:spPr>
      </p:pic>
      <p:sp>
        <p:nvSpPr>
          <p:cNvPr id="3" name="2 Rectángulo"/>
          <p:cNvSpPr/>
          <p:nvPr/>
        </p:nvSpPr>
        <p:spPr>
          <a:xfrm>
            <a:off x="285720" y="214290"/>
            <a:ext cx="4143404" cy="1754326"/>
          </a:xfrm>
          <a:prstGeom prst="rect">
            <a:avLst/>
          </a:prstGeom>
        </p:spPr>
        <p:txBody>
          <a:bodyPr wrap="square">
            <a:spAutoFit/>
          </a:bodyPr>
          <a:lstStyle/>
          <a:p>
            <a:r>
              <a:rPr lang="es-CL" b="1" dirty="0" err="1" smtClean="0">
                <a:latin typeface="Courier New" pitchFamily="49" charset="0"/>
                <a:cs typeface="Courier New" pitchFamily="49" charset="0"/>
              </a:rPr>
              <a:t>install.packages</a:t>
            </a:r>
            <a:r>
              <a:rPr lang="es-CL" b="1" dirty="0" smtClean="0">
                <a:latin typeface="Courier New" pitchFamily="49" charset="0"/>
                <a:cs typeface="Courier New" pitchFamily="49" charset="0"/>
              </a:rPr>
              <a:t>("</a:t>
            </a:r>
            <a:r>
              <a:rPr lang="es-CL" b="1" dirty="0" err="1" smtClean="0">
                <a:latin typeface="Courier New" pitchFamily="49" charset="0"/>
                <a:cs typeface="Courier New" pitchFamily="49" charset="0"/>
              </a:rPr>
              <a:t>Hmisc</a:t>
            </a:r>
            <a:r>
              <a:rPr lang="es-CL" b="1" dirty="0" smtClean="0">
                <a:latin typeface="Courier New" pitchFamily="49" charset="0"/>
                <a:cs typeface="Courier New" pitchFamily="49" charset="0"/>
              </a:rPr>
              <a:t>", </a:t>
            </a:r>
            <a:r>
              <a:rPr lang="es-CL" b="1" dirty="0" err="1" smtClean="0">
                <a:latin typeface="Courier New" pitchFamily="49" charset="0"/>
                <a:cs typeface="Courier New" pitchFamily="49" charset="0"/>
              </a:rPr>
              <a:t>dependencies</a:t>
            </a:r>
            <a:r>
              <a:rPr lang="es-CL" b="1" dirty="0" smtClean="0">
                <a:latin typeface="Courier New" pitchFamily="49" charset="0"/>
                <a:cs typeface="Courier New" pitchFamily="49" charset="0"/>
              </a:rPr>
              <a:t>=TRUE)</a:t>
            </a:r>
          </a:p>
          <a:p>
            <a:r>
              <a:rPr lang="es-CL" b="1" dirty="0" err="1" smtClean="0">
                <a:latin typeface="Courier New" pitchFamily="49" charset="0"/>
                <a:cs typeface="Courier New" pitchFamily="49" charset="0"/>
              </a:rPr>
              <a:t>library</a:t>
            </a:r>
            <a:r>
              <a:rPr lang="es-CL" b="1" dirty="0" smtClean="0">
                <a:latin typeface="Courier New" pitchFamily="49" charset="0"/>
                <a:cs typeface="Courier New" pitchFamily="49" charset="0"/>
              </a:rPr>
              <a:t>(</a:t>
            </a:r>
            <a:r>
              <a:rPr lang="es-CL" b="1" dirty="0" err="1" smtClean="0">
                <a:latin typeface="Courier New" pitchFamily="49" charset="0"/>
                <a:cs typeface="Courier New" pitchFamily="49" charset="0"/>
              </a:rPr>
              <a:t>Hmisc</a:t>
            </a:r>
            <a:r>
              <a:rPr lang="es-CL" b="1" dirty="0" smtClean="0">
                <a:latin typeface="Courier New" pitchFamily="49" charset="0"/>
                <a:cs typeface="Courier New" pitchFamily="49" charset="0"/>
              </a:rPr>
              <a:t>)</a:t>
            </a:r>
          </a:p>
          <a:p>
            <a:r>
              <a:rPr lang="es-CL" b="1" dirty="0" err="1" smtClean="0">
                <a:latin typeface="Courier New" pitchFamily="49" charset="0"/>
                <a:cs typeface="Courier New" pitchFamily="49" charset="0"/>
              </a:rPr>
              <a:t>rcorr</a:t>
            </a:r>
            <a:r>
              <a:rPr lang="es-CL" b="1" dirty="0" smtClean="0">
                <a:latin typeface="Courier New" pitchFamily="49" charset="0"/>
                <a:cs typeface="Courier New" pitchFamily="49" charset="0"/>
              </a:rPr>
              <a:t>(mydata$WHZ36, </a:t>
            </a:r>
            <a:r>
              <a:rPr lang="es-CL" b="1" dirty="0" err="1" smtClean="0">
                <a:latin typeface="Courier New" pitchFamily="49" charset="0"/>
                <a:cs typeface="Courier New" pitchFamily="49" charset="0"/>
              </a:rPr>
              <a:t>mydata$imc_madre</a:t>
            </a:r>
            <a:r>
              <a:rPr lang="es-CL" b="1" dirty="0" smtClean="0">
                <a:latin typeface="Courier New" pitchFamily="49" charset="0"/>
                <a:cs typeface="Courier New" pitchFamily="49" charset="0"/>
              </a:rPr>
              <a:t>, </a:t>
            </a:r>
            <a:r>
              <a:rPr lang="es-CL" b="1" dirty="0" err="1" smtClean="0">
                <a:latin typeface="Courier New" pitchFamily="49" charset="0"/>
                <a:cs typeface="Courier New" pitchFamily="49" charset="0"/>
              </a:rPr>
              <a:t>type</a:t>
            </a:r>
            <a:r>
              <a:rPr lang="es-CL" b="1" dirty="0" smtClean="0">
                <a:latin typeface="Courier New" pitchFamily="49" charset="0"/>
                <a:cs typeface="Courier New" pitchFamily="49" charset="0"/>
              </a:rPr>
              <a:t>="</a:t>
            </a:r>
            <a:r>
              <a:rPr lang="es-CL" b="1" dirty="0" err="1" smtClean="0">
                <a:latin typeface="Courier New" pitchFamily="49" charset="0"/>
                <a:cs typeface="Courier New" pitchFamily="49" charset="0"/>
              </a:rPr>
              <a:t>pearson</a:t>
            </a:r>
            <a:r>
              <a:rPr lang="es-CL" b="1" dirty="0" smtClean="0">
                <a:latin typeface="Courier New" pitchFamily="49" charset="0"/>
                <a:cs typeface="Courier New" pitchFamily="49" charset="0"/>
              </a:rPr>
              <a:t>")</a:t>
            </a:r>
          </a:p>
        </p:txBody>
      </p:sp>
      <p:sp>
        <p:nvSpPr>
          <p:cNvPr id="4" name="3 Rectángulo"/>
          <p:cNvSpPr/>
          <p:nvPr/>
        </p:nvSpPr>
        <p:spPr>
          <a:xfrm>
            <a:off x="357158" y="2132856"/>
            <a:ext cx="3214710" cy="3970318"/>
          </a:xfrm>
          <a:prstGeom prst="rect">
            <a:avLst/>
          </a:prstGeom>
        </p:spPr>
        <p:txBody>
          <a:bodyPr wrap="square">
            <a:spAutoFit/>
          </a:bodyPr>
          <a:lstStyle/>
          <a:p>
            <a:r>
              <a:rPr lang="es-CL" b="1" dirty="0" smtClean="0"/>
              <a:t>Correlación</a:t>
            </a:r>
          </a:p>
          <a:p>
            <a:r>
              <a:rPr lang="es-CL" b="1" dirty="0" smtClean="0"/>
              <a:t>	x	y</a:t>
            </a:r>
          </a:p>
          <a:p>
            <a:r>
              <a:rPr lang="es-CL" b="1" dirty="0" smtClean="0"/>
              <a:t>x	1.00	0.34</a:t>
            </a:r>
          </a:p>
          <a:p>
            <a:r>
              <a:rPr lang="es-CL" b="1" dirty="0" smtClean="0"/>
              <a:t>y	0.34	1.00</a:t>
            </a:r>
          </a:p>
          <a:p>
            <a:endParaRPr lang="es-CL" b="1" dirty="0" smtClean="0"/>
          </a:p>
          <a:p>
            <a:r>
              <a:rPr lang="es-CL" b="1" dirty="0" smtClean="0"/>
              <a:t>n</a:t>
            </a:r>
          </a:p>
          <a:p>
            <a:r>
              <a:rPr lang="es-CL" b="1" dirty="0" smtClean="0"/>
              <a:t>	x	y</a:t>
            </a:r>
          </a:p>
          <a:p>
            <a:r>
              <a:rPr lang="es-CL" b="1" dirty="0" smtClean="0"/>
              <a:t>x	1000	61</a:t>
            </a:r>
          </a:p>
          <a:p>
            <a:r>
              <a:rPr lang="es-CL" b="1" dirty="0" smtClean="0"/>
              <a:t>y	61	61</a:t>
            </a:r>
          </a:p>
          <a:p>
            <a:endParaRPr lang="es-CL" b="1" dirty="0" smtClean="0"/>
          </a:p>
          <a:p>
            <a:r>
              <a:rPr lang="es-CL" b="1" dirty="0" smtClean="0"/>
              <a:t>P</a:t>
            </a:r>
          </a:p>
          <a:p>
            <a:r>
              <a:rPr lang="es-CL" b="1" dirty="0" smtClean="0"/>
              <a:t>	x	y</a:t>
            </a:r>
          </a:p>
          <a:p>
            <a:r>
              <a:rPr lang="es-CL" b="1" dirty="0" smtClean="0"/>
              <a:t>x		0.007</a:t>
            </a:r>
          </a:p>
          <a:p>
            <a:r>
              <a:rPr lang="es-CL" b="1" dirty="0" smtClean="0"/>
              <a:t>y	0.007 </a:t>
            </a:r>
            <a:endParaRPr lang="es-CL" b="1" dirty="0"/>
          </a:p>
        </p:txBody>
      </p:sp>
      <p:sp>
        <p:nvSpPr>
          <p:cNvPr id="5" name="4 Rectángulo"/>
          <p:cNvSpPr/>
          <p:nvPr/>
        </p:nvSpPr>
        <p:spPr>
          <a:xfrm>
            <a:off x="3857620" y="285728"/>
            <a:ext cx="5147563" cy="369332"/>
          </a:xfrm>
          <a:prstGeom prst="rect">
            <a:avLst/>
          </a:prstGeom>
        </p:spPr>
        <p:txBody>
          <a:bodyPr wrap="none">
            <a:spAutoFit/>
          </a:bodyPr>
          <a:lstStyle/>
          <a:p>
            <a:r>
              <a:rPr lang="es-CL" b="1" dirty="0" err="1" smtClean="0">
                <a:latin typeface="Courier New" pitchFamily="49" charset="0"/>
                <a:cs typeface="Courier New" pitchFamily="49" charset="0"/>
              </a:rPr>
              <a:t>plot</a:t>
            </a:r>
            <a:r>
              <a:rPr lang="es-CL" b="1" dirty="0" smtClean="0">
                <a:latin typeface="Courier New" pitchFamily="49" charset="0"/>
                <a:cs typeface="Courier New" pitchFamily="49" charset="0"/>
              </a:rPr>
              <a:t>(mydata$WHZ36, </a:t>
            </a:r>
            <a:r>
              <a:rPr lang="es-CL" b="1" dirty="0" err="1" smtClean="0">
                <a:latin typeface="Courier New" pitchFamily="49" charset="0"/>
                <a:cs typeface="Courier New" pitchFamily="49" charset="0"/>
              </a:rPr>
              <a:t>mydata$imc_madre</a:t>
            </a:r>
            <a:r>
              <a:rPr lang="es-CL" b="1" dirty="0" smtClean="0">
                <a:latin typeface="Courier New" pitchFamily="49" charset="0"/>
                <a:cs typeface="Courier New" pitchFamily="49" charset="0"/>
              </a:rPr>
              <a:t>)</a:t>
            </a:r>
            <a:endParaRPr lang="es-CL" b="1" dirty="0">
              <a:latin typeface="Courier New" pitchFamily="49" charset="0"/>
              <a:cs typeface="Courier New" pitchFamily="49"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711738" y="142852"/>
            <a:ext cx="5720541" cy="369332"/>
          </a:xfrm>
          <a:prstGeom prst="rect">
            <a:avLst/>
          </a:prstGeom>
        </p:spPr>
        <p:txBody>
          <a:bodyPr wrap="none">
            <a:spAutoFit/>
          </a:bodyPr>
          <a:lstStyle/>
          <a:p>
            <a:pPr algn="ctr"/>
            <a:r>
              <a:rPr lang="es-CL" b="1" dirty="0" smtClean="0"/>
              <a:t>¿Y si tenemos dos variables independientes categóricas?</a:t>
            </a:r>
          </a:p>
        </p:txBody>
      </p:sp>
      <p:sp>
        <p:nvSpPr>
          <p:cNvPr id="3" name="2 CuadroTexto"/>
          <p:cNvSpPr txBox="1"/>
          <p:nvPr/>
        </p:nvSpPr>
        <p:spPr>
          <a:xfrm>
            <a:off x="428596" y="785794"/>
            <a:ext cx="8001056" cy="923330"/>
          </a:xfrm>
          <a:prstGeom prst="rect">
            <a:avLst/>
          </a:prstGeom>
          <a:noFill/>
        </p:spPr>
        <p:txBody>
          <a:bodyPr wrap="square" rtlCol="0">
            <a:spAutoFit/>
          </a:bodyPr>
          <a:lstStyle/>
          <a:p>
            <a:r>
              <a:rPr lang="es-CL" b="1" dirty="0" smtClean="0">
                <a:latin typeface="Calibri" pitchFamily="34" charset="0"/>
                <a:cs typeface="Calibri" pitchFamily="34" charset="0"/>
              </a:rPr>
              <a:t>Se llama ANOVA de dos vías</a:t>
            </a:r>
          </a:p>
          <a:p>
            <a:r>
              <a:rPr lang="es-CL" b="1" dirty="0" err="1" smtClean="0">
                <a:latin typeface="Calibri" pitchFamily="34" charset="0"/>
                <a:cs typeface="Calibri" pitchFamily="34" charset="0"/>
              </a:rPr>
              <a:t>P.e.</a:t>
            </a:r>
            <a:r>
              <a:rPr lang="es-CL" b="1" dirty="0" smtClean="0">
                <a:latin typeface="Calibri" pitchFamily="34" charset="0"/>
                <a:cs typeface="Calibri" pitchFamily="34" charset="0"/>
              </a:rPr>
              <a:t> ¿El sexo y la edad de inicio de leche de fórmula se asocian con el peso para la talla a los 36 meses?</a:t>
            </a:r>
            <a:endParaRPr lang="es-CL" b="1" dirty="0">
              <a:latin typeface="Calibri" pitchFamily="34" charset="0"/>
              <a:cs typeface="Calibri" pitchFamily="34" charset="0"/>
            </a:endParaRPr>
          </a:p>
        </p:txBody>
      </p:sp>
      <p:sp>
        <p:nvSpPr>
          <p:cNvPr id="4" name="3 Rectángulo"/>
          <p:cNvSpPr/>
          <p:nvPr/>
        </p:nvSpPr>
        <p:spPr>
          <a:xfrm>
            <a:off x="642910" y="1785926"/>
            <a:ext cx="7643866" cy="646331"/>
          </a:xfrm>
          <a:prstGeom prst="rect">
            <a:avLst/>
          </a:prstGeom>
        </p:spPr>
        <p:txBody>
          <a:bodyPr wrap="square">
            <a:spAutoFit/>
          </a:bodyPr>
          <a:lstStyle/>
          <a:p>
            <a:r>
              <a:rPr lang="es-CL" b="1" dirty="0" smtClean="0">
                <a:latin typeface="Courier New" pitchFamily="49" charset="0"/>
                <a:cs typeface="Courier New" pitchFamily="49" charset="0"/>
              </a:rPr>
              <a:t>res.aov &lt;- </a:t>
            </a:r>
            <a:r>
              <a:rPr lang="es-CL" b="1" dirty="0" err="1" smtClean="0">
                <a:latin typeface="Courier New" pitchFamily="49" charset="0"/>
                <a:cs typeface="Courier New" pitchFamily="49" charset="0"/>
              </a:rPr>
              <a:t>aov</a:t>
            </a:r>
            <a:r>
              <a:rPr lang="es-CL" b="1" dirty="0" smtClean="0">
                <a:latin typeface="Courier New" pitchFamily="49" charset="0"/>
                <a:cs typeface="Courier New" pitchFamily="49" charset="0"/>
              </a:rPr>
              <a:t>(WHZ36 ~ </a:t>
            </a:r>
            <a:r>
              <a:rPr lang="es-CL" b="1" dirty="0" err="1" smtClean="0">
                <a:latin typeface="Courier New" pitchFamily="49" charset="0"/>
                <a:cs typeface="Courier New" pitchFamily="49" charset="0"/>
              </a:rPr>
              <a:t>gender</a:t>
            </a:r>
            <a:r>
              <a:rPr lang="es-CL" b="1" dirty="0" smtClean="0">
                <a:latin typeface="Courier New" pitchFamily="49" charset="0"/>
                <a:cs typeface="Courier New" pitchFamily="49" charset="0"/>
              </a:rPr>
              <a:t> + </a:t>
            </a:r>
            <a:r>
              <a:rPr lang="es-CL" b="1" dirty="0" err="1" smtClean="0">
                <a:latin typeface="Courier New" pitchFamily="49" charset="0"/>
                <a:cs typeface="Courier New" pitchFamily="49" charset="0"/>
              </a:rPr>
              <a:t>milk_s</a:t>
            </a:r>
            <a:r>
              <a:rPr lang="es-CL" b="1" dirty="0" smtClean="0">
                <a:latin typeface="Courier New" pitchFamily="49" charset="0"/>
                <a:cs typeface="Courier New" pitchFamily="49" charset="0"/>
              </a:rPr>
              <a:t>, data = </a:t>
            </a:r>
            <a:r>
              <a:rPr lang="es-CL" b="1" dirty="0" err="1" smtClean="0">
                <a:latin typeface="Courier New" pitchFamily="49" charset="0"/>
                <a:cs typeface="Courier New" pitchFamily="49" charset="0"/>
              </a:rPr>
              <a:t>mydata</a:t>
            </a:r>
            <a:r>
              <a:rPr lang="es-CL" b="1" dirty="0" smtClean="0">
                <a:latin typeface="Courier New" pitchFamily="49" charset="0"/>
                <a:cs typeface="Courier New" pitchFamily="49" charset="0"/>
              </a:rPr>
              <a:t>)</a:t>
            </a:r>
          </a:p>
          <a:p>
            <a:r>
              <a:rPr lang="es-CL" b="1" dirty="0" err="1" smtClean="0">
                <a:latin typeface="Courier New" pitchFamily="49" charset="0"/>
                <a:cs typeface="Courier New" pitchFamily="49" charset="0"/>
              </a:rPr>
              <a:t>summary</a:t>
            </a:r>
            <a:r>
              <a:rPr lang="es-CL" b="1" dirty="0" smtClean="0">
                <a:latin typeface="Courier New" pitchFamily="49" charset="0"/>
                <a:cs typeface="Courier New" pitchFamily="49" charset="0"/>
              </a:rPr>
              <a:t>(res.aov)</a:t>
            </a:r>
            <a:endParaRPr lang="es-CL" b="1" dirty="0">
              <a:latin typeface="Courier New" pitchFamily="49" charset="0"/>
              <a:cs typeface="Courier New" pitchFamily="49" charset="0"/>
            </a:endParaRPr>
          </a:p>
        </p:txBody>
      </p:sp>
      <p:sp>
        <p:nvSpPr>
          <p:cNvPr id="5" name="4 Rectángulo"/>
          <p:cNvSpPr/>
          <p:nvPr/>
        </p:nvSpPr>
        <p:spPr>
          <a:xfrm>
            <a:off x="1071538" y="2460492"/>
            <a:ext cx="7072362" cy="1754326"/>
          </a:xfrm>
          <a:prstGeom prst="rect">
            <a:avLst/>
          </a:prstGeom>
        </p:spPr>
        <p:txBody>
          <a:bodyPr wrap="square">
            <a:spAutoFit/>
          </a:bodyPr>
          <a:lstStyle/>
          <a:p>
            <a:r>
              <a:rPr lang="en-US" b="1" dirty="0" smtClean="0">
                <a:latin typeface="Calibri" pitchFamily="34" charset="0"/>
                <a:cs typeface="Calibri" pitchFamily="34" charset="0"/>
              </a:rPr>
              <a:t>		</a:t>
            </a:r>
            <a:r>
              <a:rPr lang="en-US" b="1" dirty="0" err="1" smtClean="0">
                <a:latin typeface="Calibri" pitchFamily="34" charset="0"/>
                <a:cs typeface="Calibri" pitchFamily="34" charset="0"/>
              </a:rPr>
              <a:t>Df</a:t>
            </a:r>
            <a:r>
              <a:rPr lang="en-US" b="1" dirty="0" smtClean="0">
                <a:latin typeface="Calibri" pitchFamily="34" charset="0"/>
                <a:cs typeface="Calibri" pitchFamily="34" charset="0"/>
              </a:rPr>
              <a:t>	Sum Sq	Mean Sq	F value	Pr(&gt;F)   </a:t>
            </a:r>
          </a:p>
          <a:p>
            <a:r>
              <a:rPr lang="en-US" b="1" dirty="0" smtClean="0">
                <a:latin typeface="Calibri" pitchFamily="34" charset="0"/>
                <a:cs typeface="Calibri" pitchFamily="34" charset="0"/>
              </a:rPr>
              <a:t>gender		1	1.2	1.229	1.052	0.30523   </a:t>
            </a:r>
          </a:p>
          <a:p>
            <a:r>
              <a:rPr lang="en-US" b="1" dirty="0" err="1" smtClean="0">
                <a:latin typeface="Calibri" pitchFamily="34" charset="0"/>
                <a:cs typeface="Calibri" pitchFamily="34" charset="0"/>
              </a:rPr>
              <a:t>milk_s</a:t>
            </a:r>
            <a:r>
              <a:rPr lang="en-US" b="1" dirty="0" smtClean="0">
                <a:latin typeface="Calibri" pitchFamily="34" charset="0"/>
                <a:cs typeface="Calibri" pitchFamily="34" charset="0"/>
              </a:rPr>
              <a:t>		1	9.5	9.535	8.165	0.00436 **</a:t>
            </a:r>
          </a:p>
          <a:p>
            <a:r>
              <a:rPr lang="en-US" b="1" dirty="0" smtClean="0">
                <a:latin typeface="Calibri" pitchFamily="34" charset="0"/>
                <a:cs typeface="Calibri" pitchFamily="34" charset="0"/>
              </a:rPr>
              <a:t>Residuals		997	1164.3	1.168                   </a:t>
            </a:r>
          </a:p>
          <a:p>
            <a:r>
              <a:rPr lang="en-US" b="1" dirty="0" smtClean="0">
                <a:latin typeface="Calibri" pitchFamily="34" charset="0"/>
                <a:cs typeface="Calibri" pitchFamily="34" charset="0"/>
              </a:rPr>
              <a:t>---</a:t>
            </a:r>
          </a:p>
          <a:p>
            <a:r>
              <a:rPr lang="en-US" b="1" dirty="0" err="1" smtClean="0">
                <a:latin typeface="Calibri" pitchFamily="34" charset="0"/>
                <a:cs typeface="Calibri" pitchFamily="34" charset="0"/>
              </a:rPr>
              <a:t>Signif</a:t>
            </a:r>
            <a:r>
              <a:rPr lang="en-US" b="1" dirty="0" smtClean="0">
                <a:latin typeface="Calibri" pitchFamily="34" charset="0"/>
                <a:cs typeface="Calibri" pitchFamily="34" charset="0"/>
              </a:rPr>
              <a:t>. codes:  0 ‘***’ 0.001 ‘**’ 0.01 ‘*’ 0.05 ‘.’ 0.1 ‘ ’ 1</a:t>
            </a:r>
            <a:endParaRPr lang="es-CL" b="1" dirty="0">
              <a:latin typeface="Calibri" pitchFamily="34" charset="0"/>
              <a:cs typeface="Calibri" pitchFamily="34" charset="0"/>
            </a:endParaRPr>
          </a:p>
        </p:txBody>
      </p:sp>
      <p:sp>
        <p:nvSpPr>
          <p:cNvPr id="6" name="5 CuadroTexto"/>
          <p:cNvSpPr txBox="1"/>
          <p:nvPr/>
        </p:nvSpPr>
        <p:spPr>
          <a:xfrm>
            <a:off x="428596" y="4643446"/>
            <a:ext cx="8358246" cy="1754326"/>
          </a:xfrm>
          <a:prstGeom prst="rect">
            <a:avLst/>
          </a:prstGeom>
          <a:noFill/>
        </p:spPr>
        <p:txBody>
          <a:bodyPr wrap="square" rtlCol="0">
            <a:spAutoFit/>
          </a:bodyPr>
          <a:lstStyle/>
          <a:p>
            <a:r>
              <a:rPr lang="es-CL" b="1" dirty="0" smtClean="0">
                <a:latin typeface="Calibri" pitchFamily="34" charset="0"/>
                <a:cs typeface="Calibri" pitchFamily="34" charset="0"/>
              </a:rPr>
              <a:t>Este resultado muestra que la edad de inicio del consumo de leche de fórmula está asociado estadísticamente al peso para la talla de los lactantes a los 36 meses, pero el sexo no.</a:t>
            </a:r>
          </a:p>
          <a:p>
            <a:r>
              <a:rPr lang="es-CL" b="1" dirty="0" smtClean="0">
                <a:latin typeface="Calibri" pitchFamily="34" charset="0"/>
                <a:cs typeface="Calibri" pitchFamily="34" charset="0"/>
              </a:rPr>
              <a:t>Debido a que no se buscó controlar una de las dos variables, a este ANOVA se le llama ANOVA de tipo II (no establece interacción entre las variables independientes de interés).</a:t>
            </a:r>
            <a:endParaRPr lang="es-CL" b="1" dirty="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1714480" y="214290"/>
            <a:ext cx="6143668" cy="369332"/>
          </a:xfrm>
          <a:prstGeom prst="rect">
            <a:avLst/>
          </a:prstGeom>
          <a:noFill/>
        </p:spPr>
        <p:txBody>
          <a:bodyPr wrap="square" rtlCol="0">
            <a:spAutoFit/>
          </a:bodyPr>
          <a:lstStyle/>
          <a:p>
            <a:r>
              <a:rPr lang="es-CL" b="1" dirty="0" smtClean="0">
                <a:latin typeface="Calibri" pitchFamily="34" charset="0"/>
                <a:cs typeface="Calibri" pitchFamily="34" charset="0"/>
              </a:rPr>
              <a:t>¿Si queremos controlar el efecto de una variable </a:t>
            </a:r>
            <a:r>
              <a:rPr lang="es-CL" b="1" dirty="0" err="1" smtClean="0">
                <a:latin typeface="Calibri" pitchFamily="34" charset="0"/>
                <a:cs typeface="Calibri" pitchFamily="34" charset="0"/>
              </a:rPr>
              <a:t>confusora</a:t>
            </a:r>
            <a:r>
              <a:rPr lang="es-CL" b="1" dirty="0" smtClean="0">
                <a:latin typeface="Calibri" pitchFamily="34" charset="0"/>
                <a:cs typeface="Calibri" pitchFamily="34" charset="0"/>
              </a:rPr>
              <a:t>?</a:t>
            </a:r>
            <a:endParaRPr lang="es-CL" b="1" dirty="0">
              <a:latin typeface="Calibri" pitchFamily="34" charset="0"/>
              <a:cs typeface="Calibri" pitchFamily="34" charset="0"/>
            </a:endParaRPr>
          </a:p>
        </p:txBody>
      </p:sp>
      <p:sp>
        <p:nvSpPr>
          <p:cNvPr id="3" name="2 CuadroTexto"/>
          <p:cNvSpPr txBox="1"/>
          <p:nvPr/>
        </p:nvSpPr>
        <p:spPr>
          <a:xfrm>
            <a:off x="714348" y="571480"/>
            <a:ext cx="7500990" cy="1754326"/>
          </a:xfrm>
          <a:prstGeom prst="rect">
            <a:avLst/>
          </a:prstGeom>
          <a:noFill/>
        </p:spPr>
        <p:txBody>
          <a:bodyPr wrap="square" rtlCol="0">
            <a:spAutoFit/>
          </a:bodyPr>
          <a:lstStyle/>
          <a:p>
            <a:r>
              <a:rPr lang="es-CL" b="1" dirty="0" smtClean="0">
                <a:latin typeface="Calibri" pitchFamily="34" charset="0"/>
                <a:cs typeface="Calibri" pitchFamily="34" charset="0"/>
              </a:rPr>
              <a:t>Se llama ANOVA de tipo I</a:t>
            </a:r>
          </a:p>
          <a:p>
            <a:r>
              <a:rPr lang="es-CL" b="1" dirty="0" smtClean="0">
                <a:latin typeface="Calibri" pitchFamily="34" charset="0"/>
                <a:cs typeface="Calibri" pitchFamily="34" charset="0"/>
              </a:rPr>
              <a:t>¿Se mantiene significativo el efecto de edad de inicio de leche artificial sobre el peso para la talla a los 36 meses luego de remover el efecto de la edad de cese de leche materna?</a:t>
            </a:r>
          </a:p>
          <a:p>
            <a:r>
              <a:rPr lang="es-CL" b="1" dirty="0" smtClean="0">
                <a:latin typeface="Calibri" pitchFamily="34" charset="0"/>
                <a:cs typeface="Calibri" pitchFamily="34" charset="0"/>
              </a:rPr>
              <a:t>Controlar una variable también es ver si la variable se mantiene significativa agregando la interacción entre la variable de interés y la </a:t>
            </a:r>
            <a:r>
              <a:rPr lang="es-CL" b="1" dirty="0" err="1" smtClean="0">
                <a:latin typeface="Calibri" pitchFamily="34" charset="0"/>
                <a:cs typeface="Calibri" pitchFamily="34" charset="0"/>
              </a:rPr>
              <a:t>confusora</a:t>
            </a:r>
            <a:r>
              <a:rPr lang="es-CL" b="1" dirty="0" smtClean="0">
                <a:latin typeface="Calibri" pitchFamily="34" charset="0"/>
                <a:cs typeface="Calibri" pitchFamily="34" charset="0"/>
              </a:rPr>
              <a:t>.</a:t>
            </a:r>
          </a:p>
        </p:txBody>
      </p:sp>
      <p:sp>
        <p:nvSpPr>
          <p:cNvPr id="4" name="3 Rectángulo"/>
          <p:cNvSpPr/>
          <p:nvPr/>
        </p:nvSpPr>
        <p:spPr>
          <a:xfrm>
            <a:off x="428596" y="2786058"/>
            <a:ext cx="8358246" cy="2862322"/>
          </a:xfrm>
          <a:prstGeom prst="rect">
            <a:avLst/>
          </a:prstGeom>
        </p:spPr>
        <p:txBody>
          <a:bodyPr wrap="square">
            <a:spAutoFit/>
          </a:bodyPr>
          <a:lstStyle/>
          <a:p>
            <a:r>
              <a:rPr lang="en-US" b="1" dirty="0" smtClean="0">
                <a:latin typeface="Calibri" pitchFamily="34" charset="0"/>
                <a:cs typeface="Calibri" pitchFamily="34" charset="0"/>
              </a:rPr>
              <a:t>Analysis of Variance Table</a:t>
            </a:r>
          </a:p>
          <a:p>
            <a:endParaRPr lang="en-US" b="1" dirty="0" smtClean="0">
              <a:latin typeface="Calibri" pitchFamily="34" charset="0"/>
              <a:cs typeface="Calibri" pitchFamily="34" charset="0"/>
            </a:endParaRPr>
          </a:p>
          <a:p>
            <a:r>
              <a:rPr lang="en-US" b="1" dirty="0" smtClean="0">
                <a:latin typeface="Calibri" pitchFamily="34" charset="0"/>
                <a:cs typeface="Calibri" pitchFamily="34" charset="0"/>
              </a:rPr>
              <a:t>Response: WHZ36</a:t>
            </a:r>
          </a:p>
          <a:p>
            <a:r>
              <a:rPr lang="en-US" b="1" dirty="0" smtClean="0">
                <a:latin typeface="Calibri" pitchFamily="34" charset="0"/>
                <a:cs typeface="Calibri" pitchFamily="34" charset="0"/>
              </a:rPr>
              <a:t>		</a:t>
            </a:r>
            <a:r>
              <a:rPr lang="en-US" b="1" dirty="0" err="1" smtClean="0">
                <a:latin typeface="Calibri" pitchFamily="34" charset="0"/>
                <a:cs typeface="Calibri" pitchFamily="34" charset="0"/>
              </a:rPr>
              <a:t>Df</a:t>
            </a:r>
            <a:r>
              <a:rPr lang="en-US" b="1" dirty="0" smtClean="0">
                <a:latin typeface="Calibri" pitchFamily="34" charset="0"/>
                <a:cs typeface="Calibri" pitchFamily="34" charset="0"/>
              </a:rPr>
              <a:t>	Sum Sq	Mean Sq	F value	Pr(&gt;F)   </a:t>
            </a:r>
          </a:p>
          <a:p>
            <a:r>
              <a:rPr lang="en-US" b="1" dirty="0" err="1" smtClean="0">
                <a:latin typeface="Calibri" pitchFamily="34" charset="0"/>
                <a:cs typeface="Calibri" pitchFamily="34" charset="0"/>
              </a:rPr>
              <a:t>weaning_s</a:t>
            </a:r>
            <a:r>
              <a:rPr lang="en-US" b="1" dirty="0" smtClean="0">
                <a:latin typeface="Calibri" pitchFamily="34" charset="0"/>
                <a:cs typeface="Calibri" pitchFamily="34" charset="0"/>
              </a:rPr>
              <a:t>	1	8.03	8.0272	6.8777	0.008861 **</a:t>
            </a:r>
          </a:p>
          <a:p>
            <a:r>
              <a:rPr lang="en-US" b="1" dirty="0" err="1" smtClean="0">
                <a:latin typeface="Calibri" pitchFamily="34" charset="0"/>
                <a:cs typeface="Calibri" pitchFamily="34" charset="0"/>
              </a:rPr>
              <a:t>milk_s</a:t>
            </a:r>
            <a:r>
              <a:rPr lang="en-US" b="1" dirty="0" smtClean="0">
                <a:latin typeface="Calibri" pitchFamily="34" charset="0"/>
                <a:cs typeface="Calibri" pitchFamily="34" charset="0"/>
              </a:rPr>
              <a:t>		1	4.21	4.2058	3.6036	0.057944 . </a:t>
            </a:r>
          </a:p>
          <a:p>
            <a:r>
              <a:rPr lang="en-US" b="1" dirty="0" err="1" smtClean="0">
                <a:latin typeface="Calibri" pitchFamily="34" charset="0"/>
                <a:cs typeface="Calibri" pitchFamily="34" charset="0"/>
              </a:rPr>
              <a:t>weaning_s:milk_s</a:t>
            </a:r>
            <a:r>
              <a:rPr lang="en-US" b="1" dirty="0" smtClean="0">
                <a:latin typeface="Calibri" pitchFamily="34" charset="0"/>
                <a:cs typeface="Calibri" pitchFamily="34" charset="0"/>
              </a:rPr>
              <a:t>	1	0.37	0.3738	0.3203	0.571554</a:t>
            </a:r>
          </a:p>
          <a:p>
            <a:r>
              <a:rPr lang="en-US" b="1" dirty="0" smtClean="0">
                <a:latin typeface="Calibri" pitchFamily="34" charset="0"/>
                <a:cs typeface="Calibri" pitchFamily="34" charset="0"/>
              </a:rPr>
              <a:t>Residuals		996	1162.46	1.1671                    </a:t>
            </a:r>
          </a:p>
          <a:p>
            <a:r>
              <a:rPr lang="en-US" b="1" dirty="0" smtClean="0">
                <a:latin typeface="Calibri" pitchFamily="34" charset="0"/>
                <a:cs typeface="Calibri" pitchFamily="34" charset="0"/>
              </a:rPr>
              <a:t>---</a:t>
            </a:r>
          </a:p>
          <a:p>
            <a:r>
              <a:rPr lang="en-US" b="1" dirty="0" err="1" smtClean="0">
                <a:latin typeface="Calibri" pitchFamily="34" charset="0"/>
                <a:cs typeface="Calibri" pitchFamily="34" charset="0"/>
              </a:rPr>
              <a:t>Signif</a:t>
            </a:r>
            <a:r>
              <a:rPr lang="en-US" b="1" dirty="0" smtClean="0">
                <a:latin typeface="Calibri" pitchFamily="34" charset="0"/>
                <a:cs typeface="Calibri" pitchFamily="34" charset="0"/>
              </a:rPr>
              <a:t>. codes:  0 ‘***’ 0.001 ‘**’ 0.01 ‘*’ 0.05 ‘.’ 0.1 ‘ ’ 1</a:t>
            </a:r>
            <a:endParaRPr lang="en-US" b="1" dirty="0">
              <a:latin typeface="Calibri" pitchFamily="34" charset="0"/>
              <a:cs typeface="Calibri" pitchFamily="34" charset="0"/>
            </a:endParaRPr>
          </a:p>
        </p:txBody>
      </p:sp>
      <p:sp>
        <p:nvSpPr>
          <p:cNvPr id="5" name="4 CuadroTexto"/>
          <p:cNvSpPr txBox="1"/>
          <p:nvPr/>
        </p:nvSpPr>
        <p:spPr>
          <a:xfrm>
            <a:off x="6858016" y="4429132"/>
            <a:ext cx="2071702" cy="646331"/>
          </a:xfrm>
          <a:prstGeom prst="rect">
            <a:avLst/>
          </a:prstGeom>
          <a:noFill/>
        </p:spPr>
        <p:txBody>
          <a:bodyPr wrap="square" rtlCol="0">
            <a:spAutoFit/>
          </a:bodyPr>
          <a:lstStyle/>
          <a:p>
            <a:r>
              <a:rPr lang="en-US" b="1" dirty="0" smtClean="0">
                <a:latin typeface="Calibri" pitchFamily="34" charset="0"/>
                <a:cs typeface="Calibri" pitchFamily="34" charset="0"/>
                <a:sym typeface="Wingdings" pitchFamily="2" charset="2"/>
              </a:rPr>
              <a:t> </a:t>
            </a:r>
            <a:r>
              <a:rPr lang="en-US" b="1" dirty="0" err="1" smtClean="0">
                <a:latin typeface="Calibri" pitchFamily="34" charset="0"/>
                <a:cs typeface="Calibri" pitchFamily="34" charset="0"/>
                <a:sym typeface="Wingdings" pitchFamily="2" charset="2"/>
              </a:rPr>
              <a:t>ésta</a:t>
            </a:r>
            <a:r>
              <a:rPr lang="en-US" b="1" dirty="0" smtClean="0">
                <a:latin typeface="Calibri" pitchFamily="34" charset="0"/>
                <a:cs typeface="Calibri" pitchFamily="34" charset="0"/>
                <a:sym typeface="Wingdings" pitchFamily="2" charset="2"/>
              </a:rPr>
              <a:t> </a:t>
            </a:r>
            <a:r>
              <a:rPr lang="en-US" b="1" dirty="0" err="1" smtClean="0">
                <a:latin typeface="Calibri" pitchFamily="34" charset="0"/>
                <a:cs typeface="Calibri" pitchFamily="34" charset="0"/>
                <a:sym typeface="Wingdings" pitchFamily="2" charset="2"/>
              </a:rPr>
              <a:t>es</a:t>
            </a:r>
            <a:r>
              <a:rPr lang="en-US" b="1" dirty="0" smtClean="0">
                <a:latin typeface="Calibri" pitchFamily="34" charset="0"/>
                <a:cs typeface="Calibri" pitchFamily="34" charset="0"/>
                <a:sym typeface="Wingdings" pitchFamily="2" charset="2"/>
              </a:rPr>
              <a:t> la variable </a:t>
            </a:r>
            <a:r>
              <a:rPr lang="en-US" b="1" dirty="0" err="1" smtClean="0">
                <a:latin typeface="Calibri" pitchFamily="34" charset="0"/>
                <a:cs typeface="Calibri" pitchFamily="34" charset="0"/>
                <a:sym typeface="Wingdings" pitchFamily="2" charset="2"/>
              </a:rPr>
              <a:t>interacción</a:t>
            </a:r>
            <a:endParaRPr lang="es-CL" dirty="0"/>
          </a:p>
        </p:txBody>
      </p:sp>
      <p:sp>
        <p:nvSpPr>
          <p:cNvPr id="6" name="5 Rectángulo"/>
          <p:cNvSpPr/>
          <p:nvPr/>
        </p:nvSpPr>
        <p:spPr>
          <a:xfrm>
            <a:off x="785786" y="2357430"/>
            <a:ext cx="7572428" cy="369332"/>
          </a:xfrm>
          <a:prstGeom prst="rect">
            <a:avLst/>
          </a:prstGeom>
        </p:spPr>
        <p:txBody>
          <a:bodyPr wrap="square">
            <a:spAutoFit/>
          </a:bodyPr>
          <a:lstStyle/>
          <a:p>
            <a:r>
              <a:rPr lang="es-CL" b="1" dirty="0" err="1" smtClean="0">
                <a:latin typeface="Courier New" pitchFamily="49" charset="0"/>
                <a:cs typeface="Courier New" pitchFamily="49" charset="0"/>
              </a:rPr>
              <a:t>anova</a:t>
            </a:r>
            <a:r>
              <a:rPr lang="es-CL" b="1" dirty="0" smtClean="0">
                <a:latin typeface="Courier New" pitchFamily="49" charset="0"/>
                <a:cs typeface="Courier New" pitchFamily="49" charset="0"/>
              </a:rPr>
              <a:t>(lm(WHZ36 ~ </a:t>
            </a:r>
            <a:r>
              <a:rPr lang="es-CL" b="1" dirty="0" err="1" smtClean="0">
                <a:latin typeface="Courier New" pitchFamily="49" charset="0"/>
                <a:cs typeface="Courier New" pitchFamily="49" charset="0"/>
              </a:rPr>
              <a:t>weaning_s</a:t>
            </a:r>
            <a:r>
              <a:rPr lang="es-CL" b="1" dirty="0" smtClean="0">
                <a:latin typeface="Courier New" pitchFamily="49" charset="0"/>
                <a:cs typeface="Courier New" pitchFamily="49" charset="0"/>
              </a:rPr>
              <a:t> * </a:t>
            </a:r>
            <a:r>
              <a:rPr lang="es-CL" b="1" dirty="0" err="1" smtClean="0">
                <a:latin typeface="Courier New" pitchFamily="49" charset="0"/>
                <a:cs typeface="Courier New" pitchFamily="49" charset="0"/>
              </a:rPr>
              <a:t>milk_s</a:t>
            </a:r>
            <a:r>
              <a:rPr lang="es-CL" b="1" dirty="0" smtClean="0">
                <a:latin typeface="Courier New" pitchFamily="49" charset="0"/>
                <a:cs typeface="Courier New" pitchFamily="49" charset="0"/>
              </a:rPr>
              <a:t>, data=</a:t>
            </a:r>
            <a:r>
              <a:rPr lang="es-CL" b="1" dirty="0" err="1" smtClean="0">
                <a:latin typeface="Courier New" pitchFamily="49" charset="0"/>
                <a:cs typeface="Courier New" pitchFamily="49" charset="0"/>
              </a:rPr>
              <a:t>mydata</a:t>
            </a:r>
            <a:r>
              <a:rPr lang="es-CL" b="1" dirty="0" smtClean="0">
                <a:latin typeface="Courier New" pitchFamily="49" charset="0"/>
                <a:cs typeface="Courier New" pitchFamily="49" charset="0"/>
              </a:rPr>
              <a:t>))</a:t>
            </a:r>
            <a:endParaRPr lang="es-CL" b="1" dirty="0">
              <a:latin typeface="Courier New" pitchFamily="49" charset="0"/>
              <a:cs typeface="Courier New" pitchFamily="49" charset="0"/>
            </a:endParaRPr>
          </a:p>
        </p:txBody>
      </p:sp>
      <p:sp>
        <p:nvSpPr>
          <p:cNvPr id="7" name="6 CuadroTexto"/>
          <p:cNvSpPr txBox="1"/>
          <p:nvPr/>
        </p:nvSpPr>
        <p:spPr>
          <a:xfrm>
            <a:off x="285720" y="5791818"/>
            <a:ext cx="8572560" cy="923330"/>
          </a:xfrm>
          <a:prstGeom prst="rect">
            <a:avLst/>
          </a:prstGeom>
          <a:noFill/>
        </p:spPr>
        <p:txBody>
          <a:bodyPr wrap="square" rtlCol="0">
            <a:spAutoFit/>
          </a:bodyPr>
          <a:lstStyle/>
          <a:p>
            <a:r>
              <a:rPr lang="es-CL" b="1" dirty="0" smtClean="0">
                <a:latin typeface="Calibri" pitchFamily="34" charset="0"/>
                <a:cs typeface="Calibri" pitchFamily="34" charset="0"/>
              </a:rPr>
              <a:t>El resultado muestra que la variable edad de inicio de  leche artificial deja de estar asociada significativamente luego de controlar la variable edad cese de leche materna. Sin embargo esta última variable se mantiene significativa.</a:t>
            </a:r>
            <a:endParaRPr lang="es-CL" b="1" dirty="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928662" y="71414"/>
            <a:ext cx="7286676" cy="369332"/>
          </a:xfrm>
          <a:prstGeom prst="rect">
            <a:avLst/>
          </a:prstGeom>
          <a:noFill/>
        </p:spPr>
        <p:txBody>
          <a:bodyPr wrap="square" rtlCol="0">
            <a:spAutoFit/>
          </a:bodyPr>
          <a:lstStyle/>
          <a:p>
            <a:pPr algn="ctr"/>
            <a:r>
              <a:rPr lang="es-CL" b="1" dirty="0" smtClean="0"/>
              <a:t>¿Si tenemos una variable independiente continua y una categórica?</a:t>
            </a:r>
            <a:endParaRPr lang="es-CL" b="1" dirty="0"/>
          </a:p>
        </p:txBody>
      </p:sp>
      <p:sp>
        <p:nvSpPr>
          <p:cNvPr id="3" name="2 CuadroTexto"/>
          <p:cNvSpPr txBox="1"/>
          <p:nvPr/>
        </p:nvSpPr>
        <p:spPr>
          <a:xfrm>
            <a:off x="428596" y="487900"/>
            <a:ext cx="2428892" cy="369332"/>
          </a:xfrm>
          <a:prstGeom prst="rect">
            <a:avLst/>
          </a:prstGeom>
          <a:noFill/>
        </p:spPr>
        <p:txBody>
          <a:bodyPr wrap="square" rtlCol="0">
            <a:spAutoFit/>
          </a:bodyPr>
          <a:lstStyle/>
          <a:p>
            <a:r>
              <a:rPr lang="es-CL" b="1" dirty="0" smtClean="0">
                <a:latin typeface="Calibri" pitchFamily="34" charset="0"/>
                <a:cs typeface="Calibri" pitchFamily="34" charset="0"/>
              </a:rPr>
              <a:t>También es posible</a:t>
            </a:r>
            <a:endParaRPr lang="es-CL" b="1" dirty="0">
              <a:latin typeface="Calibri" pitchFamily="34" charset="0"/>
              <a:cs typeface="Calibri" pitchFamily="34" charset="0"/>
            </a:endParaRPr>
          </a:p>
        </p:txBody>
      </p:sp>
      <p:sp>
        <p:nvSpPr>
          <p:cNvPr id="4" name="3 Rectángulo"/>
          <p:cNvSpPr/>
          <p:nvPr/>
        </p:nvSpPr>
        <p:spPr>
          <a:xfrm>
            <a:off x="571472" y="2486751"/>
            <a:ext cx="7715304" cy="2585323"/>
          </a:xfrm>
          <a:prstGeom prst="rect">
            <a:avLst/>
          </a:prstGeom>
        </p:spPr>
        <p:txBody>
          <a:bodyPr wrap="square">
            <a:spAutoFit/>
          </a:bodyPr>
          <a:lstStyle/>
          <a:p>
            <a:r>
              <a:rPr lang="en-US" b="1" dirty="0" smtClean="0">
                <a:latin typeface="Calibri" pitchFamily="34" charset="0"/>
                <a:cs typeface="Calibri" pitchFamily="34" charset="0"/>
              </a:rPr>
              <a:t>Analysis of Variance Table</a:t>
            </a:r>
          </a:p>
          <a:p>
            <a:endParaRPr lang="en-US" b="1" dirty="0" smtClean="0">
              <a:latin typeface="Calibri" pitchFamily="34" charset="0"/>
              <a:cs typeface="Calibri" pitchFamily="34" charset="0"/>
            </a:endParaRPr>
          </a:p>
          <a:p>
            <a:r>
              <a:rPr lang="en-US" b="1" dirty="0" smtClean="0">
                <a:latin typeface="Calibri" pitchFamily="34" charset="0"/>
                <a:cs typeface="Calibri" pitchFamily="34" charset="0"/>
              </a:rPr>
              <a:t>Response: WHZ36</a:t>
            </a:r>
          </a:p>
          <a:p>
            <a:r>
              <a:rPr lang="en-US" b="1" dirty="0" smtClean="0">
                <a:latin typeface="Calibri" pitchFamily="34" charset="0"/>
                <a:cs typeface="Calibri" pitchFamily="34" charset="0"/>
              </a:rPr>
              <a:t>		</a:t>
            </a:r>
            <a:r>
              <a:rPr lang="en-US" b="1" dirty="0" err="1" smtClean="0">
                <a:latin typeface="Calibri" pitchFamily="34" charset="0"/>
                <a:cs typeface="Calibri" pitchFamily="34" charset="0"/>
              </a:rPr>
              <a:t>Df</a:t>
            </a:r>
            <a:r>
              <a:rPr lang="en-US" b="1" dirty="0" smtClean="0">
                <a:latin typeface="Calibri" pitchFamily="34" charset="0"/>
                <a:cs typeface="Calibri" pitchFamily="34" charset="0"/>
              </a:rPr>
              <a:t>	Sum Sq	Mean Sq	F value	Pr(&gt;F)   </a:t>
            </a:r>
          </a:p>
          <a:p>
            <a:r>
              <a:rPr lang="en-US" b="1" dirty="0" err="1" smtClean="0">
                <a:latin typeface="Calibri" pitchFamily="34" charset="0"/>
                <a:cs typeface="Calibri" pitchFamily="34" charset="0"/>
              </a:rPr>
              <a:t>weaning_s</a:t>
            </a:r>
            <a:r>
              <a:rPr lang="en-US" b="1" dirty="0" smtClean="0">
                <a:latin typeface="Calibri" pitchFamily="34" charset="0"/>
                <a:cs typeface="Calibri" pitchFamily="34" charset="0"/>
              </a:rPr>
              <a:t>	1	0.247	0.2475	0.2466	0.621352   </a:t>
            </a:r>
          </a:p>
          <a:p>
            <a:r>
              <a:rPr lang="en-US" b="1" dirty="0" err="1" smtClean="0">
                <a:latin typeface="Calibri" pitchFamily="34" charset="0"/>
                <a:cs typeface="Calibri" pitchFamily="34" charset="0"/>
              </a:rPr>
              <a:t>imc_madre</a:t>
            </a:r>
            <a:r>
              <a:rPr lang="en-US" b="1" dirty="0" smtClean="0">
                <a:latin typeface="Calibri" pitchFamily="34" charset="0"/>
                <a:cs typeface="Calibri" pitchFamily="34" charset="0"/>
              </a:rPr>
              <a:t> 	1	8.306	8.3059	8.2759	0.005613 **</a:t>
            </a:r>
          </a:p>
          <a:p>
            <a:r>
              <a:rPr lang="en-US" b="1" dirty="0" smtClean="0">
                <a:latin typeface="Calibri" pitchFamily="34" charset="0"/>
                <a:cs typeface="Calibri" pitchFamily="34" charset="0"/>
              </a:rPr>
              <a:t>Residuals		58	58.210	1.0036                    </a:t>
            </a:r>
          </a:p>
          <a:p>
            <a:r>
              <a:rPr lang="en-US" b="1" dirty="0" smtClean="0">
                <a:latin typeface="Calibri" pitchFamily="34" charset="0"/>
                <a:cs typeface="Calibri" pitchFamily="34" charset="0"/>
              </a:rPr>
              <a:t>---</a:t>
            </a:r>
          </a:p>
          <a:p>
            <a:r>
              <a:rPr lang="en-US" b="1" dirty="0" err="1" smtClean="0">
                <a:latin typeface="Calibri" pitchFamily="34" charset="0"/>
                <a:cs typeface="Calibri" pitchFamily="34" charset="0"/>
              </a:rPr>
              <a:t>Signif</a:t>
            </a:r>
            <a:r>
              <a:rPr lang="en-US" b="1" dirty="0" smtClean="0">
                <a:latin typeface="Calibri" pitchFamily="34" charset="0"/>
                <a:cs typeface="Calibri" pitchFamily="34" charset="0"/>
              </a:rPr>
              <a:t>. codes:  0 ‘***’ 0.001 ‘**’ 0.01 ‘*’ 0.05 ‘.’ 0.1 ‘ ’ 1</a:t>
            </a:r>
            <a:endParaRPr lang="en-US" b="1" dirty="0">
              <a:latin typeface="Calibri" pitchFamily="34" charset="0"/>
              <a:cs typeface="Calibri" pitchFamily="34" charset="0"/>
            </a:endParaRPr>
          </a:p>
        </p:txBody>
      </p:sp>
      <p:sp>
        <p:nvSpPr>
          <p:cNvPr id="5" name="4 Rectángulo"/>
          <p:cNvSpPr/>
          <p:nvPr/>
        </p:nvSpPr>
        <p:spPr>
          <a:xfrm>
            <a:off x="357158" y="1711099"/>
            <a:ext cx="8501122" cy="646331"/>
          </a:xfrm>
          <a:prstGeom prst="rect">
            <a:avLst/>
          </a:prstGeom>
        </p:spPr>
        <p:txBody>
          <a:bodyPr wrap="square">
            <a:spAutoFit/>
          </a:bodyPr>
          <a:lstStyle/>
          <a:p>
            <a:r>
              <a:rPr lang="es-CL" b="1" dirty="0" smtClean="0">
                <a:latin typeface="Courier New" pitchFamily="49" charset="0"/>
                <a:cs typeface="Courier New" pitchFamily="49" charset="0"/>
              </a:rPr>
              <a:t>res.aov &lt;- </a:t>
            </a:r>
            <a:r>
              <a:rPr lang="es-CL" b="1" dirty="0" err="1" smtClean="0">
                <a:latin typeface="Courier New" pitchFamily="49" charset="0"/>
                <a:cs typeface="Courier New" pitchFamily="49" charset="0"/>
              </a:rPr>
              <a:t>aov</a:t>
            </a:r>
            <a:r>
              <a:rPr lang="es-CL" b="1" dirty="0" smtClean="0">
                <a:latin typeface="Courier New" pitchFamily="49" charset="0"/>
                <a:cs typeface="Courier New" pitchFamily="49" charset="0"/>
              </a:rPr>
              <a:t>(WHZ36 ~ </a:t>
            </a:r>
            <a:r>
              <a:rPr lang="es-CL" b="1" dirty="0" err="1" smtClean="0">
                <a:latin typeface="Courier New" pitchFamily="49" charset="0"/>
                <a:cs typeface="Courier New" pitchFamily="49" charset="0"/>
              </a:rPr>
              <a:t>weaning_s</a:t>
            </a:r>
            <a:r>
              <a:rPr lang="es-CL" b="1" dirty="0" smtClean="0">
                <a:latin typeface="Courier New" pitchFamily="49" charset="0"/>
                <a:cs typeface="Courier New" pitchFamily="49" charset="0"/>
              </a:rPr>
              <a:t> + </a:t>
            </a:r>
            <a:r>
              <a:rPr lang="es-CL" b="1" dirty="0" err="1" smtClean="0">
                <a:latin typeface="Courier New" pitchFamily="49" charset="0"/>
                <a:cs typeface="Courier New" pitchFamily="49" charset="0"/>
              </a:rPr>
              <a:t>imc_madre</a:t>
            </a:r>
            <a:r>
              <a:rPr lang="es-CL" b="1" dirty="0" smtClean="0">
                <a:latin typeface="Courier New" pitchFamily="49" charset="0"/>
                <a:cs typeface="Courier New" pitchFamily="49" charset="0"/>
              </a:rPr>
              <a:t>, data = </a:t>
            </a:r>
            <a:r>
              <a:rPr lang="es-CL" b="1" dirty="0" err="1" smtClean="0">
                <a:latin typeface="Courier New" pitchFamily="49" charset="0"/>
                <a:cs typeface="Courier New" pitchFamily="49" charset="0"/>
              </a:rPr>
              <a:t>mydata</a:t>
            </a:r>
            <a:r>
              <a:rPr lang="es-CL" b="1" dirty="0" smtClean="0">
                <a:latin typeface="Courier New" pitchFamily="49" charset="0"/>
                <a:cs typeface="Courier New" pitchFamily="49" charset="0"/>
              </a:rPr>
              <a:t>)</a:t>
            </a:r>
          </a:p>
          <a:p>
            <a:r>
              <a:rPr lang="es-CL" b="1" dirty="0" err="1" smtClean="0">
                <a:latin typeface="Courier New" pitchFamily="49" charset="0"/>
                <a:cs typeface="Courier New" pitchFamily="49" charset="0"/>
              </a:rPr>
              <a:t>summary</a:t>
            </a:r>
            <a:r>
              <a:rPr lang="es-CL" b="1" dirty="0" smtClean="0">
                <a:latin typeface="Courier New" pitchFamily="49" charset="0"/>
                <a:cs typeface="Courier New" pitchFamily="49" charset="0"/>
              </a:rPr>
              <a:t>(res.aov)</a:t>
            </a:r>
            <a:endParaRPr lang="es-CL" b="1" dirty="0">
              <a:latin typeface="Courier New" pitchFamily="49" charset="0"/>
              <a:cs typeface="Courier New" pitchFamily="49" charset="0"/>
            </a:endParaRPr>
          </a:p>
        </p:txBody>
      </p:sp>
      <p:sp>
        <p:nvSpPr>
          <p:cNvPr id="6" name="5 CuadroTexto"/>
          <p:cNvSpPr txBox="1"/>
          <p:nvPr/>
        </p:nvSpPr>
        <p:spPr>
          <a:xfrm>
            <a:off x="500034" y="5237820"/>
            <a:ext cx="8072494" cy="1477328"/>
          </a:xfrm>
          <a:prstGeom prst="rect">
            <a:avLst/>
          </a:prstGeom>
          <a:noFill/>
        </p:spPr>
        <p:txBody>
          <a:bodyPr wrap="square" rtlCol="0">
            <a:spAutoFit/>
          </a:bodyPr>
          <a:lstStyle/>
          <a:p>
            <a:r>
              <a:rPr lang="es-CL" b="1" dirty="0" smtClean="0">
                <a:latin typeface="Calibri" pitchFamily="34" charset="0"/>
                <a:cs typeface="Calibri" pitchFamily="34" charset="0"/>
              </a:rPr>
              <a:t>Los resultados muestran que la edad de destete no tiene una asociación significativa con el peso para la talla a los 36 meses , pero el IMC de la madre sí.</a:t>
            </a:r>
          </a:p>
          <a:p>
            <a:r>
              <a:rPr lang="es-CL" b="1" dirty="0" smtClean="0">
                <a:latin typeface="Calibri" pitchFamily="34" charset="0"/>
                <a:cs typeface="Calibri" pitchFamily="34" charset="0"/>
              </a:rPr>
              <a:t>Si bien estos resultados pueden ser contradictorios con otros resultados anteriores, hay que tener en cuenta que son muchos menos los sujetos que entraron dentro de este modelo ANOVA (n=61).</a:t>
            </a:r>
            <a:endParaRPr lang="es-CL" b="1" dirty="0">
              <a:latin typeface="Calibri" pitchFamily="34" charset="0"/>
              <a:cs typeface="Calibri" pitchFamily="34" charset="0"/>
            </a:endParaRPr>
          </a:p>
        </p:txBody>
      </p:sp>
      <p:sp>
        <p:nvSpPr>
          <p:cNvPr id="7" name="6 CuadroTexto"/>
          <p:cNvSpPr txBox="1"/>
          <p:nvPr/>
        </p:nvSpPr>
        <p:spPr>
          <a:xfrm>
            <a:off x="571472" y="928670"/>
            <a:ext cx="8215370" cy="646331"/>
          </a:xfrm>
          <a:prstGeom prst="rect">
            <a:avLst/>
          </a:prstGeom>
          <a:noFill/>
        </p:spPr>
        <p:txBody>
          <a:bodyPr wrap="square" rtlCol="0">
            <a:spAutoFit/>
          </a:bodyPr>
          <a:lstStyle/>
          <a:p>
            <a:r>
              <a:rPr lang="es-CL" b="1" dirty="0" smtClean="0">
                <a:latin typeface="Calibri" pitchFamily="34" charset="0"/>
                <a:cs typeface="Calibri" pitchFamily="34" charset="0"/>
              </a:rPr>
              <a:t>¿La edad de cese de leche materna y el IMC de la madre se asocian al peso para la talla a los 36 meses?</a:t>
            </a:r>
            <a:endParaRPr lang="es-CL" b="1" dirty="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smtClean="0"/>
              <a:t>Generalidades</a:t>
            </a:r>
            <a:endParaRPr lang="es-CL" dirty="0"/>
          </a:p>
        </p:txBody>
      </p:sp>
      <p:sp>
        <p:nvSpPr>
          <p:cNvPr id="4" name="3 CuadroTexto"/>
          <p:cNvSpPr txBox="1"/>
          <p:nvPr/>
        </p:nvSpPr>
        <p:spPr>
          <a:xfrm>
            <a:off x="357158" y="1643050"/>
            <a:ext cx="8501122" cy="1477328"/>
          </a:xfrm>
          <a:prstGeom prst="rect">
            <a:avLst/>
          </a:prstGeom>
          <a:noFill/>
        </p:spPr>
        <p:txBody>
          <a:bodyPr wrap="square" rtlCol="0">
            <a:spAutoFit/>
          </a:bodyPr>
          <a:lstStyle/>
          <a:p>
            <a:r>
              <a:rPr lang="es-CL" b="1" dirty="0" smtClean="0"/>
              <a:t>Correlaciones mostró la relación LINEAL entre dos variables continuas.</a:t>
            </a:r>
          </a:p>
          <a:p>
            <a:r>
              <a:rPr lang="es-CL" b="1" dirty="0" smtClean="0"/>
              <a:t>Interdependencia, </a:t>
            </a:r>
            <a:r>
              <a:rPr lang="es-CL" b="1" dirty="0" err="1" smtClean="0"/>
              <a:t>covariación</a:t>
            </a:r>
            <a:r>
              <a:rPr lang="es-CL" b="1" dirty="0" smtClean="0"/>
              <a:t>.</a:t>
            </a:r>
          </a:p>
          <a:p>
            <a:endParaRPr lang="es-CL" b="1" dirty="0" smtClean="0"/>
          </a:p>
          <a:p>
            <a:r>
              <a:rPr lang="es-CL" b="1" dirty="0" smtClean="0"/>
              <a:t>Similarmente, ANOVA también busca una relación LINEAL entre una variable dependiente y una o varias variables independientes.</a:t>
            </a:r>
            <a:endParaRPr lang="es-CL" b="1" dirty="0"/>
          </a:p>
        </p:txBody>
      </p:sp>
      <p:sp>
        <p:nvSpPr>
          <p:cNvPr id="5" name="4 CuadroTexto"/>
          <p:cNvSpPr txBox="1"/>
          <p:nvPr/>
        </p:nvSpPr>
        <p:spPr>
          <a:xfrm>
            <a:off x="2483768" y="3357562"/>
            <a:ext cx="4824536" cy="1446550"/>
          </a:xfrm>
          <a:prstGeom prst="rect">
            <a:avLst/>
          </a:prstGeom>
          <a:noFill/>
        </p:spPr>
        <p:txBody>
          <a:bodyPr wrap="square" rtlCol="0">
            <a:spAutoFit/>
          </a:bodyPr>
          <a:lstStyle/>
          <a:p>
            <a:pPr algn="ctr"/>
            <a:r>
              <a:rPr lang="es-CL" sz="8800" b="1" i="1" dirty="0" smtClean="0">
                <a:latin typeface="Times New Roman" pitchFamily="18" charset="0"/>
                <a:cs typeface="Times New Roman" pitchFamily="18" charset="0"/>
              </a:rPr>
              <a:t>Y</a:t>
            </a:r>
            <a:r>
              <a:rPr lang="es-CL" sz="8800" b="1" dirty="0" smtClean="0"/>
              <a:t> </a:t>
            </a:r>
            <a:r>
              <a:rPr lang="es-CL" sz="8800" dirty="0" smtClean="0"/>
              <a:t>=</a:t>
            </a:r>
            <a:r>
              <a:rPr lang="es-CL" sz="8800" b="1" dirty="0" smtClean="0"/>
              <a:t> </a:t>
            </a:r>
            <a:r>
              <a:rPr lang="es-CL" sz="8800" b="1" i="1" dirty="0" smtClean="0">
                <a:latin typeface="Times New Roman" pitchFamily="18" charset="0"/>
                <a:cs typeface="Times New Roman" pitchFamily="18" charset="0"/>
              </a:rPr>
              <a:t>X + e</a:t>
            </a:r>
            <a:endParaRPr lang="es-CL" sz="8800" b="1" i="1" dirty="0">
              <a:latin typeface="Times New Roman" pitchFamily="18" charset="0"/>
              <a:cs typeface="Times New Roman" pitchFamily="18" charset="0"/>
            </a:endParaRPr>
          </a:p>
        </p:txBody>
      </p:sp>
      <p:sp>
        <p:nvSpPr>
          <p:cNvPr id="6" name="5 CuadroTexto"/>
          <p:cNvSpPr txBox="1"/>
          <p:nvPr/>
        </p:nvSpPr>
        <p:spPr>
          <a:xfrm>
            <a:off x="2352292" y="4653136"/>
            <a:ext cx="1571636" cy="646331"/>
          </a:xfrm>
          <a:prstGeom prst="rect">
            <a:avLst/>
          </a:prstGeom>
          <a:noFill/>
        </p:spPr>
        <p:txBody>
          <a:bodyPr wrap="square" rtlCol="0">
            <a:spAutoFit/>
          </a:bodyPr>
          <a:lstStyle/>
          <a:p>
            <a:pPr algn="ctr"/>
            <a:r>
              <a:rPr lang="es-CL" b="1" dirty="0" smtClean="0"/>
              <a:t>Variable </a:t>
            </a:r>
            <a:r>
              <a:rPr lang="es-CL" b="1" dirty="0" smtClean="0"/>
              <a:t>dependiente</a:t>
            </a:r>
            <a:endParaRPr lang="es-CL" b="1" dirty="0"/>
          </a:p>
        </p:txBody>
      </p:sp>
      <p:sp>
        <p:nvSpPr>
          <p:cNvPr id="7" name="6 CuadroTexto"/>
          <p:cNvSpPr txBox="1"/>
          <p:nvPr/>
        </p:nvSpPr>
        <p:spPr>
          <a:xfrm>
            <a:off x="4067944" y="4653136"/>
            <a:ext cx="1785950" cy="923330"/>
          </a:xfrm>
          <a:prstGeom prst="rect">
            <a:avLst/>
          </a:prstGeom>
          <a:noFill/>
        </p:spPr>
        <p:txBody>
          <a:bodyPr wrap="square" rtlCol="0">
            <a:spAutoFit/>
          </a:bodyPr>
          <a:lstStyle/>
          <a:p>
            <a:pPr algn="ctr"/>
            <a:r>
              <a:rPr lang="es-CL" b="1" dirty="0" smtClean="0"/>
              <a:t>Variable(s) </a:t>
            </a:r>
            <a:r>
              <a:rPr lang="es-CL" b="1" dirty="0" smtClean="0"/>
              <a:t>independientes (modelo)</a:t>
            </a:r>
            <a:endParaRPr lang="es-CL" b="1" dirty="0"/>
          </a:p>
        </p:txBody>
      </p:sp>
      <p:cxnSp>
        <p:nvCxnSpPr>
          <p:cNvPr id="9" name="8 Conector recto de flecha"/>
          <p:cNvCxnSpPr>
            <a:endCxn id="10" idx="0"/>
          </p:cNvCxnSpPr>
          <p:nvPr/>
        </p:nvCxnSpPr>
        <p:spPr>
          <a:xfrm flipH="1">
            <a:off x="1503395" y="4437112"/>
            <a:ext cx="1412421" cy="1008112"/>
          </a:xfrm>
          <a:prstGeom prst="straightConnector1">
            <a:avLst/>
          </a:prstGeom>
          <a:ln w="44450">
            <a:tailEnd type="arrow"/>
          </a:ln>
        </p:spPr>
        <p:style>
          <a:lnRef idx="1">
            <a:schemeClr val="accent1"/>
          </a:lnRef>
          <a:fillRef idx="0">
            <a:schemeClr val="accent1"/>
          </a:fillRef>
          <a:effectRef idx="0">
            <a:schemeClr val="accent1"/>
          </a:effectRef>
          <a:fontRef idx="minor">
            <a:schemeClr val="tx1"/>
          </a:fontRef>
        </p:style>
      </p:cxnSp>
      <p:sp>
        <p:nvSpPr>
          <p:cNvPr id="10" name="9 CuadroTexto"/>
          <p:cNvSpPr txBox="1"/>
          <p:nvPr/>
        </p:nvSpPr>
        <p:spPr>
          <a:xfrm>
            <a:off x="467544" y="5445224"/>
            <a:ext cx="2071702" cy="369332"/>
          </a:xfrm>
          <a:prstGeom prst="rect">
            <a:avLst/>
          </a:prstGeom>
          <a:noFill/>
        </p:spPr>
        <p:txBody>
          <a:bodyPr wrap="square" rtlCol="0">
            <a:spAutoFit/>
          </a:bodyPr>
          <a:lstStyle/>
          <a:p>
            <a:r>
              <a:rPr lang="es-CL" b="1" dirty="0" smtClean="0"/>
              <a:t>SIEMPRE continua</a:t>
            </a:r>
            <a:endParaRPr lang="es-CL" b="1" dirty="0"/>
          </a:p>
        </p:txBody>
      </p:sp>
      <p:cxnSp>
        <p:nvCxnSpPr>
          <p:cNvPr id="13" name="12 Conector recto de flecha"/>
          <p:cNvCxnSpPr>
            <a:stCxn id="7" idx="3"/>
            <a:endCxn id="16" idx="0"/>
          </p:cNvCxnSpPr>
          <p:nvPr/>
        </p:nvCxnSpPr>
        <p:spPr>
          <a:xfrm>
            <a:off x="5853894" y="5114801"/>
            <a:ext cx="1182717" cy="600215"/>
          </a:xfrm>
          <a:prstGeom prst="straightConnector1">
            <a:avLst/>
          </a:prstGeom>
          <a:ln w="44450">
            <a:tailEnd type="arrow"/>
          </a:ln>
        </p:spPr>
        <p:style>
          <a:lnRef idx="1">
            <a:schemeClr val="accent1"/>
          </a:lnRef>
          <a:fillRef idx="0">
            <a:schemeClr val="accent1"/>
          </a:fillRef>
          <a:effectRef idx="0">
            <a:schemeClr val="accent1"/>
          </a:effectRef>
          <a:fontRef idx="minor">
            <a:schemeClr val="tx1"/>
          </a:fontRef>
        </p:style>
      </p:cxnSp>
      <p:sp>
        <p:nvSpPr>
          <p:cNvPr id="16" name="15 CuadroTexto"/>
          <p:cNvSpPr txBox="1"/>
          <p:nvPr/>
        </p:nvSpPr>
        <p:spPr>
          <a:xfrm>
            <a:off x="6215074" y="5715016"/>
            <a:ext cx="1643074" cy="646331"/>
          </a:xfrm>
          <a:prstGeom prst="rect">
            <a:avLst/>
          </a:prstGeom>
          <a:noFill/>
        </p:spPr>
        <p:txBody>
          <a:bodyPr wrap="square" rtlCol="0">
            <a:spAutoFit/>
          </a:bodyPr>
          <a:lstStyle/>
          <a:p>
            <a:r>
              <a:rPr lang="es-CL" b="1" dirty="0" smtClean="0"/>
              <a:t>Categóricas o</a:t>
            </a:r>
          </a:p>
          <a:p>
            <a:r>
              <a:rPr lang="es-CL" b="1" dirty="0" smtClean="0"/>
              <a:t>continuas</a:t>
            </a:r>
            <a:endParaRPr lang="es-CL" b="1" dirty="0"/>
          </a:p>
        </p:txBody>
      </p:sp>
      <p:sp>
        <p:nvSpPr>
          <p:cNvPr id="18" name="17 CuadroTexto"/>
          <p:cNvSpPr txBox="1"/>
          <p:nvPr/>
        </p:nvSpPr>
        <p:spPr>
          <a:xfrm>
            <a:off x="35496" y="3585790"/>
            <a:ext cx="2357454" cy="923330"/>
          </a:xfrm>
          <a:prstGeom prst="rect">
            <a:avLst/>
          </a:prstGeom>
          <a:noFill/>
        </p:spPr>
        <p:txBody>
          <a:bodyPr wrap="square" rtlCol="0">
            <a:spAutoFit/>
          </a:bodyPr>
          <a:lstStyle/>
          <a:p>
            <a:r>
              <a:rPr lang="es-CL" b="1" dirty="0" smtClean="0"/>
              <a:t>¿Qué es una v. dependiente y qué una v. independiente?</a:t>
            </a:r>
            <a:endParaRPr lang="es-CL" b="1" dirty="0"/>
          </a:p>
        </p:txBody>
      </p:sp>
      <p:cxnSp>
        <p:nvCxnSpPr>
          <p:cNvPr id="19" name="18 Conector recto de flecha"/>
          <p:cNvCxnSpPr/>
          <p:nvPr/>
        </p:nvCxnSpPr>
        <p:spPr>
          <a:xfrm>
            <a:off x="7061691" y="4340953"/>
            <a:ext cx="750669" cy="672223"/>
          </a:xfrm>
          <a:prstGeom prst="straightConnector1">
            <a:avLst/>
          </a:prstGeom>
          <a:ln w="44450">
            <a:tailEnd type="arrow"/>
          </a:ln>
        </p:spPr>
        <p:style>
          <a:lnRef idx="1">
            <a:schemeClr val="accent1"/>
          </a:lnRef>
          <a:fillRef idx="0">
            <a:schemeClr val="accent1"/>
          </a:fillRef>
          <a:effectRef idx="0">
            <a:schemeClr val="accent1"/>
          </a:effectRef>
          <a:fontRef idx="minor">
            <a:schemeClr val="tx1"/>
          </a:fontRef>
        </p:style>
      </p:cxnSp>
      <p:sp>
        <p:nvSpPr>
          <p:cNvPr id="21" name="20 CuadroTexto"/>
          <p:cNvSpPr txBox="1"/>
          <p:nvPr/>
        </p:nvSpPr>
        <p:spPr>
          <a:xfrm>
            <a:off x="6948264" y="5085184"/>
            <a:ext cx="2016224" cy="369332"/>
          </a:xfrm>
          <a:prstGeom prst="rect">
            <a:avLst/>
          </a:prstGeom>
          <a:noFill/>
        </p:spPr>
        <p:txBody>
          <a:bodyPr wrap="square" rtlCol="0">
            <a:spAutoFit/>
          </a:bodyPr>
          <a:lstStyle/>
          <a:p>
            <a:r>
              <a:rPr lang="es-CL" b="1" dirty="0" smtClean="0"/>
              <a:t>Error del modelo</a:t>
            </a:r>
            <a:endParaRPr lang="en-US" b="1"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1142976" y="214290"/>
            <a:ext cx="7215238" cy="369332"/>
          </a:xfrm>
          <a:prstGeom prst="rect">
            <a:avLst/>
          </a:prstGeom>
          <a:noFill/>
        </p:spPr>
        <p:txBody>
          <a:bodyPr wrap="square" rtlCol="0">
            <a:spAutoFit/>
          </a:bodyPr>
          <a:lstStyle/>
          <a:p>
            <a:r>
              <a:rPr lang="es-CL" b="1" dirty="0" smtClean="0">
                <a:latin typeface="Calibri" pitchFamily="34" charset="0"/>
                <a:cs typeface="Calibri" pitchFamily="34" charset="0"/>
              </a:rPr>
              <a:t>¿Se puede controlar el efecto de una variable independiente continua?</a:t>
            </a:r>
            <a:endParaRPr lang="es-CL" b="1" dirty="0">
              <a:latin typeface="Calibri" pitchFamily="34" charset="0"/>
              <a:cs typeface="Calibri" pitchFamily="34" charset="0"/>
            </a:endParaRPr>
          </a:p>
        </p:txBody>
      </p:sp>
      <p:sp>
        <p:nvSpPr>
          <p:cNvPr id="3" name="2 CuadroTexto"/>
          <p:cNvSpPr txBox="1"/>
          <p:nvPr/>
        </p:nvSpPr>
        <p:spPr>
          <a:xfrm>
            <a:off x="500034" y="642918"/>
            <a:ext cx="2500330" cy="369332"/>
          </a:xfrm>
          <a:prstGeom prst="rect">
            <a:avLst/>
          </a:prstGeom>
          <a:noFill/>
        </p:spPr>
        <p:txBody>
          <a:bodyPr wrap="square" rtlCol="0">
            <a:spAutoFit/>
          </a:bodyPr>
          <a:lstStyle/>
          <a:p>
            <a:r>
              <a:rPr lang="es-CL" b="1" dirty="0" smtClean="0">
                <a:latin typeface="Calibri" pitchFamily="34" charset="0"/>
                <a:cs typeface="Calibri" pitchFamily="34" charset="0"/>
              </a:rPr>
              <a:t>También se puede</a:t>
            </a:r>
            <a:endParaRPr lang="es-CL" b="1" dirty="0">
              <a:latin typeface="Calibri" pitchFamily="34" charset="0"/>
              <a:cs typeface="Calibri" pitchFamily="34" charset="0"/>
            </a:endParaRPr>
          </a:p>
        </p:txBody>
      </p:sp>
      <p:sp>
        <p:nvSpPr>
          <p:cNvPr id="4" name="3 Rectángulo"/>
          <p:cNvSpPr/>
          <p:nvPr/>
        </p:nvSpPr>
        <p:spPr>
          <a:xfrm>
            <a:off x="642910" y="2285992"/>
            <a:ext cx="7500990" cy="369332"/>
          </a:xfrm>
          <a:prstGeom prst="rect">
            <a:avLst/>
          </a:prstGeom>
        </p:spPr>
        <p:txBody>
          <a:bodyPr wrap="square">
            <a:spAutoFit/>
          </a:bodyPr>
          <a:lstStyle/>
          <a:p>
            <a:pPr algn="ctr"/>
            <a:r>
              <a:rPr lang="es-CL" b="1" dirty="0" err="1" smtClean="0">
                <a:latin typeface="Courier New" pitchFamily="49" charset="0"/>
                <a:cs typeface="Courier New" pitchFamily="49" charset="0"/>
              </a:rPr>
              <a:t>anova</a:t>
            </a:r>
            <a:r>
              <a:rPr lang="es-CL" b="1" dirty="0" smtClean="0">
                <a:latin typeface="Courier New" pitchFamily="49" charset="0"/>
                <a:cs typeface="Courier New" pitchFamily="49" charset="0"/>
              </a:rPr>
              <a:t>(lm(WHZ36 ~ </a:t>
            </a:r>
            <a:r>
              <a:rPr lang="es-CL" b="1" dirty="0" err="1" smtClean="0">
                <a:latin typeface="Courier New" pitchFamily="49" charset="0"/>
                <a:cs typeface="Courier New" pitchFamily="49" charset="0"/>
              </a:rPr>
              <a:t>weaning_s</a:t>
            </a:r>
            <a:r>
              <a:rPr lang="es-CL" b="1" dirty="0" smtClean="0">
                <a:latin typeface="Courier New" pitchFamily="49" charset="0"/>
                <a:cs typeface="Courier New" pitchFamily="49" charset="0"/>
              </a:rPr>
              <a:t> * </a:t>
            </a:r>
            <a:r>
              <a:rPr lang="es-CL" b="1" dirty="0" err="1" smtClean="0">
                <a:latin typeface="Courier New" pitchFamily="49" charset="0"/>
                <a:cs typeface="Courier New" pitchFamily="49" charset="0"/>
              </a:rPr>
              <a:t>imc_madre</a:t>
            </a:r>
            <a:r>
              <a:rPr lang="es-CL" b="1" dirty="0" smtClean="0">
                <a:latin typeface="Courier New" pitchFamily="49" charset="0"/>
                <a:cs typeface="Courier New" pitchFamily="49" charset="0"/>
              </a:rPr>
              <a:t>, data=</a:t>
            </a:r>
            <a:r>
              <a:rPr lang="es-CL" b="1" dirty="0" err="1" smtClean="0">
                <a:latin typeface="Courier New" pitchFamily="49" charset="0"/>
                <a:cs typeface="Courier New" pitchFamily="49" charset="0"/>
              </a:rPr>
              <a:t>mydata</a:t>
            </a:r>
            <a:r>
              <a:rPr lang="es-CL" b="1" dirty="0" smtClean="0">
                <a:latin typeface="Courier New" pitchFamily="49" charset="0"/>
                <a:cs typeface="Courier New" pitchFamily="49" charset="0"/>
              </a:rPr>
              <a:t>))</a:t>
            </a:r>
            <a:endParaRPr lang="es-CL" b="1" dirty="0">
              <a:latin typeface="Courier New" pitchFamily="49" charset="0"/>
              <a:cs typeface="Courier New" pitchFamily="49" charset="0"/>
            </a:endParaRPr>
          </a:p>
        </p:txBody>
      </p:sp>
      <p:sp>
        <p:nvSpPr>
          <p:cNvPr id="5" name="4 Rectángulo"/>
          <p:cNvSpPr/>
          <p:nvPr/>
        </p:nvSpPr>
        <p:spPr>
          <a:xfrm>
            <a:off x="500034" y="2643182"/>
            <a:ext cx="8143932" cy="2862322"/>
          </a:xfrm>
          <a:prstGeom prst="rect">
            <a:avLst/>
          </a:prstGeom>
        </p:spPr>
        <p:txBody>
          <a:bodyPr wrap="square">
            <a:spAutoFit/>
          </a:bodyPr>
          <a:lstStyle/>
          <a:p>
            <a:r>
              <a:rPr lang="es-CL" b="1" dirty="0" err="1" smtClean="0">
                <a:latin typeface="Calibri" pitchFamily="34" charset="0"/>
                <a:cs typeface="Calibri" pitchFamily="34" charset="0"/>
              </a:rPr>
              <a:t>Analysis</a:t>
            </a:r>
            <a:r>
              <a:rPr lang="es-CL" b="1" dirty="0" smtClean="0">
                <a:latin typeface="Calibri" pitchFamily="34" charset="0"/>
                <a:cs typeface="Calibri" pitchFamily="34" charset="0"/>
              </a:rPr>
              <a:t> of </a:t>
            </a:r>
            <a:r>
              <a:rPr lang="es-CL" b="1" dirty="0" err="1" smtClean="0">
                <a:latin typeface="Calibri" pitchFamily="34" charset="0"/>
                <a:cs typeface="Calibri" pitchFamily="34" charset="0"/>
              </a:rPr>
              <a:t>Variance</a:t>
            </a:r>
            <a:r>
              <a:rPr lang="es-CL" b="1" dirty="0" smtClean="0">
                <a:latin typeface="Calibri" pitchFamily="34" charset="0"/>
                <a:cs typeface="Calibri" pitchFamily="34" charset="0"/>
              </a:rPr>
              <a:t> </a:t>
            </a:r>
            <a:r>
              <a:rPr lang="es-CL" b="1" dirty="0" err="1" smtClean="0">
                <a:latin typeface="Calibri" pitchFamily="34" charset="0"/>
                <a:cs typeface="Calibri" pitchFamily="34" charset="0"/>
              </a:rPr>
              <a:t>Table</a:t>
            </a:r>
            <a:endParaRPr lang="es-CL" b="1" dirty="0" smtClean="0">
              <a:latin typeface="Calibri" pitchFamily="34" charset="0"/>
              <a:cs typeface="Calibri" pitchFamily="34" charset="0"/>
            </a:endParaRPr>
          </a:p>
          <a:p>
            <a:endParaRPr lang="es-CL" b="1" dirty="0" smtClean="0">
              <a:latin typeface="Calibri" pitchFamily="34" charset="0"/>
              <a:cs typeface="Calibri" pitchFamily="34" charset="0"/>
            </a:endParaRPr>
          </a:p>
          <a:p>
            <a:r>
              <a:rPr lang="es-CL" b="1" dirty="0" smtClean="0">
                <a:latin typeface="Calibri" pitchFamily="34" charset="0"/>
                <a:cs typeface="Calibri" pitchFamily="34" charset="0"/>
              </a:rPr>
              <a:t>Response: WHZ36</a:t>
            </a:r>
          </a:p>
          <a:p>
            <a:r>
              <a:rPr lang="es-CL" b="1" dirty="0" smtClean="0">
                <a:latin typeface="Calibri" pitchFamily="34" charset="0"/>
                <a:cs typeface="Calibri" pitchFamily="34" charset="0"/>
              </a:rPr>
              <a:t> 			</a:t>
            </a:r>
            <a:r>
              <a:rPr lang="es-CL" b="1" dirty="0" err="1" smtClean="0">
                <a:latin typeface="Calibri" pitchFamily="34" charset="0"/>
                <a:cs typeface="Calibri" pitchFamily="34" charset="0"/>
              </a:rPr>
              <a:t>Df</a:t>
            </a:r>
            <a:r>
              <a:rPr lang="es-CL" b="1" dirty="0" smtClean="0">
                <a:latin typeface="Calibri" pitchFamily="34" charset="0"/>
                <a:cs typeface="Calibri" pitchFamily="34" charset="0"/>
              </a:rPr>
              <a:t>	</a:t>
            </a:r>
            <a:r>
              <a:rPr lang="es-CL" b="1" dirty="0" err="1" smtClean="0">
                <a:latin typeface="Calibri" pitchFamily="34" charset="0"/>
                <a:cs typeface="Calibri" pitchFamily="34" charset="0"/>
              </a:rPr>
              <a:t>Sum</a:t>
            </a:r>
            <a:r>
              <a:rPr lang="es-CL" b="1" dirty="0" smtClean="0">
                <a:latin typeface="Calibri" pitchFamily="34" charset="0"/>
                <a:cs typeface="Calibri" pitchFamily="34" charset="0"/>
              </a:rPr>
              <a:t> </a:t>
            </a:r>
            <a:r>
              <a:rPr lang="es-CL" b="1" dirty="0" err="1" smtClean="0">
                <a:latin typeface="Calibri" pitchFamily="34" charset="0"/>
                <a:cs typeface="Calibri" pitchFamily="34" charset="0"/>
              </a:rPr>
              <a:t>Sq</a:t>
            </a:r>
            <a:r>
              <a:rPr lang="es-CL" b="1" dirty="0" smtClean="0">
                <a:latin typeface="Calibri" pitchFamily="34" charset="0"/>
                <a:cs typeface="Calibri" pitchFamily="34" charset="0"/>
              </a:rPr>
              <a:t>	Mean </a:t>
            </a:r>
            <a:r>
              <a:rPr lang="es-CL" b="1" dirty="0" err="1" smtClean="0">
                <a:latin typeface="Calibri" pitchFamily="34" charset="0"/>
                <a:cs typeface="Calibri" pitchFamily="34" charset="0"/>
              </a:rPr>
              <a:t>Sq</a:t>
            </a:r>
            <a:r>
              <a:rPr lang="es-CL" b="1" dirty="0" smtClean="0">
                <a:latin typeface="Calibri" pitchFamily="34" charset="0"/>
                <a:cs typeface="Calibri" pitchFamily="34" charset="0"/>
              </a:rPr>
              <a:t>	F </a:t>
            </a:r>
            <a:r>
              <a:rPr lang="es-CL" b="1" dirty="0" err="1" smtClean="0">
                <a:latin typeface="Calibri" pitchFamily="34" charset="0"/>
                <a:cs typeface="Calibri" pitchFamily="34" charset="0"/>
              </a:rPr>
              <a:t>value</a:t>
            </a:r>
            <a:r>
              <a:rPr lang="es-CL" b="1" dirty="0" smtClean="0">
                <a:latin typeface="Calibri" pitchFamily="34" charset="0"/>
                <a:cs typeface="Calibri" pitchFamily="34" charset="0"/>
              </a:rPr>
              <a:t>	Pr(&gt;F)   </a:t>
            </a:r>
          </a:p>
          <a:p>
            <a:r>
              <a:rPr lang="es-CL" b="1" dirty="0" err="1" smtClean="0">
                <a:latin typeface="Calibri" pitchFamily="34" charset="0"/>
                <a:cs typeface="Calibri" pitchFamily="34" charset="0"/>
              </a:rPr>
              <a:t>weaning_s</a:t>
            </a:r>
            <a:r>
              <a:rPr lang="es-CL" b="1" dirty="0" smtClean="0">
                <a:latin typeface="Calibri" pitchFamily="34" charset="0"/>
                <a:cs typeface="Calibri" pitchFamily="34" charset="0"/>
              </a:rPr>
              <a:t>		1	0.247	0.2475	0.2432	0.623818</a:t>
            </a:r>
          </a:p>
          <a:p>
            <a:r>
              <a:rPr lang="es-CL" b="1" dirty="0" err="1" smtClean="0">
                <a:latin typeface="Calibri" pitchFamily="34" charset="0"/>
                <a:cs typeface="Calibri" pitchFamily="34" charset="0"/>
              </a:rPr>
              <a:t>imc_madre</a:t>
            </a:r>
            <a:r>
              <a:rPr lang="es-CL" b="1" dirty="0" smtClean="0">
                <a:latin typeface="Calibri" pitchFamily="34" charset="0"/>
                <a:cs typeface="Calibri" pitchFamily="34" charset="0"/>
              </a:rPr>
              <a:t>		1	8.306	8.3059	8.1607	0.005964 **</a:t>
            </a:r>
          </a:p>
          <a:p>
            <a:r>
              <a:rPr lang="es-CL" b="1" dirty="0" err="1" smtClean="0">
                <a:latin typeface="Calibri" pitchFamily="34" charset="0"/>
                <a:cs typeface="Calibri" pitchFamily="34" charset="0"/>
              </a:rPr>
              <a:t>weaning_s:imc_madre</a:t>
            </a:r>
            <a:r>
              <a:rPr lang="es-CL" b="1" dirty="0" smtClean="0">
                <a:latin typeface="Calibri" pitchFamily="34" charset="0"/>
                <a:cs typeface="Calibri" pitchFamily="34" charset="0"/>
              </a:rPr>
              <a:t>	1	0.196	0.1960	0.1926	0.662413   </a:t>
            </a:r>
          </a:p>
          <a:p>
            <a:r>
              <a:rPr lang="es-CL" b="1" dirty="0" err="1" smtClean="0">
                <a:latin typeface="Calibri" pitchFamily="34" charset="0"/>
                <a:cs typeface="Calibri" pitchFamily="34" charset="0"/>
              </a:rPr>
              <a:t>Residuals</a:t>
            </a:r>
            <a:r>
              <a:rPr lang="es-CL" b="1" dirty="0" smtClean="0">
                <a:latin typeface="Calibri" pitchFamily="34" charset="0"/>
                <a:cs typeface="Calibri" pitchFamily="34" charset="0"/>
              </a:rPr>
              <a:t>			57	58.014	1.0178                    </a:t>
            </a:r>
          </a:p>
          <a:p>
            <a:r>
              <a:rPr lang="es-CL" b="1" dirty="0" smtClean="0">
                <a:latin typeface="Calibri" pitchFamily="34" charset="0"/>
                <a:cs typeface="Calibri" pitchFamily="34" charset="0"/>
              </a:rPr>
              <a:t>---</a:t>
            </a:r>
          </a:p>
          <a:p>
            <a:r>
              <a:rPr lang="es-CL" b="1" dirty="0" err="1" smtClean="0">
                <a:latin typeface="Calibri" pitchFamily="34" charset="0"/>
                <a:cs typeface="Calibri" pitchFamily="34" charset="0"/>
              </a:rPr>
              <a:t>Signif</a:t>
            </a:r>
            <a:r>
              <a:rPr lang="es-CL" b="1" dirty="0" smtClean="0">
                <a:latin typeface="Calibri" pitchFamily="34" charset="0"/>
                <a:cs typeface="Calibri" pitchFamily="34" charset="0"/>
              </a:rPr>
              <a:t>. </a:t>
            </a:r>
            <a:r>
              <a:rPr lang="es-CL" b="1" dirty="0" err="1" smtClean="0">
                <a:latin typeface="Calibri" pitchFamily="34" charset="0"/>
                <a:cs typeface="Calibri" pitchFamily="34" charset="0"/>
              </a:rPr>
              <a:t>codes</a:t>
            </a:r>
            <a:r>
              <a:rPr lang="es-CL" b="1" dirty="0" smtClean="0">
                <a:latin typeface="Calibri" pitchFamily="34" charset="0"/>
                <a:cs typeface="Calibri" pitchFamily="34" charset="0"/>
              </a:rPr>
              <a:t>:  0 ‘***’ 0.001 ‘**’ 0.01 ‘*’ 0.05 ‘.’ 0.1 ‘ ’ 1</a:t>
            </a:r>
            <a:endParaRPr lang="es-CL" b="1" dirty="0">
              <a:latin typeface="Calibri" pitchFamily="34" charset="0"/>
              <a:cs typeface="Calibri" pitchFamily="34" charset="0"/>
            </a:endParaRPr>
          </a:p>
        </p:txBody>
      </p:sp>
      <p:sp>
        <p:nvSpPr>
          <p:cNvPr id="6" name="5 CuadroTexto"/>
          <p:cNvSpPr txBox="1"/>
          <p:nvPr/>
        </p:nvSpPr>
        <p:spPr>
          <a:xfrm>
            <a:off x="571472" y="1000108"/>
            <a:ext cx="7715304" cy="1200329"/>
          </a:xfrm>
          <a:prstGeom prst="rect">
            <a:avLst/>
          </a:prstGeom>
          <a:noFill/>
        </p:spPr>
        <p:txBody>
          <a:bodyPr wrap="square" rtlCol="0">
            <a:spAutoFit/>
          </a:bodyPr>
          <a:lstStyle/>
          <a:p>
            <a:r>
              <a:rPr lang="es-CL" b="1" dirty="0" smtClean="0">
                <a:latin typeface="Calibri" pitchFamily="34" charset="0"/>
                <a:cs typeface="Calibri" pitchFamily="34" charset="0"/>
              </a:rPr>
              <a:t>1. ¿La edad de cese de leche materna se asocia al peso para la talla a los 36 meses luego de controlar la variable IMC de la madre?</a:t>
            </a:r>
            <a:r>
              <a:rPr lang="es-CL" dirty="0" smtClean="0"/>
              <a:t> </a:t>
            </a:r>
          </a:p>
          <a:p>
            <a:r>
              <a:rPr lang="es-CL" b="1" dirty="0" smtClean="0">
                <a:latin typeface="Calibri" pitchFamily="34" charset="0"/>
                <a:cs typeface="Calibri" pitchFamily="34" charset="0"/>
              </a:rPr>
              <a:t>2. ¿El IMC de la madre se asocia al peso para la talla a los 36 meses luego de controlar la variable cese de leche materna?</a:t>
            </a:r>
            <a:endParaRPr lang="es-CL" dirty="0"/>
          </a:p>
        </p:txBody>
      </p:sp>
      <p:sp>
        <p:nvSpPr>
          <p:cNvPr id="7" name="6 CuadroTexto"/>
          <p:cNvSpPr txBox="1"/>
          <p:nvPr/>
        </p:nvSpPr>
        <p:spPr>
          <a:xfrm>
            <a:off x="428596" y="5500702"/>
            <a:ext cx="8429684" cy="1200329"/>
          </a:xfrm>
          <a:prstGeom prst="rect">
            <a:avLst/>
          </a:prstGeom>
          <a:noFill/>
        </p:spPr>
        <p:txBody>
          <a:bodyPr wrap="square" rtlCol="0">
            <a:spAutoFit/>
          </a:bodyPr>
          <a:lstStyle/>
          <a:p>
            <a:pPr marL="342900" indent="-342900">
              <a:buAutoNum type="arabicPeriod"/>
            </a:pPr>
            <a:r>
              <a:rPr lang="es-CL" b="1" dirty="0" smtClean="0">
                <a:latin typeface="Calibri" pitchFamily="34" charset="0"/>
                <a:cs typeface="Calibri" pitchFamily="34" charset="0"/>
              </a:rPr>
              <a:t>No hay asociación entre la edad de cese de leche materna y el peso para la talla a los 36 meses luego de controlar la variable IMC de la madre</a:t>
            </a:r>
          </a:p>
          <a:p>
            <a:pPr marL="342900" indent="-342900">
              <a:buAutoNum type="arabicPeriod"/>
            </a:pPr>
            <a:r>
              <a:rPr lang="es-CL" b="1" dirty="0" smtClean="0">
                <a:latin typeface="Calibri" pitchFamily="34" charset="0"/>
                <a:cs typeface="Calibri" pitchFamily="34" charset="0"/>
              </a:rPr>
              <a:t>Sí hay asociación entre el IMC de la madre y el peso para la talla a los 36 meses luego de controlar la edad de cese de leche materna </a:t>
            </a:r>
            <a:endParaRPr lang="es-CL" b="1" dirty="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28596" y="428604"/>
            <a:ext cx="8072494" cy="3231654"/>
          </a:xfrm>
          <a:prstGeom prst="rect">
            <a:avLst/>
          </a:prstGeom>
          <a:noFill/>
        </p:spPr>
        <p:txBody>
          <a:bodyPr wrap="square" rtlCol="0">
            <a:spAutoFit/>
          </a:bodyPr>
          <a:lstStyle/>
          <a:p>
            <a:pPr algn="ctr"/>
            <a:r>
              <a:rPr lang="es-CL" sz="2400" b="1" dirty="0" smtClean="0"/>
              <a:t>Modelo más simple</a:t>
            </a:r>
          </a:p>
          <a:p>
            <a:endParaRPr lang="es-CL" dirty="0" smtClean="0"/>
          </a:p>
          <a:p>
            <a:r>
              <a:rPr lang="es-CL" b="1" dirty="0" smtClean="0"/>
              <a:t>v. dependiente continua</a:t>
            </a:r>
          </a:p>
          <a:p>
            <a:r>
              <a:rPr lang="es-CL" b="1" dirty="0" smtClean="0"/>
              <a:t>v. independiente categórica </a:t>
            </a:r>
            <a:r>
              <a:rPr lang="es-CL" b="1" dirty="0" err="1" smtClean="0"/>
              <a:t>binomial</a:t>
            </a:r>
            <a:r>
              <a:rPr lang="es-CL" b="1" dirty="0" smtClean="0"/>
              <a:t> (solo asume dos valores)</a:t>
            </a:r>
          </a:p>
          <a:p>
            <a:endParaRPr lang="es-CL" b="1" dirty="0" smtClean="0"/>
          </a:p>
          <a:p>
            <a:r>
              <a:rPr lang="es-CL" b="1" dirty="0" smtClean="0"/>
              <a:t>Se resuelve típicamente mediante un test t de </a:t>
            </a:r>
            <a:r>
              <a:rPr lang="es-CL" b="1" dirty="0" err="1" smtClean="0"/>
              <a:t>Student</a:t>
            </a:r>
            <a:endParaRPr lang="es-CL" b="1" dirty="0" smtClean="0"/>
          </a:p>
          <a:p>
            <a:endParaRPr lang="es-CL" b="1" dirty="0" smtClean="0"/>
          </a:p>
          <a:p>
            <a:r>
              <a:rPr lang="es-CL" b="1" dirty="0" smtClean="0"/>
              <a:t>Ejemplo: ¿El sexo biológico de los niños explica las diferencias de estatura a los 24 meses?</a:t>
            </a:r>
          </a:p>
          <a:p>
            <a:endParaRPr lang="es-CL" dirty="0" smtClean="0"/>
          </a:p>
          <a:p>
            <a:endParaRPr lang="es-CL"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2" cstate="print"/>
          <a:srcRect/>
          <a:stretch>
            <a:fillRect/>
          </a:stretch>
        </p:blipFill>
        <p:spPr bwMode="auto">
          <a:xfrm>
            <a:off x="1500167" y="1142984"/>
            <a:ext cx="5723622" cy="5715016"/>
          </a:xfrm>
          <a:prstGeom prst="rect">
            <a:avLst/>
          </a:prstGeom>
          <a:noFill/>
          <a:ln w="9525">
            <a:noFill/>
            <a:miter lim="800000"/>
            <a:headEnd/>
            <a:tailEnd/>
          </a:ln>
          <a:effectLst/>
        </p:spPr>
      </p:pic>
      <p:sp>
        <p:nvSpPr>
          <p:cNvPr id="4" name="3 Rectángulo"/>
          <p:cNvSpPr/>
          <p:nvPr/>
        </p:nvSpPr>
        <p:spPr>
          <a:xfrm>
            <a:off x="683568" y="188640"/>
            <a:ext cx="7776864" cy="830997"/>
          </a:xfrm>
          <a:prstGeom prst="rect">
            <a:avLst/>
          </a:prstGeom>
        </p:spPr>
        <p:txBody>
          <a:bodyPr wrap="square">
            <a:spAutoFit/>
          </a:bodyPr>
          <a:lstStyle/>
          <a:p>
            <a:r>
              <a:rPr lang="es-CL" sz="1600" b="1" dirty="0" err="1" smtClean="0">
                <a:latin typeface="Courier New" pitchFamily="49" charset="0"/>
                <a:cs typeface="Courier New" pitchFamily="49" charset="0"/>
              </a:rPr>
              <a:t>ggplot</a:t>
            </a:r>
            <a:r>
              <a:rPr lang="es-CL" sz="1600" b="1" dirty="0" smtClean="0">
                <a:latin typeface="Courier New" pitchFamily="49" charset="0"/>
                <a:cs typeface="Courier New" pitchFamily="49" charset="0"/>
              </a:rPr>
              <a:t>(</a:t>
            </a:r>
            <a:r>
              <a:rPr lang="es-CL" sz="1600" b="1" dirty="0" err="1" smtClean="0">
                <a:latin typeface="Courier New" pitchFamily="49" charset="0"/>
                <a:cs typeface="Courier New" pitchFamily="49" charset="0"/>
              </a:rPr>
              <a:t>mydata</a:t>
            </a:r>
            <a:r>
              <a:rPr lang="es-CL" sz="1600" b="1" dirty="0" smtClean="0">
                <a:latin typeface="Courier New" pitchFamily="49" charset="0"/>
                <a:cs typeface="Courier New" pitchFamily="49" charset="0"/>
              </a:rPr>
              <a:t>, aes(x=</a:t>
            </a:r>
            <a:r>
              <a:rPr lang="es-CL" sz="1600" b="1" dirty="0" err="1" smtClean="0">
                <a:latin typeface="Courier New" pitchFamily="49" charset="0"/>
                <a:cs typeface="Courier New" pitchFamily="49" charset="0"/>
              </a:rPr>
              <a:t>as.factor</a:t>
            </a:r>
            <a:r>
              <a:rPr lang="es-CL" sz="1600" b="1" dirty="0" smtClean="0">
                <a:latin typeface="Courier New" pitchFamily="49" charset="0"/>
                <a:cs typeface="Courier New" pitchFamily="49" charset="0"/>
              </a:rPr>
              <a:t>(</a:t>
            </a:r>
            <a:r>
              <a:rPr lang="es-CL" sz="1600" b="1" dirty="0" err="1" smtClean="0">
                <a:latin typeface="Courier New" pitchFamily="49" charset="0"/>
                <a:cs typeface="Courier New" pitchFamily="49" charset="0"/>
              </a:rPr>
              <a:t>mydata$gender</a:t>
            </a:r>
            <a:r>
              <a:rPr lang="es-CL" sz="1600" b="1" dirty="0" smtClean="0">
                <a:latin typeface="Courier New" pitchFamily="49" charset="0"/>
                <a:cs typeface="Courier New" pitchFamily="49" charset="0"/>
              </a:rPr>
              <a:t>), y=height24)) + </a:t>
            </a:r>
          </a:p>
          <a:p>
            <a:r>
              <a:rPr lang="es-CL" sz="1600" b="1" dirty="0" smtClean="0">
                <a:latin typeface="Courier New" pitchFamily="49" charset="0"/>
                <a:cs typeface="Courier New" pitchFamily="49" charset="0"/>
              </a:rPr>
              <a:t>    </a:t>
            </a:r>
            <a:r>
              <a:rPr lang="es-CL" sz="1600" b="1" dirty="0" err="1" smtClean="0">
                <a:latin typeface="Courier New" pitchFamily="49" charset="0"/>
                <a:cs typeface="Courier New" pitchFamily="49" charset="0"/>
              </a:rPr>
              <a:t>geom_boxplot</a:t>
            </a:r>
            <a:r>
              <a:rPr lang="es-CL" sz="1600" b="1" dirty="0" smtClean="0">
                <a:latin typeface="Courier New" pitchFamily="49" charset="0"/>
                <a:cs typeface="Courier New" pitchFamily="49" charset="0"/>
              </a:rPr>
              <a:t>(</a:t>
            </a:r>
            <a:r>
              <a:rPr lang="es-CL" sz="1600" b="1" dirty="0" err="1" smtClean="0">
                <a:latin typeface="Courier New" pitchFamily="49" charset="0"/>
                <a:cs typeface="Courier New" pitchFamily="49" charset="0"/>
              </a:rPr>
              <a:t>fill</a:t>
            </a:r>
            <a:r>
              <a:rPr lang="es-CL" sz="1600" b="1" dirty="0" smtClean="0">
                <a:latin typeface="Courier New" pitchFamily="49" charset="0"/>
                <a:cs typeface="Courier New" pitchFamily="49" charset="0"/>
              </a:rPr>
              <a:t>="</a:t>
            </a:r>
            <a:r>
              <a:rPr lang="es-CL" sz="1600" b="1" dirty="0" err="1" smtClean="0">
                <a:latin typeface="Courier New" pitchFamily="49" charset="0"/>
                <a:cs typeface="Courier New" pitchFamily="49" charset="0"/>
              </a:rPr>
              <a:t>slateblue</a:t>
            </a:r>
            <a:r>
              <a:rPr lang="es-CL" sz="1600" b="1" dirty="0" smtClean="0">
                <a:latin typeface="Courier New" pitchFamily="49" charset="0"/>
                <a:cs typeface="Courier New" pitchFamily="49" charset="0"/>
              </a:rPr>
              <a:t>", </a:t>
            </a:r>
            <a:r>
              <a:rPr lang="es-CL" sz="1600" b="1" dirty="0" err="1" smtClean="0">
                <a:latin typeface="Courier New" pitchFamily="49" charset="0"/>
                <a:cs typeface="Courier New" pitchFamily="49" charset="0"/>
              </a:rPr>
              <a:t>alpha</a:t>
            </a:r>
            <a:r>
              <a:rPr lang="es-CL" sz="1600" b="1" dirty="0" smtClean="0">
                <a:latin typeface="Courier New" pitchFamily="49" charset="0"/>
                <a:cs typeface="Courier New" pitchFamily="49" charset="0"/>
              </a:rPr>
              <a:t>=0.2) + </a:t>
            </a:r>
          </a:p>
          <a:p>
            <a:r>
              <a:rPr lang="es-CL" sz="1600" b="1" dirty="0" smtClean="0">
                <a:latin typeface="Courier New" pitchFamily="49" charset="0"/>
                <a:cs typeface="Courier New" pitchFamily="49" charset="0"/>
              </a:rPr>
              <a:t>    </a:t>
            </a:r>
            <a:r>
              <a:rPr lang="es-CL" sz="1600" b="1" dirty="0" err="1" smtClean="0">
                <a:latin typeface="Courier New" pitchFamily="49" charset="0"/>
                <a:cs typeface="Courier New" pitchFamily="49" charset="0"/>
              </a:rPr>
              <a:t>xlab</a:t>
            </a:r>
            <a:r>
              <a:rPr lang="es-CL" sz="1600" b="1" dirty="0" smtClean="0">
                <a:latin typeface="Courier New" pitchFamily="49" charset="0"/>
                <a:cs typeface="Courier New" pitchFamily="49" charset="0"/>
              </a:rPr>
              <a:t>("</a:t>
            </a:r>
            <a:r>
              <a:rPr lang="es-CL" sz="1600" b="1" dirty="0" err="1" smtClean="0">
                <a:latin typeface="Courier New" pitchFamily="49" charset="0"/>
                <a:cs typeface="Courier New" pitchFamily="49" charset="0"/>
              </a:rPr>
              <a:t>gender</a:t>
            </a:r>
            <a:r>
              <a:rPr lang="es-CL" sz="1600" b="1" dirty="0" smtClean="0">
                <a:latin typeface="Courier New" pitchFamily="49" charset="0"/>
                <a:cs typeface="Courier New" pitchFamily="49" charset="0"/>
              </a:rPr>
              <a:t>")</a:t>
            </a:r>
            <a:endParaRPr lang="es-CL" sz="1600" b="1" dirty="0">
              <a:latin typeface="Courier New" pitchFamily="49" charset="0"/>
              <a:cs typeface="Courier New" pitchFamily="49"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2" cstate="print"/>
          <a:srcRect/>
          <a:stretch>
            <a:fillRect/>
          </a:stretch>
        </p:blipFill>
        <p:spPr bwMode="auto">
          <a:xfrm>
            <a:off x="1785918" y="1722198"/>
            <a:ext cx="5143536" cy="5135802"/>
          </a:xfrm>
          <a:prstGeom prst="rect">
            <a:avLst/>
          </a:prstGeom>
          <a:noFill/>
          <a:ln w="9525">
            <a:noFill/>
            <a:miter lim="800000"/>
            <a:headEnd/>
            <a:tailEnd/>
          </a:ln>
          <a:effectLst/>
        </p:spPr>
      </p:pic>
      <p:sp>
        <p:nvSpPr>
          <p:cNvPr id="3" name="2 Rectángulo"/>
          <p:cNvSpPr/>
          <p:nvPr/>
        </p:nvSpPr>
        <p:spPr>
          <a:xfrm>
            <a:off x="0" y="0"/>
            <a:ext cx="9144000" cy="1569660"/>
          </a:xfrm>
          <a:prstGeom prst="rect">
            <a:avLst/>
          </a:prstGeom>
        </p:spPr>
        <p:txBody>
          <a:bodyPr wrap="square">
            <a:spAutoFit/>
          </a:bodyPr>
          <a:lstStyle/>
          <a:p>
            <a:r>
              <a:rPr lang="es-CL" sz="1600" b="1" dirty="0" err="1" smtClean="0">
                <a:latin typeface="Courier New" pitchFamily="49" charset="0"/>
                <a:cs typeface="Courier New" pitchFamily="49" charset="0"/>
              </a:rPr>
              <a:t>install.packages</a:t>
            </a:r>
            <a:r>
              <a:rPr lang="es-CL" sz="1600" b="1" dirty="0" smtClean="0">
                <a:latin typeface="Courier New" pitchFamily="49" charset="0"/>
                <a:cs typeface="Courier New" pitchFamily="49" charset="0"/>
              </a:rPr>
              <a:t>("</a:t>
            </a:r>
            <a:r>
              <a:rPr lang="es-CL" sz="1600" b="1" dirty="0" err="1" smtClean="0">
                <a:latin typeface="Courier New" pitchFamily="49" charset="0"/>
                <a:cs typeface="Courier New" pitchFamily="49" charset="0"/>
              </a:rPr>
              <a:t>ggpubr</a:t>
            </a:r>
            <a:r>
              <a:rPr lang="es-CL" sz="1600" b="1" dirty="0" smtClean="0">
                <a:latin typeface="Courier New" pitchFamily="49" charset="0"/>
                <a:cs typeface="Courier New" pitchFamily="49" charset="0"/>
              </a:rPr>
              <a:t>", </a:t>
            </a:r>
            <a:r>
              <a:rPr lang="es-CL" sz="1600" b="1" dirty="0" err="1" smtClean="0">
                <a:latin typeface="Courier New" pitchFamily="49" charset="0"/>
                <a:cs typeface="Courier New" pitchFamily="49" charset="0"/>
              </a:rPr>
              <a:t>dependencies</a:t>
            </a:r>
            <a:r>
              <a:rPr lang="es-CL" sz="1600" b="1" dirty="0" smtClean="0">
                <a:latin typeface="Courier New" pitchFamily="49" charset="0"/>
                <a:cs typeface="Courier New" pitchFamily="49" charset="0"/>
              </a:rPr>
              <a:t>=TRUE)</a:t>
            </a:r>
          </a:p>
          <a:p>
            <a:r>
              <a:rPr lang="es-CL" sz="1600" b="1" dirty="0" err="1" smtClean="0">
                <a:latin typeface="Courier New" pitchFamily="49" charset="0"/>
                <a:cs typeface="Courier New" pitchFamily="49" charset="0"/>
              </a:rPr>
              <a:t>library</a:t>
            </a:r>
            <a:r>
              <a:rPr lang="es-CL" sz="1600" b="1" dirty="0" smtClean="0">
                <a:latin typeface="Courier New" pitchFamily="49" charset="0"/>
                <a:cs typeface="Courier New" pitchFamily="49" charset="0"/>
              </a:rPr>
              <a:t>("</a:t>
            </a:r>
            <a:r>
              <a:rPr lang="es-CL" sz="1600" b="1" dirty="0" err="1" smtClean="0">
                <a:latin typeface="Courier New" pitchFamily="49" charset="0"/>
                <a:cs typeface="Courier New" pitchFamily="49" charset="0"/>
              </a:rPr>
              <a:t>ggpubr</a:t>
            </a:r>
            <a:r>
              <a:rPr lang="es-CL" sz="1600" b="1" dirty="0" smtClean="0">
                <a:latin typeface="Courier New" pitchFamily="49" charset="0"/>
                <a:cs typeface="Courier New" pitchFamily="49" charset="0"/>
              </a:rPr>
              <a:t>")</a:t>
            </a:r>
          </a:p>
          <a:p>
            <a:r>
              <a:rPr lang="es-CL" sz="1600" b="1" dirty="0" err="1" smtClean="0">
                <a:latin typeface="Courier New" pitchFamily="49" charset="0"/>
                <a:cs typeface="Courier New" pitchFamily="49" charset="0"/>
              </a:rPr>
              <a:t>ggline</a:t>
            </a:r>
            <a:r>
              <a:rPr lang="es-CL" sz="1600" b="1" dirty="0" smtClean="0">
                <a:latin typeface="Courier New" pitchFamily="49" charset="0"/>
                <a:cs typeface="Courier New" pitchFamily="49" charset="0"/>
              </a:rPr>
              <a:t>(</a:t>
            </a:r>
            <a:r>
              <a:rPr lang="es-CL" sz="1600" b="1" dirty="0" err="1" smtClean="0">
                <a:latin typeface="Courier New" pitchFamily="49" charset="0"/>
                <a:cs typeface="Courier New" pitchFamily="49" charset="0"/>
              </a:rPr>
              <a:t>mydata</a:t>
            </a:r>
            <a:r>
              <a:rPr lang="es-CL" sz="1600" b="1" dirty="0" smtClean="0">
                <a:latin typeface="Courier New" pitchFamily="49" charset="0"/>
                <a:cs typeface="Courier New" pitchFamily="49" charset="0"/>
              </a:rPr>
              <a:t>, x = "</a:t>
            </a:r>
            <a:r>
              <a:rPr lang="es-CL" sz="1600" b="1" dirty="0" err="1" smtClean="0">
                <a:latin typeface="Courier New" pitchFamily="49" charset="0"/>
                <a:cs typeface="Courier New" pitchFamily="49" charset="0"/>
              </a:rPr>
              <a:t>gender</a:t>
            </a:r>
            <a:r>
              <a:rPr lang="es-CL" sz="1600" b="1" dirty="0" smtClean="0">
                <a:latin typeface="Courier New" pitchFamily="49" charset="0"/>
                <a:cs typeface="Courier New" pitchFamily="49" charset="0"/>
              </a:rPr>
              <a:t>", y = "height24", </a:t>
            </a:r>
          </a:p>
          <a:p>
            <a:r>
              <a:rPr lang="es-CL" sz="1600" b="1" dirty="0" smtClean="0">
                <a:latin typeface="Courier New" pitchFamily="49" charset="0"/>
                <a:cs typeface="Courier New" pitchFamily="49" charset="0"/>
              </a:rPr>
              <a:t>       </a:t>
            </a:r>
            <a:r>
              <a:rPr lang="es-CL" sz="1600" b="1" dirty="0" err="1" smtClean="0">
                <a:latin typeface="Courier New" pitchFamily="49" charset="0"/>
                <a:cs typeface="Courier New" pitchFamily="49" charset="0"/>
              </a:rPr>
              <a:t>add</a:t>
            </a:r>
            <a:r>
              <a:rPr lang="es-CL" sz="1600" b="1" dirty="0" smtClean="0">
                <a:latin typeface="Courier New" pitchFamily="49" charset="0"/>
                <a:cs typeface="Courier New" pitchFamily="49" charset="0"/>
              </a:rPr>
              <a:t> = c("</a:t>
            </a:r>
            <a:r>
              <a:rPr lang="es-CL" sz="1600" b="1" dirty="0" err="1" smtClean="0">
                <a:latin typeface="Courier New" pitchFamily="49" charset="0"/>
                <a:cs typeface="Courier New" pitchFamily="49" charset="0"/>
              </a:rPr>
              <a:t>mean_se</a:t>
            </a:r>
            <a:r>
              <a:rPr lang="es-CL" sz="1600" b="1" dirty="0" smtClean="0">
                <a:latin typeface="Courier New" pitchFamily="49" charset="0"/>
                <a:cs typeface="Courier New" pitchFamily="49" charset="0"/>
              </a:rPr>
              <a:t>", "</a:t>
            </a:r>
            <a:r>
              <a:rPr lang="es-CL" sz="1600" b="1" dirty="0" err="1" smtClean="0">
                <a:latin typeface="Courier New" pitchFamily="49" charset="0"/>
                <a:cs typeface="Courier New" pitchFamily="49" charset="0"/>
              </a:rPr>
              <a:t>jitter</a:t>
            </a:r>
            <a:r>
              <a:rPr lang="es-CL" sz="1600" b="1" dirty="0" smtClean="0">
                <a:latin typeface="Courier New" pitchFamily="49" charset="0"/>
                <a:cs typeface="Courier New" pitchFamily="49" charset="0"/>
              </a:rPr>
              <a:t>"), </a:t>
            </a:r>
          </a:p>
          <a:p>
            <a:r>
              <a:rPr lang="es-CL" sz="1600" b="1" dirty="0" smtClean="0">
                <a:latin typeface="Courier New" pitchFamily="49" charset="0"/>
                <a:cs typeface="Courier New" pitchFamily="49" charset="0"/>
              </a:rPr>
              <a:t>       </a:t>
            </a:r>
            <a:r>
              <a:rPr lang="es-CL" sz="1600" b="1" dirty="0" err="1" smtClean="0">
                <a:latin typeface="Courier New" pitchFamily="49" charset="0"/>
                <a:cs typeface="Courier New" pitchFamily="49" charset="0"/>
              </a:rPr>
              <a:t>order</a:t>
            </a:r>
            <a:r>
              <a:rPr lang="es-CL" sz="1600" b="1" dirty="0" smtClean="0">
                <a:latin typeface="Courier New" pitchFamily="49" charset="0"/>
                <a:cs typeface="Courier New" pitchFamily="49" charset="0"/>
              </a:rPr>
              <a:t> = c("</a:t>
            </a:r>
            <a:r>
              <a:rPr lang="es-CL" sz="1600" b="1" dirty="0" err="1" smtClean="0">
                <a:latin typeface="Courier New" pitchFamily="49" charset="0"/>
                <a:cs typeface="Courier New" pitchFamily="49" charset="0"/>
              </a:rPr>
              <a:t>ctrl</a:t>
            </a:r>
            <a:r>
              <a:rPr lang="es-CL" sz="1600" b="1" dirty="0" smtClean="0">
                <a:latin typeface="Courier New" pitchFamily="49" charset="0"/>
                <a:cs typeface="Courier New" pitchFamily="49" charset="0"/>
              </a:rPr>
              <a:t>", "1", "2"),</a:t>
            </a:r>
          </a:p>
          <a:p>
            <a:r>
              <a:rPr lang="es-CL" sz="1600" b="1" dirty="0" smtClean="0">
                <a:latin typeface="Courier New" pitchFamily="49" charset="0"/>
                <a:cs typeface="Courier New" pitchFamily="49" charset="0"/>
              </a:rPr>
              <a:t>       </a:t>
            </a:r>
            <a:r>
              <a:rPr lang="es-CL" sz="1600" b="1" dirty="0" err="1" smtClean="0">
                <a:latin typeface="Courier New" pitchFamily="49" charset="0"/>
                <a:cs typeface="Courier New" pitchFamily="49" charset="0"/>
              </a:rPr>
              <a:t>ylab</a:t>
            </a:r>
            <a:r>
              <a:rPr lang="es-CL" sz="1600" b="1" dirty="0" smtClean="0">
                <a:latin typeface="Courier New" pitchFamily="49" charset="0"/>
                <a:cs typeface="Courier New" pitchFamily="49" charset="0"/>
              </a:rPr>
              <a:t> = "</a:t>
            </a:r>
            <a:r>
              <a:rPr lang="es-CL" sz="1600" b="1" dirty="0" err="1" smtClean="0">
                <a:latin typeface="Courier New" pitchFamily="49" charset="0"/>
                <a:cs typeface="Courier New" pitchFamily="49" charset="0"/>
              </a:rPr>
              <a:t>Height</a:t>
            </a:r>
            <a:r>
              <a:rPr lang="es-CL" sz="1600" b="1" dirty="0" smtClean="0">
                <a:latin typeface="Courier New" pitchFamily="49" charset="0"/>
                <a:cs typeface="Courier New" pitchFamily="49" charset="0"/>
              </a:rPr>
              <a:t>", </a:t>
            </a:r>
            <a:r>
              <a:rPr lang="es-CL" sz="1600" b="1" dirty="0" err="1" smtClean="0">
                <a:latin typeface="Courier New" pitchFamily="49" charset="0"/>
                <a:cs typeface="Courier New" pitchFamily="49" charset="0"/>
              </a:rPr>
              <a:t>xlab</a:t>
            </a:r>
            <a:r>
              <a:rPr lang="es-CL" sz="1600" b="1" dirty="0" smtClean="0">
                <a:latin typeface="Courier New" pitchFamily="49" charset="0"/>
                <a:cs typeface="Courier New" pitchFamily="49" charset="0"/>
              </a:rPr>
              <a:t> = "Sex")</a:t>
            </a:r>
            <a:endParaRPr lang="es-CL" sz="1600" b="1" dirty="0">
              <a:latin typeface="Courier New" pitchFamily="49" charset="0"/>
              <a:cs typeface="Courier New" pitchFamily="49"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500166" y="357166"/>
            <a:ext cx="6072230" cy="369332"/>
          </a:xfrm>
          <a:prstGeom prst="rect">
            <a:avLst/>
          </a:prstGeom>
        </p:spPr>
        <p:txBody>
          <a:bodyPr wrap="square">
            <a:spAutoFit/>
          </a:bodyPr>
          <a:lstStyle/>
          <a:p>
            <a:pPr algn="ctr"/>
            <a:r>
              <a:rPr lang="es-CL" b="1" dirty="0" err="1" smtClean="0">
                <a:latin typeface="Courier New" pitchFamily="49" charset="0"/>
                <a:cs typeface="Courier New" pitchFamily="49" charset="0"/>
              </a:rPr>
              <a:t>t.test</a:t>
            </a:r>
            <a:r>
              <a:rPr lang="es-CL" b="1" dirty="0" smtClean="0">
                <a:latin typeface="Courier New" pitchFamily="49" charset="0"/>
                <a:cs typeface="Courier New" pitchFamily="49" charset="0"/>
              </a:rPr>
              <a:t>( height24 ~ </a:t>
            </a:r>
            <a:r>
              <a:rPr lang="es-CL" b="1" dirty="0" err="1" smtClean="0">
                <a:latin typeface="Courier New" pitchFamily="49" charset="0"/>
                <a:cs typeface="Courier New" pitchFamily="49" charset="0"/>
              </a:rPr>
              <a:t>gender</a:t>
            </a:r>
            <a:r>
              <a:rPr lang="es-CL" b="1" dirty="0" smtClean="0">
                <a:latin typeface="Courier New" pitchFamily="49" charset="0"/>
                <a:cs typeface="Courier New" pitchFamily="49" charset="0"/>
              </a:rPr>
              <a:t>, data=</a:t>
            </a:r>
            <a:r>
              <a:rPr lang="es-CL" b="1" dirty="0" err="1" smtClean="0">
                <a:latin typeface="Courier New" pitchFamily="49" charset="0"/>
                <a:cs typeface="Courier New" pitchFamily="49" charset="0"/>
              </a:rPr>
              <a:t>mydata</a:t>
            </a:r>
            <a:r>
              <a:rPr lang="es-CL" b="1" dirty="0" smtClean="0">
                <a:latin typeface="Courier New" pitchFamily="49" charset="0"/>
                <a:cs typeface="Courier New" pitchFamily="49" charset="0"/>
              </a:rPr>
              <a:t> )</a:t>
            </a:r>
          </a:p>
        </p:txBody>
      </p:sp>
      <p:sp>
        <p:nvSpPr>
          <p:cNvPr id="4" name="3 Rectángulo"/>
          <p:cNvSpPr/>
          <p:nvPr/>
        </p:nvSpPr>
        <p:spPr>
          <a:xfrm>
            <a:off x="956592" y="857232"/>
            <a:ext cx="7143800" cy="3693319"/>
          </a:xfrm>
          <a:prstGeom prst="rect">
            <a:avLst/>
          </a:prstGeom>
        </p:spPr>
        <p:txBody>
          <a:bodyPr wrap="square">
            <a:spAutoFit/>
          </a:bodyPr>
          <a:lstStyle/>
          <a:p>
            <a:r>
              <a:rPr lang="en-US" b="1" dirty="0" smtClean="0">
                <a:latin typeface="Calibri" pitchFamily="34" charset="0"/>
                <a:cs typeface="Calibri" pitchFamily="34" charset="0"/>
              </a:rPr>
              <a:t>	Welch Two Sample t-test</a:t>
            </a:r>
          </a:p>
          <a:p>
            <a:endParaRPr lang="en-US" b="1" dirty="0" smtClean="0">
              <a:latin typeface="Calibri" pitchFamily="34" charset="0"/>
              <a:cs typeface="Calibri" pitchFamily="34" charset="0"/>
            </a:endParaRPr>
          </a:p>
          <a:p>
            <a:r>
              <a:rPr lang="en-US" b="1" dirty="0" smtClean="0">
                <a:latin typeface="Calibri" pitchFamily="34" charset="0"/>
                <a:cs typeface="Calibri" pitchFamily="34" charset="0"/>
              </a:rPr>
              <a:t>data:  height24 by gender</a:t>
            </a:r>
          </a:p>
          <a:p>
            <a:endParaRPr lang="en-US" b="1" dirty="0" smtClean="0">
              <a:latin typeface="Calibri" pitchFamily="34" charset="0"/>
              <a:cs typeface="Calibri" pitchFamily="34" charset="0"/>
            </a:endParaRPr>
          </a:p>
          <a:p>
            <a:r>
              <a:rPr lang="en-US" b="1" dirty="0" smtClean="0">
                <a:latin typeface="Calibri" pitchFamily="34" charset="0"/>
                <a:cs typeface="Calibri" pitchFamily="34" charset="0"/>
              </a:rPr>
              <a:t>t = 5.7193, </a:t>
            </a:r>
            <a:r>
              <a:rPr lang="en-US" b="1" dirty="0" err="1" smtClean="0">
                <a:latin typeface="Calibri" pitchFamily="34" charset="0"/>
                <a:cs typeface="Calibri" pitchFamily="34" charset="0"/>
              </a:rPr>
              <a:t>df</a:t>
            </a:r>
            <a:r>
              <a:rPr lang="en-US" b="1" dirty="0" smtClean="0">
                <a:latin typeface="Calibri" pitchFamily="34" charset="0"/>
                <a:cs typeface="Calibri" pitchFamily="34" charset="0"/>
              </a:rPr>
              <a:t> = 996.7, p-value = 1.414e-08</a:t>
            </a:r>
          </a:p>
          <a:p>
            <a:r>
              <a:rPr lang="en-US" b="1" dirty="0" smtClean="0">
                <a:latin typeface="Calibri" pitchFamily="34" charset="0"/>
                <a:cs typeface="Calibri" pitchFamily="34" charset="0"/>
              </a:rPr>
              <a:t>alternative hypothesis: true difference in means is not equal to 0</a:t>
            </a:r>
          </a:p>
          <a:p>
            <a:endParaRPr lang="en-US" b="1" dirty="0" smtClean="0">
              <a:latin typeface="Calibri" pitchFamily="34" charset="0"/>
              <a:cs typeface="Calibri" pitchFamily="34" charset="0"/>
            </a:endParaRPr>
          </a:p>
          <a:p>
            <a:r>
              <a:rPr lang="en-US" b="1" dirty="0" smtClean="0">
                <a:latin typeface="Calibri" pitchFamily="34" charset="0"/>
                <a:cs typeface="Calibri" pitchFamily="34" charset="0"/>
              </a:rPr>
              <a:t>95 percent confidence interval:</a:t>
            </a:r>
          </a:p>
          <a:p>
            <a:r>
              <a:rPr lang="en-US" b="1" dirty="0" smtClean="0">
                <a:latin typeface="Calibri" pitchFamily="34" charset="0"/>
                <a:cs typeface="Calibri" pitchFamily="34" charset="0"/>
              </a:rPr>
              <a:t> 0.7376985 	1.5083419</a:t>
            </a:r>
          </a:p>
          <a:p>
            <a:endParaRPr lang="en-US" b="1" dirty="0" smtClean="0">
              <a:latin typeface="Calibri" pitchFamily="34" charset="0"/>
              <a:cs typeface="Calibri" pitchFamily="34" charset="0"/>
            </a:endParaRPr>
          </a:p>
          <a:p>
            <a:r>
              <a:rPr lang="en-US" b="1" dirty="0" smtClean="0">
                <a:latin typeface="Calibri" pitchFamily="34" charset="0"/>
                <a:cs typeface="Calibri" pitchFamily="34" charset="0"/>
              </a:rPr>
              <a:t>sample estimates:</a:t>
            </a:r>
          </a:p>
          <a:p>
            <a:r>
              <a:rPr lang="en-US" b="1" dirty="0" smtClean="0">
                <a:latin typeface="Calibri" pitchFamily="34" charset="0"/>
                <a:cs typeface="Calibri" pitchFamily="34" charset="0"/>
              </a:rPr>
              <a:t>mean in group 1 	mean in group 2 </a:t>
            </a:r>
          </a:p>
          <a:p>
            <a:r>
              <a:rPr lang="en-US" b="1" dirty="0" smtClean="0">
                <a:latin typeface="Calibri" pitchFamily="34" charset="0"/>
                <a:cs typeface="Calibri" pitchFamily="34" charset="0"/>
              </a:rPr>
              <a:t>       86.96493        	85.84191 </a:t>
            </a:r>
            <a:endParaRPr lang="es-CL" b="1" dirty="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928662" y="214290"/>
            <a:ext cx="7286676" cy="1661993"/>
          </a:xfrm>
          <a:prstGeom prst="rect">
            <a:avLst/>
          </a:prstGeom>
        </p:spPr>
        <p:txBody>
          <a:bodyPr wrap="square">
            <a:spAutoFit/>
          </a:bodyPr>
          <a:lstStyle/>
          <a:p>
            <a:pPr algn="ctr"/>
            <a:r>
              <a:rPr lang="es-CL" sz="2400" b="1" dirty="0" smtClean="0">
                <a:latin typeface="Calibri" pitchFamily="34" charset="0"/>
                <a:cs typeface="Calibri" pitchFamily="34" charset="0"/>
              </a:rPr>
              <a:t>ANOVA de 1 vía (</a:t>
            </a:r>
            <a:r>
              <a:rPr lang="es-CL" sz="2400" b="1" dirty="0" err="1" smtClean="0">
                <a:latin typeface="Calibri" pitchFamily="34" charset="0"/>
                <a:cs typeface="Calibri" pitchFamily="34" charset="0"/>
              </a:rPr>
              <a:t>oneway</a:t>
            </a:r>
            <a:r>
              <a:rPr lang="es-CL" sz="2400" b="1" dirty="0" smtClean="0">
                <a:latin typeface="Calibri" pitchFamily="34" charset="0"/>
                <a:cs typeface="Calibri" pitchFamily="34" charset="0"/>
              </a:rPr>
              <a:t> ANOVA)</a:t>
            </a:r>
          </a:p>
          <a:p>
            <a:pPr algn="ctr"/>
            <a:r>
              <a:rPr lang="es-CL" sz="2400" b="1" dirty="0" smtClean="0">
                <a:latin typeface="Calibri" pitchFamily="34" charset="0"/>
                <a:cs typeface="Calibri" pitchFamily="34" charset="0"/>
              </a:rPr>
              <a:t>Significa que tenemos solo una variable independiente</a:t>
            </a:r>
          </a:p>
          <a:p>
            <a:endParaRPr lang="es-CL" b="1" dirty="0" smtClean="0">
              <a:latin typeface="Courier New" pitchFamily="49" charset="0"/>
              <a:cs typeface="Courier New" pitchFamily="49" charset="0"/>
            </a:endParaRPr>
          </a:p>
          <a:p>
            <a:r>
              <a:rPr lang="es-CL" b="1" dirty="0" smtClean="0">
                <a:latin typeface="Courier New" pitchFamily="49" charset="0"/>
                <a:cs typeface="Courier New" pitchFamily="49" charset="0"/>
              </a:rPr>
              <a:t>res.aov &lt;- </a:t>
            </a:r>
            <a:r>
              <a:rPr lang="es-CL" b="1" dirty="0" err="1" smtClean="0">
                <a:latin typeface="Courier New" pitchFamily="49" charset="0"/>
                <a:cs typeface="Courier New" pitchFamily="49" charset="0"/>
              </a:rPr>
              <a:t>aov</a:t>
            </a:r>
            <a:r>
              <a:rPr lang="es-CL" b="1" dirty="0" smtClean="0">
                <a:latin typeface="Courier New" pitchFamily="49" charset="0"/>
                <a:cs typeface="Courier New" pitchFamily="49" charset="0"/>
              </a:rPr>
              <a:t>(height24 ~ </a:t>
            </a:r>
            <a:r>
              <a:rPr lang="es-CL" b="1" dirty="0" err="1" smtClean="0">
                <a:latin typeface="Courier New" pitchFamily="49" charset="0"/>
                <a:cs typeface="Courier New" pitchFamily="49" charset="0"/>
              </a:rPr>
              <a:t>gender</a:t>
            </a:r>
            <a:r>
              <a:rPr lang="es-CL" b="1" dirty="0" smtClean="0">
                <a:latin typeface="Courier New" pitchFamily="49" charset="0"/>
                <a:cs typeface="Courier New" pitchFamily="49" charset="0"/>
              </a:rPr>
              <a:t>, data = </a:t>
            </a:r>
            <a:r>
              <a:rPr lang="es-CL" b="1" dirty="0" err="1" smtClean="0">
                <a:latin typeface="Courier New" pitchFamily="49" charset="0"/>
                <a:cs typeface="Courier New" pitchFamily="49" charset="0"/>
              </a:rPr>
              <a:t>mydata</a:t>
            </a:r>
            <a:r>
              <a:rPr lang="es-CL" b="1" dirty="0" smtClean="0">
                <a:latin typeface="Courier New" pitchFamily="49" charset="0"/>
                <a:cs typeface="Courier New" pitchFamily="49" charset="0"/>
              </a:rPr>
              <a:t>)</a:t>
            </a:r>
          </a:p>
          <a:p>
            <a:r>
              <a:rPr lang="es-CL" b="1" dirty="0" err="1" smtClean="0">
                <a:latin typeface="Courier New" pitchFamily="49" charset="0"/>
                <a:cs typeface="Courier New" pitchFamily="49" charset="0"/>
              </a:rPr>
              <a:t>summary</a:t>
            </a:r>
            <a:r>
              <a:rPr lang="es-CL" b="1" dirty="0" smtClean="0">
                <a:latin typeface="Courier New" pitchFamily="49" charset="0"/>
                <a:cs typeface="Courier New" pitchFamily="49" charset="0"/>
              </a:rPr>
              <a:t>(res.aov)</a:t>
            </a:r>
            <a:endParaRPr lang="es-CL" b="1" dirty="0">
              <a:latin typeface="Courier New" pitchFamily="49" charset="0"/>
              <a:cs typeface="Courier New" pitchFamily="49" charset="0"/>
            </a:endParaRPr>
          </a:p>
        </p:txBody>
      </p:sp>
      <p:sp>
        <p:nvSpPr>
          <p:cNvPr id="3" name="2 Rectángulo"/>
          <p:cNvSpPr/>
          <p:nvPr/>
        </p:nvSpPr>
        <p:spPr>
          <a:xfrm>
            <a:off x="142876" y="2071678"/>
            <a:ext cx="8786842" cy="1477328"/>
          </a:xfrm>
          <a:prstGeom prst="rect">
            <a:avLst/>
          </a:prstGeom>
        </p:spPr>
        <p:txBody>
          <a:bodyPr wrap="square">
            <a:spAutoFit/>
          </a:bodyPr>
          <a:lstStyle/>
          <a:p>
            <a:pPr lvl="1"/>
            <a:r>
              <a:rPr lang="en-US" b="1" dirty="0" smtClean="0">
                <a:latin typeface="Calibri" pitchFamily="34" charset="0"/>
                <a:cs typeface="Calibri" pitchFamily="34" charset="0"/>
              </a:rPr>
              <a:t>		</a:t>
            </a:r>
            <a:r>
              <a:rPr lang="en-US" b="1" dirty="0" err="1" smtClean="0">
                <a:latin typeface="Calibri" pitchFamily="34" charset="0"/>
                <a:cs typeface="Calibri" pitchFamily="34" charset="0"/>
              </a:rPr>
              <a:t>Df</a:t>
            </a:r>
            <a:r>
              <a:rPr lang="en-US" b="1" dirty="0" smtClean="0">
                <a:latin typeface="Calibri" pitchFamily="34" charset="0"/>
                <a:cs typeface="Calibri" pitchFamily="34" charset="0"/>
              </a:rPr>
              <a:t>	Sum Sq	Mean Sq		F value	Pr(&gt;F)    </a:t>
            </a:r>
          </a:p>
          <a:p>
            <a:pPr lvl="1"/>
            <a:r>
              <a:rPr lang="en-US" b="1" dirty="0" smtClean="0">
                <a:latin typeface="Calibri" pitchFamily="34" charset="0"/>
                <a:cs typeface="Calibri" pitchFamily="34" charset="0"/>
              </a:rPr>
              <a:t>gender        	1    	315  	315.08   		32.68	1.43e-08 ***</a:t>
            </a:r>
          </a:p>
          <a:p>
            <a:pPr lvl="1"/>
            <a:r>
              <a:rPr lang="en-US" b="1" dirty="0" smtClean="0">
                <a:latin typeface="Calibri" pitchFamily="34" charset="0"/>
                <a:cs typeface="Calibri" pitchFamily="34" charset="0"/>
              </a:rPr>
              <a:t>Residuals   	998   	9621    	9.64                     </a:t>
            </a:r>
          </a:p>
          <a:p>
            <a:pPr lvl="1"/>
            <a:r>
              <a:rPr lang="en-US" b="1" dirty="0" smtClean="0">
                <a:latin typeface="Calibri" pitchFamily="34" charset="0"/>
                <a:cs typeface="Calibri" pitchFamily="34" charset="0"/>
              </a:rPr>
              <a:t>---</a:t>
            </a:r>
          </a:p>
          <a:p>
            <a:pPr lvl="1"/>
            <a:r>
              <a:rPr lang="en-US" b="1" dirty="0" err="1" smtClean="0">
                <a:latin typeface="Calibri" pitchFamily="34" charset="0"/>
                <a:cs typeface="Calibri" pitchFamily="34" charset="0"/>
              </a:rPr>
              <a:t>Signif</a:t>
            </a:r>
            <a:r>
              <a:rPr lang="en-US" b="1" dirty="0" smtClean="0">
                <a:latin typeface="Calibri" pitchFamily="34" charset="0"/>
                <a:cs typeface="Calibri" pitchFamily="34" charset="0"/>
              </a:rPr>
              <a:t>. codes:  0 ‘***’ 0.001 ‘**’ 0.01 ‘*’ 0.05 ‘.’ 0.1 ‘ ’ 1</a:t>
            </a:r>
            <a:endParaRPr lang="es-CL" b="1" dirty="0">
              <a:latin typeface="Calibri" pitchFamily="34" charset="0"/>
              <a:cs typeface="Calibri" pitchFamily="34" charset="0"/>
            </a:endParaRPr>
          </a:p>
        </p:txBody>
      </p:sp>
      <p:sp>
        <p:nvSpPr>
          <p:cNvPr id="4" name="3 CuadroTexto"/>
          <p:cNvSpPr txBox="1"/>
          <p:nvPr/>
        </p:nvSpPr>
        <p:spPr>
          <a:xfrm>
            <a:off x="1547664" y="5373216"/>
            <a:ext cx="5544616" cy="369332"/>
          </a:xfrm>
          <a:prstGeom prst="rect">
            <a:avLst/>
          </a:prstGeom>
          <a:noFill/>
        </p:spPr>
        <p:txBody>
          <a:bodyPr wrap="square" rtlCol="0">
            <a:spAutoFit/>
          </a:bodyPr>
          <a:lstStyle/>
          <a:p>
            <a:r>
              <a:rPr lang="es-CL" b="1" dirty="0" smtClean="0"/>
              <a:t>Distribución F: representa la razón de dos varianzas</a:t>
            </a:r>
            <a:endParaRPr lang="en-US" b="1" dirty="0"/>
          </a:p>
        </p:txBody>
      </p:sp>
      <p:sp>
        <p:nvSpPr>
          <p:cNvPr id="5" name="4 CuadroTexto"/>
          <p:cNvSpPr txBox="1"/>
          <p:nvPr/>
        </p:nvSpPr>
        <p:spPr>
          <a:xfrm>
            <a:off x="611560" y="3933056"/>
            <a:ext cx="7632848" cy="923330"/>
          </a:xfrm>
          <a:prstGeom prst="rect">
            <a:avLst/>
          </a:prstGeom>
          <a:noFill/>
        </p:spPr>
        <p:txBody>
          <a:bodyPr wrap="square" rtlCol="0">
            <a:spAutoFit/>
          </a:bodyPr>
          <a:lstStyle/>
          <a:p>
            <a:pPr algn="ctr"/>
            <a:r>
              <a:rPr lang="es-CL" b="1" dirty="0" smtClean="0"/>
              <a:t>Calcula la razón:</a:t>
            </a:r>
          </a:p>
          <a:p>
            <a:pPr algn="ctr"/>
            <a:endParaRPr lang="es-CL" b="1" dirty="0" smtClean="0"/>
          </a:p>
          <a:p>
            <a:pPr algn="ctr"/>
            <a:r>
              <a:rPr lang="es-CL" b="1" dirty="0" smtClean="0"/>
              <a:t>F = entre grupos/dentro de cada grupo</a:t>
            </a:r>
            <a:endParaRPr lang="en-US" b="1"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Pelao-PC\Desktop\Capture.JPG"/>
          <p:cNvPicPr>
            <a:picLocks noChangeAspect="1" noChangeArrowheads="1"/>
          </p:cNvPicPr>
          <p:nvPr/>
        </p:nvPicPr>
        <p:blipFill>
          <a:blip r:embed="rId2" cstate="print"/>
          <a:srcRect b="10336"/>
          <a:stretch>
            <a:fillRect/>
          </a:stretch>
        </p:blipFill>
        <p:spPr bwMode="auto">
          <a:xfrm>
            <a:off x="102676" y="591930"/>
            <a:ext cx="9005828" cy="4997310"/>
          </a:xfrm>
          <a:prstGeom prst="rect">
            <a:avLst/>
          </a:prstGeom>
          <a:noFill/>
        </p:spPr>
      </p:pic>
      <p:sp>
        <p:nvSpPr>
          <p:cNvPr id="3" name="2 CuadroTexto"/>
          <p:cNvSpPr txBox="1"/>
          <p:nvPr/>
        </p:nvSpPr>
        <p:spPr>
          <a:xfrm>
            <a:off x="467544" y="260648"/>
            <a:ext cx="8208912" cy="369332"/>
          </a:xfrm>
          <a:prstGeom prst="rect">
            <a:avLst/>
          </a:prstGeom>
          <a:noFill/>
        </p:spPr>
        <p:txBody>
          <a:bodyPr wrap="square" rtlCol="0">
            <a:spAutoFit/>
          </a:bodyPr>
          <a:lstStyle/>
          <a:p>
            <a:r>
              <a:rPr lang="es-CL" dirty="0" smtClean="0"/>
              <a:t>Testeando el tiempo de reacción gástrica después de probar las siguientes bebidas:</a:t>
            </a:r>
            <a:endParaRPr lang="en-US" dirty="0"/>
          </a:p>
        </p:txBody>
      </p:sp>
      <p:sp>
        <p:nvSpPr>
          <p:cNvPr id="4" name="3 CuadroTexto"/>
          <p:cNvSpPr txBox="1"/>
          <p:nvPr/>
        </p:nvSpPr>
        <p:spPr>
          <a:xfrm>
            <a:off x="683568" y="6165304"/>
            <a:ext cx="7848872" cy="369332"/>
          </a:xfrm>
          <a:prstGeom prst="rect">
            <a:avLst/>
          </a:prstGeom>
          <a:noFill/>
        </p:spPr>
        <p:txBody>
          <a:bodyPr wrap="square" rtlCol="0">
            <a:spAutoFit/>
          </a:bodyPr>
          <a:lstStyle/>
          <a:p>
            <a:pPr algn="ctr"/>
            <a:r>
              <a:rPr lang="es-CL" b="1" dirty="0" smtClean="0"/>
              <a:t>ACA HAY MUCHA VARIACION DENTRO DE CADA GRUPO</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Pelao-PC\Desktop\Capture.JPG"/>
          <p:cNvPicPr>
            <a:picLocks noChangeAspect="1" noChangeArrowheads="1"/>
          </p:cNvPicPr>
          <p:nvPr/>
        </p:nvPicPr>
        <p:blipFill>
          <a:blip r:embed="rId2" cstate="print"/>
          <a:srcRect b="1449"/>
          <a:stretch>
            <a:fillRect/>
          </a:stretch>
        </p:blipFill>
        <p:spPr bwMode="auto">
          <a:xfrm>
            <a:off x="564008" y="260648"/>
            <a:ext cx="7968432" cy="4896544"/>
          </a:xfrm>
          <a:prstGeom prst="rect">
            <a:avLst/>
          </a:prstGeom>
          <a:noFill/>
        </p:spPr>
      </p:pic>
      <p:sp>
        <p:nvSpPr>
          <p:cNvPr id="3" name="2 CuadroTexto"/>
          <p:cNvSpPr txBox="1"/>
          <p:nvPr/>
        </p:nvSpPr>
        <p:spPr>
          <a:xfrm>
            <a:off x="539552" y="5805264"/>
            <a:ext cx="7920880" cy="369332"/>
          </a:xfrm>
          <a:prstGeom prst="rect">
            <a:avLst/>
          </a:prstGeom>
          <a:noFill/>
        </p:spPr>
        <p:txBody>
          <a:bodyPr wrap="square" rtlCol="0">
            <a:spAutoFit/>
          </a:bodyPr>
          <a:lstStyle/>
          <a:p>
            <a:pPr algn="ctr"/>
            <a:r>
              <a:rPr lang="es-CL" b="1" dirty="0" smtClean="0"/>
              <a:t>ACA HAY MUCHA VARIACION ENTRE LOS GRUPOS</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ódulo">
  <a:themeElements>
    <a:clrScheme name="Módulo">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ódulo">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ódul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1007</TotalTime>
  <Words>1363</Words>
  <Application>Microsoft Office PowerPoint</Application>
  <PresentationFormat>Presentación en pantalla (4:3)</PresentationFormat>
  <Paragraphs>218</Paragraphs>
  <Slides>20</Slides>
  <Notes>0</Notes>
  <HiddenSlides>0</HiddenSlides>
  <MMClips>0</MMClips>
  <ScaleCrop>false</ScaleCrop>
  <HeadingPairs>
    <vt:vector size="4" baseType="variant">
      <vt:variant>
        <vt:lpstr>Tema</vt:lpstr>
      </vt:variant>
      <vt:variant>
        <vt:i4>1</vt:i4>
      </vt:variant>
      <vt:variant>
        <vt:lpstr>Títulos de diapositiva</vt:lpstr>
      </vt:variant>
      <vt:variant>
        <vt:i4>20</vt:i4>
      </vt:variant>
    </vt:vector>
  </HeadingPairs>
  <TitlesOfParts>
    <vt:vector size="21" baseType="lpstr">
      <vt:lpstr>Módulo</vt:lpstr>
      <vt:lpstr>Sesión 8</vt:lpstr>
      <vt:lpstr>Generalidades</vt:lpstr>
      <vt:lpstr>Diapositiva 3</vt:lpstr>
      <vt:lpstr>Diapositiva 4</vt:lpstr>
      <vt:lpstr>Diapositiva 5</vt:lpstr>
      <vt:lpstr>Diapositiva 6</vt:lpstr>
      <vt:lpstr>Diapositiva 7</vt:lpstr>
      <vt:lpstr>Diapositiva 8</vt:lpstr>
      <vt:lpstr>Diapositiva 9</vt:lpstr>
      <vt:lpstr>Diapositiva 10</vt:lpstr>
      <vt:lpstr>Diapositiva 11</vt:lpstr>
      <vt:lpstr>Diapositiva 12</vt:lpstr>
      <vt:lpstr>Diapositiva 13</vt:lpstr>
      <vt:lpstr>Diapositiva 14</vt:lpstr>
      <vt:lpstr>Diapositiva 15</vt:lpstr>
      <vt:lpstr>Diapositiva 16</vt:lpstr>
      <vt:lpstr>Diapositiva 17</vt:lpstr>
      <vt:lpstr>Diapositiva 18</vt:lpstr>
      <vt:lpstr>Diapositiva 19</vt:lpstr>
      <vt:lpstr>Diapositiva 20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Sesión 8</dc:title>
  <dc:creator>Rodrigo</dc:creator>
  <cp:lastModifiedBy>Rodrigo Retamal</cp:lastModifiedBy>
  <cp:revision>100</cp:revision>
  <dcterms:created xsi:type="dcterms:W3CDTF">2018-01-09T20:20:33Z</dcterms:created>
  <dcterms:modified xsi:type="dcterms:W3CDTF">2020-11-10T16:04:49Z</dcterms:modified>
</cp:coreProperties>
</file>