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E43EA-8E42-45F3-ACF2-993273075949}" v="22" dt="2022-10-25T01:53:52.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o retamal yermani" userId="e7a31d24f9119115" providerId="Windows Live" clId="Web-{7A5E43EA-8E42-45F3-ACF2-993273075949}"/>
    <pc:docChg chg="modSld">
      <pc:chgData name="rodrigo retamal yermani" userId="e7a31d24f9119115" providerId="Windows Live" clId="Web-{7A5E43EA-8E42-45F3-ACF2-993273075949}" dt="2022-10-25T01:53:52.749" v="14" actId="14100"/>
      <pc:docMkLst>
        <pc:docMk/>
      </pc:docMkLst>
      <pc:sldChg chg="modSp">
        <pc:chgData name="rodrigo retamal yermani" userId="e7a31d24f9119115" providerId="Windows Live" clId="Web-{7A5E43EA-8E42-45F3-ACF2-993273075949}" dt="2022-10-25T01:38:45.826" v="1" actId="20577"/>
        <pc:sldMkLst>
          <pc:docMk/>
          <pc:sldMk cId="0" sldId="261"/>
        </pc:sldMkLst>
        <pc:spChg chg="mod">
          <ac:chgData name="rodrigo retamal yermani" userId="e7a31d24f9119115" providerId="Windows Live" clId="Web-{7A5E43EA-8E42-45F3-ACF2-993273075949}" dt="2022-10-25T01:38:45.826" v="1" actId="20577"/>
          <ac:spMkLst>
            <pc:docMk/>
            <pc:sldMk cId="0" sldId="261"/>
            <ac:spMk id="2" creationId="{00000000-0000-0000-0000-000000000000}"/>
          </ac:spMkLst>
        </pc:spChg>
      </pc:sldChg>
      <pc:sldChg chg="modSp">
        <pc:chgData name="rodrigo retamal yermani" userId="e7a31d24f9119115" providerId="Windows Live" clId="Web-{7A5E43EA-8E42-45F3-ACF2-993273075949}" dt="2022-10-25T01:47:52.336" v="10" actId="20577"/>
        <pc:sldMkLst>
          <pc:docMk/>
          <pc:sldMk cId="0" sldId="264"/>
        </pc:sldMkLst>
        <pc:spChg chg="mod">
          <ac:chgData name="rodrigo retamal yermani" userId="e7a31d24f9119115" providerId="Windows Live" clId="Web-{7A5E43EA-8E42-45F3-ACF2-993273075949}" dt="2022-10-25T01:47:52.336" v="10" actId="20577"/>
          <ac:spMkLst>
            <pc:docMk/>
            <pc:sldMk cId="0" sldId="264"/>
            <ac:spMk id="2" creationId="{00000000-0000-0000-0000-000000000000}"/>
          </ac:spMkLst>
        </pc:spChg>
      </pc:sldChg>
      <pc:sldChg chg="modSp">
        <pc:chgData name="rodrigo retamal yermani" userId="e7a31d24f9119115" providerId="Windows Live" clId="Web-{7A5E43EA-8E42-45F3-ACF2-993273075949}" dt="2022-10-25T01:52:29.529" v="13" actId="1076"/>
        <pc:sldMkLst>
          <pc:docMk/>
          <pc:sldMk cId="0" sldId="266"/>
        </pc:sldMkLst>
        <pc:spChg chg="mod">
          <ac:chgData name="rodrigo retamal yermani" userId="e7a31d24f9119115" providerId="Windows Live" clId="Web-{7A5E43EA-8E42-45F3-ACF2-993273075949}" dt="2022-10-25T01:52:29.529" v="13" actId="1076"/>
          <ac:spMkLst>
            <pc:docMk/>
            <pc:sldMk cId="0" sldId="266"/>
            <ac:spMk id="2" creationId="{00000000-0000-0000-0000-000000000000}"/>
          </ac:spMkLst>
        </pc:spChg>
      </pc:sldChg>
      <pc:sldChg chg="modSp">
        <pc:chgData name="rodrigo retamal yermani" userId="e7a31d24f9119115" providerId="Windows Live" clId="Web-{7A5E43EA-8E42-45F3-ACF2-993273075949}" dt="2022-10-25T01:53:52.749" v="14" actId="14100"/>
        <pc:sldMkLst>
          <pc:docMk/>
          <pc:sldMk cId="0" sldId="268"/>
        </pc:sldMkLst>
        <pc:spChg chg="mod">
          <ac:chgData name="rodrigo retamal yermani" userId="e7a31d24f9119115" providerId="Windows Live" clId="Web-{7A5E43EA-8E42-45F3-ACF2-993273075949}" dt="2022-10-25T01:53:52.749" v="14" actId="14100"/>
          <ac:spMkLst>
            <pc:docMk/>
            <pc:sldMk cId="0" sldId="268"/>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24/10/2022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40544" y="2345549"/>
            <a:ext cx="8062912" cy="8691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400" b="0" i="0" u="none" strike="noStrike" kern="1200" cap="none" spc="0" normalizeH="0" baseline="0" noProof="0" dirty="0">
                <a:ln>
                  <a:noFill/>
                </a:ln>
                <a:solidFill>
                  <a:schemeClr val="tx1"/>
                </a:solidFill>
                <a:effectLst/>
                <a:uLnTx/>
                <a:uFillTx/>
                <a:latin typeface="+mj-lt"/>
                <a:ea typeface="+mj-ea"/>
                <a:cs typeface="+mj-cs"/>
              </a:rPr>
              <a:t>Sesión 11</a:t>
            </a:r>
          </a:p>
        </p:txBody>
      </p:sp>
      <p:sp>
        <p:nvSpPr>
          <p:cNvPr id="5" name="2 Subtítulo"/>
          <p:cNvSpPr txBox="1">
            <a:spLocks/>
          </p:cNvSpPr>
          <p:nvPr/>
        </p:nvSpPr>
        <p:spPr>
          <a:xfrm>
            <a:off x="179512" y="3284984"/>
            <a:ext cx="8712968" cy="129386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a:ln>
                  <a:noFill/>
                </a:ln>
                <a:solidFill>
                  <a:schemeClr val="tx1"/>
                </a:solidFill>
                <a:effectLst/>
                <a:uLnTx/>
                <a:uFillTx/>
                <a:latin typeface="+mn-lt"/>
                <a:ea typeface="+mn-ea"/>
                <a:cs typeface="+mn-cs"/>
              </a:rPr>
              <a:t>Reducción de la </a:t>
            </a:r>
            <a:r>
              <a:rPr kumimoji="0" lang="es-ES" sz="3200" b="0" i="0" u="none" strike="noStrike" kern="1200" cap="none" spc="0" normalizeH="0" baseline="0" noProof="0" dirty="0" err="1">
                <a:ln>
                  <a:noFill/>
                </a:ln>
                <a:solidFill>
                  <a:schemeClr val="tx1"/>
                </a:solidFill>
                <a:effectLst/>
                <a:uLnTx/>
                <a:uFillTx/>
                <a:latin typeface="+mn-lt"/>
                <a:ea typeface="+mn-ea"/>
                <a:cs typeface="+mn-cs"/>
              </a:rPr>
              <a:t>dimensionalidad</a:t>
            </a:r>
            <a:r>
              <a:rPr kumimoji="0" lang="es-ES" sz="3200" b="0" i="0" u="none" strike="noStrike" kern="1200" cap="none" spc="0" normalizeH="0" noProof="0" dirty="0">
                <a:ln>
                  <a:noFill/>
                </a:ln>
                <a:solidFill>
                  <a:schemeClr val="tx1"/>
                </a:solidFill>
                <a:effectLst/>
                <a:uLnTx/>
                <a:uFillTx/>
                <a:latin typeface="+mn-lt"/>
                <a:ea typeface="+mn-ea"/>
                <a:cs typeface="+mn-cs"/>
              </a:rPr>
              <a:t> de las variables</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Resultado de imagen para logo universidad de chile sin fondo"/>
          <p:cNvPicPr>
            <a:picLocks noChangeAspect="1" noChangeArrowheads="1"/>
          </p:cNvPicPr>
          <p:nvPr/>
        </p:nvPicPr>
        <p:blipFill>
          <a:blip r:embed="rId2" cstate="print"/>
          <a:srcRect l="20834" r="20832"/>
          <a:stretch>
            <a:fillRect/>
          </a:stretch>
        </p:blipFill>
        <p:spPr bwMode="auto">
          <a:xfrm>
            <a:off x="142844" y="142852"/>
            <a:ext cx="1000132" cy="1714480"/>
          </a:xfrm>
          <a:prstGeom prst="rect">
            <a:avLst/>
          </a:prstGeom>
          <a:noFill/>
        </p:spPr>
      </p:pic>
      <p:sp>
        <p:nvSpPr>
          <p:cNvPr id="7" name="6 CuadroTexto"/>
          <p:cNvSpPr txBox="1"/>
          <p:nvPr/>
        </p:nvSpPr>
        <p:spPr>
          <a:xfrm>
            <a:off x="1214414" y="1142984"/>
            <a:ext cx="4357718" cy="646331"/>
          </a:xfrm>
          <a:prstGeom prst="rect">
            <a:avLst/>
          </a:prstGeom>
          <a:noFill/>
        </p:spPr>
        <p:txBody>
          <a:bodyPr wrap="square" rtlCol="0">
            <a:spAutoFit/>
          </a:bodyPr>
          <a:lstStyle/>
          <a:p>
            <a:r>
              <a:rPr lang="es-CL" dirty="0"/>
              <a:t>Departamento de Antropología</a:t>
            </a:r>
          </a:p>
          <a:p>
            <a:r>
              <a:rPr lang="es-CL" dirty="0"/>
              <a:t>Estadística para Antropología Física</a:t>
            </a:r>
          </a:p>
        </p:txBody>
      </p:sp>
      <p:sp>
        <p:nvSpPr>
          <p:cNvPr id="8" name="7 CuadroTexto"/>
          <p:cNvSpPr txBox="1"/>
          <p:nvPr/>
        </p:nvSpPr>
        <p:spPr>
          <a:xfrm>
            <a:off x="6286512" y="6215082"/>
            <a:ext cx="2643206" cy="369332"/>
          </a:xfrm>
          <a:prstGeom prst="rect">
            <a:avLst/>
          </a:prstGeom>
          <a:noFill/>
        </p:spPr>
        <p:txBody>
          <a:bodyPr wrap="square" rtlCol="0">
            <a:spAutoFit/>
          </a:bodyPr>
          <a:lstStyle/>
          <a:p>
            <a:r>
              <a:rPr lang="es-CL" dirty="0"/>
              <a:t>Rodrigo Retamal </a:t>
            </a:r>
            <a:r>
              <a:rPr lang="es-CL" dirty="0" err="1"/>
              <a:t>Yermani</a:t>
            </a: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188640"/>
            <a:ext cx="5256584" cy="369332"/>
          </a:xfrm>
          <a:prstGeom prst="rect">
            <a:avLst/>
          </a:prstGeom>
          <a:noFill/>
        </p:spPr>
        <p:txBody>
          <a:bodyPr wrap="square" rtlCol="0">
            <a:spAutoFit/>
          </a:bodyPr>
          <a:lstStyle/>
          <a:p>
            <a:pPr algn="ctr"/>
            <a:r>
              <a:rPr lang="es-CL" b="1" dirty="0"/>
              <a:t>Algunos gráficos que muestren las correlaciones</a:t>
            </a:r>
          </a:p>
        </p:txBody>
      </p:sp>
      <p:sp>
        <p:nvSpPr>
          <p:cNvPr id="3" name="2 Rectángulo"/>
          <p:cNvSpPr/>
          <p:nvPr/>
        </p:nvSpPr>
        <p:spPr>
          <a:xfrm>
            <a:off x="611560" y="548680"/>
            <a:ext cx="6840760" cy="1477328"/>
          </a:xfrm>
          <a:prstGeom prst="rect">
            <a:avLst/>
          </a:prstGeom>
        </p:spPr>
        <p:txBody>
          <a:bodyPr wrap="square">
            <a:spAutoFit/>
          </a:bodyPr>
          <a:lstStyle/>
          <a:p>
            <a:r>
              <a:rPr lang="es-ES" b="1" dirty="0"/>
              <a:t># Hay que instalar un paquete</a:t>
            </a:r>
          </a:p>
          <a:p>
            <a:r>
              <a:rPr lang="es-ES" dirty="0" err="1">
                <a:latin typeface="Courier New" pitchFamily="49" charset="0"/>
                <a:cs typeface="Courier New" pitchFamily="49" charset="0"/>
              </a:rPr>
              <a:t>install.packages</a:t>
            </a:r>
            <a:r>
              <a:rPr lang="es-ES" dirty="0">
                <a:latin typeface="Courier New" pitchFamily="49" charset="0"/>
                <a:cs typeface="Courier New" pitchFamily="49" charset="0"/>
              </a:rPr>
              <a:t>("</a:t>
            </a:r>
            <a:r>
              <a:rPr lang="es-ES" dirty="0" err="1">
                <a:latin typeface="Courier New" pitchFamily="49" charset="0"/>
                <a:cs typeface="Courier New" pitchFamily="49" charset="0"/>
              </a:rPr>
              <a:t>ggcorrplot</a:t>
            </a:r>
            <a:r>
              <a:rPr lang="es-ES" dirty="0">
                <a:latin typeface="Courier New" pitchFamily="49" charset="0"/>
                <a:cs typeface="Courier New" pitchFamily="49" charset="0"/>
              </a:rPr>
              <a:t>")</a:t>
            </a:r>
          </a:p>
          <a:p>
            <a:r>
              <a:rPr lang="es-ES" dirty="0" err="1">
                <a:latin typeface="Courier New" pitchFamily="49" charset="0"/>
                <a:cs typeface="Courier New" pitchFamily="49" charset="0"/>
              </a:rPr>
              <a:t>library</a:t>
            </a:r>
            <a:r>
              <a:rPr lang="es-ES" dirty="0">
                <a:latin typeface="Courier New" pitchFamily="49" charset="0"/>
                <a:cs typeface="Courier New" pitchFamily="49" charset="0"/>
              </a:rPr>
              <a:t>(</a:t>
            </a:r>
            <a:r>
              <a:rPr lang="es-ES" dirty="0" err="1">
                <a:latin typeface="Courier New" pitchFamily="49" charset="0"/>
                <a:cs typeface="Courier New" pitchFamily="49" charset="0"/>
              </a:rPr>
              <a:t>ggcorrplot</a:t>
            </a:r>
            <a:r>
              <a:rPr lang="es-ES" dirty="0">
                <a:latin typeface="Courier New" pitchFamily="49" charset="0"/>
                <a:cs typeface="Courier New" pitchFamily="49" charset="0"/>
              </a:rPr>
              <a:t>)</a:t>
            </a:r>
          </a:p>
          <a:p>
            <a:endParaRPr lang="es-ES" dirty="0">
              <a:latin typeface="Courier New" pitchFamily="49" charset="0"/>
              <a:cs typeface="Courier New" pitchFamily="49" charset="0"/>
            </a:endParaRPr>
          </a:p>
          <a:p>
            <a:r>
              <a:rPr lang="en-US" dirty="0" err="1">
                <a:latin typeface="Courier New" pitchFamily="49" charset="0"/>
                <a:cs typeface="Courier New" pitchFamily="49" charset="0"/>
              </a:rPr>
              <a:t>ggcorrplot</a:t>
            </a:r>
            <a:r>
              <a:rPr lang="en-US" dirty="0">
                <a:latin typeface="Courier New" pitchFamily="49" charset="0"/>
                <a:cs typeface="Courier New" pitchFamily="49" charset="0"/>
              </a:rPr>
              <a:t>(</a:t>
            </a:r>
            <a:r>
              <a:rPr lang="en-US" dirty="0" err="1">
                <a:latin typeface="Courier New" pitchFamily="49" charset="0"/>
                <a:cs typeface="Courier New" pitchFamily="49" charset="0"/>
              </a:rPr>
              <a:t>corr</a:t>
            </a:r>
            <a:r>
              <a:rPr lang="en-US" dirty="0">
                <a:latin typeface="Courier New" pitchFamily="49" charset="0"/>
                <a:cs typeface="Courier New" pitchFamily="49" charset="0"/>
              </a:rPr>
              <a:t>)</a:t>
            </a:r>
          </a:p>
        </p:txBody>
      </p:sp>
      <p:pic>
        <p:nvPicPr>
          <p:cNvPr id="22530" name="Picture 2" descr="C:\Users\Pelao-PC\Desktop\Rplot.jpeg"/>
          <p:cNvPicPr>
            <a:picLocks noChangeAspect="1" noChangeArrowheads="1"/>
          </p:cNvPicPr>
          <p:nvPr/>
        </p:nvPicPr>
        <p:blipFill>
          <a:blip r:embed="rId2" cstate="print"/>
          <a:srcRect/>
          <a:stretch>
            <a:fillRect/>
          </a:stretch>
        </p:blipFill>
        <p:spPr bwMode="auto">
          <a:xfrm>
            <a:off x="1895239" y="2276872"/>
            <a:ext cx="5485073" cy="42484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68314" y="288190"/>
            <a:ext cx="5009705" cy="369332"/>
          </a:xfrm>
          <a:prstGeom prst="rect">
            <a:avLst/>
          </a:prstGeom>
        </p:spPr>
        <p:txBody>
          <a:bodyPr wrap="none" lIns="91440" tIns="45720" rIns="91440" bIns="45720" anchor="t">
            <a:spAutoFit/>
          </a:bodyPr>
          <a:lstStyle/>
          <a:p>
            <a:r>
              <a:rPr lang="en-US" dirty="0" err="1">
                <a:latin typeface="Courier New"/>
                <a:cs typeface="Courier New"/>
              </a:rPr>
              <a:t>ggcorrplot</a:t>
            </a:r>
            <a:r>
              <a:rPr lang="en-US" dirty="0">
                <a:latin typeface="Courier New"/>
                <a:cs typeface="Courier New"/>
              </a:rPr>
              <a:t>(</a:t>
            </a:r>
            <a:r>
              <a:rPr lang="en-US" dirty="0" err="1">
                <a:latin typeface="Courier New"/>
                <a:cs typeface="Courier New"/>
              </a:rPr>
              <a:t>corr</a:t>
            </a:r>
            <a:r>
              <a:rPr lang="en-US" dirty="0">
                <a:latin typeface="Courier New"/>
                <a:cs typeface="Courier New"/>
              </a:rPr>
              <a:t>, method = "circle")</a:t>
            </a:r>
          </a:p>
        </p:txBody>
      </p:sp>
      <p:pic>
        <p:nvPicPr>
          <p:cNvPr id="23554" name="Picture 2" descr="C:\Users\Pelao-PC\Desktop\Rplot01.jpeg"/>
          <p:cNvPicPr>
            <a:picLocks noChangeAspect="1" noChangeArrowheads="1"/>
          </p:cNvPicPr>
          <p:nvPr/>
        </p:nvPicPr>
        <p:blipFill>
          <a:blip r:embed="rId2" cstate="print"/>
          <a:srcRect l="12533" r="13851"/>
          <a:stretch>
            <a:fillRect/>
          </a:stretch>
        </p:blipFill>
        <p:spPr bwMode="auto">
          <a:xfrm>
            <a:off x="1475656" y="908720"/>
            <a:ext cx="6552728" cy="53285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4572000" cy="1477328"/>
          </a:xfrm>
          <a:prstGeom prst="rect">
            <a:avLst/>
          </a:prstGeom>
        </p:spPr>
        <p:txBody>
          <a:bodyPr>
            <a:spAutoFit/>
          </a:bodyPr>
          <a:lstStyle/>
          <a:p>
            <a:r>
              <a:rPr lang="en-US" dirty="0" err="1">
                <a:latin typeface="Courier New" pitchFamily="49" charset="0"/>
                <a:cs typeface="Courier New" pitchFamily="49" charset="0"/>
              </a:rPr>
              <a:t>ggcorrplot</a:t>
            </a:r>
            <a:r>
              <a:rPr lang="en-US" dirty="0">
                <a:latin typeface="Courier New" pitchFamily="49" charset="0"/>
                <a:cs typeface="Courier New" pitchFamily="49" charset="0"/>
              </a:rPr>
              <a:t>(</a:t>
            </a:r>
            <a:r>
              <a:rPr lang="en-US" dirty="0" err="1">
                <a:latin typeface="Courier New" pitchFamily="49" charset="0"/>
                <a:cs typeface="Courier New" pitchFamily="49" charset="0"/>
              </a:rPr>
              <a:t>corr</a:t>
            </a:r>
            <a:r>
              <a:rPr lang="en-US" dirty="0">
                <a:latin typeface="Courier New" pitchFamily="49" charset="0"/>
                <a:cs typeface="Courier New" pitchFamily="49" charset="0"/>
              </a:rPr>
              <a: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hc.order</a:t>
            </a:r>
            <a:r>
              <a:rPr lang="en-US" dirty="0">
                <a:latin typeface="Courier New" pitchFamily="49" charset="0"/>
                <a:cs typeface="Courier New" pitchFamily="49" charset="0"/>
              </a:rPr>
              <a:t> = TRUE,</a:t>
            </a:r>
          </a:p>
          <a:p>
            <a:r>
              <a:rPr lang="en-US" dirty="0">
                <a:latin typeface="Courier New" pitchFamily="49" charset="0"/>
                <a:cs typeface="Courier New" pitchFamily="49" charset="0"/>
              </a:rPr>
              <a:t>           type = "lower",</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outline.color</a:t>
            </a:r>
            <a:r>
              <a:rPr lang="en-US" dirty="0">
                <a:latin typeface="Courier New" pitchFamily="49" charset="0"/>
                <a:cs typeface="Courier New" pitchFamily="49" charset="0"/>
              </a:rPr>
              <a:t> = "white")</a:t>
            </a:r>
          </a:p>
        </p:txBody>
      </p:sp>
      <p:pic>
        <p:nvPicPr>
          <p:cNvPr id="24578" name="Picture 2" descr="C:\Users\Pelao-PC\Desktop\Rplot02.jpeg"/>
          <p:cNvPicPr>
            <a:picLocks noChangeAspect="1" noChangeArrowheads="1"/>
          </p:cNvPicPr>
          <p:nvPr/>
        </p:nvPicPr>
        <p:blipFill>
          <a:blip r:embed="rId2" cstate="print"/>
          <a:srcRect l="10642" r="13531"/>
          <a:stretch>
            <a:fillRect/>
          </a:stretch>
        </p:blipFill>
        <p:spPr bwMode="auto">
          <a:xfrm>
            <a:off x="2627784" y="1700808"/>
            <a:ext cx="6120680" cy="48321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5939927" cy="2585323"/>
          </a:xfrm>
          <a:prstGeom prst="rect">
            <a:avLst/>
          </a:prstGeom>
        </p:spPr>
        <p:txBody>
          <a:bodyPr wrap="square">
            <a:spAutoFit/>
          </a:bodyPr>
          <a:lstStyle/>
          <a:p>
            <a:r>
              <a:rPr lang="en-US" dirty="0" err="1">
                <a:latin typeface="Courier New" pitchFamily="49" charset="0"/>
                <a:cs typeface="Courier New" pitchFamily="49" charset="0"/>
              </a:rPr>
              <a:t>ggcorrplot</a:t>
            </a:r>
            <a:r>
              <a:rPr lang="en-US" dirty="0">
                <a:latin typeface="Courier New" pitchFamily="49" charset="0"/>
                <a:cs typeface="Courier New" pitchFamily="49" charset="0"/>
              </a:rPr>
              <a: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corr</a:t>
            </a:r>
            <a:r>
              <a:rPr lang="en-US" dirty="0">
                <a:latin typeface="Courier New" pitchFamily="49" charset="0"/>
                <a:cs typeface="Courier New" pitchFamily="49" charset="0"/>
              </a:rPr>
              <a: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hc.order</a:t>
            </a:r>
            <a:r>
              <a:rPr lang="en-US" dirty="0">
                <a:latin typeface="Courier New" pitchFamily="49" charset="0"/>
                <a:cs typeface="Courier New" pitchFamily="49" charset="0"/>
              </a:rPr>
              <a:t> = TRUE,</a:t>
            </a:r>
          </a:p>
          <a:p>
            <a:r>
              <a:rPr lang="en-US" dirty="0">
                <a:latin typeface="Courier New" pitchFamily="49" charset="0"/>
                <a:cs typeface="Courier New" pitchFamily="49" charset="0"/>
              </a:rPr>
              <a:t>  type = "lower",</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outline.color</a:t>
            </a:r>
            <a:r>
              <a:rPr lang="en-US" dirty="0">
                <a:latin typeface="Courier New" pitchFamily="49" charset="0"/>
                <a:cs typeface="Courier New" pitchFamily="49" charset="0"/>
              </a:rPr>
              <a:t> = "white",</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ggtheme</a:t>
            </a:r>
            <a:r>
              <a:rPr lang="en-US" dirty="0">
                <a:latin typeface="Courier New" pitchFamily="49" charset="0"/>
                <a:cs typeface="Courier New" pitchFamily="49" charset="0"/>
              </a:rPr>
              <a:t> = ggplot2::</a:t>
            </a:r>
            <a:r>
              <a:rPr lang="en-US" dirty="0" err="1">
                <a:latin typeface="Courier New" pitchFamily="49" charset="0"/>
                <a:cs typeface="Courier New" pitchFamily="49" charset="0"/>
              </a:rPr>
              <a:t>theme_gray</a:t>
            </a:r>
            <a:r>
              <a:rPr lang="en-US" dirty="0">
                <a:latin typeface="Courier New" pitchFamily="49" charset="0"/>
                <a:cs typeface="Courier New" pitchFamily="49" charset="0"/>
              </a:rPr>
              <a:t>,</a:t>
            </a:r>
          </a:p>
          <a:p>
            <a:r>
              <a:rPr lang="en-US" dirty="0">
                <a:latin typeface="Courier New" pitchFamily="49" charset="0"/>
                <a:cs typeface="Courier New" pitchFamily="49" charset="0"/>
              </a:rPr>
              <a:t>  colors = c("#6D9EC1", "white", "#E46726")</a:t>
            </a:r>
          </a:p>
          <a:p>
            <a:r>
              <a:rPr lang="en-US" dirty="0">
                <a:latin typeface="Courier New" pitchFamily="49" charset="0"/>
                <a:cs typeface="Courier New" pitchFamily="49" charset="0"/>
              </a:rPr>
              <a:t>)</a:t>
            </a:r>
          </a:p>
        </p:txBody>
      </p:sp>
      <p:pic>
        <p:nvPicPr>
          <p:cNvPr id="25602" name="Picture 2" descr="C:\Users\Pelao-PC\Desktop\Rplot03.jpeg"/>
          <p:cNvPicPr>
            <a:picLocks noChangeAspect="1" noChangeArrowheads="1"/>
          </p:cNvPicPr>
          <p:nvPr/>
        </p:nvPicPr>
        <p:blipFill>
          <a:blip r:embed="rId2" cstate="print"/>
          <a:srcRect/>
          <a:stretch>
            <a:fillRect/>
          </a:stretch>
        </p:blipFill>
        <p:spPr bwMode="auto">
          <a:xfrm>
            <a:off x="2483768" y="2636912"/>
            <a:ext cx="6375225" cy="38164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32656"/>
            <a:ext cx="4572000" cy="1200329"/>
          </a:xfrm>
          <a:prstGeom prst="rect">
            <a:avLst/>
          </a:prstGeom>
        </p:spPr>
        <p:txBody>
          <a:bodyPr>
            <a:spAutoFit/>
          </a:bodyPr>
          <a:lstStyle/>
          <a:p>
            <a:r>
              <a:rPr lang="en-US" dirty="0" err="1">
                <a:latin typeface="Courier New" pitchFamily="49" charset="0"/>
                <a:cs typeface="Courier New" pitchFamily="49" charset="0"/>
              </a:rPr>
              <a:t>ggcorrplot</a:t>
            </a:r>
            <a:r>
              <a:rPr lang="en-US" dirty="0">
                <a:latin typeface="Courier New" pitchFamily="49" charset="0"/>
                <a:cs typeface="Courier New" pitchFamily="49" charset="0"/>
              </a:rPr>
              <a:t>(</a:t>
            </a:r>
            <a:r>
              <a:rPr lang="en-US" dirty="0" err="1">
                <a:latin typeface="Courier New" pitchFamily="49" charset="0"/>
                <a:cs typeface="Courier New" pitchFamily="49" charset="0"/>
              </a:rPr>
              <a:t>corr</a:t>
            </a:r>
            <a:r>
              <a:rPr lang="en-US" dirty="0">
                <a:latin typeface="Courier New" pitchFamily="49" charset="0"/>
                <a:cs typeface="Courier New" pitchFamily="49" charset="0"/>
              </a:rPr>
              <a: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hc.order</a:t>
            </a:r>
            <a:r>
              <a:rPr lang="en-US" dirty="0">
                <a:latin typeface="Courier New" pitchFamily="49" charset="0"/>
                <a:cs typeface="Courier New" pitchFamily="49" charset="0"/>
              </a:rPr>
              <a:t> = TRUE,</a:t>
            </a:r>
          </a:p>
          <a:p>
            <a:r>
              <a:rPr lang="en-US" dirty="0">
                <a:latin typeface="Courier New" pitchFamily="49" charset="0"/>
                <a:cs typeface="Courier New" pitchFamily="49" charset="0"/>
              </a:rPr>
              <a:t>           type = "lower",</a:t>
            </a:r>
          </a:p>
          <a:p>
            <a:r>
              <a:rPr lang="en-US" dirty="0">
                <a:latin typeface="Courier New" pitchFamily="49" charset="0"/>
                <a:cs typeface="Courier New" pitchFamily="49" charset="0"/>
              </a:rPr>
              <a:t>           lab = TRUE)</a:t>
            </a:r>
          </a:p>
        </p:txBody>
      </p:sp>
      <p:pic>
        <p:nvPicPr>
          <p:cNvPr id="26626" name="Picture 2" descr="C:\Users\Pelao-PC\Desktop\Rplot04.jpeg"/>
          <p:cNvPicPr>
            <a:picLocks noChangeAspect="1" noChangeArrowheads="1"/>
          </p:cNvPicPr>
          <p:nvPr/>
        </p:nvPicPr>
        <p:blipFill>
          <a:blip r:embed="rId2" cstate="print"/>
          <a:srcRect/>
          <a:stretch>
            <a:fillRect/>
          </a:stretch>
        </p:blipFill>
        <p:spPr bwMode="auto">
          <a:xfrm>
            <a:off x="323527" y="1628800"/>
            <a:ext cx="8179534" cy="48965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8424936" cy="1200329"/>
          </a:xfrm>
          <a:prstGeom prst="rect">
            <a:avLst/>
          </a:prstGeom>
        </p:spPr>
        <p:txBody>
          <a:bodyPr wrap="square">
            <a:spAutoFit/>
          </a:bodyPr>
          <a:lstStyle/>
          <a:p>
            <a:pPr algn="ctr"/>
            <a:r>
              <a:rPr lang="en-US" b="1" dirty="0"/>
              <a:t>###</a:t>
            </a:r>
            <a:r>
              <a:rPr lang="en-US" b="1" dirty="0" err="1"/>
              <a:t>Análisis</a:t>
            </a:r>
            <a:r>
              <a:rPr lang="en-US" b="1" dirty="0"/>
              <a:t> de </a:t>
            </a:r>
            <a:r>
              <a:rPr lang="en-US" b="1" dirty="0" err="1"/>
              <a:t>componentes</a:t>
            </a:r>
            <a:r>
              <a:rPr lang="en-US" b="1" dirty="0"/>
              <a:t> </a:t>
            </a:r>
            <a:r>
              <a:rPr lang="en-US" b="1" dirty="0" err="1"/>
              <a:t>principales</a:t>
            </a:r>
            <a:r>
              <a:rPr lang="en-US" b="1" dirty="0"/>
              <a:t>###</a:t>
            </a:r>
          </a:p>
          <a:p>
            <a:pPr algn="ctr"/>
            <a:endParaRPr lang="en-US" dirty="0"/>
          </a:p>
          <a:p>
            <a:r>
              <a:rPr lang="en-US" dirty="0">
                <a:latin typeface="Courier New" pitchFamily="49" charset="0"/>
                <a:cs typeface="Courier New" pitchFamily="49" charset="0"/>
              </a:rPr>
              <a:t>ACP &lt;- </a:t>
            </a:r>
            <a:r>
              <a:rPr lang="en-US" dirty="0" err="1">
                <a:latin typeface="Courier New" pitchFamily="49" charset="0"/>
                <a:cs typeface="Courier New" pitchFamily="49" charset="0"/>
              </a:rPr>
              <a:t>prcomp</a:t>
            </a:r>
            <a:r>
              <a:rPr lang="en-US" dirty="0">
                <a:latin typeface="Courier New" pitchFamily="49" charset="0"/>
                <a:cs typeface="Courier New" pitchFamily="49" charset="0"/>
              </a:rPr>
              <a:t>(Howell[,c(5:11)], center = TRUE, scale=TRUE)</a:t>
            </a:r>
          </a:p>
          <a:p>
            <a:r>
              <a:rPr lang="en-US" dirty="0">
                <a:latin typeface="Courier New" pitchFamily="49" charset="0"/>
                <a:cs typeface="Courier New" pitchFamily="49" charset="0"/>
              </a:rPr>
              <a:t>summary(ACP)</a:t>
            </a:r>
          </a:p>
        </p:txBody>
      </p:sp>
      <p:graphicFrame>
        <p:nvGraphicFramePr>
          <p:cNvPr id="3" name="2 Tabla"/>
          <p:cNvGraphicFramePr>
            <a:graphicFrameLocks noGrp="1"/>
          </p:cNvGraphicFramePr>
          <p:nvPr/>
        </p:nvGraphicFramePr>
        <p:xfrm>
          <a:off x="539552" y="2204864"/>
          <a:ext cx="8280918" cy="1944217"/>
        </p:xfrm>
        <a:graphic>
          <a:graphicData uri="http://schemas.openxmlformats.org/drawingml/2006/table">
            <a:tbl>
              <a:tblPr/>
              <a:tblGrid>
                <a:gridCol w="2131534">
                  <a:extLst>
                    <a:ext uri="{9D8B030D-6E8A-4147-A177-3AD203B41FA5}">
                      <a16:colId xmlns:a16="http://schemas.microsoft.com/office/drawing/2014/main" val="20000"/>
                    </a:ext>
                  </a:extLst>
                </a:gridCol>
                <a:gridCol w="697936">
                  <a:extLst>
                    <a:ext uri="{9D8B030D-6E8A-4147-A177-3AD203B41FA5}">
                      <a16:colId xmlns:a16="http://schemas.microsoft.com/office/drawing/2014/main" val="20001"/>
                    </a:ext>
                  </a:extLst>
                </a:gridCol>
                <a:gridCol w="697936">
                  <a:extLst>
                    <a:ext uri="{9D8B030D-6E8A-4147-A177-3AD203B41FA5}">
                      <a16:colId xmlns:a16="http://schemas.microsoft.com/office/drawing/2014/main" val="20002"/>
                    </a:ext>
                  </a:extLst>
                </a:gridCol>
                <a:gridCol w="792252">
                  <a:extLst>
                    <a:ext uri="{9D8B030D-6E8A-4147-A177-3AD203B41FA5}">
                      <a16:colId xmlns:a16="http://schemas.microsoft.com/office/drawing/2014/main" val="20003"/>
                    </a:ext>
                  </a:extLst>
                </a:gridCol>
                <a:gridCol w="792252">
                  <a:extLst>
                    <a:ext uri="{9D8B030D-6E8A-4147-A177-3AD203B41FA5}">
                      <a16:colId xmlns:a16="http://schemas.microsoft.com/office/drawing/2014/main" val="20004"/>
                    </a:ext>
                  </a:extLst>
                </a:gridCol>
                <a:gridCol w="792252">
                  <a:extLst>
                    <a:ext uri="{9D8B030D-6E8A-4147-A177-3AD203B41FA5}">
                      <a16:colId xmlns:a16="http://schemas.microsoft.com/office/drawing/2014/main" val="20005"/>
                    </a:ext>
                  </a:extLst>
                </a:gridCol>
                <a:gridCol w="792252">
                  <a:extLst>
                    <a:ext uri="{9D8B030D-6E8A-4147-A177-3AD203B41FA5}">
                      <a16:colId xmlns:a16="http://schemas.microsoft.com/office/drawing/2014/main" val="20006"/>
                    </a:ext>
                  </a:extLst>
                </a:gridCol>
                <a:gridCol w="792252">
                  <a:extLst>
                    <a:ext uri="{9D8B030D-6E8A-4147-A177-3AD203B41FA5}">
                      <a16:colId xmlns:a16="http://schemas.microsoft.com/office/drawing/2014/main" val="20007"/>
                    </a:ext>
                  </a:extLst>
                </a:gridCol>
                <a:gridCol w="792252">
                  <a:extLst>
                    <a:ext uri="{9D8B030D-6E8A-4147-A177-3AD203B41FA5}">
                      <a16:colId xmlns:a16="http://schemas.microsoft.com/office/drawing/2014/main" val="20008"/>
                    </a:ext>
                  </a:extLst>
                </a:gridCol>
              </a:tblGrid>
              <a:tr h="468315">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68315">
                <a:tc>
                  <a:txBody>
                    <a:bodyPr/>
                    <a:lstStyle/>
                    <a:p>
                      <a:pPr algn="l" fontAlgn="b"/>
                      <a:r>
                        <a:rPr lang="en-US" sz="1800" b="0" i="0" u="none" strike="noStrike" dirty="0">
                          <a:solidFill>
                            <a:srgbClr val="000000"/>
                          </a:solidFill>
                          <a:latin typeface="Calibri"/>
                        </a:rPr>
                        <a:t>Standard deviation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2.1525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1.274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0.83555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0.72509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0.47472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0.4488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0.2802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0.12041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39272">
                <a:tc>
                  <a:txBody>
                    <a:bodyPr/>
                    <a:lstStyle/>
                    <a:p>
                      <a:pPr algn="l" fontAlgn="b"/>
                      <a:r>
                        <a:rPr lang="en-US" sz="1800" b="0" i="0" u="none" strike="noStrike" dirty="0">
                          <a:solidFill>
                            <a:srgbClr val="000000"/>
                          </a:solidFill>
                          <a:latin typeface="Calibri"/>
                        </a:rPr>
                        <a:t>Proportion of Variance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0.2029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0.08727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0.06572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0.02817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0.02518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0.00981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0.00181</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68315">
                <a:tc>
                  <a:txBody>
                    <a:bodyPr/>
                    <a:lstStyle/>
                    <a:p>
                      <a:pPr algn="l" fontAlgn="b"/>
                      <a:r>
                        <a:rPr lang="es-CL" sz="1800" b="0" i="0" u="none" strike="noStrike" dirty="0" err="1">
                          <a:solidFill>
                            <a:srgbClr val="000000"/>
                          </a:solidFill>
                          <a:latin typeface="Calibri"/>
                        </a:rPr>
                        <a:t>Cumulative</a:t>
                      </a:r>
                      <a:r>
                        <a:rPr lang="es-CL" sz="1800" b="0" i="0" u="none" strike="noStrike" dirty="0">
                          <a:solidFill>
                            <a:srgbClr val="000000"/>
                          </a:solidFill>
                          <a:latin typeface="Calibri"/>
                        </a:rPr>
                        <a:t> </a:t>
                      </a:r>
                      <a:r>
                        <a:rPr lang="es-CL" sz="1800" b="0" i="0" u="none" strike="noStrike" dirty="0" err="1">
                          <a:solidFill>
                            <a:srgbClr val="000000"/>
                          </a:solidFill>
                          <a:latin typeface="Calibri"/>
                        </a:rPr>
                        <a:t>Proportion</a:t>
                      </a:r>
                      <a:endParaRPr lang="es-CL"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0.782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0.86931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0.93503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0.9632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0.98837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0.99819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60648"/>
            <a:ext cx="2666114" cy="369332"/>
          </a:xfrm>
          <a:prstGeom prst="rect">
            <a:avLst/>
          </a:prstGeom>
        </p:spPr>
        <p:txBody>
          <a:bodyPr wrap="none">
            <a:spAutoFit/>
          </a:bodyPr>
          <a:lstStyle/>
          <a:p>
            <a:r>
              <a:rPr lang="en-US" dirty="0">
                <a:latin typeface="Courier New" pitchFamily="49" charset="0"/>
                <a:cs typeface="Courier New" pitchFamily="49" charset="0"/>
              </a:rPr>
              <a:t>plot(PC, type="l")</a:t>
            </a:r>
          </a:p>
        </p:txBody>
      </p:sp>
      <p:pic>
        <p:nvPicPr>
          <p:cNvPr id="29698" name="Picture 2" descr="C:\Users\Pelao-PC\Desktop\Rplot05.jpeg"/>
          <p:cNvPicPr>
            <a:picLocks noChangeAspect="1" noChangeArrowheads="1"/>
          </p:cNvPicPr>
          <p:nvPr/>
        </p:nvPicPr>
        <p:blipFill>
          <a:blip r:embed="rId2" cstate="print"/>
          <a:srcRect/>
          <a:stretch>
            <a:fillRect/>
          </a:stretch>
        </p:blipFill>
        <p:spPr bwMode="auto">
          <a:xfrm>
            <a:off x="251520" y="692696"/>
            <a:ext cx="8749435" cy="60486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1425390" cy="369332"/>
          </a:xfrm>
          <a:prstGeom prst="rect">
            <a:avLst/>
          </a:prstGeom>
        </p:spPr>
        <p:txBody>
          <a:bodyPr wrap="none">
            <a:spAutoFit/>
          </a:bodyPr>
          <a:lstStyle/>
          <a:p>
            <a:r>
              <a:rPr lang="en-US" dirty="0">
                <a:latin typeface="Courier New" pitchFamily="49" charset="0"/>
                <a:cs typeface="Courier New" pitchFamily="49" charset="0"/>
              </a:rPr>
              <a:t>print(PC)</a:t>
            </a:r>
          </a:p>
        </p:txBody>
      </p:sp>
      <p:graphicFrame>
        <p:nvGraphicFramePr>
          <p:cNvPr id="3" name="2 Tabla"/>
          <p:cNvGraphicFramePr>
            <a:graphicFrameLocks noGrp="1"/>
          </p:cNvGraphicFramePr>
          <p:nvPr/>
        </p:nvGraphicFramePr>
        <p:xfrm>
          <a:off x="395533" y="980730"/>
          <a:ext cx="8568955" cy="4968549"/>
        </p:xfrm>
        <a:graphic>
          <a:graphicData uri="http://schemas.openxmlformats.org/drawingml/2006/table">
            <a:tbl>
              <a:tblPr/>
              <a:tblGrid>
                <a:gridCol w="741259">
                  <a:extLst>
                    <a:ext uri="{9D8B030D-6E8A-4147-A177-3AD203B41FA5}">
                      <a16:colId xmlns:a16="http://schemas.microsoft.com/office/drawing/2014/main" val="20000"/>
                    </a:ext>
                  </a:extLst>
                </a:gridCol>
                <a:gridCol w="978462">
                  <a:extLst>
                    <a:ext uri="{9D8B030D-6E8A-4147-A177-3AD203B41FA5}">
                      <a16:colId xmlns:a16="http://schemas.microsoft.com/office/drawing/2014/main" val="20001"/>
                    </a:ext>
                  </a:extLst>
                </a:gridCol>
                <a:gridCol w="978462">
                  <a:extLst>
                    <a:ext uri="{9D8B030D-6E8A-4147-A177-3AD203B41FA5}">
                      <a16:colId xmlns:a16="http://schemas.microsoft.com/office/drawing/2014/main" val="20002"/>
                    </a:ext>
                  </a:extLst>
                </a:gridCol>
                <a:gridCol w="978462">
                  <a:extLst>
                    <a:ext uri="{9D8B030D-6E8A-4147-A177-3AD203B41FA5}">
                      <a16:colId xmlns:a16="http://schemas.microsoft.com/office/drawing/2014/main" val="20003"/>
                    </a:ext>
                  </a:extLst>
                </a:gridCol>
                <a:gridCol w="978462">
                  <a:extLst>
                    <a:ext uri="{9D8B030D-6E8A-4147-A177-3AD203B41FA5}">
                      <a16:colId xmlns:a16="http://schemas.microsoft.com/office/drawing/2014/main" val="20004"/>
                    </a:ext>
                  </a:extLst>
                </a:gridCol>
                <a:gridCol w="978462">
                  <a:extLst>
                    <a:ext uri="{9D8B030D-6E8A-4147-A177-3AD203B41FA5}">
                      <a16:colId xmlns:a16="http://schemas.microsoft.com/office/drawing/2014/main" val="20005"/>
                    </a:ext>
                  </a:extLst>
                </a:gridCol>
                <a:gridCol w="978462">
                  <a:extLst>
                    <a:ext uri="{9D8B030D-6E8A-4147-A177-3AD203B41FA5}">
                      <a16:colId xmlns:a16="http://schemas.microsoft.com/office/drawing/2014/main" val="20006"/>
                    </a:ext>
                  </a:extLst>
                </a:gridCol>
                <a:gridCol w="978462">
                  <a:extLst>
                    <a:ext uri="{9D8B030D-6E8A-4147-A177-3AD203B41FA5}">
                      <a16:colId xmlns:a16="http://schemas.microsoft.com/office/drawing/2014/main" val="20007"/>
                    </a:ext>
                  </a:extLst>
                </a:gridCol>
                <a:gridCol w="978462">
                  <a:extLst>
                    <a:ext uri="{9D8B030D-6E8A-4147-A177-3AD203B41FA5}">
                      <a16:colId xmlns:a16="http://schemas.microsoft.com/office/drawing/2014/main" val="20008"/>
                    </a:ext>
                  </a:extLst>
                </a:gridCol>
              </a:tblGrid>
              <a:tr h="552061">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552061">
                <a:tc>
                  <a:txBody>
                    <a:bodyPr/>
                    <a:lstStyle/>
                    <a:p>
                      <a:pPr algn="l" fontAlgn="b"/>
                      <a:r>
                        <a:rPr lang="en-US"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0.379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0.408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-0.095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-0.191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-0.081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-0.009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-0.709</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52061">
                <a:tc>
                  <a:txBody>
                    <a:bodyPr/>
                    <a:lstStyle/>
                    <a:p>
                      <a:pPr algn="l"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0.370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-0.056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-0.163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-0.071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0.701</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52061">
                <a:tc>
                  <a:txBody>
                    <a:bodyPr/>
                    <a:lstStyle/>
                    <a:p>
                      <a:pPr algn="l"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-0.248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0.108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0.693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0.446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52061">
                <a:tc>
                  <a:txBody>
                    <a:bodyPr/>
                    <a:lstStyle/>
                    <a:p>
                      <a:pPr algn="l"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0.171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-0.532</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0.598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-0.167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-0.043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552061">
                <a:tc>
                  <a:txBody>
                    <a:bodyPr/>
                    <a:lstStyle/>
                    <a:p>
                      <a:pPr algn="l"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-0.306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-0.511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0.192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0.138</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-0.287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0.632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0.328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-0.021</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552061">
                <a:tc>
                  <a:txBody>
                    <a:bodyPr/>
                    <a:lstStyle/>
                    <a:p>
                      <a:pPr algn="l" fontAlgn="b"/>
                      <a:r>
                        <a:rPr lang="es-CL"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-0.292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0.419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-0.117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-0.016</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52061">
                <a:tc>
                  <a:txBody>
                    <a:bodyPr/>
                    <a:lstStyle/>
                    <a:p>
                      <a:pPr algn="l" fontAlgn="b"/>
                      <a:r>
                        <a:rPr lang="es-CL" sz="1800" b="0" i="0" u="none" strike="noStrike">
                          <a:solidFill>
                            <a:srgbClr val="000000"/>
                          </a:solidFill>
                          <a:latin typeface="Calibri"/>
                        </a:rPr>
                        <a:t>ZYB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-0.400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-0.124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-0.285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-0.473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0.050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-0.390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0.600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0.065</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552061">
                <a:tc>
                  <a:txBody>
                    <a:bodyPr/>
                    <a:lstStyle/>
                    <a:p>
                      <a:pPr algn="l" fontAlgn="b"/>
                      <a:r>
                        <a:rPr lang="es-CL" sz="1800" b="0" i="0" u="none" strike="noStrike">
                          <a:solidFill>
                            <a:srgbClr val="000000"/>
                          </a:solidFill>
                          <a:latin typeface="Calibri"/>
                        </a:rPr>
                        <a:t>AUB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-0.381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-0.302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-0.234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-0.087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0.067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-0.715</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-0.015</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Pelao-PC\Desktop\Rplot06.jpeg"/>
          <p:cNvPicPr>
            <a:picLocks noChangeAspect="1" noChangeArrowheads="1"/>
          </p:cNvPicPr>
          <p:nvPr/>
        </p:nvPicPr>
        <p:blipFill>
          <a:blip r:embed="rId2" cstate="print"/>
          <a:srcRect l="18936" r="17889"/>
          <a:stretch>
            <a:fillRect/>
          </a:stretch>
        </p:blipFill>
        <p:spPr bwMode="auto">
          <a:xfrm>
            <a:off x="2915816" y="471775"/>
            <a:ext cx="6192688" cy="6252846"/>
          </a:xfrm>
          <a:prstGeom prst="rect">
            <a:avLst/>
          </a:prstGeom>
          <a:noFill/>
        </p:spPr>
      </p:pic>
      <p:sp>
        <p:nvSpPr>
          <p:cNvPr id="3" name="2 Rectángulo"/>
          <p:cNvSpPr/>
          <p:nvPr/>
        </p:nvSpPr>
        <p:spPr>
          <a:xfrm>
            <a:off x="323528" y="260648"/>
            <a:ext cx="8424936" cy="646331"/>
          </a:xfrm>
          <a:prstGeom prst="rect">
            <a:avLst/>
          </a:prstGeom>
        </p:spPr>
        <p:txBody>
          <a:bodyPr wrap="square">
            <a:spAutoFit/>
          </a:bodyPr>
          <a:lstStyle/>
          <a:p>
            <a:r>
              <a:rPr lang="en-US" dirty="0" err="1">
                <a:latin typeface="Courier New" pitchFamily="49" charset="0"/>
                <a:cs typeface="Courier New" pitchFamily="49" charset="0"/>
              </a:rPr>
              <a:t>biplot</a:t>
            </a:r>
            <a:r>
              <a:rPr lang="en-US" dirty="0">
                <a:latin typeface="Courier New" pitchFamily="49" charset="0"/>
                <a:cs typeface="Courier New" pitchFamily="49" charset="0"/>
              </a:rPr>
              <a:t>(x = ACP, scale = 0, </a:t>
            </a:r>
            <a:r>
              <a:rPr lang="en-US" dirty="0" err="1">
                <a:latin typeface="Courier New" pitchFamily="49" charset="0"/>
                <a:cs typeface="Courier New" pitchFamily="49" charset="0"/>
              </a:rPr>
              <a:t>cex</a:t>
            </a:r>
            <a:r>
              <a:rPr lang="en-US" dirty="0">
                <a:latin typeface="Courier New" pitchFamily="49" charset="0"/>
                <a:cs typeface="Courier New" pitchFamily="49" charset="0"/>
              </a:rPr>
              <a:t> = 0.7, </a:t>
            </a:r>
            <a:r>
              <a:rPr lang="en-US" dirty="0" err="1">
                <a:latin typeface="Courier New" pitchFamily="49" charset="0"/>
                <a:cs typeface="Courier New" pitchFamily="49" charset="0"/>
              </a:rPr>
              <a:t>col</a:t>
            </a:r>
            <a:r>
              <a:rPr lang="en-US" dirty="0">
                <a:latin typeface="Courier New" pitchFamily="49" charset="0"/>
                <a:cs typeface="Courier New" pitchFamily="49" charset="0"/>
              </a:rPr>
              <a:t> = c("blue4", "brown3"))</a:t>
            </a:r>
          </a:p>
        </p:txBody>
      </p:sp>
      <p:sp>
        <p:nvSpPr>
          <p:cNvPr id="4" name="3 CuadroTexto"/>
          <p:cNvSpPr txBox="1"/>
          <p:nvPr/>
        </p:nvSpPr>
        <p:spPr>
          <a:xfrm>
            <a:off x="216024" y="1196752"/>
            <a:ext cx="3203848" cy="5078313"/>
          </a:xfrm>
          <a:prstGeom prst="rect">
            <a:avLst/>
          </a:prstGeom>
          <a:noFill/>
        </p:spPr>
        <p:txBody>
          <a:bodyPr wrap="square" rtlCol="0">
            <a:spAutoFit/>
          </a:bodyPr>
          <a:lstStyle/>
          <a:p>
            <a:r>
              <a:rPr lang="es-CL" dirty="0"/>
              <a:t>Se ve que GOL, NOL y BNL contribuyen similarmente, tanto en PC1 como PC2 (están en la diagonal).</a:t>
            </a:r>
          </a:p>
          <a:p>
            <a:r>
              <a:rPr lang="es-CL" dirty="0"/>
              <a:t>Por otra parte, XFB y XCB contribuyen similarmente también en la PC1 y PC2, pero se distancian diametralmente de GOL y NOL, lo que indica que en el primer y segundo componentes principales, los largos del cráneo y anchos son importantes.</a:t>
            </a:r>
          </a:p>
          <a:p>
            <a:r>
              <a:rPr lang="es-CL" dirty="0"/>
              <a:t>ZYB contribuye con más fuerza al primero que al segundo componente principal, mientras que AUB contribuye un poco más en el PC1 que en el 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064896" cy="3693319"/>
          </a:xfrm>
          <a:prstGeom prst="rect">
            <a:avLst/>
          </a:prstGeom>
        </p:spPr>
        <p:txBody>
          <a:bodyPr wrap="square">
            <a:spAutoFit/>
          </a:bodyPr>
          <a:lstStyle/>
          <a:p>
            <a:r>
              <a:rPr lang="es-CL" b="1" dirty="0">
                <a:latin typeface="+mj-lt"/>
                <a:cs typeface="Courier New" pitchFamily="49" charset="0"/>
              </a:rPr>
              <a:t>Podemos calcular los dos primeros componentes principales y enviarlos a la base de datos original</a:t>
            </a:r>
            <a:endParaRPr lang="en-US" b="1" dirty="0">
              <a:latin typeface="+mj-lt"/>
              <a:cs typeface="Courier New" pitchFamily="49" charset="0"/>
            </a:endParaRPr>
          </a:p>
          <a:p>
            <a:endParaRPr lang="en-US" dirty="0">
              <a:latin typeface="Courier New" pitchFamily="49" charset="0"/>
              <a:cs typeface="Courier New" pitchFamily="49" charset="0"/>
            </a:endParaRPr>
          </a:p>
          <a:p>
            <a:r>
              <a:rPr lang="en-US" dirty="0">
                <a:latin typeface="Courier New" pitchFamily="49" charset="0"/>
                <a:cs typeface="Courier New" pitchFamily="49" charset="0"/>
              </a:rPr>
              <a:t>pc1 &lt;- apply(</a:t>
            </a:r>
            <a:r>
              <a:rPr lang="en-US" dirty="0" err="1">
                <a:latin typeface="Courier New" pitchFamily="49" charset="0"/>
                <a:cs typeface="Courier New" pitchFamily="49" charset="0"/>
              </a:rPr>
              <a:t>ACP$rotation</a:t>
            </a:r>
            <a:r>
              <a:rPr lang="en-US" dirty="0">
                <a:latin typeface="Courier New" pitchFamily="49" charset="0"/>
                <a:cs typeface="Courier New" pitchFamily="49" charset="0"/>
              </a:rPr>
              <a:t>[,1]*</a:t>
            </a:r>
            <a:r>
              <a:rPr lang="en-US" dirty="0" err="1">
                <a:latin typeface="Courier New" pitchFamily="49" charset="0"/>
                <a:cs typeface="Courier New" pitchFamily="49" charset="0"/>
              </a:rPr>
              <a:t>Howells_chico</a:t>
            </a:r>
            <a:r>
              <a:rPr lang="en-US" dirty="0">
                <a:latin typeface="Courier New" pitchFamily="49" charset="0"/>
                <a:cs typeface="Courier New" pitchFamily="49" charset="0"/>
              </a:rPr>
              <a:t>, 1, sum)</a:t>
            </a:r>
          </a:p>
          <a:p>
            <a:r>
              <a:rPr lang="en-US" dirty="0">
                <a:latin typeface="Courier New" pitchFamily="49" charset="0"/>
                <a:cs typeface="Courier New" pitchFamily="49" charset="0"/>
              </a:rPr>
              <a:t>pc2 &lt;- apply(</a:t>
            </a:r>
            <a:r>
              <a:rPr lang="en-US" dirty="0" err="1">
                <a:latin typeface="Courier New" pitchFamily="49" charset="0"/>
                <a:cs typeface="Courier New" pitchFamily="49" charset="0"/>
              </a:rPr>
              <a:t>ACP$rotation</a:t>
            </a:r>
            <a:r>
              <a:rPr lang="en-US" dirty="0">
                <a:latin typeface="Courier New" pitchFamily="49" charset="0"/>
                <a:cs typeface="Courier New" pitchFamily="49" charset="0"/>
              </a:rPr>
              <a:t>[,2]*</a:t>
            </a:r>
            <a:r>
              <a:rPr lang="en-US" dirty="0" err="1">
                <a:latin typeface="Courier New" pitchFamily="49" charset="0"/>
                <a:cs typeface="Courier New" pitchFamily="49" charset="0"/>
              </a:rPr>
              <a:t>Howells_chico</a:t>
            </a:r>
            <a:r>
              <a:rPr lang="en-US" dirty="0">
                <a:latin typeface="Courier New" pitchFamily="49" charset="0"/>
                <a:cs typeface="Courier New" pitchFamily="49" charset="0"/>
              </a:rPr>
              <a:t>, 1, sum)</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Howell$pc1 &lt;- pc1</a:t>
            </a:r>
          </a:p>
          <a:p>
            <a:r>
              <a:rPr lang="en-US" dirty="0">
                <a:latin typeface="Courier New" pitchFamily="49" charset="0"/>
                <a:cs typeface="Courier New" pitchFamily="49" charset="0"/>
              </a:rPr>
              <a:t>Howell$pc2 &lt;- pc2</a:t>
            </a:r>
          </a:p>
          <a:p>
            <a:endParaRPr lang="es-CL" dirty="0">
              <a:latin typeface="Courier New" pitchFamily="49" charset="0"/>
              <a:cs typeface="Courier New" pitchFamily="49" charset="0"/>
            </a:endParaRPr>
          </a:p>
          <a:p>
            <a:r>
              <a:rPr lang="es-CL" dirty="0">
                <a:latin typeface="+mj-lt"/>
                <a:cs typeface="Courier New" pitchFamily="49" charset="0"/>
              </a:rPr>
              <a:t>Con estos componentes principales se pueden hacer diversos análisis lineales.</a:t>
            </a:r>
          </a:p>
          <a:p>
            <a:endParaRPr lang="es-CL" dirty="0">
              <a:latin typeface="+mj-lt"/>
              <a:cs typeface="Courier New" pitchFamily="49" charset="0"/>
            </a:endParaRPr>
          </a:p>
          <a:p>
            <a:r>
              <a:rPr lang="en-US" dirty="0">
                <a:latin typeface="Courier New" pitchFamily="49" charset="0"/>
                <a:cs typeface="Courier New" pitchFamily="49" charset="0"/>
              </a:rPr>
              <a:t>summary(</a:t>
            </a:r>
            <a:r>
              <a:rPr lang="en-US" dirty="0" err="1">
                <a:latin typeface="Courier New" pitchFamily="49" charset="0"/>
                <a:cs typeface="Courier New" pitchFamily="49" charset="0"/>
              </a:rPr>
              <a:t>Howell$Sex</a:t>
            </a:r>
            <a:r>
              <a:rPr lang="en-US" dirty="0">
                <a:latin typeface="Courier New" pitchFamily="49" charset="0"/>
                <a:cs typeface="Courier New" pitchFamily="49" charset="0"/>
              </a:rPr>
              <a:t>)</a:t>
            </a:r>
          </a:p>
          <a:p>
            <a:r>
              <a:rPr lang="en-US" dirty="0" err="1">
                <a:latin typeface="Courier New" pitchFamily="49" charset="0"/>
                <a:cs typeface="Courier New" pitchFamily="49" charset="0"/>
              </a:rPr>
              <a:t>Howell$Sex</a:t>
            </a:r>
            <a:r>
              <a:rPr lang="en-US" dirty="0">
                <a:latin typeface="Courier New" pitchFamily="49" charset="0"/>
                <a:cs typeface="Courier New" pitchFamily="49" charset="0"/>
              </a:rPr>
              <a:t> &lt;- factor(</a:t>
            </a:r>
            <a:r>
              <a:rPr lang="en-US" dirty="0" err="1">
                <a:latin typeface="Courier New" pitchFamily="49" charset="0"/>
                <a:cs typeface="Courier New" pitchFamily="49" charset="0"/>
              </a:rPr>
              <a:t>Howell$Sex</a:t>
            </a:r>
            <a:r>
              <a:rPr lang="en-US" dirty="0">
                <a:latin typeface="Courier New" pitchFamily="49" charset="0"/>
                <a:cs typeface="Courier New" pitchFamily="49"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48680"/>
            <a:ext cx="8136904" cy="5847755"/>
          </a:xfrm>
          <a:prstGeom prst="rect">
            <a:avLst/>
          </a:prstGeom>
          <a:noFill/>
        </p:spPr>
        <p:txBody>
          <a:bodyPr wrap="square" rtlCol="0">
            <a:spAutoFit/>
          </a:bodyPr>
          <a:lstStyle/>
          <a:p>
            <a:pPr>
              <a:buFontTx/>
              <a:buChar char="-"/>
            </a:pPr>
            <a:r>
              <a:rPr lang="es-CL" sz="2200" dirty="0"/>
              <a:t> Las bases de datos contienen información que se encuentra muchas veces correlacionada (</a:t>
            </a:r>
            <a:r>
              <a:rPr lang="es-CL" sz="2200" dirty="0" err="1"/>
              <a:t>craneometría</a:t>
            </a:r>
            <a:r>
              <a:rPr lang="es-CL" sz="2200" dirty="0"/>
              <a:t>, </a:t>
            </a:r>
            <a:r>
              <a:rPr lang="es-CL" sz="2200" dirty="0" err="1"/>
              <a:t>osteometría</a:t>
            </a:r>
            <a:r>
              <a:rPr lang="es-CL" sz="2200" dirty="0"/>
              <a:t>, encuestas, etc.).</a:t>
            </a:r>
          </a:p>
          <a:p>
            <a:pPr>
              <a:buFontTx/>
              <a:buChar char="-"/>
            </a:pPr>
            <a:endParaRPr lang="es-CL" sz="2200" dirty="0"/>
          </a:p>
          <a:p>
            <a:pPr>
              <a:buFontTx/>
              <a:buChar char="-"/>
            </a:pPr>
            <a:r>
              <a:rPr lang="es-CL" sz="2200" dirty="0"/>
              <a:t> Lo anterior dificulta el análisis por medio de procedimientos lineales (regresiones, ANOVA, etc.), ya que una de las condiciones de estos análisis es que las variables independientes no tienen que estar correlacionadas.</a:t>
            </a:r>
          </a:p>
          <a:p>
            <a:pPr>
              <a:buFontTx/>
              <a:buChar char="-"/>
            </a:pPr>
            <a:endParaRPr lang="es-CL" sz="2200" dirty="0"/>
          </a:p>
          <a:p>
            <a:pPr>
              <a:buFontTx/>
              <a:buChar char="-"/>
            </a:pPr>
            <a:r>
              <a:rPr lang="es-CL" sz="2200" dirty="0"/>
              <a:t> Por otra parte, muchas variables dificultan el entendimiento de la investigación (demasiadas interacciones entre las variables).</a:t>
            </a:r>
          </a:p>
          <a:p>
            <a:pPr>
              <a:buFontTx/>
              <a:buChar char="-"/>
            </a:pPr>
            <a:endParaRPr lang="es-CL" sz="2200" dirty="0"/>
          </a:p>
          <a:p>
            <a:pPr>
              <a:buFontTx/>
              <a:buChar char="-"/>
            </a:pPr>
            <a:r>
              <a:rPr lang="es-CL" sz="2200" dirty="0"/>
              <a:t> Además, muchas veces las variables que uno registra en una investigación remiten a algo más que la simple variable. Por ejemplo, para estudiar el dimorfismo sexual se recurre a diferentes mediciones (</a:t>
            </a:r>
            <a:r>
              <a:rPr lang="es-CL" sz="2200" dirty="0" err="1"/>
              <a:t>p.e.</a:t>
            </a:r>
            <a:r>
              <a:rPr lang="es-CL" sz="2200" dirty="0"/>
              <a:t> cabeza femoral, ancho </a:t>
            </a:r>
            <a:r>
              <a:rPr lang="es-CL" sz="2200" dirty="0" err="1"/>
              <a:t>bicondilar</a:t>
            </a:r>
            <a:r>
              <a:rPr lang="es-CL" sz="2200" dirty="0"/>
              <a:t>, etc.) que por sí misma no representa mucho, pero que apuntan a la “dimensión” dimorfismo sexual.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7848872" cy="2462213"/>
          </a:xfrm>
          <a:prstGeom prst="rect">
            <a:avLst/>
          </a:prstGeom>
          <a:noFill/>
        </p:spPr>
        <p:txBody>
          <a:bodyPr wrap="square" rtlCol="0">
            <a:spAutoFit/>
          </a:bodyPr>
          <a:lstStyle/>
          <a:p>
            <a:pPr algn="just"/>
            <a:r>
              <a:rPr lang="es-CL" sz="2200" dirty="0"/>
              <a:t>A raíz de esto han surgido varias herramientas estadísticas que buscan SIMPLIFICAR un gran set de variables en menos variables, pero más enriquecidas,  es decir, que concentran la mayor variabilidad posible de las variables de este gran set de datos.</a:t>
            </a:r>
          </a:p>
          <a:p>
            <a:endParaRPr lang="es-CL" sz="2200" dirty="0"/>
          </a:p>
          <a:p>
            <a:r>
              <a:rPr lang="es-CL" sz="2200" dirty="0"/>
              <a:t>Por eso se le llaman estrategias de REDUCCION de la </a:t>
            </a:r>
            <a:r>
              <a:rPr lang="es-CL" sz="2200" dirty="0" err="1"/>
              <a:t>dimensionalidad</a:t>
            </a:r>
            <a:r>
              <a:rPr lang="es-CL" sz="2200" dirty="0"/>
              <a:t>.</a:t>
            </a:r>
            <a:endParaRPr lang="en-US" sz="2200" dirty="0"/>
          </a:p>
        </p:txBody>
      </p:sp>
      <p:grpSp>
        <p:nvGrpSpPr>
          <p:cNvPr id="8" name="7 Grupo"/>
          <p:cNvGrpSpPr/>
          <p:nvPr/>
        </p:nvGrpSpPr>
        <p:grpSpPr>
          <a:xfrm>
            <a:off x="467544" y="3068960"/>
            <a:ext cx="8208912" cy="3456384"/>
            <a:chOff x="467544" y="2708920"/>
            <a:chExt cx="8208912" cy="3456384"/>
          </a:xfrm>
        </p:grpSpPr>
        <p:pic>
          <p:nvPicPr>
            <p:cNvPr id="15362" name="Picture 2" descr="Understanding Principal Component Analysis | by Trist'n Joseph | Towards  Data Science"/>
            <p:cNvPicPr>
              <a:picLocks noChangeAspect="1" noChangeArrowheads="1"/>
            </p:cNvPicPr>
            <p:nvPr/>
          </p:nvPicPr>
          <p:blipFill>
            <a:blip r:embed="rId2" cstate="print"/>
            <a:srcRect t="23077" b="25000"/>
            <a:stretch>
              <a:fillRect/>
            </a:stretch>
          </p:blipFill>
          <p:spPr bwMode="auto">
            <a:xfrm>
              <a:off x="467544" y="2852936"/>
              <a:ext cx="7961912" cy="2736304"/>
            </a:xfrm>
            <a:prstGeom prst="rect">
              <a:avLst/>
            </a:prstGeom>
            <a:noFill/>
          </p:spPr>
        </p:pic>
        <p:sp>
          <p:nvSpPr>
            <p:cNvPr id="4" name="3 Rectángulo"/>
            <p:cNvSpPr/>
            <p:nvPr/>
          </p:nvSpPr>
          <p:spPr>
            <a:xfrm>
              <a:off x="5580112" y="2708920"/>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7956376" y="4869160"/>
              <a:ext cx="72008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3131840" y="5085184"/>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2411760" y="5445224"/>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8280920" cy="6524863"/>
          </a:xfrm>
          <a:prstGeom prst="rect">
            <a:avLst/>
          </a:prstGeom>
          <a:noFill/>
        </p:spPr>
        <p:txBody>
          <a:bodyPr wrap="square" rtlCol="0">
            <a:spAutoFit/>
          </a:bodyPr>
          <a:lstStyle/>
          <a:p>
            <a:pPr algn="just">
              <a:buFontTx/>
              <a:buChar char="-"/>
            </a:pPr>
            <a:r>
              <a:rPr lang="es-CL" sz="2200" dirty="0"/>
              <a:t> Análisis de componentes principales</a:t>
            </a:r>
          </a:p>
          <a:p>
            <a:pPr algn="just">
              <a:buFontTx/>
              <a:buChar char="-"/>
            </a:pPr>
            <a:r>
              <a:rPr lang="es-CL" sz="2200" dirty="0"/>
              <a:t> Análisis factoriales</a:t>
            </a:r>
          </a:p>
          <a:p>
            <a:pPr algn="just">
              <a:buFontTx/>
              <a:buChar char="-"/>
            </a:pPr>
            <a:r>
              <a:rPr lang="es-CL" sz="2200" dirty="0"/>
              <a:t> Escalamiento multidimensional</a:t>
            </a:r>
          </a:p>
          <a:p>
            <a:pPr algn="just">
              <a:buFontTx/>
              <a:buChar char="-"/>
            </a:pPr>
            <a:r>
              <a:rPr lang="es-CL" sz="2200" dirty="0"/>
              <a:t> Análisis de correspondencias</a:t>
            </a:r>
          </a:p>
          <a:p>
            <a:pPr algn="just">
              <a:buFontTx/>
              <a:buChar char="-"/>
            </a:pPr>
            <a:endParaRPr lang="es-CL" sz="2200" dirty="0"/>
          </a:p>
          <a:p>
            <a:pPr algn="just"/>
            <a:r>
              <a:rPr lang="es-CL" sz="2200" dirty="0"/>
              <a:t>Son algunas de las técnicas más conocidas de reducción de </a:t>
            </a:r>
            <a:r>
              <a:rPr lang="es-CL" sz="2200" dirty="0" err="1"/>
              <a:t>dimensionalidad</a:t>
            </a:r>
            <a:r>
              <a:rPr lang="es-CL" sz="2200" dirty="0"/>
              <a:t>.</a:t>
            </a:r>
          </a:p>
          <a:p>
            <a:pPr algn="just"/>
            <a:endParaRPr lang="es-CL" sz="2200" dirty="0"/>
          </a:p>
          <a:p>
            <a:pPr algn="just"/>
            <a:r>
              <a:rPr lang="es-CL" sz="2200" dirty="0"/>
              <a:t>Presentan diferencias entre ellas en sus procedimientos, naturaleza de los datos requeridos y preguntas de investigación asociadas.</a:t>
            </a:r>
          </a:p>
          <a:p>
            <a:pPr algn="just"/>
            <a:endParaRPr lang="es-CL" sz="2200" dirty="0"/>
          </a:p>
          <a:p>
            <a:pPr algn="just"/>
            <a:r>
              <a:rPr lang="es-CL" sz="2200" b="1" dirty="0"/>
              <a:t>Análisis de componentes principales</a:t>
            </a:r>
            <a:r>
              <a:rPr lang="es-CL" sz="2200" dirty="0"/>
              <a:t>: busca explicar tanta proporción de la varianza total de las variables como sea posible. Es decir, agota toda la varianza contenida en las variables originales, las que son repartidas en los componentes principales (nuevas variables).</a:t>
            </a:r>
          </a:p>
          <a:p>
            <a:pPr algn="just"/>
            <a:endParaRPr lang="es-CL" sz="2200" dirty="0"/>
          </a:p>
          <a:p>
            <a:pPr algn="just"/>
            <a:r>
              <a:rPr lang="es-CL" sz="2200" b="1" dirty="0"/>
              <a:t>Análisis factorial</a:t>
            </a:r>
            <a:r>
              <a:rPr lang="es-CL" sz="2200" dirty="0"/>
              <a:t>:  busca entender los constructos (dimensiones o variables latentes) que subyacen los datos. No sustrae toda la variabilidad, sino solo la que es común entre variables (covarianza).</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208912" cy="3416320"/>
          </a:xfrm>
          <a:prstGeom prst="rect">
            <a:avLst/>
          </a:prstGeom>
        </p:spPr>
        <p:txBody>
          <a:bodyPr wrap="square" lIns="91440" tIns="45720" rIns="91440" bIns="45720" anchor="t">
            <a:spAutoFit/>
          </a:bodyPr>
          <a:lstStyle/>
          <a:p>
            <a:r>
              <a:rPr lang="en-US" b="1" dirty="0" err="1"/>
              <a:t>Escalamiento</a:t>
            </a:r>
            <a:r>
              <a:rPr lang="en-US" b="1" dirty="0"/>
              <a:t> multidimensional</a:t>
            </a:r>
            <a:r>
              <a:rPr lang="en-US" dirty="0"/>
              <a:t>: </a:t>
            </a:r>
            <a:r>
              <a:rPr lang="en-US" dirty="0" err="1"/>
              <a:t>busca</a:t>
            </a:r>
            <a:r>
              <a:rPr lang="en-US" dirty="0"/>
              <a:t> </a:t>
            </a:r>
            <a:r>
              <a:rPr lang="es-ES" dirty="0"/>
              <a:t>describir las relaciones de distancia/semejanza de los datos</a:t>
            </a:r>
            <a:r>
              <a:rPr lang="en-US" dirty="0"/>
              <a:t>.</a:t>
            </a:r>
          </a:p>
          <a:p>
            <a:endParaRPr lang="es-CL" dirty="0"/>
          </a:p>
          <a:p>
            <a:r>
              <a:rPr lang="es-CL" b="1" dirty="0"/>
              <a:t>Análisis de correspondencia</a:t>
            </a:r>
            <a:r>
              <a:rPr lang="es-CL" dirty="0"/>
              <a:t>: similar al análisis de componentes principales, pero para variables categóricas.</a:t>
            </a:r>
          </a:p>
          <a:p>
            <a:endParaRPr lang="es-CL" dirty="0"/>
          </a:p>
          <a:p>
            <a:r>
              <a:rPr lang="es-CL" dirty="0"/>
              <a:t>Las nuevas variables que se construyen a partir de estos análisis luego sirven para hacer análisis lineales clásicos (regresiones, </a:t>
            </a:r>
            <a:r>
              <a:rPr lang="es-CL" dirty="0" err="1"/>
              <a:t>Anova</a:t>
            </a:r>
            <a:r>
              <a:rPr lang="es-CL" dirty="0"/>
              <a:t>, </a:t>
            </a:r>
            <a:r>
              <a:rPr lang="es-CL" dirty="0" err="1"/>
              <a:t>p.e</a:t>
            </a:r>
            <a:r>
              <a:rPr lang="es-CL" dirty="0"/>
              <a:t>.), lo que le agrega una riqueza importante a los datos.</a:t>
            </a:r>
          </a:p>
          <a:p>
            <a:endParaRPr lang="es-CL" dirty="0"/>
          </a:p>
          <a:p>
            <a:r>
              <a:rPr lang="es-CL" dirty="0"/>
              <a:t>Uno de los desafíos es entender las variables latentes en su relación con otras variables que se quieran asociar, ya sean dependientes o independientes.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ral B0173 f 2 ed"/>
          <p:cNvPicPr>
            <a:picLocks noChangeAspect="1" noChangeArrowheads="1"/>
          </p:cNvPicPr>
          <p:nvPr/>
        </p:nvPicPr>
        <p:blipFill>
          <a:blip r:embed="rId2" cstate="print"/>
          <a:srcRect/>
          <a:stretch>
            <a:fillRect/>
          </a:stretch>
        </p:blipFill>
        <p:spPr bwMode="auto">
          <a:xfrm>
            <a:off x="34925" y="847725"/>
            <a:ext cx="1609725" cy="1847850"/>
          </a:xfrm>
          <a:prstGeom prst="rect">
            <a:avLst/>
          </a:prstGeom>
          <a:noFill/>
          <a:ln w="9525">
            <a:noFill/>
            <a:miter lim="800000"/>
            <a:headEnd/>
            <a:tailEnd/>
          </a:ln>
        </p:spPr>
      </p:pic>
      <p:pic>
        <p:nvPicPr>
          <p:cNvPr id="3" name="Picture 10" descr="gral B0149 m 2 ed"/>
          <p:cNvPicPr>
            <a:picLocks noChangeAspect="1" noChangeArrowheads="1"/>
          </p:cNvPicPr>
          <p:nvPr/>
        </p:nvPicPr>
        <p:blipFill>
          <a:blip r:embed="rId3" cstate="print"/>
          <a:srcRect/>
          <a:stretch>
            <a:fillRect/>
          </a:stretch>
        </p:blipFill>
        <p:spPr bwMode="auto">
          <a:xfrm>
            <a:off x="7307263" y="909638"/>
            <a:ext cx="1836737" cy="2027237"/>
          </a:xfrm>
          <a:prstGeom prst="rect">
            <a:avLst/>
          </a:prstGeom>
          <a:noFill/>
          <a:ln w="9525">
            <a:noFill/>
            <a:miter lim="800000"/>
            <a:headEnd/>
            <a:tailEnd/>
          </a:ln>
        </p:spPr>
      </p:pic>
      <p:pic>
        <p:nvPicPr>
          <p:cNvPr id="4" name="Picture 11" descr="rw1 iz"/>
          <p:cNvPicPr>
            <a:picLocks noChangeAspect="1" noChangeArrowheads="1"/>
          </p:cNvPicPr>
          <p:nvPr/>
        </p:nvPicPr>
        <p:blipFill>
          <a:blip r:embed="rId4" cstate="print"/>
          <a:srcRect/>
          <a:stretch>
            <a:fillRect/>
          </a:stretch>
        </p:blipFill>
        <p:spPr bwMode="auto">
          <a:xfrm>
            <a:off x="179388" y="2936651"/>
            <a:ext cx="1262062" cy="2868613"/>
          </a:xfrm>
          <a:prstGeom prst="rect">
            <a:avLst/>
          </a:prstGeom>
          <a:noFill/>
          <a:ln w="9525">
            <a:noFill/>
            <a:miter lim="800000"/>
            <a:headEnd/>
            <a:tailEnd/>
          </a:ln>
        </p:spPr>
      </p:pic>
      <p:pic>
        <p:nvPicPr>
          <p:cNvPr id="5" name="Picture 12" descr="rw1 der"/>
          <p:cNvPicPr>
            <a:picLocks noChangeAspect="1" noChangeArrowheads="1"/>
          </p:cNvPicPr>
          <p:nvPr/>
        </p:nvPicPr>
        <p:blipFill>
          <a:blip r:embed="rId5" cstate="print"/>
          <a:srcRect/>
          <a:stretch>
            <a:fillRect/>
          </a:stretch>
        </p:blipFill>
        <p:spPr bwMode="auto">
          <a:xfrm>
            <a:off x="7451725" y="3008313"/>
            <a:ext cx="1457325" cy="2868612"/>
          </a:xfrm>
          <a:prstGeom prst="rect">
            <a:avLst/>
          </a:prstGeom>
          <a:noFill/>
          <a:ln w="9525">
            <a:noFill/>
            <a:miter lim="800000"/>
            <a:headEnd/>
            <a:tailEnd/>
          </a:ln>
        </p:spPr>
      </p:pic>
      <p:graphicFrame>
        <p:nvGraphicFramePr>
          <p:cNvPr id="6" name="Object 3"/>
          <p:cNvGraphicFramePr>
            <a:graphicFrameLocks noChangeAspect="1"/>
          </p:cNvGraphicFramePr>
          <p:nvPr/>
        </p:nvGraphicFramePr>
        <p:xfrm>
          <a:off x="1547813" y="1341438"/>
          <a:ext cx="5868987" cy="4022725"/>
        </p:xfrm>
        <a:graphic>
          <a:graphicData uri="http://schemas.openxmlformats.org/presentationml/2006/ole">
            <mc:AlternateContent xmlns:mc="http://schemas.openxmlformats.org/markup-compatibility/2006">
              <mc:Choice xmlns:v="urn:schemas-microsoft-com:vml" Requires="v">
                <p:oleObj spid="_x0000_s16386" name="Gráfico" r:id="rId6" imgW="3398400" imgH="2090160" progId="Excel.Sheet.8">
                  <p:embed/>
                </p:oleObj>
              </mc:Choice>
              <mc:Fallback>
                <p:oleObj name="Gráfico" r:id="rId6" imgW="3398400" imgH="209016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1341438"/>
                        <a:ext cx="5868987" cy="4022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Lst>
                    </p:spPr>
                  </p:pic>
                </p:oleObj>
              </mc:Fallback>
            </mc:AlternateContent>
          </a:graphicData>
        </a:graphic>
      </p:graphicFrame>
      <p:sp>
        <p:nvSpPr>
          <p:cNvPr id="7" name="Rectangle 2"/>
          <p:cNvSpPr txBox="1">
            <a:spLocks noChangeArrowheads="1"/>
          </p:cNvSpPr>
          <p:nvPr/>
        </p:nvSpPr>
        <p:spPr bwMode="auto">
          <a:xfrm>
            <a:off x="2987675" y="260648"/>
            <a:ext cx="3006725" cy="550863"/>
          </a:xfrm>
          <a:prstGeom prst="rect">
            <a:avLst/>
          </a:prstGeom>
          <a:noFill/>
          <a:ln w="9525">
            <a:noFill/>
            <a:miter lim="800000"/>
            <a:headEnd/>
            <a:tailEnd/>
          </a:ln>
          <a:effectLst/>
        </p:spPr>
        <p:txBody>
          <a:bodyPr anchor="ctr"/>
          <a:lstStyle/>
          <a:p>
            <a:pPr>
              <a:defRPr/>
            </a:pPr>
            <a:r>
              <a:rPr lang="es-ES_tradnl" sz="1800" kern="0" dirty="0">
                <a:latin typeface="Arial" pitchFamily="34" charset="0"/>
                <a:ea typeface="+mj-ea"/>
                <a:cs typeface="Arial" pitchFamily="34" charset="0"/>
              </a:rPr>
              <a:t>CEMENTERIO GENERAL</a:t>
            </a:r>
            <a:endParaRPr lang="es-ES" sz="1600" kern="0" dirty="0">
              <a:latin typeface="Arial" pitchFamily="34" charset="0"/>
              <a:ea typeface="+mj-ea"/>
              <a:cs typeface="Arial" pitchFamily="34" charset="0"/>
            </a:endParaRPr>
          </a:p>
        </p:txBody>
      </p:sp>
      <p:sp>
        <p:nvSpPr>
          <p:cNvPr id="8" name="Text Box 909"/>
          <p:cNvSpPr txBox="1">
            <a:spLocks noChangeArrowheads="1"/>
          </p:cNvSpPr>
          <p:nvPr/>
        </p:nvSpPr>
        <p:spPr bwMode="auto">
          <a:xfrm>
            <a:off x="6516688" y="5229225"/>
            <a:ext cx="647700" cy="366713"/>
          </a:xfrm>
          <a:prstGeom prst="rect">
            <a:avLst/>
          </a:prstGeom>
          <a:noFill/>
          <a:ln w="9525">
            <a:noFill/>
            <a:miter lim="800000"/>
            <a:headEnd/>
            <a:tailEnd/>
          </a:ln>
        </p:spPr>
        <p:txBody>
          <a:bodyPr lIns="0">
            <a:spAutoFit/>
          </a:bodyPr>
          <a:lstStyle/>
          <a:p>
            <a:r>
              <a:rPr lang="es-CL" sz="1800"/>
              <a:t>n=45</a:t>
            </a:r>
            <a:endParaRPr lang="es-ES" sz="1800"/>
          </a:p>
        </p:txBody>
      </p:sp>
      <p:sp>
        <p:nvSpPr>
          <p:cNvPr id="9" name="18 Rectángulo"/>
          <p:cNvSpPr>
            <a:spLocks noChangeArrowheads="1"/>
          </p:cNvSpPr>
          <p:nvPr/>
        </p:nvSpPr>
        <p:spPr bwMode="auto">
          <a:xfrm>
            <a:off x="1619250" y="6094413"/>
            <a:ext cx="5905500" cy="647700"/>
          </a:xfrm>
          <a:prstGeom prst="rect">
            <a:avLst/>
          </a:prstGeom>
          <a:noFill/>
          <a:ln w="9525">
            <a:noFill/>
            <a:miter lim="800000"/>
            <a:headEnd/>
            <a:tailEnd/>
          </a:ln>
        </p:spPr>
        <p:txBody>
          <a:bodyPr>
            <a:spAutoFit/>
          </a:bodyPr>
          <a:lstStyle/>
          <a:p>
            <a:r>
              <a:rPr lang="en-US" sz="1200">
                <a:latin typeface="Arial" charset="0"/>
                <a:cs typeface="Arial" charset="0"/>
              </a:rPr>
              <a:t>RETAMAL, R., &amp; MANRÍQUEZ, G. (2007). Efectos de la deformación craneana sobre el dimorfismo sexual en cráneos humanos chilenos: un análisis morfométrico geométrico</a:t>
            </a:r>
            <a:r>
              <a:rPr lang="en-US" sz="1200" i="1">
                <a:latin typeface="Arial" charset="0"/>
                <a:cs typeface="Arial" charset="0"/>
              </a:rPr>
              <a:t>.</a:t>
            </a:r>
            <a:r>
              <a:rPr lang="en-US" sz="1200">
                <a:latin typeface="Arial" charset="0"/>
                <a:cs typeface="Arial" charset="0"/>
              </a:rPr>
              <a:t> </a:t>
            </a:r>
            <a:r>
              <a:rPr lang="en-US" sz="1200" i="1">
                <a:latin typeface="Arial" charset="0"/>
                <a:cs typeface="Arial" charset="0"/>
              </a:rPr>
              <a:t>Actas del XVII Congreso de Antropología Chilena</a:t>
            </a:r>
            <a:r>
              <a:rPr lang="en-US" sz="1200">
                <a:latin typeface="Arial" charset="0"/>
                <a:cs typeface="Arial" charset="0"/>
              </a:rPr>
              <a:t>, Valdivia, Chile.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60648"/>
            <a:ext cx="7920880" cy="369332"/>
          </a:xfrm>
          <a:prstGeom prst="rect">
            <a:avLst/>
          </a:prstGeom>
          <a:noFill/>
        </p:spPr>
        <p:txBody>
          <a:bodyPr wrap="square" rtlCol="0">
            <a:spAutoFit/>
          </a:bodyPr>
          <a:lstStyle/>
          <a:p>
            <a:pPr algn="ctr"/>
            <a:r>
              <a:rPr lang="es-CL" b="1" dirty="0"/>
              <a:t>Un ejemplo en </a:t>
            </a:r>
            <a:r>
              <a:rPr lang="es-CL" b="1" dirty="0" err="1"/>
              <a:t>RStudio</a:t>
            </a:r>
            <a:r>
              <a:rPr lang="es-CL" b="1" dirty="0"/>
              <a:t> usando la base de datos de </a:t>
            </a:r>
            <a:r>
              <a:rPr lang="es-CL" b="1" dirty="0" err="1"/>
              <a:t>Howells</a:t>
            </a:r>
            <a:endParaRPr lang="en-US" b="1" dirty="0"/>
          </a:p>
        </p:txBody>
      </p:sp>
      <p:sp>
        <p:nvSpPr>
          <p:cNvPr id="3" name="2 Rectángulo"/>
          <p:cNvSpPr/>
          <p:nvPr/>
        </p:nvSpPr>
        <p:spPr>
          <a:xfrm>
            <a:off x="2267744" y="692696"/>
            <a:ext cx="4295984" cy="369332"/>
          </a:xfrm>
          <a:prstGeom prst="rect">
            <a:avLst/>
          </a:prstGeom>
        </p:spPr>
        <p:txBody>
          <a:bodyPr wrap="none">
            <a:spAutoFit/>
          </a:bodyPr>
          <a:lstStyle/>
          <a:p>
            <a:r>
              <a:rPr lang="en-US" dirty="0"/>
              <a:t>https://web.utk.edu/~auerbach/HOWL.htm</a:t>
            </a:r>
          </a:p>
        </p:txBody>
      </p:sp>
      <p:sp>
        <p:nvSpPr>
          <p:cNvPr id="4" name="3 CuadroTexto"/>
          <p:cNvSpPr txBox="1"/>
          <p:nvPr/>
        </p:nvSpPr>
        <p:spPr>
          <a:xfrm>
            <a:off x="179512" y="1484784"/>
            <a:ext cx="5688632" cy="369332"/>
          </a:xfrm>
          <a:prstGeom prst="rect">
            <a:avLst/>
          </a:prstGeom>
          <a:noFill/>
        </p:spPr>
        <p:txBody>
          <a:bodyPr wrap="square" rtlCol="0">
            <a:spAutoFit/>
          </a:bodyPr>
          <a:lstStyle/>
          <a:p>
            <a:r>
              <a:rPr lang="es-CL" dirty="0"/>
              <a:t>Pueden descargar el archivo .</a:t>
            </a:r>
            <a:r>
              <a:rPr lang="es-CL" dirty="0" err="1"/>
              <a:t>csv</a:t>
            </a:r>
            <a:r>
              <a:rPr lang="es-CL" dirty="0"/>
              <a:t> o el .</a:t>
            </a:r>
            <a:r>
              <a:rPr lang="es-CL" dirty="0" err="1"/>
              <a:t>xls</a:t>
            </a:r>
            <a:endParaRPr lang="en-US" dirty="0"/>
          </a:p>
        </p:txBody>
      </p:sp>
      <p:graphicFrame>
        <p:nvGraphicFramePr>
          <p:cNvPr id="6" name="5 Tabla"/>
          <p:cNvGraphicFramePr>
            <a:graphicFrameLocks noGrp="1"/>
          </p:cNvGraphicFramePr>
          <p:nvPr/>
        </p:nvGraphicFramePr>
        <p:xfrm>
          <a:off x="5436096" y="1412776"/>
          <a:ext cx="3552552" cy="3240360"/>
        </p:xfrm>
        <a:graphic>
          <a:graphicData uri="http://schemas.openxmlformats.org/drawingml/2006/table">
            <a:tbl>
              <a:tblPr/>
              <a:tblGrid>
                <a:gridCol w="1153966">
                  <a:extLst>
                    <a:ext uri="{9D8B030D-6E8A-4147-A177-3AD203B41FA5}">
                      <a16:colId xmlns:a16="http://schemas.microsoft.com/office/drawing/2014/main" val="20000"/>
                    </a:ext>
                  </a:extLst>
                </a:gridCol>
                <a:gridCol w="2398586">
                  <a:extLst>
                    <a:ext uri="{9D8B030D-6E8A-4147-A177-3AD203B41FA5}">
                      <a16:colId xmlns:a16="http://schemas.microsoft.com/office/drawing/2014/main" val="20001"/>
                    </a:ext>
                  </a:extLst>
                </a:gridCol>
              </a:tblGrid>
              <a:tr h="405045">
                <a:tc>
                  <a:txBody>
                    <a:bodyPr/>
                    <a:lstStyle/>
                    <a:p>
                      <a:pPr algn="ctr" fontAlgn="b"/>
                      <a:r>
                        <a:rPr lang="es-CL" sz="1800" b="0" i="0" u="none" strike="noStrike" noProof="0" dirty="0">
                          <a:solidFill>
                            <a:srgbClr val="000000"/>
                          </a:solidFill>
                          <a:latin typeface="Calibri"/>
                        </a:rPr>
                        <a:t>Abreviación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a:solidFill>
                            <a:srgbClr val="000000"/>
                          </a:solidFill>
                          <a:latin typeface="Calibri"/>
                        </a:rPr>
                        <a:t>Medida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045">
                <a:tc>
                  <a:txBody>
                    <a:bodyPr/>
                    <a:lstStyle/>
                    <a:p>
                      <a:pPr algn="ctr" fontAlgn="b"/>
                      <a:r>
                        <a:rPr lang="es-CL" sz="1800" b="0" i="0" u="none" strike="noStrike" noProof="0">
                          <a:solidFill>
                            <a:srgbClr val="000000"/>
                          </a:solidFill>
                          <a:latin typeface="Calibri"/>
                        </a:rPr>
                        <a:t>GOL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a:solidFill>
                            <a:srgbClr val="000000"/>
                          </a:solidFill>
                          <a:latin typeface="Calibri"/>
                        </a:rPr>
                        <a:t>largo glabella-occipital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045">
                <a:tc>
                  <a:txBody>
                    <a:bodyPr/>
                    <a:lstStyle/>
                    <a:p>
                      <a:pPr algn="ctr" fontAlgn="b"/>
                      <a:r>
                        <a:rPr lang="es-CL" sz="1800" b="0" i="0" u="none" strike="noStrike" noProof="0">
                          <a:solidFill>
                            <a:srgbClr val="000000"/>
                          </a:solidFill>
                          <a:latin typeface="Calibri"/>
                        </a:rPr>
                        <a:t>NOL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a:solidFill>
                            <a:srgbClr val="000000"/>
                          </a:solidFill>
                          <a:latin typeface="Calibri"/>
                        </a:rPr>
                        <a:t>largo nasio-occipital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045">
                <a:tc>
                  <a:txBody>
                    <a:bodyPr/>
                    <a:lstStyle/>
                    <a:p>
                      <a:pPr algn="ctr" fontAlgn="b"/>
                      <a:r>
                        <a:rPr lang="es-CL" sz="1800" b="0" i="0" u="none" strike="noStrike" noProof="0" dirty="0">
                          <a:solidFill>
                            <a:srgbClr val="000000"/>
                          </a:solidFill>
                          <a:latin typeface="Calibri"/>
                        </a:rPr>
                        <a:t>BBH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a:solidFill>
                            <a:srgbClr val="000000"/>
                          </a:solidFill>
                          <a:latin typeface="Calibri"/>
                        </a:rPr>
                        <a:t>Altura craneal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045">
                <a:tc>
                  <a:txBody>
                    <a:bodyPr/>
                    <a:lstStyle/>
                    <a:p>
                      <a:pPr algn="ctr" fontAlgn="b"/>
                      <a:r>
                        <a:rPr lang="es-CL" sz="1800" b="0" i="0" u="none" strike="noStrike" noProof="0">
                          <a:solidFill>
                            <a:srgbClr val="000000"/>
                          </a:solidFill>
                          <a:latin typeface="Calibri"/>
                        </a:rPr>
                        <a:t>ZYB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a:solidFill>
                            <a:srgbClr val="000000"/>
                          </a:solidFill>
                          <a:latin typeface="Calibri"/>
                        </a:rPr>
                        <a:t>ancho bicigomático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045">
                <a:tc>
                  <a:txBody>
                    <a:bodyPr/>
                    <a:lstStyle/>
                    <a:p>
                      <a:pPr algn="ctr" fontAlgn="b"/>
                      <a:r>
                        <a:rPr lang="es-CL" sz="1800" b="0" i="0" u="none" strike="noStrike" noProof="0" dirty="0">
                          <a:solidFill>
                            <a:srgbClr val="000000"/>
                          </a:solidFill>
                          <a:latin typeface="Calibri"/>
                        </a:rPr>
                        <a:t>BNL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a:solidFill>
                            <a:srgbClr val="000000"/>
                          </a:solidFill>
                          <a:latin typeface="Calibri"/>
                        </a:rPr>
                        <a:t>largo de la base craneal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5045">
                <a:tc>
                  <a:txBody>
                    <a:bodyPr/>
                    <a:lstStyle/>
                    <a:p>
                      <a:pPr algn="ctr" fontAlgn="b"/>
                      <a:r>
                        <a:rPr lang="es-CL" sz="1800" b="0" i="0" u="none" strike="noStrike" noProof="0">
                          <a:solidFill>
                            <a:srgbClr val="000000"/>
                          </a:solidFill>
                          <a:latin typeface="Calibri"/>
                        </a:rPr>
                        <a:t>XCB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a:solidFill>
                            <a:srgbClr val="000000"/>
                          </a:solidFill>
                          <a:latin typeface="Calibri"/>
                        </a:rPr>
                        <a:t>ancho craneal maximo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5045">
                <a:tc>
                  <a:txBody>
                    <a:bodyPr/>
                    <a:lstStyle/>
                    <a:p>
                      <a:pPr algn="ctr" fontAlgn="b"/>
                      <a:r>
                        <a:rPr lang="es-CL" sz="1800" b="0" i="0" u="none" strike="noStrike" noProof="0">
                          <a:solidFill>
                            <a:srgbClr val="000000"/>
                          </a:solidFill>
                          <a:latin typeface="Calibri"/>
                        </a:rPr>
                        <a:t>XFB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a:solidFill>
                            <a:srgbClr val="000000"/>
                          </a:solidFill>
                          <a:latin typeface="Calibri"/>
                        </a:rPr>
                        <a:t>ancho frontal máximo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6 Rectángulo"/>
          <p:cNvSpPr/>
          <p:nvPr/>
        </p:nvSpPr>
        <p:spPr>
          <a:xfrm>
            <a:off x="72008" y="2132856"/>
            <a:ext cx="5076056" cy="2154436"/>
          </a:xfrm>
          <a:prstGeom prst="rect">
            <a:avLst/>
          </a:prstGeom>
        </p:spPr>
        <p:txBody>
          <a:bodyPr wrap="square">
            <a:spAutoFit/>
          </a:bodyPr>
          <a:lstStyle/>
          <a:p>
            <a:r>
              <a:rPr lang="en-US" sz="1400" dirty="0">
                <a:latin typeface="Courier New" pitchFamily="49" charset="0"/>
                <a:cs typeface="Courier New" pitchFamily="49" charset="0"/>
              </a:rPr>
              <a:t>Howell &lt;- read.csv("C:/Users/PC/Desktop/totoro/Howell.csv")</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Howell &lt;- </a:t>
            </a:r>
            <a:r>
              <a:rPr lang="en-US" sz="1400" dirty="0" err="1">
                <a:latin typeface="Courier New" pitchFamily="49" charset="0"/>
                <a:cs typeface="Courier New" pitchFamily="49" charset="0"/>
              </a:rPr>
              <a:t>read_excel</a:t>
            </a:r>
            <a:r>
              <a:rPr lang="en-US" sz="1400" dirty="0">
                <a:latin typeface="Courier New" pitchFamily="49" charset="0"/>
                <a:cs typeface="Courier New" pitchFamily="49" charset="0"/>
              </a:rPr>
              <a:t>("C:/Users/PC/Desktop/totoro/Howell.xls")</a:t>
            </a:r>
          </a:p>
          <a:p>
            <a:endParaRPr lang="es-CL" dirty="0"/>
          </a:p>
          <a:p>
            <a:endParaRPr lang="es-CL" dirty="0"/>
          </a:p>
        </p:txBody>
      </p:sp>
      <p:sp>
        <p:nvSpPr>
          <p:cNvPr id="8" name="7 Rectángulo"/>
          <p:cNvSpPr/>
          <p:nvPr/>
        </p:nvSpPr>
        <p:spPr>
          <a:xfrm>
            <a:off x="251520" y="4941168"/>
            <a:ext cx="8064896" cy="1200329"/>
          </a:xfrm>
          <a:prstGeom prst="rect">
            <a:avLst/>
          </a:prstGeom>
        </p:spPr>
        <p:txBody>
          <a:bodyPr wrap="square">
            <a:spAutoFit/>
          </a:bodyPr>
          <a:lstStyle/>
          <a:p>
            <a:r>
              <a:rPr lang="en-US" b="1" dirty="0"/>
              <a:t>Subset de </a:t>
            </a:r>
            <a:r>
              <a:rPr lang="en-US" b="1" dirty="0" err="1"/>
              <a:t>datos</a:t>
            </a:r>
            <a:r>
              <a:rPr lang="en-US" b="1" dirty="0"/>
              <a:t> de la base </a:t>
            </a:r>
            <a:r>
              <a:rPr lang="en-US" b="1" dirty="0" err="1"/>
              <a:t>completa</a:t>
            </a:r>
            <a:endParaRPr lang="en-US" b="1" dirty="0"/>
          </a:p>
          <a:p>
            <a:r>
              <a:rPr lang="en-US" dirty="0">
                <a:latin typeface="Courier New" pitchFamily="49" charset="0"/>
                <a:cs typeface="Courier New" pitchFamily="49" charset="0"/>
              </a:rPr>
              <a:t>library(</a:t>
            </a:r>
            <a:r>
              <a:rPr lang="en-US" dirty="0" err="1">
                <a:latin typeface="Courier New" pitchFamily="49" charset="0"/>
                <a:cs typeface="Courier New" pitchFamily="49" charset="0"/>
              </a:rPr>
              <a:t>dplyr</a:t>
            </a:r>
            <a:r>
              <a:rPr lang="en-US" dirty="0">
                <a:latin typeface="Courier New" pitchFamily="49" charset="0"/>
                <a:cs typeface="Courier New" pitchFamily="49" charset="0"/>
              </a:rPr>
              <a:t>)</a:t>
            </a:r>
          </a:p>
          <a:p>
            <a:r>
              <a:rPr lang="en-US" dirty="0" err="1">
                <a:latin typeface="Courier New" pitchFamily="49" charset="0"/>
                <a:cs typeface="Courier New" pitchFamily="49" charset="0"/>
              </a:rPr>
              <a:t>Howells_chico</a:t>
            </a:r>
            <a:r>
              <a:rPr lang="en-US" dirty="0">
                <a:latin typeface="Courier New" pitchFamily="49" charset="0"/>
                <a:cs typeface="Courier New" pitchFamily="49" charset="0"/>
              </a:rPr>
              <a:t> &lt;- subset(Howell, select = c("GOL", "NOL", "BNL", "BBH", "XCB", "XFB", "ZYB", "AUB"))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6912768" cy="1200329"/>
          </a:xfrm>
          <a:prstGeom prst="rect">
            <a:avLst/>
          </a:prstGeom>
        </p:spPr>
        <p:txBody>
          <a:bodyPr wrap="square">
            <a:spAutoFit/>
          </a:bodyPr>
          <a:lstStyle/>
          <a:p>
            <a:r>
              <a:rPr lang="es-CL" b="1" dirty="0"/>
              <a:t>Matriz de correlaciones</a:t>
            </a:r>
            <a:endParaRPr lang="en-US" b="1" dirty="0"/>
          </a:p>
          <a:p>
            <a:r>
              <a:rPr lang="en-US" dirty="0" err="1">
                <a:latin typeface="Courier New" pitchFamily="49" charset="0"/>
                <a:cs typeface="Courier New" pitchFamily="49" charset="0"/>
              </a:rPr>
              <a:t>corr</a:t>
            </a:r>
            <a:r>
              <a:rPr lang="en-US" dirty="0">
                <a:latin typeface="Courier New" pitchFamily="49" charset="0"/>
                <a:cs typeface="Courier New" pitchFamily="49" charset="0"/>
              </a:rPr>
              <a:t> &lt;- round(</a:t>
            </a:r>
            <a:r>
              <a:rPr lang="en-US" dirty="0" err="1">
                <a:latin typeface="Courier New" pitchFamily="49" charset="0"/>
                <a:cs typeface="Courier New" pitchFamily="49" charset="0"/>
              </a:rPr>
              <a:t>cor</a:t>
            </a:r>
            <a:r>
              <a:rPr lang="en-US" dirty="0">
                <a:latin typeface="Courier New" pitchFamily="49" charset="0"/>
                <a:cs typeface="Courier New" pitchFamily="49" charset="0"/>
              </a:rPr>
              <a:t>(</a:t>
            </a:r>
            <a:r>
              <a:rPr lang="en-US" dirty="0" err="1">
                <a:latin typeface="Courier New" pitchFamily="49" charset="0"/>
                <a:cs typeface="Courier New" pitchFamily="49" charset="0"/>
              </a:rPr>
              <a:t>Howells_chico</a:t>
            </a:r>
            <a:r>
              <a:rPr lang="en-US" dirty="0">
                <a:latin typeface="Courier New" pitchFamily="49" charset="0"/>
                <a:cs typeface="Courier New" pitchFamily="49" charset="0"/>
              </a:rPr>
              <a:t>), 2)</a:t>
            </a:r>
          </a:p>
          <a:p>
            <a:r>
              <a:rPr lang="en-US" dirty="0">
                <a:latin typeface="Courier New" pitchFamily="49" charset="0"/>
                <a:cs typeface="Courier New" pitchFamily="49" charset="0"/>
              </a:rPr>
              <a:t>head(</a:t>
            </a:r>
            <a:r>
              <a:rPr lang="en-US" dirty="0" err="1">
                <a:latin typeface="Courier New" pitchFamily="49" charset="0"/>
                <a:cs typeface="Courier New" pitchFamily="49" charset="0"/>
              </a:rPr>
              <a:t>corr</a:t>
            </a:r>
            <a:r>
              <a:rPr lang="en-US" dirty="0">
                <a:latin typeface="Courier New" pitchFamily="49" charset="0"/>
                <a:cs typeface="Courier New" pitchFamily="49" charset="0"/>
              </a:rPr>
              <a:t>[, 1:7])</a:t>
            </a:r>
          </a:p>
          <a:p>
            <a:endParaRPr lang="en-US" dirty="0"/>
          </a:p>
        </p:txBody>
      </p:sp>
      <p:graphicFrame>
        <p:nvGraphicFramePr>
          <p:cNvPr id="5" name="4 Tabla"/>
          <p:cNvGraphicFramePr>
            <a:graphicFrameLocks noGrp="1"/>
          </p:cNvGraphicFramePr>
          <p:nvPr/>
        </p:nvGraphicFramePr>
        <p:xfrm>
          <a:off x="611560" y="1628800"/>
          <a:ext cx="4464498" cy="2808309"/>
        </p:xfrm>
        <a:graphic>
          <a:graphicData uri="http://schemas.openxmlformats.org/drawingml/2006/table">
            <a:tbl>
              <a:tblPr/>
              <a:tblGrid>
                <a:gridCol w="534670">
                  <a:extLst>
                    <a:ext uri="{9D8B030D-6E8A-4147-A177-3AD203B41FA5}">
                      <a16:colId xmlns:a16="http://schemas.microsoft.com/office/drawing/2014/main" val="20000"/>
                    </a:ext>
                  </a:extLst>
                </a:gridCol>
                <a:gridCol w="561404">
                  <a:extLst>
                    <a:ext uri="{9D8B030D-6E8A-4147-A177-3AD203B41FA5}">
                      <a16:colId xmlns:a16="http://schemas.microsoft.com/office/drawing/2014/main" val="20001"/>
                    </a:ext>
                  </a:extLst>
                </a:gridCol>
                <a:gridCol w="561404">
                  <a:extLst>
                    <a:ext uri="{9D8B030D-6E8A-4147-A177-3AD203B41FA5}">
                      <a16:colId xmlns:a16="http://schemas.microsoft.com/office/drawing/2014/main" val="20002"/>
                    </a:ext>
                  </a:extLst>
                </a:gridCol>
                <a:gridCol w="561404">
                  <a:extLst>
                    <a:ext uri="{9D8B030D-6E8A-4147-A177-3AD203B41FA5}">
                      <a16:colId xmlns:a16="http://schemas.microsoft.com/office/drawing/2014/main" val="20003"/>
                    </a:ext>
                  </a:extLst>
                </a:gridCol>
                <a:gridCol w="561404">
                  <a:extLst>
                    <a:ext uri="{9D8B030D-6E8A-4147-A177-3AD203B41FA5}">
                      <a16:colId xmlns:a16="http://schemas.microsoft.com/office/drawing/2014/main" val="20004"/>
                    </a:ext>
                  </a:extLst>
                </a:gridCol>
                <a:gridCol w="561404">
                  <a:extLst>
                    <a:ext uri="{9D8B030D-6E8A-4147-A177-3AD203B41FA5}">
                      <a16:colId xmlns:a16="http://schemas.microsoft.com/office/drawing/2014/main" val="20005"/>
                    </a:ext>
                  </a:extLst>
                </a:gridCol>
                <a:gridCol w="561404">
                  <a:extLst>
                    <a:ext uri="{9D8B030D-6E8A-4147-A177-3AD203B41FA5}">
                      <a16:colId xmlns:a16="http://schemas.microsoft.com/office/drawing/2014/main" val="20006"/>
                    </a:ext>
                  </a:extLst>
                </a:gridCol>
                <a:gridCol w="561404">
                  <a:extLst>
                    <a:ext uri="{9D8B030D-6E8A-4147-A177-3AD203B41FA5}">
                      <a16:colId xmlns:a16="http://schemas.microsoft.com/office/drawing/2014/main" val="20007"/>
                    </a:ext>
                  </a:extLst>
                </a:gridCol>
              </a:tblGrid>
              <a:tr h="401187">
                <a:tc>
                  <a:txBody>
                    <a:bodyPr/>
                    <a:lstStyle/>
                    <a:p>
                      <a:pPr algn="ctr"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CL"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ZYB</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01187">
                <a:tc>
                  <a:txBody>
                    <a:bodyPr/>
                    <a:lstStyle/>
                    <a:p>
                      <a:pPr algn="ctr" fontAlgn="b"/>
                      <a:r>
                        <a:rPr lang="en-US"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0.55</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401187">
                <a:tc>
                  <a:txBody>
                    <a:bodyPr/>
                    <a:lstStyle/>
                    <a:p>
                      <a:pPr algn="ctr"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0.53</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01187">
                <a:tc>
                  <a:txBody>
                    <a:bodyPr/>
                    <a:lstStyle/>
                    <a:p>
                      <a:pPr algn="ctr"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0.23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0.61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01187">
                <a:tc>
                  <a:txBody>
                    <a:bodyPr/>
                    <a:lstStyle/>
                    <a:p>
                      <a:pPr algn="ctr"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01187">
                <a:tc>
                  <a:txBody>
                    <a:bodyPr/>
                    <a:lstStyle/>
                    <a:p>
                      <a:pPr algn="ctr"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0.56</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01187">
                <a:tc>
                  <a:txBody>
                    <a:bodyPr/>
                    <a:lstStyle/>
                    <a:p>
                      <a:pPr algn="ctr" fontAlgn="b"/>
                      <a:r>
                        <a:rPr lang="es-CL"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0.49</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cxnSp>
        <p:nvCxnSpPr>
          <p:cNvPr id="7" name="6 Conector recto de flecha"/>
          <p:cNvCxnSpPr/>
          <p:nvPr/>
        </p:nvCxnSpPr>
        <p:spPr>
          <a:xfrm flipV="1">
            <a:off x="5148064" y="1484784"/>
            <a:ext cx="7920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084168" y="908720"/>
            <a:ext cx="2304256" cy="1754326"/>
          </a:xfrm>
          <a:prstGeom prst="rect">
            <a:avLst/>
          </a:prstGeom>
          <a:noFill/>
        </p:spPr>
        <p:txBody>
          <a:bodyPr wrap="square" rtlCol="0">
            <a:spAutoFit/>
          </a:bodyPr>
          <a:lstStyle/>
          <a:p>
            <a:r>
              <a:rPr lang="es-CL" dirty="0"/>
              <a:t>Matriz de correlación de </a:t>
            </a:r>
            <a:r>
              <a:rPr lang="es-CL" dirty="0" err="1"/>
              <a:t>Pearson</a:t>
            </a:r>
            <a:r>
              <a:rPr lang="es-CL" dirty="0"/>
              <a:t>.</a:t>
            </a:r>
          </a:p>
          <a:p>
            <a:r>
              <a:rPr lang="es-CL" dirty="0"/>
              <a:t>Las mismas que hemos calculado pero ordenadas en una matriz.</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5095301" cy="1477328"/>
          </a:xfrm>
          <a:prstGeom prst="rect">
            <a:avLst/>
          </a:prstGeom>
        </p:spPr>
        <p:txBody>
          <a:bodyPr wrap="square" lIns="91440" tIns="45720" rIns="91440" bIns="45720" anchor="t">
            <a:spAutoFit/>
          </a:bodyPr>
          <a:lstStyle/>
          <a:p>
            <a:r>
              <a:rPr lang="es-ES" b="1" dirty="0"/>
              <a:t>Matriz de P-valores de cada correlación</a:t>
            </a:r>
          </a:p>
          <a:p>
            <a:r>
              <a:rPr lang="es-ES" dirty="0" err="1">
                <a:latin typeface="Courier New"/>
                <a:ea typeface="+mn-lt"/>
                <a:cs typeface="+mn-lt"/>
              </a:rPr>
              <a:t>install.packages</a:t>
            </a:r>
            <a:r>
              <a:rPr lang="es-ES" dirty="0">
                <a:latin typeface="Courier New"/>
                <a:ea typeface="+mn-lt"/>
                <a:cs typeface="+mn-lt"/>
              </a:rPr>
              <a:t>("</a:t>
            </a:r>
            <a:r>
              <a:rPr lang="es-ES" dirty="0" err="1">
                <a:latin typeface="Courier New"/>
                <a:ea typeface="+mn-lt"/>
                <a:cs typeface="+mn-lt"/>
              </a:rPr>
              <a:t>rstatix</a:t>
            </a:r>
            <a:r>
              <a:rPr lang="es-ES" dirty="0">
                <a:latin typeface="Courier New"/>
                <a:ea typeface="+mn-lt"/>
                <a:cs typeface="+mn-lt"/>
              </a:rPr>
              <a:t>")</a:t>
            </a:r>
          </a:p>
          <a:p>
            <a:r>
              <a:rPr lang="es-ES" dirty="0" err="1">
                <a:latin typeface="Courier New"/>
                <a:ea typeface="+mn-lt"/>
                <a:cs typeface="+mn-lt"/>
              </a:rPr>
              <a:t>library</a:t>
            </a:r>
            <a:r>
              <a:rPr lang="es-ES" dirty="0">
                <a:latin typeface="Courier New"/>
                <a:ea typeface="+mn-lt"/>
                <a:cs typeface="+mn-lt"/>
              </a:rPr>
              <a:t>(</a:t>
            </a:r>
            <a:r>
              <a:rPr lang="es-ES" dirty="0" err="1">
                <a:latin typeface="Courier New"/>
                <a:ea typeface="+mn-lt"/>
                <a:cs typeface="+mn-lt"/>
              </a:rPr>
              <a:t>rstatix</a:t>
            </a:r>
            <a:r>
              <a:rPr lang="es-ES" dirty="0">
                <a:latin typeface="Courier New"/>
                <a:ea typeface="+mn-lt"/>
                <a:cs typeface="+mn-lt"/>
              </a:rPr>
              <a:t>)</a:t>
            </a:r>
            <a:endParaRPr lang="es-ES" dirty="0">
              <a:latin typeface="Courier New"/>
              <a:cs typeface="Calibri"/>
            </a:endParaRPr>
          </a:p>
          <a:p>
            <a:r>
              <a:rPr lang="es-ES" dirty="0" err="1">
                <a:latin typeface="Courier New"/>
                <a:cs typeface="Courier New"/>
              </a:rPr>
              <a:t>p.mat</a:t>
            </a:r>
            <a:r>
              <a:rPr lang="es-ES" dirty="0">
                <a:latin typeface="Courier New"/>
                <a:cs typeface="Courier New"/>
              </a:rPr>
              <a:t> &lt;- </a:t>
            </a:r>
            <a:r>
              <a:rPr lang="es-ES" dirty="0" err="1">
                <a:latin typeface="Courier New"/>
                <a:cs typeface="Courier New"/>
              </a:rPr>
              <a:t>cor_pmat</a:t>
            </a:r>
            <a:r>
              <a:rPr lang="es-ES" dirty="0">
                <a:latin typeface="Courier New"/>
                <a:cs typeface="Courier New"/>
              </a:rPr>
              <a:t>(</a:t>
            </a:r>
            <a:r>
              <a:rPr lang="es-ES" dirty="0" err="1">
                <a:latin typeface="Courier New"/>
                <a:cs typeface="Courier New"/>
              </a:rPr>
              <a:t>Howells_chico</a:t>
            </a:r>
            <a:r>
              <a:rPr lang="es-ES" dirty="0">
                <a:latin typeface="Courier New"/>
                <a:cs typeface="Courier New"/>
              </a:rPr>
              <a:t>)</a:t>
            </a:r>
            <a:endParaRPr lang="es-ES">
              <a:cs typeface="Calibri"/>
            </a:endParaRPr>
          </a:p>
          <a:p>
            <a:r>
              <a:rPr lang="es-ES" dirty="0">
                <a:latin typeface="Courier New" pitchFamily="49" charset="0"/>
                <a:cs typeface="Courier New" pitchFamily="49" charset="0"/>
              </a:rPr>
              <a:t>head(p.mat[, 1:7])</a:t>
            </a:r>
            <a:endParaRPr lang="en-US" dirty="0">
              <a:latin typeface="Courier New" pitchFamily="49" charset="0"/>
              <a:cs typeface="Courier New" pitchFamily="49" charset="0"/>
            </a:endParaRPr>
          </a:p>
        </p:txBody>
      </p:sp>
      <p:graphicFrame>
        <p:nvGraphicFramePr>
          <p:cNvPr id="4" name="3 Tabla"/>
          <p:cNvGraphicFramePr>
            <a:graphicFrameLocks noGrp="1"/>
          </p:cNvGraphicFramePr>
          <p:nvPr/>
        </p:nvGraphicFramePr>
        <p:xfrm>
          <a:off x="539552" y="2132856"/>
          <a:ext cx="7488831" cy="3168354"/>
        </p:xfrm>
        <a:graphic>
          <a:graphicData uri="http://schemas.openxmlformats.org/drawingml/2006/table">
            <a:tbl>
              <a:tblPr/>
              <a:tblGrid>
                <a:gridCol w="525901">
                  <a:extLst>
                    <a:ext uri="{9D8B030D-6E8A-4147-A177-3AD203B41FA5}">
                      <a16:colId xmlns:a16="http://schemas.microsoft.com/office/drawing/2014/main" val="20000"/>
                    </a:ext>
                  </a:extLst>
                </a:gridCol>
                <a:gridCol w="1030766">
                  <a:extLst>
                    <a:ext uri="{9D8B030D-6E8A-4147-A177-3AD203B41FA5}">
                      <a16:colId xmlns:a16="http://schemas.microsoft.com/office/drawing/2014/main" val="20001"/>
                    </a:ext>
                  </a:extLst>
                </a:gridCol>
                <a:gridCol w="1030766">
                  <a:extLst>
                    <a:ext uri="{9D8B030D-6E8A-4147-A177-3AD203B41FA5}">
                      <a16:colId xmlns:a16="http://schemas.microsoft.com/office/drawing/2014/main" val="20002"/>
                    </a:ext>
                  </a:extLst>
                </a:gridCol>
                <a:gridCol w="946622">
                  <a:extLst>
                    <a:ext uri="{9D8B030D-6E8A-4147-A177-3AD203B41FA5}">
                      <a16:colId xmlns:a16="http://schemas.microsoft.com/office/drawing/2014/main" val="20003"/>
                    </a:ext>
                  </a:extLst>
                </a:gridCol>
                <a:gridCol w="1030766">
                  <a:extLst>
                    <a:ext uri="{9D8B030D-6E8A-4147-A177-3AD203B41FA5}">
                      <a16:colId xmlns:a16="http://schemas.microsoft.com/office/drawing/2014/main" val="20004"/>
                    </a:ext>
                  </a:extLst>
                </a:gridCol>
                <a:gridCol w="946622">
                  <a:extLst>
                    <a:ext uri="{9D8B030D-6E8A-4147-A177-3AD203B41FA5}">
                      <a16:colId xmlns:a16="http://schemas.microsoft.com/office/drawing/2014/main" val="20005"/>
                    </a:ext>
                  </a:extLst>
                </a:gridCol>
                <a:gridCol w="946622">
                  <a:extLst>
                    <a:ext uri="{9D8B030D-6E8A-4147-A177-3AD203B41FA5}">
                      <a16:colId xmlns:a16="http://schemas.microsoft.com/office/drawing/2014/main" val="20006"/>
                    </a:ext>
                  </a:extLst>
                </a:gridCol>
                <a:gridCol w="1030766">
                  <a:extLst>
                    <a:ext uri="{9D8B030D-6E8A-4147-A177-3AD203B41FA5}">
                      <a16:colId xmlns:a16="http://schemas.microsoft.com/office/drawing/2014/main" val="20007"/>
                    </a:ext>
                  </a:extLst>
                </a:gridCol>
              </a:tblGrid>
              <a:tr h="452622">
                <a:tc>
                  <a:txBody>
                    <a:bodyPr/>
                    <a:lstStyle/>
                    <a:p>
                      <a:pPr algn="ctr"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GOL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NOL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BNL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BBH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XCB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XFB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ZYB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2622">
                <a:tc>
                  <a:txBody>
                    <a:bodyPr/>
                    <a:lstStyle/>
                    <a:p>
                      <a:pPr algn="ctr" fontAlgn="b"/>
                      <a:r>
                        <a:rPr lang="es-CL" sz="1800" b="0" i="0" u="none" strike="noStrike">
                          <a:solidFill>
                            <a:srgbClr val="000000"/>
                          </a:solidFill>
                          <a:latin typeface="Calibri"/>
                        </a:rPr>
                        <a:t>GOL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3.80E-172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1.65E-39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9.29E-202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2622">
                <a:tc>
                  <a:txBody>
                    <a:bodyPr/>
                    <a:lstStyle/>
                    <a:p>
                      <a:pPr algn="ctr" fontAlgn="b"/>
                      <a:r>
                        <a:rPr lang="es-CL" sz="1800" b="0" i="0" u="none" strike="noStrike">
                          <a:solidFill>
                            <a:srgbClr val="000000"/>
                          </a:solidFill>
                          <a:latin typeface="Calibri"/>
                        </a:rPr>
                        <a:t>NOL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1.90E-161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1.17E-44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1.37E-53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7.66E-179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2622">
                <a:tc>
                  <a:txBody>
                    <a:bodyPr/>
                    <a:lstStyle/>
                    <a:p>
                      <a:pPr algn="ctr" fontAlgn="b"/>
                      <a:r>
                        <a:rPr lang="es-CL" sz="1800" b="0" i="0" u="none" strike="noStrike">
                          <a:solidFill>
                            <a:srgbClr val="000000"/>
                          </a:solidFill>
                          <a:latin typeface="Calibri"/>
                        </a:rPr>
                        <a:t>BNL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6.01E-31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1.63E-33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3.50E-254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2622">
                <a:tc>
                  <a:txBody>
                    <a:bodyPr/>
                    <a:lstStyle/>
                    <a:p>
                      <a:pPr algn="ctr" fontAlgn="b"/>
                      <a:r>
                        <a:rPr lang="es-CL" sz="1800" b="0" i="0" u="none" strike="noStrike">
                          <a:solidFill>
                            <a:srgbClr val="000000"/>
                          </a:solidFill>
                          <a:latin typeface="Calibri"/>
                        </a:rPr>
                        <a:t>BBH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3.80E-172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1.90E-161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2.82E-58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1.98E-198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2622">
                <a:tc>
                  <a:txBody>
                    <a:bodyPr/>
                    <a:lstStyle/>
                    <a:p>
                      <a:pPr algn="ctr" fontAlgn="b"/>
                      <a:r>
                        <a:rPr lang="es-CL" sz="1800" b="0" i="0" u="none" strike="noStrike">
                          <a:solidFill>
                            <a:srgbClr val="000000"/>
                          </a:solidFill>
                          <a:latin typeface="Calibri"/>
                        </a:rPr>
                        <a:t>XCB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1.65E-39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1.17E-44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6.01E-31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1.97E-207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622">
                <a:tc>
                  <a:txBody>
                    <a:bodyPr/>
                    <a:lstStyle/>
                    <a:p>
                      <a:pPr algn="ctr" fontAlgn="b"/>
                      <a:r>
                        <a:rPr lang="es-CL" sz="1800" b="0" i="0" u="none" strike="noStrike">
                          <a:solidFill>
                            <a:srgbClr val="000000"/>
                          </a:solidFill>
                          <a:latin typeface="Calibri"/>
                        </a:rPr>
                        <a:t>XFB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1.37E-53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1.63E-33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2.82E-58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2.76E-155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6" name="5 Conector recto de flecha"/>
          <p:cNvCxnSpPr/>
          <p:nvPr/>
        </p:nvCxnSpPr>
        <p:spPr>
          <a:xfrm flipV="1">
            <a:off x="7020272" y="1268760"/>
            <a:ext cx="1440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156176" y="692696"/>
            <a:ext cx="2448272" cy="646331"/>
          </a:xfrm>
          <a:prstGeom prst="rect">
            <a:avLst/>
          </a:prstGeom>
          <a:noFill/>
        </p:spPr>
        <p:txBody>
          <a:bodyPr wrap="square" rtlCol="0">
            <a:spAutoFit/>
          </a:bodyPr>
          <a:lstStyle/>
          <a:p>
            <a:r>
              <a:rPr lang="es-CL" dirty="0"/>
              <a:t>Matriz de los valores p de cada correlación</a:t>
            </a:r>
            <a:endParaRPr lang="en-US"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1228</Words>
  <Application>Microsoft Office PowerPoint</Application>
  <PresentationFormat>Presentación en pantalla (4:3)</PresentationFormat>
  <Paragraphs>342</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Pelao-PC</dc:creator>
  <cp:lastModifiedBy>Rodrigo Retamal</cp:lastModifiedBy>
  <cp:revision>57</cp:revision>
  <dcterms:created xsi:type="dcterms:W3CDTF">2020-12-14T16:42:05Z</dcterms:created>
  <dcterms:modified xsi:type="dcterms:W3CDTF">2022-10-25T01:53:53Z</dcterms:modified>
</cp:coreProperties>
</file>