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6" r:id="rId2"/>
    <p:sldId id="257" r:id="rId3"/>
    <p:sldId id="258" r:id="rId4"/>
    <p:sldId id="276" r:id="rId5"/>
    <p:sldId id="277" r:id="rId6"/>
    <p:sldId id="259" r:id="rId7"/>
    <p:sldId id="261" r:id="rId8"/>
    <p:sldId id="262" r:id="rId9"/>
    <p:sldId id="263" r:id="rId10"/>
    <p:sldId id="264" r:id="rId11"/>
    <p:sldId id="265" r:id="rId12"/>
    <p:sldId id="268" r:id="rId13"/>
    <p:sldId id="266" r:id="rId14"/>
    <p:sldId id="270" r:id="rId15"/>
    <p:sldId id="269" r:id="rId16"/>
    <p:sldId id="267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E62213-9C50-4B12-8130-3101467C1C41}" v="247" dt="2022-09-20T00:39:15.3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47" autoAdjust="0"/>
    <p:restoredTop sz="86918" autoAdjust="0"/>
  </p:normalViewPr>
  <p:slideViewPr>
    <p:cSldViewPr>
      <p:cViewPr>
        <p:scale>
          <a:sx n="100" d="100"/>
          <a:sy n="100" d="100"/>
        </p:scale>
        <p:origin x="-43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o retamal yermani" userId="e7a31d24f9119115" providerId="Windows Live" clId="Web-{8FE62213-9C50-4B12-8130-3101467C1C41}"/>
    <pc:docChg chg="addSld modSld">
      <pc:chgData name="rodrigo retamal yermani" userId="e7a31d24f9119115" providerId="Windows Live" clId="Web-{8FE62213-9C50-4B12-8130-3101467C1C41}" dt="2022-09-20T00:39:15.387" v="144" actId="20577"/>
      <pc:docMkLst>
        <pc:docMk/>
      </pc:docMkLst>
      <pc:sldChg chg="addSp modSp new">
        <pc:chgData name="rodrigo retamal yermani" userId="e7a31d24f9119115" providerId="Windows Live" clId="Web-{8FE62213-9C50-4B12-8130-3101467C1C41}" dt="2022-09-20T00:39:15.387" v="144" actId="20577"/>
        <pc:sldMkLst>
          <pc:docMk/>
          <pc:sldMk cId="1921626781" sldId="276"/>
        </pc:sldMkLst>
        <pc:spChg chg="add mod">
          <ac:chgData name="rodrigo retamal yermani" userId="e7a31d24f9119115" providerId="Windows Live" clId="Web-{8FE62213-9C50-4B12-8130-3101467C1C41}" dt="2022-09-20T00:39:15.387" v="144" actId="20577"/>
          <ac:spMkLst>
            <pc:docMk/>
            <pc:sldMk cId="1921626781" sldId="276"/>
            <ac:spMk id="2" creationId="{6DDA199E-8E86-0875-EDF5-5D6E631B306E}"/>
          </ac:spMkLst>
        </pc:spChg>
      </pc:sldChg>
      <pc:sldChg chg="addSp modSp new">
        <pc:chgData name="rodrigo retamal yermani" userId="e7a31d24f9119115" providerId="Windows Live" clId="Web-{8FE62213-9C50-4B12-8130-3101467C1C41}" dt="2022-09-20T00:38:05.166" v="123" actId="1076"/>
        <pc:sldMkLst>
          <pc:docMk/>
          <pc:sldMk cId="3312542072" sldId="277"/>
        </pc:sldMkLst>
        <pc:spChg chg="add mod">
          <ac:chgData name="rodrigo retamal yermani" userId="e7a31d24f9119115" providerId="Windows Live" clId="Web-{8FE62213-9C50-4B12-8130-3101467C1C41}" dt="2022-09-20T00:38:05.166" v="123" actId="1076"/>
          <ac:spMkLst>
            <pc:docMk/>
            <pc:sldMk cId="3312542072" sldId="277"/>
            <ac:spMk id="2" creationId="{7D3ABE26-AC84-D6C2-4D05-5DF03DF291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2628D-28E7-40C9-A831-8E23E818BD85}" type="datetimeFigureOut">
              <a:rPr lang="es-CL" smtClean="0"/>
              <a:pPr/>
              <a:t>19-09-2022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C400B-917E-4430-8304-BDCDD59F04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80/67.5= 1.1851852	10/22.5= .44444444	</a:t>
            </a:r>
            <a:r>
              <a:rPr lang="es-CL" dirty="0"/>
              <a:t>80*log(1.185185)	10*log(.4444444)	80-67.5	10-22.5	12.5*12.5	(12.5*12.5)/67.5	(12.5*12.5)/22.5</a:t>
            </a:r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C400B-917E-4430-8304-BDCDD59F0482}" type="slidenum">
              <a:rPr lang="es-CL" smtClean="0"/>
              <a:pPr/>
              <a:t>3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19/09/2022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8077200" cy="1673352"/>
          </a:xfrm>
        </p:spPr>
        <p:txBody>
          <a:bodyPr/>
          <a:lstStyle/>
          <a:p>
            <a:r>
              <a:rPr lang="es-CL" dirty="0"/>
              <a:t>Sesión 5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2143116"/>
            <a:ext cx="8062912" cy="642942"/>
          </a:xfrm>
        </p:spPr>
        <p:txBody>
          <a:bodyPr>
            <a:normAutofit/>
          </a:bodyPr>
          <a:lstStyle/>
          <a:p>
            <a:r>
              <a:rPr lang="es-CL" sz="3600" dirty="0"/>
              <a:t>Asociación entre variables categóricas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2786058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/>
              <a:t>Test de asociación de </a:t>
            </a:r>
            <a:r>
              <a:rPr lang="es-CL" sz="2000" dirty="0"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s-CL" sz="2000" baseline="30000" dirty="0"/>
              <a:t>2</a:t>
            </a:r>
            <a:r>
              <a:rPr lang="es-CL" sz="2000" dirty="0"/>
              <a:t> y test exacto de Fisher, “correlación” entre variables categóricas (V de </a:t>
            </a:r>
            <a:r>
              <a:rPr lang="es-CL" sz="2000" dirty="0" err="1"/>
              <a:t>Crámer</a:t>
            </a:r>
            <a:r>
              <a:rPr lang="es-CL" sz="2000" dirty="0"/>
              <a:t>), análisis de correspondencia.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428728" y="1714488"/>
          <a:ext cx="5572163" cy="2626995"/>
        </p:xfrm>
        <a:graphic>
          <a:graphicData uri="http://schemas.openxmlformats.org/drawingml/2006/table">
            <a:tbl>
              <a:tblPr/>
              <a:tblGrid>
                <a:gridCol w="835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7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3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15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1933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52.89%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50.48%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50.46%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51.27%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1898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47.11%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49.52%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49.54%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48.73%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285984" y="1285860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/>
              <a:t>Edad de inicio leche de fórmula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357422" y="4429132"/>
            <a:ext cx="41633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b="1" dirty="0"/>
              <a:t>Pearson chi2(2) =   4.3630   Pr = 0.113</a:t>
            </a:r>
            <a:endParaRPr lang="es-CL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71472" y="142852"/>
          <a:ext cx="4643470" cy="6571152"/>
        </p:xfrm>
        <a:graphic>
          <a:graphicData uri="http://schemas.openxmlformats.org/drawingml/2006/table">
            <a:tbl>
              <a:tblPr/>
              <a:tblGrid>
                <a:gridCol w="18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Comuna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Alto Hospicio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252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226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478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52.72%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47.28%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Coquimbo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1034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50.68%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49.32%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Lo Prado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1085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1012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2097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51.74%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48.26%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Quinta Normal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493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1045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52.82%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47.18%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Talcahuano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669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684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1353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49.45%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50.55%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Tirúa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207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399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51.88%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48.12%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Puerto Montt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620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538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1158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53.54%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46.46%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Punta Arenas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290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317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607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47.78%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52.22%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364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Isla de Pascua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202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46.53%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53.47%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4080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2236">
                <a:tc>
                  <a:txBody>
                    <a:bodyPr/>
                    <a:lstStyle/>
                    <a:p>
                      <a:pPr algn="l" fontAlgn="b"/>
                      <a:endParaRPr lang="es-CL" sz="20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51.27%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48.73%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8112" marR="8112" marT="81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5786446" y="857232"/>
            <a:ext cx="3143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/>
              <a:t>¿Hay asociación entre comuna de nacimiento y sexo del individuo?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643570" y="4286256"/>
            <a:ext cx="30718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/>
              <a:t>Pearson chi2(8) =  10.7727   Pr = 0.215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82" y="142852"/>
          <a:ext cx="5929354" cy="2838450"/>
        </p:xfrm>
        <a:graphic>
          <a:graphicData uri="http://schemas.openxmlformats.org/drawingml/2006/table">
            <a:tbl>
              <a:tblPr/>
              <a:tblGrid>
                <a:gridCol w="1357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de destete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fórmula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72.04%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39.50%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22.25%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33.31%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17.41%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38.19%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17.59%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20.94%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3379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10.55%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22.30%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60.16%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45.75%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5617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14282" y="3590946"/>
          <a:ext cx="5786479" cy="2838450"/>
        </p:xfrm>
        <a:graphic>
          <a:graphicData uri="http://schemas.openxmlformats.org/drawingml/2006/table">
            <a:tbl>
              <a:tblPr/>
              <a:tblGrid>
                <a:gridCol w="157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72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15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de destete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fórmula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35.75%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19.43%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44.82%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13.75%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29.89%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56.36%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3379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3.81%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7.99%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88.2%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5617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16.53%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16.39%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67.08%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6643702" y="1071546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/>
              <a:t>¿Hay asociación?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000760" y="5214950"/>
            <a:ext cx="3143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/>
              <a:t>Pearson chi2(4) =  1.9e+03   Pr = 0.000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285728"/>
            <a:ext cx="814393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/>
              <a:t>El test exacto de Fisher se emplea como complemento al Ji2 solo cuando una de las celdas es MENOR a 5 casos</a:t>
            </a:r>
          </a:p>
          <a:p>
            <a:endParaRPr lang="es-CL" sz="2000" b="1" dirty="0"/>
          </a:p>
          <a:p>
            <a:r>
              <a:rPr lang="es-CL" sz="2000" b="1" dirty="0"/>
              <a:t>Un estadístico que sirve para conocer la medida de la asociación (~correlación)  entre dos variables categóricas es la V de </a:t>
            </a:r>
            <a:r>
              <a:rPr lang="es-CL" sz="2000" b="1" dirty="0" err="1"/>
              <a:t>Crámer</a:t>
            </a:r>
            <a:r>
              <a:rPr lang="es-CL" sz="2000" b="1" dirty="0"/>
              <a:t>. Va de 0 (cero asociación) a 1 (asociación perfecta).</a:t>
            </a:r>
          </a:p>
          <a:p>
            <a:endParaRPr lang="es-CL" dirty="0"/>
          </a:p>
          <a:p>
            <a:endParaRPr lang="es-CL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928794" y="2786058"/>
          <a:ext cx="4572032" cy="1866900"/>
        </p:xfrm>
        <a:graphic>
          <a:graphicData uri="http://schemas.openxmlformats.org/drawingml/2006/table">
            <a:tbl>
              <a:tblPr/>
              <a:tblGrid>
                <a:gridCol w="2286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Magnitude</a:t>
                      </a:r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of </a:t>
                      </a:r>
                      <a:r>
                        <a:rPr lang="es-CL" sz="2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Effect</a:t>
                      </a:r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CL" sz="2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Size</a:t>
                      </a:r>
                      <a:endParaRPr lang="es-CL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Cramer’s</a:t>
                      </a:r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V/phi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Small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Medium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Large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3071802" y="4857760"/>
            <a:ext cx="2063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/>
              <a:t>(Cohen, 1988, p. 25)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57158" y="6263366"/>
            <a:ext cx="8501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Cohen, Jacob, 1988, Statistical power and analysis for the behavioral sciences (2nd ed.), Hillsdale, N.J., Lawrence Erlbaum Associates, Inc.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571604" y="714356"/>
          <a:ext cx="6643734" cy="2626995"/>
        </p:xfrm>
        <a:graphic>
          <a:graphicData uri="http://schemas.openxmlformats.org/drawingml/2006/table">
            <a:tbl>
              <a:tblPr/>
              <a:tblGrid>
                <a:gridCol w="1071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1933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52.89%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50.48%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50.46%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51.27%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1898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47.11%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49.52%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49.54%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48.73%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428860" y="214290"/>
            <a:ext cx="485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/>
              <a:t>Edad de inicio leche de fórmula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571604" y="3500438"/>
            <a:ext cx="64534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b="1" dirty="0"/>
              <a:t>Pearson chi2(2) =   4.3630   Pr = 0.113 Cramér's V =   0.0228</a:t>
            </a:r>
            <a:endParaRPr lang="es-CL" sz="2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82" y="233360"/>
          <a:ext cx="7286676" cy="3752850"/>
        </p:xfrm>
        <a:graphic>
          <a:graphicData uri="http://schemas.openxmlformats.org/drawingml/2006/table">
            <a:tbl>
              <a:tblPr/>
              <a:tblGrid>
                <a:gridCol w="17664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1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05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2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6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de destete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Edad fórmula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2789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72.04%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39.50%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22.25%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33.31%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17.41%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38.19%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17.59%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20.94%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3379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10.55%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22.30%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60.16%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45.75%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5617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3 Rectángulo"/>
          <p:cNvSpPr/>
          <p:nvPr/>
        </p:nvSpPr>
        <p:spPr>
          <a:xfrm>
            <a:off x="357158" y="4100460"/>
            <a:ext cx="7286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/>
              <a:t>Pearson chi2(4) =  1.9e+03   Pr = 0.000   </a:t>
            </a:r>
            <a:r>
              <a:rPr lang="es-CL" sz="2000" b="1" dirty="0" err="1"/>
              <a:t>Cramér's</a:t>
            </a:r>
            <a:r>
              <a:rPr lang="es-CL" sz="2000" b="1" dirty="0"/>
              <a:t> V =   0.3344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285728"/>
            <a:ext cx="82868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b="1" dirty="0"/>
              <a:t>Ahora, Ji</a:t>
            </a:r>
            <a:r>
              <a:rPr lang="es-CL" sz="2000" b="1" baseline="30000" dirty="0"/>
              <a:t>2</a:t>
            </a:r>
            <a:r>
              <a:rPr lang="es-CL" sz="2000" b="1" dirty="0"/>
              <a:t> solo prueba la existencia de asociación entre dos variables categóricas. No es capaz de indicar la dirección de esa asociación.</a:t>
            </a:r>
          </a:p>
          <a:p>
            <a:r>
              <a:rPr lang="es-CL" sz="2000" b="1" dirty="0"/>
              <a:t>Para eso se pueden utilizar los análisis de correspondencia.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07504" y="1916832"/>
          <a:ext cx="8929726" cy="3857654"/>
        </p:xfrm>
        <a:graphic>
          <a:graphicData uri="http://schemas.openxmlformats.org/drawingml/2006/table">
            <a:tbl>
              <a:tblPr/>
              <a:tblGrid>
                <a:gridCol w="1890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21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6683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overall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dimension_1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dimension_2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Categorias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mass</a:t>
                      </a:r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quality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%inert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coord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sqcorr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coord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sqcorr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rank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267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sen mngr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0.057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0.893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0.612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0.214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 mngr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0.991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0.139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-0.495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0.526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0.769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0.465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0.551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sen empl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0.264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0.728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0.999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0.512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 employ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0.456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0.308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-0.446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0.942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0.331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-0.183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0.152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secr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0.071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0.385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0.865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-0.249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0.133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smoking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0.316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0.577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0.752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0.096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light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0.233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-0.19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0.327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-0.446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0.657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0.463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medium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0.321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0.148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-0.375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4064"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heavy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0.13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0.192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-0.562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0.684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0.625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0.31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0.506</a:t>
                      </a:r>
                    </a:p>
                  </a:txBody>
                  <a:tcPr marL="6674" marR="6674" marT="66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689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39552" y="1628800"/>
          <a:ext cx="8215370" cy="3000400"/>
        </p:xfrm>
        <a:graphic>
          <a:graphicData uri="http://schemas.openxmlformats.org/drawingml/2006/table">
            <a:tbl>
              <a:tblPr/>
              <a:tblGrid>
                <a:gridCol w="1500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8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16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89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0040"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overall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dimension_1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dimension_2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Categorias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mass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quality</a:t>
                      </a:r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%inert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coord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sqcorr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coord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sqcorr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contrib 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Edad destete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0.537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1.245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0.935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0.584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0.518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0.201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0.557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0.497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0.116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-0.882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0.72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0.671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0.262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-0.443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0.984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0.088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0.016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Leche fórmula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L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&lt;3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0.451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0.809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0.947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0.497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3-6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0.209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0.125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0.201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0.133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-0.808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0.867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0.771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040"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&gt;6 meses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0.458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0.424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-0.681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0.484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0.151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0.059</a:t>
                      </a:r>
                    </a:p>
                  </a:txBody>
                  <a:tcPr marL="7327" marR="7327" marT="73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547664" y="260648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En el ejemplo entre la relación de la edad de destete con la edad de inicio de leche de fórmula: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373" y="71438"/>
            <a:ext cx="8983221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65312" y="267494"/>
            <a:ext cx="6275040" cy="732614"/>
          </a:xfrm>
        </p:spPr>
        <p:txBody>
          <a:bodyPr>
            <a:normAutofit/>
          </a:bodyPr>
          <a:lstStyle/>
          <a:p>
            <a:r>
              <a:rPr lang="es-CL" sz="2800" dirty="0"/>
              <a:t>Test de hipótesis en base a frecuencias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57158" y="1500174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/>
              <a:t>Tipos de variables categóricas:</a:t>
            </a:r>
          </a:p>
          <a:p>
            <a:endParaRPr lang="es-CL" sz="2000" b="1" dirty="0"/>
          </a:p>
          <a:p>
            <a:pPr>
              <a:buFontTx/>
              <a:buChar char="-"/>
            </a:pPr>
            <a:r>
              <a:rPr lang="es-CL" sz="2000" b="1" dirty="0"/>
              <a:t>Nominales: Ejemplos</a:t>
            </a:r>
          </a:p>
          <a:p>
            <a:pPr>
              <a:buFontTx/>
              <a:buChar char="-"/>
            </a:pPr>
            <a:r>
              <a:rPr lang="es-CL" sz="2000" b="1" dirty="0"/>
              <a:t>Ordinales: Ejemplos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85720" y="3000372"/>
            <a:ext cx="807249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rgbClr val="002060"/>
                </a:solidFill>
              </a:rPr>
              <a:t>Test de bondad de ajuste. </a:t>
            </a:r>
            <a:r>
              <a:rPr lang="es-CL" sz="2000" b="1" dirty="0"/>
              <a:t>En base al conocimiento que se tiene de un fenómeno es posible predecir el comportamiento de una variable. </a:t>
            </a:r>
            <a:r>
              <a:rPr lang="es-CL" sz="2000" b="1" dirty="0" err="1"/>
              <a:t>P.e.</a:t>
            </a:r>
            <a:r>
              <a:rPr lang="es-CL" sz="2000" b="1" dirty="0"/>
              <a:t> En una muestra de 200 bebés ¿Cuál es la proporción de individuos masculinos y femeninos (sexo biológico) que uno debería encontrar?</a:t>
            </a:r>
          </a:p>
          <a:p>
            <a:endParaRPr lang="es-CL" sz="2000" b="1" dirty="0"/>
          </a:p>
          <a:p>
            <a:r>
              <a:rPr lang="es-CL" sz="2000" b="1" dirty="0"/>
              <a:t>Ejemplo de </a:t>
            </a:r>
            <a:r>
              <a:rPr lang="es-CL" sz="2000" b="1" dirty="0" err="1"/>
              <a:t>Sokal</a:t>
            </a:r>
            <a:r>
              <a:rPr lang="es-CL" sz="2000" b="1" dirty="0"/>
              <a:t> y </a:t>
            </a:r>
            <a:r>
              <a:rPr lang="es-CL" sz="2000" b="1" dirty="0" err="1"/>
              <a:t>Rohlf</a:t>
            </a:r>
            <a:r>
              <a:rPr lang="es-CL" sz="2000" b="1" dirty="0"/>
              <a:t> (2009):</a:t>
            </a:r>
          </a:p>
          <a:p>
            <a:r>
              <a:rPr lang="es-CL" sz="2000" b="1" dirty="0"/>
              <a:t>F1 se entrecruza y se obtiene una progenie de 90 individuos, 80 presentan fenotipo silvestre y 10 fenotipo mutante. </a:t>
            </a:r>
          </a:p>
          <a:p>
            <a:endParaRPr lang="es-CL" sz="2000" b="1" dirty="0"/>
          </a:p>
          <a:p>
            <a:r>
              <a:rPr lang="es-CL" sz="2000" b="1" dirty="0"/>
              <a:t>Asumiendo dominancia, se espera una relación 3:1 entre el fenotipo silvestre y el mutante, en tanto que la razón de la muestra obtenida=8:1.</a:t>
            </a:r>
          </a:p>
          <a:p>
            <a:endParaRPr lang="es-CL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357166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Valores esperados:	p̂̂=.75; q</a:t>
            </a:r>
            <a:r>
              <a:rPr lang="es-CL" dirty="0">
                <a:latin typeface="Arial Unicode MS"/>
                <a:ea typeface="Arial Unicode MS"/>
                <a:cs typeface="Arial Unicode MS"/>
              </a:rPr>
              <a:t>̂=.25</a:t>
            </a:r>
          </a:p>
          <a:p>
            <a:endParaRPr lang="es-CL" dirty="0">
              <a:latin typeface="Arial Unicode MS"/>
              <a:ea typeface="Arial Unicode MS"/>
              <a:cs typeface="Arial Unicode MS"/>
            </a:endParaRPr>
          </a:p>
          <a:p>
            <a:r>
              <a:rPr lang="es-CL" dirty="0">
                <a:latin typeface="Arial Unicode MS"/>
                <a:ea typeface="Arial Unicode MS"/>
                <a:cs typeface="Arial Unicode MS"/>
              </a:rPr>
              <a:t>Valores observados:	p=0.89; q=0.11</a:t>
            </a:r>
          </a:p>
          <a:p>
            <a:endParaRPr lang="es-CL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s-CL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¿Cuál es la probabilidad de que los valores observados en nuestra muestra sigan los valores esperados?</a:t>
            </a:r>
          </a:p>
          <a:p>
            <a:r>
              <a:rPr lang="es-CL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¿Los datos observados difieren tanto como para rechazar la hipótesis nula (3:1)?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00438"/>
            <a:ext cx="9144000" cy="2403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0" name="Picture 2" descr="La bondad de chi-cuadrado de prueba de ajuste"/>
          <p:cNvPicPr>
            <a:picLocks noChangeAspect="1" noChangeArrowheads="1"/>
          </p:cNvPicPr>
          <p:nvPr/>
        </p:nvPicPr>
        <p:blipFill>
          <a:blip r:embed="rId4" cstate="print"/>
          <a:srcRect t="21622" b="24324"/>
          <a:stretch>
            <a:fillRect/>
          </a:stretch>
        </p:blipFill>
        <p:spPr bwMode="auto">
          <a:xfrm>
            <a:off x="2570176" y="2492895"/>
            <a:ext cx="3730016" cy="10081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DDA199E-8E86-0875-EDF5-5D6E631B306E}"/>
              </a:ext>
            </a:extLst>
          </p:cNvPr>
          <p:cNvSpPr txBox="1"/>
          <p:nvPr/>
        </p:nvSpPr>
        <p:spPr>
          <a:xfrm>
            <a:off x="219919" y="441767"/>
            <a:ext cx="8810263" cy="58169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Courier New"/>
                <a:cs typeface="Courier New"/>
              </a:rPr>
              <a:t># </a:t>
            </a:r>
            <a:r>
              <a:rPr lang="en-US" sz="1200" dirty="0" err="1">
                <a:latin typeface="Courier New"/>
                <a:cs typeface="Courier New"/>
              </a:rPr>
              <a:t>Ejercicio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asociacion</a:t>
            </a:r>
            <a:r>
              <a:rPr lang="en-US" sz="1200" dirty="0">
                <a:latin typeface="Courier New"/>
                <a:cs typeface="Courier New"/>
              </a:rPr>
              <a:t> de variables </a:t>
            </a:r>
            <a:r>
              <a:rPr lang="en-US" sz="1200" dirty="0" err="1">
                <a:latin typeface="Courier New"/>
                <a:cs typeface="Courier New"/>
              </a:rPr>
              <a:t>categ?ricas</a:t>
            </a:r>
            <a:r>
              <a:rPr lang="en-US" sz="1200" dirty="0">
                <a:latin typeface="Courier New"/>
                <a:cs typeface="Courier New"/>
              </a:rPr>
              <a:t>. </a:t>
            </a:r>
            <a:r>
              <a:rPr lang="en-US" sz="1200" dirty="0" err="1">
                <a:latin typeface="Courier New"/>
                <a:cs typeface="Courier New"/>
              </a:rPr>
              <a:t>Ejemplo</a:t>
            </a:r>
            <a:r>
              <a:rPr lang="en-US" sz="1200" dirty="0">
                <a:latin typeface="Courier New"/>
                <a:cs typeface="Courier New"/>
              </a:rPr>
              <a:t> de Sokal y Rohlf (2009):</a:t>
            </a:r>
          </a:p>
          <a:p>
            <a:r>
              <a:rPr lang="en-US" sz="1200" dirty="0">
                <a:latin typeface="Courier New"/>
                <a:cs typeface="Courier New"/>
              </a:rPr>
              <a:t># </a:t>
            </a:r>
          </a:p>
          <a:p>
            <a:r>
              <a:rPr lang="en-US" sz="1200" dirty="0">
                <a:latin typeface="Courier New"/>
                <a:cs typeface="Courier New"/>
              </a:rPr>
              <a:t># F1 se </a:t>
            </a:r>
            <a:r>
              <a:rPr lang="en-US" sz="1200" dirty="0" err="1">
                <a:latin typeface="Courier New"/>
                <a:cs typeface="Courier New"/>
              </a:rPr>
              <a:t>entrecruza</a:t>
            </a:r>
            <a:r>
              <a:rPr lang="en-US" sz="1200" dirty="0">
                <a:latin typeface="Courier New"/>
                <a:cs typeface="Courier New"/>
              </a:rPr>
              <a:t> y se </a:t>
            </a:r>
            <a:r>
              <a:rPr lang="en-US" sz="1200" dirty="0" err="1">
                <a:latin typeface="Courier New"/>
                <a:cs typeface="Courier New"/>
              </a:rPr>
              <a:t>obtiene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una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progenie</a:t>
            </a:r>
            <a:r>
              <a:rPr lang="en-US" sz="1200" dirty="0">
                <a:latin typeface="Courier New"/>
                <a:cs typeface="Courier New"/>
              </a:rPr>
              <a:t> de 90 </a:t>
            </a:r>
            <a:r>
              <a:rPr lang="en-US" sz="1200" dirty="0" err="1">
                <a:latin typeface="Courier New"/>
                <a:cs typeface="Courier New"/>
              </a:rPr>
              <a:t>individuos</a:t>
            </a:r>
            <a:r>
              <a:rPr lang="en-US" sz="1200" dirty="0">
                <a:latin typeface="Courier New"/>
                <a:cs typeface="Courier New"/>
              </a:rPr>
              <a:t>, 80 </a:t>
            </a:r>
            <a:r>
              <a:rPr lang="en-US" sz="1200" dirty="0" err="1">
                <a:latin typeface="Courier New"/>
                <a:cs typeface="Courier New"/>
              </a:rPr>
              <a:t>presentan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fenotipo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silvestre</a:t>
            </a:r>
            <a:r>
              <a:rPr lang="en-US" sz="1200" dirty="0">
                <a:latin typeface="Courier New"/>
                <a:cs typeface="Courier New"/>
              </a:rPr>
              <a:t> y 10 </a:t>
            </a:r>
            <a:r>
              <a:rPr lang="en-US" sz="1200" dirty="0" err="1">
                <a:latin typeface="Courier New"/>
                <a:cs typeface="Courier New"/>
              </a:rPr>
              <a:t>fenotipo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. </a:t>
            </a:r>
          </a:p>
          <a:p>
            <a:r>
              <a:rPr lang="en-US" sz="1200" dirty="0">
                <a:latin typeface="Courier New"/>
                <a:cs typeface="Courier New"/>
              </a:rPr>
              <a:t># </a:t>
            </a:r>
            <a:r>
              <a:rPr lang="en-US" sz="1200" dirty="0" err="1">
                <a:latin typeface="Courier New"/>
                <a:cs typeface="Courier New"/>
              </a:rPr>
              <a:t>Asumiendo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dominancia</a:t>
            </a:r>
            <a:r>
              <a:rPr lang="en-US" sz="1200" dirty="0">
                <a:latin typeface="Courier New"/>
                <a:cs typeface="Courier New"/>
              </a:rPr>
              <a:t>, se </a:t>
            </a:r>
            <a:r>
              <a:rPr lang="en-US" sz="1200" dirty="0" err="1">
                <a:latin typeface="Courier New"/>
                <a:cs typeface="Courier New"/>
              </a:rPr>
              <a:t>espera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una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relaci?n</a:t>
            </a:r>
            <a:r>
              <a:rPr lang="en-US" sz="1200" dirty="0">
                <a:latin typeface="Courier New"/>
                <a:cs typeface="Courier New"/>
              </a:rPr>
              <a:t> 3:1 entre </a:t>
            </a:r>
            <a:r>
              <a:rPr lang="en-US" sz="1200" dirty="0" err="1">
                <a:latin typeface="Courier New"/>
                <a:cs typeface="Courier New"/>
              </a:rPr>
              <a:t>el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fenotipo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silvestre</a:t>
            </a:r>
            <a:r>
              <a:rPr lang="en-US" sz="1200" dirty="0">
                <a:latin typeface="Courier New"/>
                <a:cs typeface="Courier New"/>
              </a:rPr>
              <a:t> y </a:t>
            </a:r>
            <a:r>
              <a:rPr lang="en-US" sz="1200" dirty="0" err="1">
                <a:latin typeface="Courier New"/>
                <a:cs typeface="Courier New"/>
              </a:rPr>
              <a:t>el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, </a:t>
            </a:r>
            <a:r>
              <a:rPr lang="en-US" sz="1200" dirty="0" err="1">
                <a:latin typeface="Courier New"/>
                <a:cs typeface="Courier New"/>
              </a:rPr>
              <a:t>en</a:t>
            </a:r>
            <a:r>
              <a:rPr lang="en-US" sz="1200" dirty="0">
                <a:latin typeface="Courier New"/>
                <a:cs typeface="Courier New"/>
              </a:rPr>
              <a:t> tanto que la </a:t>
            </a:r>
            <a:r>
              <a:rPr lang="en-US" sz="1200" dirty="0" err="1">
                <a:latin typeface="Courier New"/>
                <a:cs typeface="Courier New"/>
              </a:rPr>
              <a:t>raz?n</a:t>
            </a:r>
            <a:r>
              <a:rPr lang="en-US" sz="1200" dirty="0">
                <a:latin typeface="Courier New"/>
                <a:cs typeface="Courier New"/>
              </a:rPr>
              <a:t> de la </a:t>
            </a:r>
          </a:p>
          <a:p>
            <a:r>
              <a:rPr lang="en-US" sz="1200" dirty="0">
                <a:latin typeface="Courier New"/>
                <a:cs typeface="Courier New"/>
              </a:rPr>
              <a:t># </a:t>
            </a:r>
            <a:r>
              <a:rPr lang="en-US" sz="1200" dirty="0" err="1">
                <a:latin typeface="Courier New"/>
                <a:cs typeface="Courier New"/>
              </a:rPr>
              <a:t>muestra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obtenida</a:t>
            </a:r>
            <a:r>
              <a:rPr lang="en-US" sz="1200" dirty="0">
                <a:latin typeface="Courier New"/>
                <a:cs typeface="Courier New"/>
              </a:rPr>
              <a:t>=8:1.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 </a:t>
            </a:r>
            <a:r>
              <a:rPr lang="en-US" sz="1200" dirty="0" err="1">
                <a:latin typeface="Courier New"/>
                <a:cs typeface="Courier New"/>
              </a:rPr>
              <a:t>Cual</a:t>
            </a:r>
            <a:r>
              <a:rPr lang="en-US" sz="1200" dirty="0">
                <a:latin typeface="Courier New"/>
                <a:cs typeface="Courier New"/>
              </a:rPr>
              <a:t> es la </a:t>
            </a:r>
            <a:r>
              <a:rPr lang="en-US" sz="1200" dirty="0" err="1">
                <a:latin typeface="Courier New"/>
                <a:cs typeface="Courier New"/>
              </a:rPr>
              <a:t>probabilidad</a:t>
            </a:r>
            <a:r>
              <a:rPr lang="en-US" sz="1200" dirty="0">
                <a:latin typeface="Courier New"/>
                <a:cs typeface="Courier New"/>
              </a:rPr>
              <a:t> de que </a:t>
            </a:r>
            <a:r>
              <a:rPr lang="en-US" sz="1200" dirty="0" err="1">
                <a:latin typeface="Courier New"/>
                <a:cs typeface="Courier New"/>
              </a:rPr>
              <a:t>los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valores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observados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en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nuestra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muestra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sigan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los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valores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esperados</a:t>
            </a:r>
            <a:r>
              <a:rPr lang="en-US" sz="1200" dirty="0">
                <a:latin typeface="Courier New"/>
                <a:cs typeface="Courier New"/>
              </a:rPr>
              <a:t>?</a:t>
            </a:r>
          </a:p>
          <a:p>
            <a:r>
              <a:rPr lang="en-US" sz="1200" dirty="0">
                <a:latin typeface="Courier New"/>
                <a:cs typeface="Courier New"/>
              </a:rPr>
              <a:t># Los </a:t>
            </a:r>
            <a:r>
              <a:rPr lang="en-US" sz="1200" dirty="0" err="1">
                <a:latin typeface="Courier New"/>
                <a:cs typeface="Courier New"/>
              </a:rPr>
              <a:t>datos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observados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difieren</a:t>
            </a:r>
            <a:r>
              <a:rPr lang="en-US" sz="1200" dirty="0">
                <a:latin typeface="Courier New"/>
                <a:cs typeface="Courier New"/>
              </a:rPr>
              <a:t> tanto </a:t>
            </a:r>
            <a:r>
              <a:rPr lang="en-US" sz="1200" dirty="0" err="1">
                <a:latin typeface="Courier New"/>
                <a:cs typeface="Courier New"/>
              </a:rPr>
              <a:t>como</a:t>
            </a:r>
            <a:r>
              <a:rPr lang="en-US" sz="1200" dirty="0">
                <a:latin typeface="Courier New"/>
                <a:cs typeface="Courier New"/>
              </a:rPr>
              <a:t> para </a:t>
            </a:r>
            <a:r>
              <a:rPr lang="en-US" sz="1200" dirty="0" err="1">
                <a:latin typeface="Courier New"/>
                <a:cs typeface="Courier New"/>
              </a:rPr>
              <a:t>rechazar</a:t>
            </a:r>
            <a:r>
              <a:rPr lang="en-US" sz="1200" dirty="0">
                <a:latin typeface="Courier New"/>
                <a:cs typeface="Courier New"/>
              </a:rPr>
              <a:t> la </a:t>
            </a:r>
            <a:r>
              <a:rPr lang="en-US" sz="1200" dirty="0" err="1">
                <a:latin typeface="Courier New"/>
                <a:cs typeface="Courier New"/>
              </a:rPr>
              <a:t>hip?tesis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nula</a:t>
            </a:r>
            <a:r>
              <a:rPr lang="en-US" sz="1200" dirty="0">
                <a:latin typeface="Courier New"/>
                <a:cs typeface="Courier New"/>
              </a:rPr>
              <a:t> (3:1)?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#1. </a:t>
            </a:r>
            <a:r>
              <a:rPr lang="en-US" sz="1200" dirty="0" err="1">
                <a:latin typeface="Courier New"/>
                <a:cs typeface="Courier New"/>
              </a:rPr>
              <a:t>Frecuencias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observadas</a:t>
            </a:r>
            <a:r>
              <a:rPr lang="en-US" sz="1200" dirty="0">
                <a:latin typeface="Courier New"/>
                <a:cs typeface="Courier New"/>
              </a:rPr>
              <a:t>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80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10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Total = 90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#2. </a:t>
            </a:r>
            <a:r>
              <a:rPr lang="en-US" sz="1200" dirty="0" err="1">
                <a:latin typeface="Courier New"/>
                <a:cs typeface="Courier New"/>
              </a:rPr>
              <a:t>Proporciones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observadas</a:t>
            </a:r>
            <a:r>
              <a:rPr lang="en-US" sz="1200" dirty="0">
                <a:latin typeface="Courier New"/>
                <a:cs typeface="Courier New"/>
              </a:rPr>
              <a:t>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8/9 = 0.89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1/9 = 0.11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Total = 1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#3. </a:t>
            </a:r>
            <a:r>
              <a:rPr lang="en-US" sz="1200" dirty="0" err="1">
                <a:latin typeface="Courier New"/>
                <a:cs typeface="Courier New"/>
              </a:rPr>
              <a:t>Proporciones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esperadas</a:t>
            </a:r>
            <a:r>
              <a:rPr lang="en-US" sz="1200" dirty="0">
                <a:latin typeface="Courier New"/>
                <a:cs typeface="Courier New"/>
              </a:rPr>
              <a:t>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0.75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0.25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Total = 1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#4. </a:t>
            </a:r>
            <a:r>
              <a:rPr lang="en-US" sz="1200" dirty="0" err="1">
                <a:latin typeface="Courier New"/>
                <a:cs typeface="Courier New"/>
              </a:rPr>
              <a:t>Frecuencias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esperadas</a:t>
            </a:r>
            <a:r>
              <a:rPr lang="en-US" sz="1200" dirty="0">
                <a:latin typeface="Courier New"/>
                <a:cs typeface="Courier New"/>
              </a:rPr>
              <a:t>  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0.75*90 = 67.5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0.25*90 = 22.5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Total = 90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#5. Razon </a:t>
            </a:r>
            <a:r>
              <a:rPr lang="en-US" sz="1200" dirty="0" err="1">
                <a:latin typeface="Courier New"/>
                <a:cs typeface="Courier New"/>
              </a:rPr>
              <a:t>f.observada</a:t>
            </a:r>
            <a:r>
              <a:rPr lang="en-US" sz="1200" dirty="0">
                <a:latin typeface="Courier New"/>
                <a:cs typeface="Courier New"/>
              </a:rPr>
              <a:t>/</a:t>
            </a:r>
            <a:r>
              <a:rPr lang="en-US" sz="1200" dirty="0" err="1">
                <a:latin typeface="Courier New"/>
                <a:cs typeface="Courier New"/>
              </a:rPr>
              <a:t>f.esperada</a:t>
            </a:r>
            <a:endParaRPr lang="en-US" sz="120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80/67.5 = 1.185185</a:t>
            </a:r>
          </a:p>
          <a:p>
            <a:r>
              <a:rPr lang="en-US" sz="1200" dirty="0">
                <a:latin typeface="Courier New"/>
                <a:cs typeface="Courier New"/>
              </a:rPr>
              <a:t>#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10/22.5 = 0.444444</a:t>
            </a:r>
          </a:p>
        </p:txBody>
      </p:sp>
    </p:spTree>
    <p:extLst>
      <p:ext uri="{BB962C8B-B14F-4D97-AF65-F5344CB8AC3E}">
        <p14:creationId xmlns:p14="http://schemas.microsoft.com/office/powerpoint/2010/main" val="1921626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D3ABE26-AC84-D6C2-4D05-5DF03DF29183}"/>
              </a:ext>
            </a:extLst>
          </p:cNvPr>
          <p:cNvSpPr txBox="1"/>
          <p:nvPr/>
        </p:nvSpPr>
        <p:spPr>
          <a:xfrm>
            <a:off x="210273" y="528577"/>
            <a:ext cx="8723453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Courier New"/>
                <a:cs typeface="Courier New"/>
              </a:rPr>
              <a:t>#6. </a:t>
            </a:r>
            <a:r>
              <a:rPr lang="en-US" sz="1200" dirty="0" err="1">
                <a:latin typeface="Courier New"/>
                <a:cs typeface="Courier New"/>
              </a:rPr>
              <a:t>Calculo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f.observada</a:t>
            </a:r>
            <a:r>
              <a:rPr lang="en-US" sz="1200" dirty="0">
                <a:latin typeface="Courier New"/>
                <a:cs typeface="Courier New"/>
              </a:rPr>
              <a:t>*log(</a:t>
            </a:r>
            <a:r>
              <a:rPr lang="en-US" sz="1200" dirty="0" err="1">
                <a:latin typeface="Courier New"/>
                <a:cs typeface="Courier New"/>
              </a:rPr>
              <a:t>f.observada</a:t>
            </a:r>
            <a:r>
              <a:rPr lang="en-US" sz="1200" dirty="0">
                <a:latin typeface="Courier New"/>
                <a:cs typeface="Courier New"/>
              </a:rPr>
              <a:t>/</a:t>
            </a:r>
            <a:r>
              <a:rPr lang="en-US" sz="1200" dirty="0" err="1">
                <a:latin typeface="Courier New"/>
                <a:cs typeface="Courier New"/>
              </a:rPr>
              <a:t>f.esperada</a:t>
            </a:r>
            <a:r>
              <a:rPr lang="en-US" sz="1200" dirty="0">
                <a:latin typeface="Courier New"/>
                <a:cs typeface="Courier New"/>
              </a:rPr>
              <a:t>)</a:t>
            </a:r>
          </a:p>
          <a:p>
            <a:r>
              <a:rPr lang="en-US" sz="1200" dirty="0">
                <a:latin typeface="Courier New"/>
                <a:cs typeface="Courier New"/>
              </a:rPr>
              <a:t>#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80*log(80/67.5) = 13.59192</a:t>
            </a:r>
          </a:p>
          <a:p>
            <a:r>
              <a:rPr lang="en-US" sz="1200" dirty="0">
                <a:latin typeface="Courier New"/>
                <a:cs typeface="Courier New"/>
              </a:rPr>
              <a:t>#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10*log(10/22.5) = -8.10930</a:t>
            </a:r>
          </a:p>
          <a:p>
            <a:r>
              <a:rPr lang="en-US" sz="1200" dirty="0">
                <a:latin typeface="Courier New"/>
                <a:cs typeface="Courier New"/>
              </a:rPr>
              <a:t>                            = = 5.48262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#7. </a:t>
            </a:r>
            <a:r>
              <a:rPr lang="en-US" sz="1200" dirty="0" err="1">
                <a:latin typeface="Courier New"/>
                <a:cs typeface="Courier New"/>
              </a:rPr>
              <a:t>Desviacion</a:t>
            </a:r>
            <a:r>
              <a:rPr lang="en-US" sz="1200" dirty="0">
                <a:latin typeface="Courier New"/>
                <a:cs typeface="Courier New"/>
              </a:rPr>
              <a:t> entre la </a:t>
            </a:r>
            <a:r>
              <a:rPr lang="en-US" sz="1200" dirty="0" err="1">
                <a:latin typeface="Courier New"/>
                <a:cs typeface="Courier New"/>
              </a:rPr>
              <a:t>f.observada</a:t>
            </a:r>
            <a:r>
              <a:rPr lang="en-US" sz="1200" dirty="0">
                <a:latin typeface="Courier New"/>
                <a:cs typeface="Courier New"/>
              </a:rPr>
              <a:t>/</a:t>
            </a:r>
            <a:r>
              <a:rPr lang="en-US" sz="1200" dirty="0" err="1">
                <a:latin typeface="Courier New"/>
                <a:cs typeface="Courier New"/>
              </a:rPr>
              <a:t>f.esperada</a:t>
            </a:r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80-67.5 =  12.5</a:t>
            </a:r>
          </a:p>
          <a:p>
            <a:r>
              <a:rPr lang="en-US" sz="1200" dirty="0">
                <a:latin typeface="Courier New"/>
                <a:cs typeface="Courier New"/>
              </a:rPr>
              <a:t>#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10-22.5 = -12.5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=            0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#8. </a:t>
            </a:r>
            <a:r>
              <a:rPr lang="en-US" sz="1200" dirty="0" err="1">
                <a:latin typeface="Courier New"/>
                <a:cs typeface="Courier New"/>
              </a:rPr>
              <a:t>Desviacion</a:t>
            </a:r>
            <a:r>
              <a:rPr lang="en-US" sz="1200" dirty="0">
                <a:latin typeface="Courier New"/>
                <a:cs typeface="Courier New"/>
              </a:rPr>
              <a:t> al </a:t>
            </a:r>
            <a:r>
              <a:rPr lang="en-US" sz="1200" dirty="0" err="1">
                <a:latin typeface="Courier New"/>
                <a:cs typeface="Courier New"/>
              </a:rPr>
              <a:t>cuadrado</a:t>
            </a:r>
            <a:r>
              <a:rPr lang="en-US" sz="1200" dirty="0">
                <a:latin typeface="Courier New"/>
                <a:cs typeface="Courier New"/>
              </a:rPr>
              <a:t>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12.5^2 = 156.25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12.5^2 = 156.25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#9. </a:t>
            </a:r>
            <a:r>
              <a:rPr lang="en-US" sz="1200" dirty="0" err="1">
                <a:latin typeface="Courier New"/>
                <a:cs typeface="Courier New"/>
              </a:rPr>
              <a:t>Resolviendo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f?rmula</a:t>
            </a:r>
            <a:r>
              <a:rPr lang="en-US" sz="1200" dirty="0">
                <a:latin typeface="Courier New"/>
                <a:cs typeface="Courier New"/>
              </a:rPr>
              <a:t> ji2 : Tipo </a:t>
            </a:r>
            <a:r>
              <a:rPr lang="en-US" sz="1200" dirty="0" err="1">
                <a:latin typeface="Courier New"/>
                <a:cs typeface="Courier New"/>
              </a:rPr>
              <a:t>salvaje</a:t>
            </a:r>
            <a:r>
              <a:rPr lang="en-US" sz="1200" dirty="0">
                <a:latin typeface="Courier New"/>
                <a:cs typeface="Courier New"/>
              </a:rPr>
              <a:t> = 156.25/67.5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      : Tipo </a:t>
            </a:r>
            <a:r>
              <a:rPr lang="en-US" sz="1200" dirty="0" err="1">
                <a:latin typeface="Courier New"/>
                <a:cs typeface="Courier New"/>
              </a:rPr>
              <a:t>mutante</a:t>
            </a:r>
            <a:r>
              <a:rPr lang="en-US" sz="1200" dirty="0">
                <a:latin typeface="Courier New"/>
                <a:cs typeface="Courier New"/>
              </a:rPr>
              <a:t> = 156.25/22.5</a:t>
            </a:r>
          </a:p>
          <a:p>
            <a:r>
              <a:rPr lang="en-US" sz="1200" dirty="0">
                <a:latin typeface="Courier New"/>
                <a:cs typeface="Courier New"/>
              </a:rPr>
              <a:t>#             = 9.259259 --&gt; se </a:t>
            </a:r>
            <a:r>
              <a:rPr lang="en-US" sz="1200" dirty="0" err="1">
                <a:latin typeface="Courier New"/>
                <a:cs typeface="Courier New"/>
              </a:rPr>
              <a:t>ve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en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una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tabla</a:t>
            </a:r>
            <a:r>
              <a:rPr lang="en-US" sz="1200" dirty="0">
                <a:latin typeface="Courier New"/>
                <a:cs typeface="Courier New"/>
              </a:rPr>
              <a:t> Ji2 para 1 </a:t>
            </a:r>
            <a:r>
              <a:rPr lang="en-US" sz="1200" dirty="0" err="1">
                <a:latin typeface="Courier New"/>
                <a:cs typeface="Courier New"/>
              </a:rPr>
              <a:t>grado</a:t>
            </a:r>
            <a:r>
              <a:rPr lang="en-US" sz="1200" dirty="0">
                <a:latin typeface="Courier New"/>
                <a:cs typeface="Courier New"/>
              </a:rPr>
              <a:t> de </a:t>
            </a:r>
            <a:r>
              <a:rPr lang="en-US" sz="1200" dirty="0" err="1">
                <a:latin typeface="Courier New"/>
                <a:cs typeface="Courier New"/>
              </a:rPr>
              <a:t>libertad</a:t>
            </a:r>
            <a:endParaRPr lang="en-US" sz="1200" dirty="0">
              <a:latin typeface="Courier New"/>
              <a:cs typeface="Courier New"/>
            </a:endParaRP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#Calculos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 paso 4        # paso 5      # paso 6</a:t>
            </a:r>
            <a:endParaRPr lang="en-US" sz="1200">
              <a:ea typeface="+mn-lt"/>
              <a:cs typeface="+mn-lt"/>
            </a:endParaRPr>
          </a:p>
          <a:p>
            <a:r>
              <a:rPr lang="en-US" sz="1200" dirty="0">
                <a:latin typeface="Courier New"/>
                <a:cs typeface="Courier New"/>
              </a:rPr>
              <a:t>0.75*90         80/67.5       80*log(80/67.5)</a:t>
            </a:r>
          </a:p>
          <a:p>
            <a:r>
              <a:rPr lang="en-US" sz="1200" dirty="0">
                <a:latin typeface="Courier New"/>
                <a:cs typeface="Courier New"/>
              </a:rPr>
              <a:t>0.25*90         10/22.5       10*log(10/22.5)</a:t>
            </a:r>
          </a:p>
          <a:p>
            <a:r>
              <a:rPr lang="en-US" sz="1200" dirty="0">
                <a:latin typeface="Courier New"/>
                <a:cs typeface="Courier New"/>
              </a:rPr>
              <a:t>                              13.59192-8.10930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# paso 7        # paso 8      # paso 9</a:t>
            </a:r>
          </a:p>
          <a:p>
            <a:r>
              <a:rPr lang="en-US" sz="1200" dirty="0">
                <a:latin typeface="Courier New"/>
                <a:cs typeface="Courier New"/>
              </a:rPr>
              <a:t>80-67.5         12.5^2        156.25/67.5</a:t>
            </a:r>
            <a:endParaRPr lang="en-US"/>
          </a:p>
          <a:p>
            <a:r>
              <a:rPr lang="en-US" sz="1200" dirty="0">
                <a:latin typeface="Courier New"/>
                <a:cs typeface="Courier New"/>
              </a:rPr>
              <a:t>10-22.5                       156.25/22.5</a:t>
            </a:r>
          </a:p>
          <a:p>
            <a:r>
              <a:rPr lang="en-US" sz="1200" dirty="0">
                <a:latin typeface="Courier New"/>
                <a:cs typeface="Courier New"/>
              </a:rPr>
              <a:t>12.5-12.5                     2.314815+6.944444</a:t>
            </a:r>
          </a:p>
        </p:txBody>
      </p:sp>
    </p:spTree>
    <p:extLst>
      <p:ext uri="{BB962C8B-B14F-4D97-AF65-F5344CB8AC3E}">
        <p14:creationId xmlns:p14="http://schemas.microsoft.com/office/powerpoint/2010/main" val="3312542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onografias.com"/>
          <p:cNvPicPr>
            <a:picLocks noChangeAspect="1" noChangeArrowheads="1"/>
          </p:cNvPicPr>
          <p:nvPr/>
        </p:nvPicPr>
        <p:blipFill>
          <a:blip r:embed="rId2" cstate="print"/>
          <a:srcRect l="5983" t="2669" r="11111" b="13605"/>
          <a:stretch>
            <a:fillRect/>
          </a:stretch>
        </p:blipFill>
        <p:spPr bwMode="auto">
          <a:xfrm>
            <a:off x="214282" y="142851"/>
            <a:ext cx="7929618" cy="6539891"/>
          </a:xfrm>
          <a:prstGeom prst="rect">
            <a:avLst/>
          </a:prstGeom>
          <a:noFill/>
        </p:spPr>
      </p:pic>
      <p:sp>
        <p:nvSpPr>
          <p:cNvPr id="3" name="2 Elipse"/>
          <p:cNvSpPr/>
          <p:nvPr/>
        </p:nvSpPr>
        <p:spPr>
          <a:xfrm>
            <a:off x="1071538" y="1000108"/>
            <a:ext cx="571504" cy="2143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85794"/>
            <a:ext cx="80010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/>
              <a:t>También llamadas tablas de doble entrada</a:t>
            </a:r>
          </a:p>
          <a:p>
            <a:endParaRPr lang="es-CL" sz="2000" b="1" dirty="0"/>
          </a:p>
          <a:p>
            <a:r>
              <a:rPr lang="es-CL" sz="2000" b="1" dirty="0"/>
              <a:t>Concepto de independencia estadística: si dos eventos son independientes, entonces la ocurrencia conjunta de ambos eventos se da por el producto de sus probabilidades por separado.</a:t>
            </a:r>
          </a:p>
          <a:p>
            <a:endParaRPr lang="es-CL" sz="2000" b="1" dirty="0"/>
          </a:p>
          <a:p>
            <a:r>
              <a:rPr lang="es-CL" sz="2000" b="1" dirty="0"/>
              <a:t>Entonces su rechazo indica asociación entre dos variables.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28596" y="116632"/>
            <a:ext cx="8229600" cy="73261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800" b="0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002060"/>
                </a:solidFill>
                <a:uLnTx/>
                <a:uFillTx/>
                <a:latin typeface="+mj-lt"/>
                <a:ea typeface="+mj-ea"/>
                <a:cs typeface="+mj-cs"/>
              </a:rPr>
              <a:t>Test de independencia para tablas de contingencia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643174" y="4500570"/>
          <a:ext cx="3309691" cy="1501140"/>
        </p:xfrm>
        <a:graphic>
          <a:graphicData uri="http://schemas.openxmlformats.org/drawingml/2006/table">
            <a:tbl>
              <a:tblPr/>
              <a:tblGrid>
                <a:gridCol w="769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1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Rural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7637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500034" y="3214686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/>
              <a:t>Pregunta: ¿El sexo de los niños está asociado a su ubicación?</a:t>
            </a:r>
          </a:p>
          <a:p>
            <a:r>
              <a:rPr lang="es-CL" sz="2000" b="1" dirty="0"/>
              <a:t>En otras palabras…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500298" y="944881"/>
          <a:ext cx="4143403" cy="2626995"/>
        </p:xfrm>
        <a:graphic>
          <a:graphicData uri="http://schemas.openxmlformats.org/drawingml/2006/table">
            <a:tbl>
              <a:tblPr/>
              <a:tblGrid>
                <a:gridCol w="867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6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99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2816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Rural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4293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51.28%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51.29%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51.28%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4079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221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48.72%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48.71%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48.72%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128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7637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342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57488" y="541305"/>
            <a:ext cx="3460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b="1" dirty="0"/>
              <a:t>Porcentaje por columnas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571736" y="4088153"/>
          <a:ext cx="3976696" cy="2626995"/>
        </p:xfrm>
        <a:graphic>
          <a:graphicData uri="http://schemas.openxmlformats.org/drawingml/2006/table">
            <a:tbl>
              <a:tblPr/>
              <a:tblGrid>
                <a:gridCol w="994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4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4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Rural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3916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91.22%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8.78%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4079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91.22%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8.78%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7637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91.22%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8.78%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40995" y="71414"/>
            <a:ext cx="91030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dirty="0"/>
              <a:t>¿Cuál de los dos porcentajes ayuda a resolver la pregunta?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312483" y="3714752"/>
            <a:ext cx="27295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/>
              <a:t>Porcentaje por filas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214290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/>
              <a:t>La prueba de </a:t>
            </a:r>
            <a:r>
              <a:rPr lang="el-GR" sz="2800" b="1" dirty="0"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s-CL" sz="2800" b="1" baseline="30000" dirty="0"/>
              <a:t>2</a:t>
            </a:r>
            <a:r>
              <a:rPr lang="es-CL" sz="2800" b="1" dirty="0"/>
              <a:t> (Ji2)</a:t>
            </a:r>
            <a:r>
              <a:rPr lang="es-CL" sz="2800" b="1" baseline="30000" dirty="0"/>
              <a:t> </a:t>
            </a:r>
            <a:r>
              <a:rPr lang="es-CL" sz="2800" b="1" dirty="0"/>
              <a:t>(mal llamada Chi</a:t>
            </a:r>
            <a:r>
              <a:rPr lang="es-CL" sz="2800" b="1" baseline="30000" dirty="0"/>
              <a:t>2</a:t>
            </a:r>
            <a:r>
              <a:rPr lang="es-CL" sz="2800" b="1" dirty="0"/>
              <a:t> en español)</a:t>
            </a:r>
            <a:endParaRPr lang="es-CL" sz="2800" b="1" baseline="300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5720" y="928670"/>
            <a:ext cx="8358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/>
              <a:t>Herramienta para comprobar la hipótesis de asociación entre variables categóricas.</a:t>
            </a:r>
          </a:p>
          <a:p>
            <a:r>
              <a:rPr lang="es-CL" sz="2000" b="1" dirty="0"/>
              <a:t>En nuestro ejemplo: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857488" y="2213612"/>
          <a:ext cx="3381130" cy="1501140"/>
        </p:xfrm>
        <a:graphic>
          <a:graphicData uri="http://schemas.openxmlformats.org/drawingml/2006/table">
            <a:tbl>
              <a:tblPr/>
              <a:tblGrid>
                <a:gridCol w="785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6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1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7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Sexo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Urbano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Rural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Masc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3916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4293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Fem</a:t>
                      </a:r>
                      <a:endParaRPr lang="es-CL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7637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2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2500298" y="3814708"/>
            <a:ext cx="41921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000" b="1" dirty="0"/>
              <a:t>Pearson chi2(1) =   0.0001   Pr = 0.993</a:t>
            </a:r>
            <a:endParaRPr lang="es-CL" sz="20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00034" y="4214818"/>
            <a:ext cx="8072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/>
              <a:t>Por lo tanto…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1047</TotalTime>
  <Words>1233</Words>
  <Application>Microsoft Office PowerPoint</Application>
  <PresentationFormat>Presentación en pantalla (4:3)</PresentationFormat>
  <Paragraphs>601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Módulo</vt:lpstr>
      <vt:lpstr>Sesión 5</vt:lpstr>
      <vt:lpstr>Test de hipótesis en base a frecuencias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6</dc:title>
  <dc:creator>Rodrigo</dc:creator>
  <cp:lastModifiedBy>Rodrigo Retamal</cp:lastModifiedBy>
  <cp:revision>104</cp:revision>
  <dcterms:created xsi:type="dcterms:W3CDTF">2018-01-09T20:20:17Z</dcterms:created>
  <dcterms:modified xsi:type="dcterms:W3CDTF">2022-09-20T00:39:21Z</dcterms:modified>
</cp:coreProperties>
</file>