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97" r:id="rId8"/>
    <p:sldId id="262" r:id="rId9"/>
    <p:sldId id="263" r:id="rId10"/>
    <p:sldId id="264" r:id="rId11"/>
    <p:sldId id="265" r:id="rId12"/>
    <p:sldId id="266" r:id="rId13"/>
    <p:sldId id="267" r:id="rId14"/>
    <p:sldId id="298" r:id="rId15"/>
    <p:sldId id="268" r:id="rId16"/>
    <p:sldId id="269" r:id="rId17"/>
    <p:sldId id="270" r:id="rId18"/>
    <p:sldId id="271" r:id="rId19"/>
    <p:sldId id="299" r:id="rId20"/>
    <p:sldId id="272" r:id="rId21"/>
    <p:sldId id="273" r:id="rId22"/>
    <p:sldId id="274" r:id="rId23"/>
    <p:sldId id="278" r:id="rId24"/>
    <p:sldId id="279" r:id="rId25"/>
    <p:sldId id="300" r:id="rId26"/>
    <p:sldId id="281" r:id="rId27"/>
    <p:sldId id="282" r:id="rId28"/>
    <p:sldId id="301" r:id="rId29"/>
    <p:sldId id="284" r:id="rId30"/>
    <p:sldId id="302" r:id="rId31"/>
    <p:sldId id="285" r:id="rId32"/>
    <p:sldId id="286" r:id="rId33"/>
    <p:sldId id="287" r:id="rId34"/>
    <p:sldId id="288" r:id="rId35"/>
    <p:sldId id="303" r:id="rId36"/>
    <p:sldId id="289" r:id="rId37"/>
    <p:sldId id="295" r:id="rId3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A98BDD5-1126-4FB1-832B-0551B858511D}" v="301" dt="2022-08-30T04:02:45.78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-149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microsoft.com/office/2016/11/relationships/changesInfo" Target="changesInfos/changesInfo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drigo retamal yermani" userId="e7a31d24f9119115" providerId="Windows Live" clId="Web-{3A98BDD5-1126-4FB1-832B-0551B858511D}"/>
    <pc:docChg chg="addSld delSld modSld sldOrd">
      <pc:chgData name="rodrigo retamal yermani" userId="e7a31d24f9119115" providerId="Windows Live" clId="Web-{3A98BDD5-1126-4FB1-832B-0551B858511D}" dt="2022-08-30T04:02:45.787" v="247" actId="1076"/>
      <pc:docMkLst>
        <pc:docMk/>
      </pc:docMkLst>
      <pc:sldChg chg="modSp">
        <pc:chgData name="rodrigo retamal yermani" userId="e7a31d24f9119115" providerId="Windows Live" clId="Web-{3A98BDD5-1126-4FB1-832B-0551B858511D}" dt="2022-08-30T01:59:20.326" v="15" actId="14100"/>
        <pc:sldMkLst>
          <pc:docMk/>
          <pc:sldMk cId="0" sldId="259"/>
        </pc:sldMkLst>
        <pc:spChg chg="mod">
          <ac:chgData name="rodrigo retamal yermani" userId="e7a31d24f9119115" providerId="Windows Live" clId="Web-{3A98BDD5-1126-4FB1-832B-0551B858511D}" dt="2022-08-30T01:58:09.340" v="0" actId="1076"/>
          <ac:spMkLst>
            <pc:docMk/>
            <pc:sldMk cId="0" sldId="259"/>
            <ac:spMk id="1028" creationId="{00000000-0000-0000-0000-000000000000}"/>
          </ac:spMkLst>
        </pc:spChg>
        <pc:spChg chg="mod">
          <ac:chgData name="rodrigo retamal yermani" userId="e7a31d24f9119115" providerId="Windows Live" clId="Web-{3A98BDD5-1126-4FB1-832B-0551B858511D}" dt="2022-08-30T01:58:34.419" v="5" actId="1076"/>
          <ac:spMkLst>
            <pc:docMk/>
            <pc:sldMk cId="0" sldId="259"/>
            <ac:spMk id="1030" creationId="{00000000-0000-0000-0000-000000000000}"/>
          </ac:spMkLst>
        </pc:spChg>
        <pc:spChg chg="mod">
          <ac:chgData name="rodrigo retamal yermani" userId="e7a31d24f9119115" providerId="Windows Live" clId="Web-{3A98BDD5-1126-4FB1-832B-0551B858511D}" dt="2022-08-30T01:58:51.529" v="8" actId="1076"/>
          <ac:spMkLst>
            <pc:docMk/>
            <pc:sldMk cId="0" sldId="259"/>
            <ac:spMk id="1032" creationId="{00000000-0000-0000-0000-000000000000}"/>
          </ac:spMkLst>
        </pc:spChg>
        <pc:spChg chg="mod">
          <ac:chgData name="rodrigo retamal yermani" userId="e7a31d24f9119115" providerId="Windows Live" clId="Web-{3A98BDD5-1126-4FB1-832B-0551B858511D}" dt="2022-08-30T01:59:11.467" v="13" actId="1076"/>
          <ac:spMkLst>
            <pc:docMk/>
            <pc:sldMk cId="0" sldId="259"/>
            <ac:spMk id="1034" creationId="{00000000-0000-0000-0000-000000000000}"/>
          </ac:spMkLst>
        </pc:spChg>
        <pc:graphicFrameChg chg="mod">
          <ac:chgData name="rodrigo retamal yermani" userId="e7a31d24f9119115" providerId="Windows Live" clId="Web-{3A98BDD5-1126-4FB1-832B-0551B858511D}" dt="2022-08-30T01:58:25.169" v="4" actId="14100"/>
          <ac:graphicFrameMkLst>
            <pc:docMk/>
            <pc:sldMk cId="0" sldId="259"/>
            <ac:graphicFrameMk id="1026" creationId="{00000000-0000-0000-0000-000000000000}"/>
          </ac:graphicFrameMkLst>
        </pc:graphicFrameChg>
        <pc:picChg chg="mod">
          <ac:chgData name="rodrigo retamal yermani" userId="e7a31d24f9119115" providerId="Windows Live" clId="Web-{3A98BDD5-1126-4FB1-832B-0551B858511D}" dt="2022-08-30T01:58:41.685" v="7" actId="14100"/>
          <ac:picMkLst>
            <pc:docMk/>
            <pc:sldMk cId="0" sldId="259"/>
            <ac:picMk id="1029" creationId="{00000000-0000-0000-0000-000000000000}"/>
          </ac:picMkLst>
        </pc:picChg>
        <pc:picChg chg="mod">
          <ac:chgData name="rodrigo retamal yermani" userId="e7a31d24f9119115" providerId="Windows Live" clId="Web-{3A98BDD5-1126-4FB1-832B-0551B858511D}" dt="2022-08-30T01:59:05.373" v="12" actId="1076"/>
          <ac:picMkLst>
            <pc:docMk/>
            <pc:sldMk cId="0" sldId="259"/>
            <ac:picMk id="1031" creationId="{00000000-0000-0000-0000-000000000000}"/>
          </ac:picMkLst>
        </pc:picChg>
        <pc:picChg chg="mod">
          <ac:chgData name="rodrigo retamal yermani" userId="e7a31d24f9119115" providerId="Windows Live" clId="Web-{3A98BDD5-1126-4FB1-832B-0551B858511D}" dt="2022-08-30T01:59:20.326" v="15" actId="14100"/>
          <ac:picMkLst>
            <pc:docMk/>
            <pc:sldMk cId="0" sldId="259"/>
            <ac:picMk id="1033" creationId="{00000000-0000-0000-0000-000000000000}"/>
          </ac:picMkLst>
        </pc:picChg>
      </pc:sldChg>
      <pc:sldChg chg="addSp delSp modSp">
        <pc:chgData name="rodrigo retamal yermani" userId="e7a31d24f9119115" providerId="Windows Live" clId="Web-{3A98BDD5-1126-4FB1-832B-0551B858511D}" dt="2022-08-30T02:03:02.660" v="52" actId="1076"/>
        <pc:sldMkLst>
          <pc:docMk/>
          <pc:sldMk cId="0" sldId="260"/>
        </pc:sldMkLst>
        <pc:spChg chg="add mod">
          <ac:chgData name="rodrigo retamal yermani" userId="e7a31d24f9119115" providerId="Windows Live" clId="Web-{3A98BDD5-1126-4FB1-832B-0551B858511D}" dt="2022-08-30T02:01:05.157" v="27" actId="20577"/>
          <ac:spMkLst>
            <pc:docMk/>
            <pc:sldMk cId="0" sldId="260"/>
            <ac:spMk id="2" creationId="{BD4CA87B-9EB4-F3C0-3473-9869FAA1F3DD}"/>
          </ac:spMkLst>
        </pc:spChg>
        <pc:spChg chg="mod">
          <ac:chgData name="rodrigo retamal yermani" userId="e7a31d24f9119115" providerId="Windows Live" clId="Web-{3A98BDD5-1126-4FB1-832B-0551B858511D}" dt="2022-08-30T02:02:45.988" v="49" actId="1076"/>
          <ac:spMkLst>
            <pc:docMk/>
            <pc:sldMk cId="0" sldId="260"/>
            <ac:spMk id="4" creationId="{00000000-0000-0000-0000-000000000000}"/>
          </ac:spMkLst>
        </pc:spChg>
        <pc:graphicFrameChg chg="del mod">
          <ac:chgData name="rodrigo retamal yermani" userId="e7a31d24f9119115" providerId="Windows Live" clId="Web-{3A98BDD5-1126-4FB1-832B-0551B858511D}" dt="2022-08-30T02:01:44.267" v="28"/>
          <ac:graphicFrameMkLst>
            <pc:docMk/>
            <pc:sldMk cId="0" sldId="260"/>
            <ac:graphicFrameMk id="3" creationId="{00000000-0000-0000-0000-000000000000}"/>
          </ac:graphicFrameMkLst>
        </pc:graphicFrameChg>
        <pc:picChg chg="add mod">
          <ac:chgData name="rodrigo retamal yermani" userId="e7a31d24f9119115" providerId="Windows Live" clId="Web-{3A98BDD5-1126-4FB1-832B-0551B858511D}" dt="2022-08-30T02:03:02.660" v="52" actId="1076"/>
          <ac:picMkLst>
            <pc:docMk/>
            <pc:sldMk cId="0" sldId="260"/>
            <ac:picMk id="5" creationId="{49635E03-4978-F230-870F-162FA47E9774}"/>
          </ac:picMkLst>
        </pc:picChg>
        <pc:picChg chg="del mod">
          <ac:chgData name="rodrigo retamal yermani" userId="e7a31d24f9119115" providerId="Windows Live" clId="Web-{3A98BDD5-1126-4FB1-832B-0551B858511D}" dt="2022-08-30T02:01:46.596" v="29"/>
          <ac:picMkLst>
            <pc:docMk/>
            <pc:sldMk cId="0" sldId="260"/>
            <ac:picMk id="36866" creationId="{00000000-0000-0000-0000-000000000000}"/>
          </ac:picMkLst>
        </pc:picChg>
      </pc:sldChg>
      <pc:sldChg chg="addSp delSp modSp">
        <pc:chgData name="rodrigo retamal yermani" userId="e7a31d24f9119115" providerId="Windows Live" clId="Web-{3A98BDD5-1126-4FB1-832B-0551B858511D}" dt="2022-08-30T02:41:20.175" v="88" actId="14100"/>
        <pc:sldMkLst>
          <pc:docMk/>
          <pc:sldMk cId="0" sldId="263"/>
        </pc:sldMkLst>
        <pc:spChg chg="add mod">
          <ac:chgData name="rodrigo retamal yermani" userId="e7a31d24f9119115" providerId="Windows Live" clId="Web-{3A98BDD5-1126-4FB1-832B-0551B858511D}" dt="2022-08-30T02:40:52.361" v="85"/>
          <ac:spMkLst>
            <pc:docMk/>
            <pc:sldMk cId="0" sldId="263"/>
            <ac:spMk id="2" creationId="{9F2763F7-2321-0037-3F6E-36E9134CD63C}"/>
          </ac:spMkLst>
        </pc:spChg>
        <pc:grpChg chg="del">
          <ac:chgData name="rodrigo retamal yermani" userId="e7a31d24f9119115" providerId="Windows Live" clId="Web-{3A98BDD5-1126-4FB1-832B-0551B858511D}" dt="2022-08-30T02:28:59.326" v="79"/>
          <ac:grpSpMkLst>
            <pc:docMk/>
            <pc:sldMk cId="0" sldId="263"/>
            <ac:grpSpMk id="18436" creationId="{00000000-0000-0000-0000-000000000000}"/>
          </ac:grpSpMkLst>
        </pc:grpChg>
        <pc:grpChg chg="del">
          <ac:chgData name="rodrigo retamal yermani" userId="e7a31d24f9119115" providerId="Windows Live" clId="Web-{3A98BDD5-1126-4FB1-832B-0551B858511D}" dt="2022-08-30T02:28:56.263" v="78"/>
          <ac:grpSpMkLst>
            <pc:docMk/>
            <pc:sldMk cId="0" sldId="263"/>
            <ac:grpSpMk id="18486" creationId="{00000000-0000-0000-0000-000000000000}"/>
          </ac:grpSpMkLst>
        </pc:grpChg>
        <pc:picChg chg="add mod">
          <ac:chgData name="rodrigo retamal yermani" userId="e7a31d24f9119115" providerId="Windows Live" clId="Web-{3A98BDD5-1126-4FB1-832B-0551B858511D}" dt="2022-08-30T02:41:20.175" v="88" actId="14100"/>
          <ac:picMkLst>
            <pc:docMk/>
            <pc:sldMk cId="0" sldId="263"/>
            <ac:picMk id="3" creationId="{DC99FAA7-468F-1249-6DAB-A43D144B4A72}"/>
          </ac:picMkLst>
        </pc:picChg>
        <pc:picChg chg="del">
          <ac:chgData name="rodrigo retamal yermani" userId="e7a31d24f9119115" providerId="Windows Live" clId="Web-{3A98BDD5-1126-4FB1-832B-0551B858511D}" dt="2022-08-30T02:28:31.184" v="76"/>
          <ac:picMkLst>
            <pc:docMk/>
            <pc:sldMk cId="0" sldId="263"/>
            <ac:picMk id="38914" creationId="{00000000-0000-0000-0000-000000000000}"/>
          </ac:picMkLst>
        </pc:picChg>
        <pc:picChg chg="del">
          <ac:chgData name="rodrigo retamal yermani" userId="e7a31d24f9119115" providerId="Windows Live" clId="Web-{3A98BDD5-1126-4FB1-832B-0551B858511D}" dt="2022-08-30T02:28:43.122" v="77"/>
          <ac:picMkLst>
            <pc:docMk/>
            <pc:sldMk cId="0" sldId="263"/>
            <ac:picMk id="38915" creationId="{00000000-0000-0000-0000-000000000000}"/>
          </ac:picMkLst>
        </pc:picChg>
      </pc:sldChg>
      <pc:sldChg chg="modSp">
        <pc:chgData name="rodrigo retamal yermani" userId="e7a31d24f9119115" providerId="Windows Live" clId="Web-{3A98BDD5-1126-4FB1-832B-0551B858511D}" dt="2022-08-30T02:44:04.289" v="113" actId="1076"/>
        <pc:sldMkLst>
          <pc:docMk/>
          <pc:sldMk cId="0" sldId="266"/>
        </pc:sldMkLst>
        <pc:spChg chg="mod">
          <ac:chgData name="rodrigo retamal yermani" userId="e7a31d24f9119115" providerId="Windows Live" clId="Web-{3A98BDD5-1126-4FB1-832B-0551B858511D}" dt="2022-08-30T02:44:04.289" v="113" actId="1076"/>
          <ac:spMkLst>
            <pc:docMk/>
            <pc:sldMk cId="0" sldId="266"/>
            <ac:spMk id="15" creationId="{00000000-0000-0000-0000-000000000000}"/>
          </ac:spMkLst>
        </pc:spChg>
        <pc:spChg chg="mod">
          <ac:chgData name="rodrigo retamal yermani" userId="e7a31d24f9119115" providerId="Windows Live" clId="Web-{3A98BDD5-1126-4FB1-832B-0551B858511D}" dt="2022-08-30T02:43:28.085" v="102" actId="1076"/>
          <ac:spMkLst>
            <pc:docMk/>
            <pc:sldMk cId="0" sldId="266"/>
            <ac:spMk id="3076" creationId="{00000000-0000-0000-0000-000000000000}"/>
          </ac:spMkLst>
        </pc:spChg>
        <pc:spChg chg="mod">
          <ac:chgData name="rodrigo retamal yermani" userId="e7a31d24f9119115" providerId="Windows Live" clId="Web-{3A98BDD5-1126-4FB1-832B-0551B858511D}" dt="2022-08-30T02:43:36.663" v="104" actId="1076"/>
          <ac:spMkLst>
            <pc:docMk/>
            <pc:sldMk cId="0" sldId="266"/>
            <ac:spMk id="3079" creationId="{00000000-0000-0000-0000-000000000000}"/>
          </ac:spMkLst>
        </pc:spChg>
        <pc:spChg chg="mod">
          <ac:chgData name="rodrigo retamal yermani" userId="e7a31d24f9119115" providerId="Windows Live" clId="Web-{3A98BDD5-1126-4FB1-832B-0551B858511D}" dt="2022-08-30T02:43:51.288" v="107" actId="1076"/>
          <ac:spMkLst>
            <pc:docMk/>
            <pc:sldMk cId="0" sldId="266"/>
            <ac:spMk id="3081" creationId="{00000000-0000-0000-0000-000000000000}"/>
          </ac:spMkLst>
        </pc:spChg>
        <pc:spChg chg="mod">
          <ac:chgData name="rodrigo retamal yermani" userId="e7a31d24f9119115" providerId="Windows Live" clId="Web-{3A98BDD5-1126-4FB1-832B-0551B858511D}" dt="2022-08-30T02:43:59.648" v="109" actId="1076"/>
          <ac:spMkLst>
            <pc:docMk/>
            <pc:sldMk cId="0" sldId="266"/>
            <ac:spMk id="3083" creationId="{00000000-0000-0000-0000-000000000000}"/>
          </ac:spMkLst>
        </pc:spChg>
        <pc:spChg chg="mod">
          <ac:chgData name="rodrigo retamal yermani" userId="e7a31d24f9119115" providerId="Windows Live" clId="Web-{3A98BDD5-1126-4FB1-832B-0551B858511D}" dt="2022-08-30T02:43:59.664" v="110" actId="1076"/>
          <ac:spMkLst>
            <pc:docMk/>
            <pc:sldMk cId="0" sldId="266"/>
            <ac:spMk id="3084" creationId="{00000000-0000-0000-0000-000000000000}"/>
          </ac:spMkLst>
        </pc:spChg>
        <pc:spChg chg="mod">
          <ac:chgData name="rodrigo retamal yermani" userId="e7a31d24f9119115" providerId="Windows Live" clId="Web-{3A98BDD5-1126-4FB1-832B-0551B858511D}" dt="2022-08-30T02:43:59.679" v="111" actId="1076"/>
          <ac:spMkLst>
            <pc:docMk/>
            <pc:sldMk cId="0" sldId="266"/>
            <ac:spMk id="3085" creationId="{00000000-0000-0000-0000-000000000000}"/>
          </ac:spMkLst>
        </pc:spChg>
        <pc:spChg chg="mod">
          <ac:chgData name="rodrigo retamal yermani" userId="e7a31d24f9119115" providerId="Windows Live" clId="Web-{3A98BDD5-1126-4FB1-832B-0551B858511D}" dt="2022-08-30T02:43:59.695" v="112" actId="1076"/>
          <ac:spMkLst>
            <pc:docMk/>
            <pc:sldMk cId="0" sldId="266"/>
            <ac:spMk id="3086" creationId="{00000000-0000-0000-0000-000000000000}"/>
          </ac:spMkLst>
        </pc:spChg>
        <pc:graphicFrameChg chg="mod">
          <ac:chgData name="rodrigo retamal yermani" userId="e7a31d24f9119115" providerId="Windows Live" clId="Web-{3A98BDD5-1126-4FB1-832B-0551B858511D}" dt="2022-08-30T02:43:46.616" v="106" actId="1076"/>
          <ac:graphicFrameMkLst>
            <pc:docMk/>
            <pc:sldMk cId="0" sldId="266"/>
            <ac:graphicFrameMk id="3074" creationId="{00000000-0000-0000-0000-000000000000}"/>
          </ac:graphicFrameMkLst>
        </pc:graphicFrameChg>
        <pc:picChg chg="mod">
          <ac:chgData name="rodrigo retamal yermani" userId="e7a31d24f9119115" providerId="Windows Live" clId="Web-{3A98BDD5-1126-4FB1-832B-0551B858511D}" dt="2022-08-30T02:43:11.912" v="91" actId="1076"/>
          <ac:picMkLst>
            <pc:docMk/>
            <pc:sldMk cId="0" sldId="266"/>
            <ac:picMk id="3078" creationId="{00000000-0000-0000-0000-000000000000}"/>
          </ac:picMkLst>
        </pc:picChg>
        <pc:picChg chg="mod">
          <ac:chgData name="rodrigo retamal yermani" userId="e7a31d24f9119115" providerId="Windows Live" clId="Web-{3A98BDD5-1126-4FB1-832B-0551B858511D}" dt="2022-08-30T02:43:42.585" v="105" actId="1076"/>
          <ac:picMkLst>
            <pc:docMk/>
            <pc:sldMk cId="0" sldId="266"/>
            <ac:picMk id="3080" creationId="{00000000-0000-0000-0000-000000000000}"/>
          </ac:picMkLst>
        </pc:picChg>
        <pc:picChg chg="mod">
          <ac:chgData name="rodrigo retamal yermani" userId="e7a31d24f9119115" providerId="Windows Live" clId="Web-{3A98BDD5-1126-4FB1-832B-0551B858511D}" dt="2022-08-30T02:43:51.304" v="108" actId="1076"/>
          <ac:picMkLst>
            <pc:docMk/>
            <pc:sldMk cId="0" sldId="266"/>
            <ac:picMk id="3082" creationId="{00000000-0000-0000-0000-000000000000}"/>
          </ac:picMkLst>
        </pc:picChg>
      </pc:sldChg>
      <pc:sldChg chg="del">
        <pc:chgData name="rodrigo retamal yermani" userId="e7a31d24f9119115" providerId="Windows Live" clId="Web-{3A98BDD5-1126-4FB1-832B-0551B858511D}" dt="2022-08-30T03:24:40.902" v="150"/>
        <pc:sldMkLst>
          <pc:docMk/>
          <pc:sldMk cId="0" sldId="275"/>
        </pc:sldMkLst>
      </pc:sldChg>
      <pc:sldChg chg="del">
        <pc:chgData name="rodrigo retamal yermani" userId="e7a31d24f9119115" providerId="Windows Live" clId="Web-{3A98BDD5-1126-4FB1-832B-0551B858511D}" dt="2022-08-30T03:24:40.902" v="149"/>
        <pc:sldMkLst>
          <pc:docMk/>
          <pc:sldMk cId="0" sldId="276"/>
        </pc:sldMkLst>
      </pc:sldChg>
      <pc:sldChg chg="del">
        <pc:chgData name="rodrigo retamal yermani" userId="e7a31d24f9119115" providerId="Windows Live" clId="Web-{3A98BDD5-1126-4FB1-832B-0551B858511D}" dt="2022-08-30T03:24:40.887" v="148"/>
        <pc:sldMkLst>
          <pc:docMk/>
          <pc:sldMk cId="0" sldId="277"/>
        </pc:sldMkLst>
      </pc:sldChg>
      <pc:sldChg chg="del">
        <pc:chgData name="rodrigo retamal yermani" userId="e7a31d24f9119115" providerId="Windows Live" clId="Web-{3A98BDD5-1126-4FB1-832B-0551B858511D}" dt="2022-08-30T03:28:59.879" v="158"/>
        <pc:sldMkLst>
          <pc:docMk/>
          <pc:sldMk cId="0" sldId="280"/>
        </pc:sldMkLst>
      </pc:sldChg>
      <pc:sldChg chg="del">
        <pc:chgData name="rodrigo retamal yermani" userId="e7a31d24f9119115" providerId="Windows Live" clId="Web-{3A98BDD5-1126-4FB1-832B-0551B858511D}" dt="2022-08-30T03:37:04.928" v="187"/>
        <pc:sldMkLst>
          <pc:docMk/>
          <pc:sldMk cId="0" sldId="283"/>
        </pc:sldMkLst>
      </pc:sldChg>
      <pc:sldChg chg="addSp modSp ord">
        <pc:chgData name="rodrigo retamal yermani" userId="e7a31d24f9119115" providerId="Windows Live" clId="Web-{3A98BDD5-1126-4FB1-832B-0551B858511D}" dt="2022-08-30T03:55:39.556" v="236"/>
        <pc:sldMkLst>
          <pc:docMk/>
          <pc:sldMk cId="0" sldId="288"/>
        </pc:sldMkLst>
        <pc:spChg chg="add mod">
          <ac:chgData name="rodrigo retamal yermani" userId="e7a31d24f9119115" providerId="Windows Live" clId="Web-{3A98BDD5-1126-4FB1-832B-0551B858511D}" dt="2022-08-30T03:55:39.556" v="236"/>
          <ac:spMkLst>
            <pc:docMk/>
            <pc:sldMk cId="0" sldId="288"/>
            <ac:spMk id="2" creationId="{93A2FCE5-6EA2-0090-DCA9-C04DAB514869}"/>
          </ac:spMkLst>
        </pc:spChg>
      </pc:sldChg>
      <pc:sldChg chg="del">
        <pc:chgData name="rodrigo retamal yermani" userId="e7a31d24f9119115" providerId="Windows Live" clId="Web-{3A98BDD5-1126-4FB1-832B-0551B858511D}" dt="2022-08-30T02:04:39.897" v="53"/>
        <pc:sldMkLst>
          <pc:docMk/>
          <pc:sldMk cId="0" sldId="296"/>
        </pc:sldMkLst>
      </pc:sldChg>
      <pc:sldChg chg="addSp delSp modSp">
        <pc:chgData name="rodrigo retamal yermani" userId="e7a31d24f9119115" providerId="Windows Live" clId="Web-{3A98BDD5-1126-4FB1-832B-0551B858511D}" dt="2022-08-30T02:26:00.915" v="75" actId="1076"/>
        <pc:sldMkLst>
          <pc:docMk/>
          <pc:sldMk cId="0" sldId="297"/>
        </pc:sldMkLst>
        <pc:spChg chg="add mod">
          <ac:chgData name="rodrigo retamal yermani" userId="e7a31d24f9119115" providerId="Windows Live" clId="Web-{3A98BDD5-1126-4FB1-832B-0551B858511D}" dt="2022-08-30T02:25:55.649" v="73" actId="14100"/>
          <ac:spMkLst>
            <pc:docMk/>
            <pc:sldMk cId="0" sldId="297"/>
            <ac:spMk id="2" creationId="{98528B64-4E3A-588F-994D-2D5675A77C17}"/>
          </ac:spMkLst>
        </pc:spChg>
        <pc:spChg chg="add del mod">
          <ac:chgData name="rodrigo retamal yermani" userId="e7a31d24f9119115" providerId="Windows Live" clId="Web-{3A98BDD5-1126-4FB1-832B-0551B858511D}" dt="2022-08-30T02:07:15.823" v="58"/>
          <ac:spMkLst>
            <pc:docMk/>
            <pc:sldMk cId="0" sldId="297"/>
            <ac:spMk id="2" creationId="{D6801FCE-9A58-1153-F611-42443DCD8464}"/>
          </ac:spMkLst>
        </pc:spChg>
        <pc:spChg chg="del">
          <ac:chgData name="rodrigo retamal yermani" userId="e7a31d24f9119115" providerId="Windows Live" clId="Web-{3A98BDD5-1126-4FB1-832B-0551B858511D}" dt="2022-08-30T02:07:09.135" v="54"/>
          <ac:spMkLst>
            <pc:docMk/>
            <pc:sldMk cId="0" sldId="297"/>
            <ac:spMk id="3" creationId="{00000000-0000-0000-0000-000000000000}"/>
          </ac:spMkLst>
        </pc:spChg>
        <pc:picChg chg="add mod">
          <ac:chgData name="rodrigo retamal yermani" userId="e7a31d24f9119115" providerId="Windows Live" clId="Web-{3A98BDD5-1126-4FB1-832B-0551B858511D}" dt="2022-08-30T02:26:00.915" v="75" actId="1076"/>
          <ac:picMkLst>
            <pc:docMk/>
            <pc:sldMk cId="0" sldId="297"/>
            <ac:picMk id="3" creationId="{F1707077-41D1-6647-E2E9-EA09F3D7711F}"/>
          </ac:picMkLst>
        </pc:picChg>
      </pc:sldChg>
      <pc:sldChg chg="addSp modSp new">
        <pc:chgData name="rodrigo retamal yermani" userId="e7a31d24f9119115" providerId="Windows Live" clId="Web-{3A98BDD5-1126-4FB1-832B-0551B858511D}" dt="2022-08-30T03:03:26.118" v="134" actId="1076"/>
        <pc:sldMkLst>
          <pc:docMk/>
          <pc:sldMk cId="4210467125" sldId="298"/>
        </pc:sldMkLst>
        <pc:spChg chg="add mod">
          <ac:chgData name="rodrigo retamal yermani" userId="e7a31d24f9119115" providerId="Windows Live" clId="Web-{3A98BDD5-1126-4FB1-832B-0551B858511D}" dt="2022-08-30T03:03:00.243" v="130"/>
          <ac:spMkLst>
            <pc:docMk/>
            <pc:sldMk cId="4210467125" sldId="298"/>
            <ac:spMk id="2" creationId="{04A3010F-22CE-9DE5-8EF5-E2C840AFAAE9}"/>
          </ac:spMkLst>
        </pc:spChg>
        <pc:picChg chg="add mod">
          <ac:chgData name="rodrigo retamal yermani" userId="e7a31d24f9119115" providerId="Windows Live" clId="Web-{3A98BDD5-1126-4FB1-832B-0551B858511D}" dt="2022-08-30T03:03:26.118" v="134" actId="1076"/>
          <ac:picMkLst>
            <pc:docMk/>
            <pc:sldMk cId="4210467125" sldId="298"/>
            <ac:picMk id="3" creationId="{41F3ABBF-388F-A83F-FBCF-155CAA27B4C8}"/>
          </ac:picMkLst>
        </pc:picChg>
      </pc:sldChg>
      <pc:sldChg chg="addSp modSp new">
        <pc:chgData name="rodrigo retamal yermani" userId="e7a31d24f9119115" providerId="Windows Live" clId="Web-{3A98BDD5-1126-4FB1-832B-0551B858511D}" dt="2022-08-30T03:23:56.495" v="147" actId="1076"/>
        <pc:sldMkLst>
          <pc:docMk/>
          <pc:sldMk cId="4128122856" sldId="299"/>
        </pc:sldMkLst>
        <pc:spChg chg="add mod">
          <ac:chgData name="rodrigo retamal yermani" userId="e7a31d24f9119115" providerId="Windows Live" clId="Web-{3A98BDD5-1126-4FB1-832B-0551B858511D}" dt="2022-08-30T03:23:56.495" v="147" actId="1076"/>
          <ac:spMkLst>
            <pc:docMk/>
            <pc:sldMk cId="4128122856" sldId="299"/>
            <ac:spMk id="2" creationId="{2125D03C-7C9E-5DB6-93B1-C6E82E4AC7DF}"/>
          </ac:spMkLst>
        </pc:spChg>
        <pc:picChg chg="add mod">
          <ac:chgData name="rodrigo retamal yermani" userId="e7a31d24f9119115" providerId="Windows Live" clId="Web-{3A98BDD5-1126-4FB1-832B-0551B858511D}" dt="2022-08-30T03:23:47.932" v="145" actId="1076"/>
          <ac:picMkLst>
            <pc:docMk/>
            <pc:sldMk cId="4128122856" sldId="299"/>
            <ac:picMk id="3" creationId="{F6B4137B-0DD1-AD57-35F4-8B2837F3C333}"/>
          </ac:picMkLst>
        </pc:picChg>
      </pc:sldChg>
      <pc:sldChg chg="addSp modSp new">
        <pc:chgData name="rodrigo retamal yermani" userId="e7a31d24f9119115" providerId="Windows Live" clId="Web-{3A98BDD5-1126-4FB1-832B-0551B858511D}" dt="2022-08-30T03:30:13.493" v="171" actId="1076"/>
        <pc:sldMkLst>
          <pc:docMk/>
          <pc:sldMk cId="1866714937" sldId="300"/>
        </pc:sldMkLst>
        <pc:spChg chg="add mod">
          <ac:chgData name="rodrigo retamal yermani" userId="e7a31d24f9119115" providerId="Windows Live" clId="Web-{3A98BDD5-1126-4FB1-832B-0551B858511D}" dt="2022-08-30T03:30:13.493" v="171" actId="1076"/>
          <ac:spMkLst>
            <pc:docMk/>
            <pc:sldMk cId="1866714937" sldId="300"/>
            <ac:spMk id="2" creationId="{8642E3CD-8724-0722-18B1-E006879EB825}"/>
          </ac:spMkLst>
        </pc:spChg>
        <pc:picChg chg="add mod">
          <ac:chgData name="rodrigo retamal yermani" userId="e7a31d24f9119115" providerId="Windows Live" clId="Web-{3A98BDD5-1126-4FB1-832B-0551B858511D}" dt="2022-08-30T03:30:00.990" v="168" actId="1076"/>
          <ac:picMkLst>
            <pc:docMk/>
            <pc:sldMk cId="1866714937" sldId="300"/>
            <ac:picMk id="3" creationId="{C145803E-8DE0-888A-90DE-B31B8CB34A1F}"/>
          </ac:picMkLst>
        </pc:picChg>
      </pc:sldChg>
      <pc:sldChg chg="new del">
        <pc:chgData name="rodrigo retamal yermani" userId="e7a31d24f9119115" providerId="Windows Live" clId="Web-{3A98BDD5-1126-4FB1-832B-0551B858511D}" dt="2022-08-30T03:28:41.613" v="152"/>
        <pc:sldMkLst>
          <pc:docMk/>
          <pc:sldMk cId="3940922430" sldId="300"/>
        </pc:sldMkLst>
      </pc:sldChg>
      <pc:sldChg chg="addSp modSp new">
        <pc:chgData name="rodrigo retamal yermani" userId="e7a31d24f9119115" providerId="Windows Live" clId="Web-{3A98BDD5-1126-4FB1-832B-0551B858511D}" dt="2022-08-30T03:36:39.943" v="186" actId="1076"/>
        <pc:sldMkLst>
          <pc:docMk/>
          <pc:sldMk cId="351541621" sldId="301"/>
        </pc:sldMkLst>
        <pc:spChg chg="add mod">
          <ac:chgData name="rodrigo retamal yermani" userId="e7a31d24f9119115" providerId="Windows Live" clId="Web-{3A98BDD5-1126-4FB1-832B-0551B858511D}" dt="2022-08-30T03:36:03.660" v="182"/>
          <ac:spMkLst>
            <pc:docMk/>
            <pc:sldMk cId="351541621" sldId="301"/>
            <ac:spMk id="2" creationId="{4DA1EDB6-58F9-8425-324C-01322E83841C}"/>
          </ac:spMkLst>
        </pc:spChg>
        <pc:picChg chg="add mod">
          <ac:chgData name="rodrigo retamal yermani" userId="e7a31d24f9119115" providerId="Windows Live" clId="Web-{3A98BDD5-1126-4FB1-832B-0551B858511D}" dt="2022-08-30T03:36:39.943" v="186" actId="1076"/>
          <ac:picMkLst>
            <pc:docMk/>
            <pc:sldMk cId="351541621" sldId="301"/>
            <ac:picMk id="3" creationId="{439AE041-1741-01EB-EF18-47528B89CB45}"/>
          </ac:picMkLst>
        </pc:picChg>
      </pc:sldChg>
      <pc:sldChg chg="addSp modSp new">
        <pc:chgData name="rodrigo retamal yermani" userId="e7a31d24f9119115" providerId="Windows Live" clId="Web-{3A98BDD5-1126-4FB1-832B-0551B858511D}" dt="2022-08-30T03:44:14.535" v="201" actId="1076"/>
        <pc:sldMkLst>
          <pc:docMk/>
          <pc:sldMk cId="54565718" sldId="302"/>
        </pc:sldMkLst>
        <pc:spChg chg="add mod">
          <ac:chgData name="rodrigo retamal yermani" userId="e7a31d24f9119115" providerId="Windows Live" clId="Web-{3A98BDD5-1126-4FB1-832B-0551B858511D}" dt="2022-08-30T03:43:49.815" v="196" actId="1076"/>
          <ac:spMkLst>
            <pc:docMk/>
            <pc:sldMk cId="54565718" sldId="302"/>
            <ac:spMk id="2" creationId="{98EC3BFB-FC6A-EA57-E4EF-BE59D526EC4C}"/>
          </ac:spMkLst>
        </pc:spChg>
        <pc:picChg chg="add mod">
          <ac:chgData name="rodrigo retamal yermani" userId="e7a31d24f9119115" providerId="Windows Live" clId="Web-{3A98BDD5-1126-4FB1-832B-0551B858511D}" dt="2022-08-30T03:44:14.535" v="201" actId="1076"/>
          <ac:picMkLst>
            <pc:docMk/>
            <pc:sldMk cId="54565718" sldId="302"/>
            <ac:picMk id="3" creationId="{E3E0B207-EB34-675E-76FA-414D777A8ADF}"/>
          </ac:picMkLst>
        </pc:picChg>
      </pc:sldChg>
      <pc:sldChg chg="addSp modSp new">
        <pc:chgData name="rodrigo retamal yermani" userId="e7a31d24f9119115" providerId="Windows Live" clId="Web-{3A98BDD5-1126-4FB1-832B-0551B858511D}" dt="2022-08-30T04:02:45.787" v="247" actId="1076"/>
        <pc:sldMkLst>
          <pc:docMk/>
          <pc:sldMk cId="2171873366" sldId="303"/>
        </pc:sldMkLst>
        <pc:spChg chg="add mod">
          <ac:chgData name="rodrigo retamal yermani" userId="e7a31d24f9119115" providerId="Windows Live" clId="Web-{3A98BDD5-1126-4FB1-832B-0551B858511D}" dt="2022-08-30T04:02:13.568" v="243"/>
          <ac:spMkLst>
            <pc:docMk/>
            <pc:sldMk cId="2171873366" sldId="303"/>
            <ac:spMk id="2" creationId="{E94ED216-2105-963E-3B1A-1277E1B25F6A}"/>
          </ac:spMkLst>
        </pc:spChg>
        <pc:picChg chg="add mod">
          <ac:chgData name="rodrigo retamal yermani" userId="e7a31d24f9119115" providerId="Windows Live" clId="Web-{3A98BDD5-1126-4FB1-832B-0551B858511D}" dt="2022-08-30T04:02:45.787" v="247" actId="1076"/>
          <ac:picMkLst>
            <pc:docMk/>
            <pc:sldMk cId="2171873366" sldId="303"/>
            <ac:picMk id="3" creationId="{78F2CFE1-13EE-8AD9-E332-94E238E4179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dondear rectángulo de esquina diagonal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/>
              <a:t>Haga clic para modificar el estilo de subtítulo del patrón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/>
          <a:p>
            <a:fld id="{7A847CFC-816F-41D0-AAC0-9BF4FEBC753E}" type="datetimeFigureOut">
              <a:rPr lang="es-ES" smtClean="0"/>
              <a:pPr/>
              <a:t>29/08/2022</a:t>
            </a:fld>
            <a:endParaRPr lang="es-ES"/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29/08/2022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29/08/2022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fourObj">
  <p:cSld name="Título y 4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595122-98CB-4F3B-BAF4-30B28DE98F9C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  <p:sp>
        <p:nvSpPr>
          <p:cNvPr id="9" name="8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29/08/2022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/>
          <a:p>
            <a:fld id="{7A847CFC-816F-41D0-AAC0-9BF4FEBC753E}" type="datetimeFigureOut">
              <a:rPr lang="es-ES" smtClean="0"/>
              <a:pPr/>
              <a:t>29/08/2022</a:t>
            </a:fld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/>
          <a:p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29/08/2022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9 Rectángulo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29/08/2022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29/08/2022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6 Rectángulo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29/08/2022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9" name="8 Marcador de fecha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/>
          <a:p>
            <a:fld id="{7A847CFC-816F-41D0-AAC0-9BF4FEBC753E}" type="datetimeFigureOut">
              <a:rPr lang="es-ES" smtClean="0"/>
              <a:pPr/>
              <a:t>29/08/2022</a:t>
            </a:fld>
            <a:endParaRPr lang="es-ES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1" name="10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/>
          <a:p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13" name="12 Marcador de posición de imagen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s-ES">
                <a:solidFill>
                  <a:schemeClr val="lt1"/>
                </a:solidFill>
                <a:latin typeface="+mn-lt"/>
                <a:ea typeface="+mn-ea"/>
                <a:cs typeface="+mn-cs"/>
              </a:rPr>
              <a:t>Haga clic en el icono para agregar una imagen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/>
          <a:p>
            <a:fld id="{7A847CFC-816F-41D0-AAC0-9BF4FEBC753E}" type="datetimeFigureOut">
              <a:rPr lang="es-ES" smtClean="0"/>
              <a:pPr/>
              <a:t>29/08/2022</a:t>
            </a:fld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/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dondear rectángulo de esquina diagonal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7A847CFC-816F-41D0-AAC0-9BF4FEBC753E}" type="datetimeFigureOut">
              <a:rPr lang="es-ES" smtClean="0"/>
              <a:pPr/>
              <a:t>29/08/2022</a:t>
            </a:fld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7" Type="http://schemas.openxmlformats.org/officeDocument/2006/relationships/image" Target="../media/image23.png"/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3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7" Type="http://schemas.openxmlformats.org/officeDocument/2006/relationships/image" Target="../media/image29.png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5" Type="http://schemas.openxmlformats.org/officeDocument/2006/relationships/image" Target="../media/image27.jpeg"/><Relationship Id="rId4" Type="http://schemas.openxmlformats.org/officeDocument/2006/relationships/hyperlink" Target="http://upload.wikimedia.org/wikipedia/commons/b/b7/Simeon_Poisson.jpg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2.png"/><Relationship Id="rId4" Type="http://schemas.openxmlformats.org/officeDocument/2006/relationships/image" Target="../media/image31.w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0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8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7" Type="http://schemas.openxmlformats.org/officeDocument/2006/relationships/image" Target="../media/image23.png"/><Relationship Id="rId2" Type="http://schemas.openxmlformats.org/officeDocument/2006/relationships/image" Target="../media/image46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3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2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3" Type="http://schemas.openxmlformats.org/officeDocument/2006/relationships/image" Target="../media/image57.wmf"/><Relationship Id="rId7" Type="http://schemas.openxmlformats.org/officeDocument/2006/relationships/image" Target="../media/image59.w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58.wmf"/><Relationship Id="rId4" Type="http://schemas.openxmlformats.org/officeDocument/2006/relationships/oleObject" Target="../embeddings/oleObject9.bin"/><Relationship Id="rId9" Type="http://schemas.openxmlformats.org/officeDocument/2006/relationships/image" Target="../media/image60.wmf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6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2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3.png"/><Relationship Id="rId2" Type="http://schemas.openxmlformats.org/officeDocument/2006/relationships/hyperlink" Target="http://upload.wikimedia.org/wikipedia/commons/2/21/Chi-square_distributionPDF.png" TargetMode="Externa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4.pn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wmf"/><Relationship Id="rId7" Type="http://schemas.openxmlformats.org/officeDocument/2006/relationships/image" Target="../media/image6.jpeg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eg"/><Relationship Id="rId3" Type="http://schemas.openxmlformats.org/officeDocument/2006/relationships/image" Target="../media/image12.wmf"/><Relationship Id="rId7" Type="http://schemas.openxmlformats.org/officeDocument/2006/relationships/image" Target="../media/image10.jpeg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Título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1404925"/>
          </a:xfrm>
        </p:spPr>
        <p:txBody>
          <a:bodyPr/>
          <a:lstStyle/>
          <a:p>
            <a:r>
              <a:rPr lang="es-CL"/>
              <a:t>Sesión 3</a:t>
            </a:r>
            <a:endParaRPr lang="es-CL" dirty="0"/>
          </a:p>
        </p:txBody>
      </p:sp>
      <p:sp>
        <p:nvSpPr>
          <p:cNvPr id="7" name="6 Subtítulo"/>
          <p:cNvSpPr>
            <a:spLocks noGrp="1"/>
          </p:cNvSpPr>
          <p:nvPr>
            <p:ph type="subTitle" idx="1"/>
          </p:nvPr>
        </p:nvSpPr>
        <p:spPr>
          <a:xfrm>
            <a:off x="571472" y="2928934"/>
            <a:ext cx="8062912" cy="2964670"/>
          </a:xfrm>
        </p:spPr>
        <p:txBody>
          <a:bodyPr>
            <a:normAutofit/>
          </a:bodyPr>
          <a:lstStyle/>
          <a:p>
            <a:r>
              <a:rPr lang="es-CL" dirty="0"/>
              <a:t>Distribuciones de probabilidades</a:t>
            </a:r>
          </a:p>
        </p:txBody>
      </p:sp>
      <p:sp>
        <p:nvSpPr>
          <p:cNvPr id="4" name="3 Rectángulo"/>
          <p:cNvSpPr/>
          <p:nvPr/>
        </p:nvSpPr>
        <p:spPr>
          <a:xfrm>
            <a:off x="642910" y="3643314"/>
            <a:ext cx="785818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i="1" dirty="0">
                <a:latin typeface="+mj-lt"/>
                <a:cs typeface="Arial" charset="0"/>
              </a:rPr>
              <a:t>Essentially, all models</a:t>
            </a:r>
            <a:r>
              <a:rPr lang="en-US" sz="2400" dirty="0">
                <a:latin typeface="+mj-lt"/>
                <a:cs typeface="Arial" charset="0"/>
              </a:rPr>
              <a:t> are wrong, </a:t>
            </a:r>
            <a:r>
              <a:rPr lang="en-US" sz="2400" i="1" dirty="0">
                <a:latin typeface="+mj-lt"/>
                <a:cs typeface="Arial" charset="0"/>
              </a:rPr>
              <a:t>but</a:t>
            </a:r>
            <a:r>
              <a:rPr lang="en-US" sz="2400" dirty="0">
                <a:latin typeface="+mj-lt"/>
                <a:cs typeface="Arial" charset="0"/>
              </a:rPr>
              <a:t> some are </a:t>
            </a:r>
            <a:r>
              <a:rPr lang="en-US" sz="2400" i="1" dirty="0">
                <a:latin typeface="+mj-lt"/>
                <a:cs typeface="Arial" charset="0"/>
              </a:rPr>
              <a:t>useful</a:t>
            </a:r>
            <a:r>
              <a:rPr lang="en-US" sz="2400" dirty="0">
                <a:latin typeface="+mj-lt"/>
                <a:cs typeface="Arial" charset="0"/>
              </a:rPr>
              <a:t>. </a:t>
            </a:r>
          </a:p>
          <a:p>
            <a:pPr algn="ctr"/>
            <a:endParaRPr lang="en-US" dirty="0">
              <a:latin typeface="+mj-lt"/>
              <a:cs typeface="Arial" charset="0"/>
            </a:endParaRPr>
          </a:p>
          <a:p>
            <a:pPr algn="ctr"/>
            <a:endParaRPr lang="en-US" dirty="0">
              <a:latin typeface="+mj-lt"/>
              <a:cs typeface="Arial" charset="0"/>
            </a:endParaRPr>
          </a:p>
          <a:p>
            <a:pPr algn="ctr"/>
            <a:endParaRPr lang="en-US" dirty="0">
              <a:latin typeface="+mj-lt"/>
              <a:cs typeface="Arial" charset="0"/>
            </a:endParaRPr>
          </a:p>
          <a:p>
            <a:pPr algn="ctr"/>
            <a:endParaRPr lang="en-US" dirty="0">
              <a:latin typeface="+mj-lt"/>
              <a:cs typeface="Arial" charset="0"/>
            </a:endParaRPr>
          </a:p>
          <a:p>
            <a:pPr algn="ctr"/>
            <a:endParaRPr lang="en-US" dirty="0">
              <a:latin typeface="+mj-lt"/>
              <a:cs typeface="Arial" charset="0"/>
            </a:endParaRPr>
          </a:p>
          <a:p>
            <a:pPr algn="ctr"/>
            <a:endParaRPr lang="en-US" dirty="0">
              <a:latin typeface="+mj-lt"/>
              <a:cs typeface="Arial" charset="0"/>
            </a:endParaRPr>
          </a:p>
          <a:p>
            <a:pPr algn="ctr"/>
            <a:endParaRPr lang="en-US" dirty="0">
              <a:latin typeface="+mj-lt"/>
              <a:cs typeface="Arial" charset="0"/>
            </a:endParaRPr>
          </a:p>
          <a:p>
            <a:pPr algn="ctr"/>
            <a:endParaRPr lang="en-US" dirty="0">
              <a:latin typeface="+mj-lt"/>
              <a:cs typeface="Arial" charset="0"/>
            </a:endParaRPr>
          </a:p>
          <a:p>
            <a:endParaRPr lang="en-US" sz="1200" dirty="0">
              <a:latin typeface="+mj-lt"/>
              <a:cs typeface="Arial" charset="0"/>
            </a:endParaRPr>
          </a:p>
          <a:p>
            <a:r>
              <a:rPr lang="en-US" sz="1200" dirty="0">
                <a:latin typeface="+mj-lt"/>
                <a:cs typeface="Arial" charset="0"/>
              </a:rPr>
              <a:t>Box, G. y Draper, N. (1987) Empirical Model-Building and Response Surfaces, John Wiley &amp; Sons.</a:t>
            </a:r>
            <a:endParaRPr lang="es-ES" sz="1200" dirty="0">
              <a:latin typeface="+mj-lt"/>
              <a:cs typeface="Arial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9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152400"/>
            <a:ext cx="4371975" cy="3200400"/>
          </a:xfrm>
          <a:noFill/>
        </p:spPr>
      </p:pic>
      <p:pic>
        <p:nvPicPr>
          <p:cNvPr id="39939" name="Picture 10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0" y="3505200"/>
            <a:ext cx="4340225" cy="3178175"/>
          </a:xfrm>
          <a:noFill/>
        </p:spPr>
      </p:pic>
      <p:grpSp>
        <p:nvGrpSpPr>
          <p:cNvPr id="19460" name="Group 4"/>
          <p:cNvGrpSpPr>
            <a:grpSpLocks noChangeAspect="1"/>
          </p:cNvGrpSpPr>
          <p:nvPr/>
        </p:nvGrpSpPr>
        <p:grpSpPr bwMode="auto">
          <a:xfrm>
            <a:off x="4648200" y="152400"/>
            <a:ext cx="4357688" cy="3189288"/>
            <a:chOff x="2928" y="96"/>
            <a:chExt cx="2745" cy="2009"/>
          </a:xfrm>
        </p:grpSpPr>
        <p:sp>
          <p:nvSpPr>
            <p:cNvPr id="19459" name="AutoShape 3"/>
            <p:cNvSpPr>
              <a:spLocks noChangeAspect="1" noChangeArrowheads="1" noTextEdit="1"/>
            </p:cNvSpPr>
            <p:nvPr/>
          </p:nvSpPr>
          <p:spPr bwMode="auto">
            <a:xfrm>
              <a:off x="2928" y="96"/>
              <a:ext cx="2745" cy="20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9461" name="Rectangle 5"/>
            <p:cNvSpPr>
              <a:spLocks noChangeArrowheads="1"/>
            </p:cNvSpPr>
            <p:nvPr/>
          </p:nvSpPr>
          <p:spPr bwMode="auto">
            <a:xfrm>
              <a:off x="2946" y="114"/>
              <a:ext cx="2703" cy="1967"/>
            </a:xfrm>
            <a:prstGeom prst="rect">
              <a:avLst/>
            </a:prstGeom>
            <a:solidFill>
              <a:srgbClr val="EAF2F3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9462" name="Rectangle 6"/>
            <p:cNvSpPr>
              <a:spLocks noChangeArrowheads="1"/>
            </p:cNvSpPr>
            <p:nvPr/>
          </p:nvSpPr>
          <p:spPr bwMode="auto">
            <a:xfrm>
              <a:off x="2946" y="114"/>
              <a:ext cx="2703" cy="1967"/>
            </a:xfrm>
            <a:prstGeom prst="rect">
              <a:avLst/>
            </a:prstGeom>
            <a:blipFill dpi="0" rotWithShape="0">
              <a:blip r:embed="rId4" cstate="print"/>
              <a:srcRect/>
              <a:tile tx="0" ty="0" sx="100000" sy="100000" flip="none" algn="tl"/>
            </a:blipFill>
            <a:ln w="6">
              <a:solidFill>
                <a:srgbClr val="EAF2F3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9463" name="Rectangle 7"/>
            <p:cNvSpPr>
              <a:spLocks noChangeArrowheads="1"/>
            </p:cNvSpPr>
            <p:nvPr/>
          </p:nvSpPr>
          <p:spPr bwMode="auto">
            <a:xfrm>
              <a:off x="3199" y="301"/>
              <a:ext cx="2377" cy="1514"/>
            </a:xfrm>
            <a:prstGeom prst="rect">
              <a:avLst/>
            </a:prstGeom>
            <a:blipFill dpi="0" rotWithShape="0">
              <a:blip r:embed="rId5" cstate="print"/>
              <a:srcRect/>
              <a:tile tx="0" ty="0" sx="100000" sy="100000" flip="none" algn="tl"/>
            </a:blipFill>
            <a:ln w="6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9464" name="Line 8"/>
            <p:cNvSpPr>
              <a:spLocks noChangeShapeType="1"/>
            </p:cNvSpPr>
            <p:nvPr/>
          </p:nvSpPr>
          <p:spPr bwMode="auto">
            <a:xfrm>
              <a:off x="3199" y="1809"/>
              <a:ext cx="2371" cy="1"/>
            </a:xfrm>
            <a:prstGeom prst="line">
              <a:avLst/>
            </a:prstGeom>
            <a:noFill/>
            <a:ln w="6">
              <a:solidFill>
                <a:srgbClr val="EAF2F3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9465" name="Line 9"/>
            <p:cNvSpPr>
              <a:spLocks noChangeShapeType="1"/>
            </p:cNvSpPr>
            <p:nvPr/>
          </p:nvSpPr>
          <p:spPr bwMode="auto">
            <a:xfrm>
              <a:off x="3199" y="1441"/>
              <a:ext cx="2371" cy="1"/>
            </a:xfrm>
            <a:prstGeom prst="line">
              <a:avLst/>
            </a:prstGeom>
            <a:noFill/>
            <a:ln w="6">
              <a:solidFill>
                <a:srgbClr val="EAF2F3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9466" name="Line 10"/>
            <p:cNvSpPr>
              <a:spLocks noChangeShapeType="1"/>
            </p:cNvSpPr>
            <p:nvPr/>
          </p:nvSpPr>
          <p:spPr bwMode="auto">
            <a:xfrm>
              <a:off x="3199" y="1079"/>
              <a:ext cx="2371" cy="1"/>
            </a:xfrm>
            <a:prstGeom prst="line">
              <a:avLst/>
            </a:prstGeom>
            <a:noFill/>
            <a:ln w="6">
              <a:solidFill>
                <a:srgbClr val="EAF2F3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9467" name="Line 11"/>
            <p:cNvSpPr>
              <a:spLocks noChangeShapeType="1"/>
            </p:cNvSpPr>
            <p:nvPr/>
          </p:nvSpPr>
          <p:spPr bwMode="auto">
            <a:xfrm>
              <a:off x="3199" y="711"/>
              <a:ext cx="2371" cy="1"/>
            </a:xfrm>
            <a:prstGeom prst="line">
              <a:avLst/>
            </a:prstGeom>
            <a:noFill/>
            <a:ln w="6">
              <a:solidFill>
                <a:srgbClr val="EAF2F3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9468" name="Line 12"/>
            <p:cNvSpPr>
              <a:spLocks noChangeShapeType="1"/>
            </p:cNvSpPr>
            <p:nvPr/>
          </p:nvSpPr>
          <p:spPr bwMode="auto">
            <a:xfrm>
              <a:off x="3199" y="343"/>
              <a:ext cx="2371" cy="1"/>
            </a:xfrm>
            <a:prstGeom prst="line">
              <a:avLst/>
            </a:prstGeom>
            <a:noFill/>
            <a:ln w="6">
              <a:solidFill>
                <a:srgbClr val="EAF2F3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9469" name="Rectangle 13"/>
            <p:cNvSpPr>
              <a:spLocks noChangeArrowheads="1"/>
            </p:cNvSpPr>
            <p:nvPr/>
          </p:nvSpPr>
          <p:spPr bwMode="auto">
            <a:xfrm>
              <a:off x="3423" y="1737"/>
              <a:ext cx="356" cy="78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9470" name="Rectangle 14"/>
            <p:cNvSpPr>
              <a:spLocks noChangeArrowheads="1"/>
            </p:cNvSpPr>
            <p:nvPr/>
          </p:nvSpPr>
          <p:spPr bwMode="auto">
            <a:xfrm>
              <a:off x="3773" y="1592"/>
              <a:ext cx="356" cy="223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9471" name="Rectangle 15"/>
            <p:cNvSpPr>
              <a:spLocks noChangeArrowheads="1"/>
            </p:cNvSpPr>
            <p:nvPr/>
          </p:nvSpPr>
          <p:spPr bwMode="auto">
            <a:xfrm>
              <a:off x="4123" y="1188"/>
              <a:ext cx="355" cy="627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9472" name="Rectangle 16"/>
            <p:cNvSpPr>
              <a:spLocks noChangeArrowheads="1"/>
            </p:cNvSpPr>
            <p:nvPr/>
          </p:nvSpPr>
          <p:spPr bwMode="auto">
            <a:xfrm>
              <a:off x="4472" y="711"/>
              <a:ext cx="356" cy="1104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9473" name="Rectangle 17"/>
            <p:cNvSpPr>
              <a:spLocks noChangeArrowheads="1"/>
            </p:cNvSpPr>
            <p:nvPr/>
          </p:nvSpPr>
          <p:spPr bwMode="auto">
            <a:xfrm>
              <a:off x="4828" y="530"/>
              <a:ext cx="356" cy="1285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9474" name="Rectangle 18"/>
            <p:cNvSpPr>
              <a:spLocks noChangeArrowheads="1"/>
            </p:cNvSpPr>
            <p:nvPr/>
          </p:nvSpPr>
          <p:spPr bwMode="auto">
            <a:xfrm>
              <a:off x="5178" y="1441"/>
              <a:ext cx="356" cy="374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9475" name="Line 19"/>
            <p:cNvSpPr>
              <a:spLocks noChangeShapeType="1"/>
            </p:cNvSpPr>
            <p:nvPr/>
          </p:nvSpPr>
          <p:spPr bwMode="auto">
            <a:xfrm flipV="1">
              <a:off x="3199" y="301"/>
              <a:ext cx="1" cy="150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9476" name="Line 20"/>
            <p:cNvSpPr>
              <a:spLocks noChangeShapeType="1"/>
            </p:cNvSpPr>
            <p:nvPr/>
          </p:nvSpPr>
          <p:spPr bwMode="auto">
            <a:xfrm flipH="1">
              <a:off x="3175" y="1809"/>
              <a:ext cx="24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9477" name="Rectangle 21"/>
            <p:cNvSpPr>
              <a:spLocks noChangeArrowheads="1"/>
            </p:cNvSpPr>
            <p:nvPr/>
          </p:nvSpPr>
          <p:spPr bwMode="auto">
            <a:xfrm rot="16200000">
              <a:off x="3092" y="1753"/>
              <a:ext cx="72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0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478" name="Line 22"/>
            <p:cNvSpPr>
              <a:spLocks noChangeShapeType="1"/>
            </p:cNvSpPr>
            <p:nvPr/>
          </p:nvSpPr>
          <p:spPr bwMode="auto">
            <a:xfrm flipH="1">
              <a:off x="3175" y="1441"/>
              <a:ext cx="24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9479" name="Rectangle 23"/>
            <p:cNvSpPr>
              <a:spLocks noChangeArrowheads="1"/>
            </p:cNvSpPr>
            <p:nvPr/>
          </p:nvSpPr>
          <p:spPr bwMode="auto">
            <a:xfrm rot="16200000">
              <a:off x="3071" y="1385"/>
              <a:ext cx="114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10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480" name="Line 24"/>
            <p:cNvSpPr>
              <a:spLocks noChangeShapeType="1"/>
            </p:cNvSpPr>
            <p:nvPr/>
          </p:nvSpPr>
          <p:spPr bwMode="auto">
            <a:xfrm flipH="1">
              <a:off x="3175" y="1079"/>
              <a:ext cx="24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9481" name="Rectangle 25"/>
            <p:cNvSpPr>
              <a:spLocks noChangeArrowheads="1"/>
            </p:cNvSpPr>
            <p:nvPr/>
          </p:nvSpPr>
          <p:spPr bwMode="auto">
            <a:xfrm rot="16200000">
              <a:off x="3071" y="1023"/>
              <a:ext cx="114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20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482" name="Line 26"/>
            <p:cNvSpPr>
              <a:spLocks noChangeShapeType="1"/>
            </p:cNvSpPr>
            <p:nvPr/>
          </p:nvSpPr>
          <p:spPr bwMode="auto">
            <a:xfrm flipH="1">
              <a:off x="3175" y="711"/>
              <a:ext cx="24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9483" name="Rectangle 27"/>
            <p:cNvSpPr>
              <a:spLocks noChangeArrowheads="1"/>
            </p:cNvSpPr>
            <p:nvPr/>
          </p:nvSpPr>
          <p:spPr bwMode="auto">
            <a:xfrm rot="16200000">
              <a:off x="3071" y="655"/>
              <a:ext cx="114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30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484" name="Line 28"/>
            <p:cNvSpPr>
              <a:spLocks noChangeShapeType="1"/>
            </p:cNvSpPr>
            <p:nvPr/>
          </p:nvSpPr>
          <p:spPr bwMode="auto">
            <a:xfrm flipH="1">
              <a:off x="3175" y="343"/>
              <a:ext cx="24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9485" name="Rectangle 29"/>
            <p:cNvSpPr>
              <a:spLocks noChangeArrowheads="1"/>
            </p:cNvSpPr>
            <p:nvPr/>
          </p:nvSpPr>
          <p:spPr bwMode="auto">
            <a:xfrm rot="16200000">
              <a:off x="3071" y="287"/>
              <a:ext cx="114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40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486" name="Rectangle 30"/>
            <p:cNvSpPr>
              <a:spLocks noChangeArrowheads="1"/>
            </p:cNvSpPr>
            <p:nvPr/>
          </p:nvSpPr>
          <p:spPr bwMode="auto">
            <a:xfrm rot="16200000">
              <a:off x="2875" y="999"/>
              <a:ext cx="386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Porcentaje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487" name="Line 31"/>
            <p:cNvSpPr>
              <a:spLocks noChangeShapeType="1"/>
            </p:cNvSpPr>
            <p:nvPr/>
          </p:nvSpPr>
          <p:spPr bwMode="auto">
            <a:xfrm>
              <a:off x="3199" y="1809"/>
              <a:ext cx="2371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9488" name="Line 32"/>
            <p:cNvSpPr>
              <a:spLocks noChangeShapeType="1"/>
            </p:cNvSpPr>
            <p:nvPr/>
          </p:nvSpPr>
          <p:spPr bwMode="auto">
            <a:xfrm>
              <a:off x="3248" y="1809"/>
              <a:ext cx="1" cy="3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9489" name="Rectangle 33"/>
            <p:cNvSpPr>
              <a:spLocks noChangeArrowheads="1"/>
            </p:cNvSpPr>
            <p:nvPr/>
          </p:nvSpPr>
          <p:spPr bwMode="auto">
            <a:xfrm>
              <a:off x="3212" y="1852"/>
              <a:ext cx="72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4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490" name="Line 34"/>
            <p:cNvSpPr>
              <a:spLocks noChangeShapeType="1"/>
            </p:cNvSpPr>
            <p:nvPr/>
          </p:nvSpPr>
          <p:spPr bwMode="auto">
            <a:xfrm>
              <a:off x="3948" y="1809"/>
              <a:ext cx="1" cy="3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9491" name="Rectangle 35"/>
            <p:cNvSpPr>
              <a:spLocks noChangeArrowheads="1"/>
            </p:cNvSpPr>
            <p:nvPr/>
          </p:nvSpPr>
          <p:spPr bwMode="auto">
            <a:xfrm>
              <a:off x="3912" y="1852"/>
              <a:ext cx="72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6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492" name="Line 36"/>
            <p:cNvSpPr>
              <a:spLocks noChangeShapeType="1"/>
            </p:cNvSpPr>
            <p:nvPr/>
          </p:nvSpPr>
          <p:spPr bwMode="auto">
            <a:xfrm>
              <a:off x="4653" y="1809"/>
              <a:ext cx="1" cy="3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9493" name="Rectangle 37"/>
            <p:cNvSpPr>
              <a:spLocks noChangeArrowheads="1"/>
            </p:cNvSpPr>
            <p:nvPr/>
          </p:nvSpPr>
          <p:spPr bwMode="auto">
            <a:xfrm>
              <a:off x="4617" y="1852"/>
              <a:ext cx="72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8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494" name="Line 38"/>
            <p:cNvSpPr>
              <a:spLocks noChangeShapeType="1"/>
            </p:cNvSpPr>
            <p:nvPr/>
          </p:nvSpPr>
          <p:spPr bwMode="auto">
            <a:xfrm>
              <a:off x="5353" y="1809"/>
              <a:ext cx="1" cy="3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9495" name="Rectangle 39"/>
            <p:cNvSpPr>
              <a:spLocks noChangeArrowheads="1"/>
            </p:cNvSpPr>
            <p:nvPr/>
          </p:nvSpPr>
          <p:spPr bwMode="auto">
            <a:xfrm>
              <a:off x="5296" y="1852"/>
              <a:ext cx="114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10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496" name="Rectangle 40"/>
            <p:cNvSpPr>
              <a:spLocks noChangeArrowheads="1"/>
            </p:cNvSpPr>
            <p:nvPr/>
          </p:nvSpPr>
          <p:spPr bwMode="auto">
            <a:xfrm>
              <a:off x="4358" y="1912"/>
              <a:ext cx="60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x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497" name="Rectangle 41"/>
            <p:cNvSpPr>
              <a:spLocks noChangeArrowheads="1"/>
            </p:cNvSpPr>
            <p:nvPr/>
          </p:nvSpPr>
          <p:spPr bwMode="auto">
            <a:xfrm>
              <a:off x="3426" y="181"/>
              <a:ext cx="192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1200" b="0" i="0" u="none" strike="noStrike" cap="none" normalizeH="0" baseline="0" dirty="0">
                  <a:ln>
                    <a:noFill/>
                  </a:ln>
                  <a:solidFill>
                    <a:srgbClr val="1E2D53"/>
                  </a:solidFill>
                  <a:effectLst/>
                  <a:latin typeface="Arial" pitchFamily="34" charset="0"/>
                  <a:cs typeface="Arial" pitchFamily="34" charset="0"/>
                </a:rPr>
                <a:t>100 observaciones </a:t>
              </a:r>
              <a:r>
                <a:rPr kumimoji="0" lang="es-CL" sz="1200" b="0" i="0" u="none" strike="noStrike" cap="none" normalizeH="0" baseline="0" dirty="0" err="1">
                  <a:ln>
                    <a:noFill/>
                  </a:ln>
                  <a:solidFill>
                    <a:srgbClr val="1E2D53"/>
                  </a:solidFill>
                  <a:effectLst/>
                  <a:latin typeface="Arial" pitchFamily="34" charset="0"/>
                  <a:cs typeface="Arial" pitchFamily="34" charset="0"/>
                </a:rPr>
                <a:t>Binomial</a:t>
              </a:r>
              <a:r>
                <a:rPr kumimoji="0" lang="es-CL" sz="1200" b="0" i="0" u="none" strike="noStrike" cap="none" normalizeH="0" baseline="0" dirty="0">
                  <a:ln>
                    <a:noFill/>
                  </a:ln>
                  <a:solidFill>
                    <a:srgbClr val="1E2D53"/>
                  </a:solidFill>
                  <a:effectLst/>
                  <a:latin typeface="Arial" pitchFamily="34" charset="0"/>
                  <a:cs typeface="Arial" pitchFamily="34" charset="0"/>
                </a:rPr>
                <a:t> n = 10 y pi = 0.8</a:t>
              </a:r>
              <a:endParaRPr kumimoji="0" lang="es-C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9500" name="Group 44"/>
          <p:cNvGrpSpPr>
            <a:grpSpLocks noChangeAspect="1"/>
          </p:cNvGrpSpPr>
          <p:nvPr/>
        </p:nvGrpSpPr>
        <p:grpSpPr bwMode="auto">
          <a:xfrm>
            <a:off x="4667250" y="3505200"/>
            <a:ext cx="4340225" cy="3178175"/>
            <a:chOff x="2940" y="2208"/>
            <a:chExt cx="2734" cy="2002"/>
          </a:xfrm>
        </p:grpSpPr>
        <p:sp>
          <p:nvSpPr>
            <p:cNvPr id="19499" name="AutoShape 43"/>
            <p:cNvSpPr>
              <a:spLocks noChangeAspect="1" noChangeArrowheads="1" noTextEdit="1"/>
            </p:cNvSpPr>
            <p:nvPr/>
          </p:nvSpPr>
          <p:spPr bwMode="auto">
            <a:xfrm>
              <a:off x="2940" y="2208"/>
              <a:ext cx="2734" cy="20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9501" name="Rectangle 45"/>
            <p:cNvSpPr>
              <a:spLocks noChangeArrowheads="1"/>
            </p:cNvSpPr>
            <p:nvPr/>
          </p:nvSpPr>
          <p:spPr bwMode="auto">
            <a:xfrm>
              <a:off x="2958" y="2226"/>
              <a:ext cx="2692" cy="1960"/>
            </a:xfrm>
            <a:prstGeom prst="rect">
              <a:avLst/>
            </a:prstGeom>
            <a:solidFill>
              <a:srgbClr val="EAF2F3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9502" name="Rectangle 46"/>
            <p:cNvSpPr>
              <a:spLocks noChangeArrowheads="1"/>
            </p:cNvSpPr>
            <p:nvPr/>
          </p:nvSpPr>
          <p:spPr bwMode="auto">
            <a:xfrm>
              <a:off x="2958" y="2226"/>
              <a:ext cx="2692" cy="1960"/>
            </a:xfrm>
            <a:prstGeom prst="rect">
              <a:avLst/>
            </a:prstGeom>
            <a:blipFill dpi="0" rotWithShape="0">
              <a:blip r:embed="rId4" cstate="print"/>
              <a:srcRect/>
              <a:tile tx="0" ty="0" sx="100000" sy="100000" flip="none" algn="tl"/>
            </a:blipFill>
            <a:ln w="6">
              <a:solidFill>
                <a:srgbClr val="EAF2F3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9503" name="Rectangle 47"/>
            <p:cNvSpPr>
              <a:spLocks noChangeArrowheads="1"/>
            </p:cNvSpPr>
            <p:nvPr/>
          </p:nvSpPr>
          <p:spPr bwMode="auto">
            <a:xfrm>
              <a:off x="3216" y="2412"/>
              <a:ext cx="2362" cy="1509"/>
            </a:xfrm>
            <a:prstGeom prst="rect">
              <a:avLst/>
            </a:prstGeom>
            <a:blipFill dpi="0" rotWithShape="0">
              <a:blip r:embed="rId5" cstate="print"/>
              <a:srcRect/>
              <a:tile tx="0" ty="0" sx="100000" sy="100000" flip="none" algn="tl"/>
            </a:blipFill>
            <a:ln w="6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9504" name="Line 48"/>
            <p:cNvSpPr>
              <a:spLocks noChangeShapeType="1"/>
            </p:cNvSpPr>
            <p:nvPr/>
          </p:nvSpPr>
          <p:spPr bwMode="auto">
            <a:xfrm>
              <a:off x="3216" y="3915"/>
              <a:ext cx="2356" cy="1"/>
            </a:xfrm>
            <a:prstGeom prst="line">
              <a:avLst/>
            </a:prstGeom>
            <a:noFill/>
            <a:ln w="6">
              <a:solidFill>
                <a:srgbClr val="EAF2F3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9505" name="Line 49"/>
            <p:cNvSpPr>
              <a:spLocks noChangeShapeType="1"/>
            </p:cNvSpPr>
            <p:nvPr/>
          </p:nvSpPr>
          <p:spPr bwMode="auto">
            <a:xfrm>
              <a:off x="3216" y="3567"/>
              <a:ext cx="2356" cy="1"/>
            </a:xfrm>
            <a:prstGeom prst="line">
              <a:avLst/>
            </a:prstGeom>
            <a:noFill/>
            <a:ln w="6">
              <a:solidFill>
                <a:srgbClr val="EAF2F3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9506" name="Line 50"/>
            <p:cNvSpPr>
              <a:spLocks noChangeShapeType="1"/>
            </p:cNvSpPr>
            <p:nvPr/>
          </p:nvSpPr>
          <p:spPr bwMode="auto">
            <a:xfrm>
              <a:off x="3216" y="3224"/>
              <a:ext cx="2356" cy="1"/>
            </a:xfrm>
            <a:prstGeom prst="line">
              <a:avLst/>
            </a:prstGeom>
            <a:noFill/>
            <a:ln w="6">
              <a:solidFill>
                <a:srgbClr val="EAF2F3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9507" name="Line 51"/>
            <p:cNvSpPr>
              <a:spLocks noChangeShapeType="1"/>
            </p:cNvSpPr>
            <p:nvPr/>
          </p:nvSpPr>
          <p:spPr bwMode="auto">
            <a:xfrm>
              <a:off x="3216" y="2875"/>
              <a:ext cx="2356" cy="1"/>
            </a:xfrm>
            <a:prstGeom prst="line">
              <a:avLst/>
            </a:prstGeom>
            <a:noFill/>
            <a:ln w="6">
              <a:solidFill>
                <a:srgbClr val="EAF2F3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9508" name="Line 52"/>
            <p:cNvSpPr>
              <a:spLocks noChangeShapeType="1"/>
            </p:cNvSpPr>
            <p:nvPr/>
          </p:nvSpPr>
          <p:spPr bwMode="auto">
            <a:xfrm>
              <a:off x="3216" y="2527"/>
              <a:ext cx="2356" cy="1"/>
            </a:xfrm>
            <a:prstGeom prst="line">
              <a:avLst/>
            </a:prstGeom>
            <a:noFill/>
            <a:ln w="6">
              <a:solidFill>
                <a:srgbClr val="EAF2F3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9509" name="Rectangle 53"/>
            <p:cNvSpPr>
              <a:spLocks noChangeArrowheads="1"/>
            </p:cNvSpPr>
            <p:nvPr/>
          </p:nvSpPr>
          <p:spPr bwMode="auto">
            <a:xfrm>
              <a:off x="3469" y="3741"/>
              <a:ext cx="414" cy="180"/>
            </a:xfrm>
            <a:prstGeom prst="rect">
              <a:avLst/>
            </a:prstGeom>
            <a:blipFill dpi="0" rotWithShape="0">
              <a:blip r:embed="rId7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9510" name="Rectangle 54"/>
            <p:cNvSpPr>
              <a:spLocks noChangeArrowheads="1"/>
            </p:cNvSpPr>
            <p:nvPr/>
          </p:nvSpPr>
          <p:spPr bwMode="auto">
            <a:xfrm>
              <a:off x="3877" y="3254"/>
              <a:ext cx="421" cy="667"/>
            </a:xfrm>
            <a:prstGeom prst="rect">
              <a:avLst/>
            </a:prstGeom>
            <a:blipFill dpi="0" rotWithShape="0">
              <a:blip r:embed="rId7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9511" name="Rectangle 55"/>
            <p:cNvSpPr>
              <a:spLocks noChangeArrowheads="1"/>
            </p:cNvSpPr>
            <p:nvPr/>
          </p:nvSpPr>
          <p:spPr bwMode="auto">
            <a:xfrm>
              <a:off x="4292" y="2454"/>
              <a:ext cx="415" cy="1467"/>
            </a:xfrm>
            <a:prstGeom prst="rect">
              <a:avLst/>
            </a:prstGeom>
            <a:blipFill dpi="0" rotWithShape="0">
              <a:blip r:embed="rId7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9512" name="Rectangle 56"/>
            <p:cNvSpPr>
              <a:spLocks noChangeArrowheads="1"/>
            </p:cNvSpPr>
            <p:nvPr/>
          </p:nvSpPr>
          <p:spPr bwMode="auto">
            <a:xfrm>
              <a:off x="4707" y="3014"/>
              <a:ext cx="420" cy="907"/>
            </a:xfrm>
            <a:prstGeom prst="rect">
              <a:avLst/>
            </a:prstGeom>
            <a:blipFill dpi="0" rotWithShape="0">
              <a:blip r:embed="rId7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9513" name="Rectangle 57"/>
            <p:cNvSpPr>
              <a:spLocks noChangeArrowheads="1"/>
            </p:cNvSpPr>
            <p:nvPr/>
          </p:nvSpPr>
          <p:spPr bwMode="auto">
            <a:xfrm>
              <a:off x="5121" y="3639"/>
              <a:ext cx="415" cy="282"/>
            </a:xfrm>
            <a:prstGeom prst="rect">
              <a:avLst/>
            </a:prstGeom>
            <a:blipFill dpi="0" rotWithShape="0">
              <a:blip r:embed="rId7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9514" name="Line 58"/>
            <p:cNvSpPr>
              <a:spLocks noChangeShapeType="1"/>
            </p:cNvSpPr>
            <p:nvPr/>
          </p:nvSpPr>
          <p:spPr bwMode="auto">
            <a:xfrm flipV="1">
              <a:off x="3216" y="2412"/>
              <a:ext cx="1" cy="1503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9515" name="Line 59"/>
            <p:cNvSpPr>
              <a:spLocks noChangeShapeType="1"/>
            </p:cNvSpPr>
            <p:nvPr/>
          </p:nvSpPr>
          <p:spPr bwMode="auto">
            <a:xfrm flipH="1">
              <a:off x="3186" y="3915"/>
              <a:ext cx="30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9516" name="Rectangle 60"/>
            <p:cNvSpPr>
              <a:spLocks noChangeArrowheads="1"/>
            </p:cNvSpPr>
            <p:nvPr/>
          </p:nvSpPr>
          <p:spPr bwMode="auto">
            <a:xfrm rot="16200000">
              <a:off x="3108" y="3861"/>
              <a:ext cx="72" cy="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0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517" name="Line 61"/>
            <p:cNvSpPr>
              <a:spLocks noChangeShapeType="1"/>
            </p:cNvSpPr>
            <p:nvPr/>
          </p:nvSpPr>
          <p:spPr bwMode="auto">
            <a:xfrm flipH="1">
              <a:off x="3186" y="3567"/>
              <a:ext cx="30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9518" name="Rectangle 62"/>
            <p:cNvSpPr>
              <a:spLocks noChangeArrowheads="1"/>
            </p:cNvSpPr>
            <p:nvPr/>
          </p:nvSpPr>
          <p:spPr bwMode="auto">
            <a:xfrm rot="16200000">
              <a:off x="3087" y="3512"/>
              <a:ext cx="114" cy="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10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519" name="Line 63"/>
            <p:cNvSpPr>
              <a:spLocks noChangeShapeType="1"/>
            </p:cNvSpPr>
            <p:nvPr/>
          </p:nvSpPr>
          <p:spPr bwMode="auto">
            <a:xfrm flipH="1">
              <a:off x="3186" y="3224"/>
              <a:ext cx="30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9520" name="Rectangle 64"/>
            <p:cNvSpPr>
              <a:spLocks noChangeArrowheads="1"/>
            </p:cNvSpPr>
            <p:nvPr/>
          </p:nvSpPr>
          <p:spPr bwMode="auto">
            <a:xfrm rot="16200000">
              <a:off x="3087" y="3169"/>
              <a:ext cx="114" cy="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20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521" name="Line 65"/>
            <p:cNvSpPr>
              <a:spLocks noChangeShapeType="1"/>
            </p:cNvSpPr>
            <p:nvPr/>
          </p:nvSpPr>
          <p:spPr bwMode="auto">
            <a:xfrm flipH="1">
              <a:off x="3186" y="2875"/>
              <a:ext cx="30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9522" name="Rectangle 66"/>
            <p:cNvSpPr>
              <a:spLocks noChangeArrowheads="1"/>
            </p:cNvSpPr>
            <p:nvPr/>
          </p:nvSpPr>
          <p:spPr bwMode="auto">
            <a:xfrm rot="16200000">
              <a:off x="3087" y="2820"/>
              <a:ext cx="114" cy="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30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523" name="Line 67"/>
            <p:cNvSpPr>
              <a:spLocks noChangeShapeType="1"/>
            </p:cNvSpPr>
            <p:nvPr/>
          </p:nvSpPr>
          <p:spPr bwMode="auto">
            <a:xfrm flipH="1">
              <a:off x="3186" y="2527"/>
              <a:ext cx="30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9524" name="Rectangle 68"/>
            <p:cNvSpPr>
              <a:spLocks noChangeArrowheads="1"/>
            </p:cNvSpPr>
            <p:nvPr/>
          </p:nvSpPr>
          <p:spPr bwMode="auto">
            <a:xfrm rot="16200000">
              <a:off x="3087" y="2472"/>
              <a:ext cx="114" cy="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40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525" name="Rectangle 69"/>
            <p:cNvSpPr>
              <a:spLocks noChangeArrowheads="1"/>
            </p:cNvSpPr>
            <p:nvPr/>
          </p:nvSpPr>
          <p:spPr bwMode="auto">
            <a:xfrm rot="16200000">
              <a:off x="2886" y="3109"/>
              <a:ext cx="384" cy="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Porcentaje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526" name="Line 70"/>
            <p:cNvSpPr>
              <a:spLocks noChangeShapeType="1"/>
            </p:cNvSpPr>
            <p:nvPr/>
          </p:nvSpPr>
          <p:spPr bwMode="auto">
            <a:xfrm>
              <a:off x="3216" y="3915"/>
              <a:ext cx="235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9527" name="Line 71"/>
            <p:cNvSpPr>
              <a:spLocks noChangeShapeType="1"/>
            </p:cNvSpPr>
            <p:nvPr/>
          </p:nvSpPr>
          <p:spPr bwMode="auto">
            <a:xfrm>
              <a:off x="3258" y="3915"/>
              <a:ext cx="1" cy="30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9528" name="Rectangle 72"/>
            <p:cNvSpPr>
              <a:spLocks noChangeArrowheads="1"/>
            </p:cNvSpPr>
            <p:nvPr/>
          </p:nvSpPr>
          <p:spPr bwMode="auto">
            <a:xfrm>
              <a:off x="3222" y="3957"/>
              <a:ext cx="72" cy="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0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529" name="Line 73"/>
            <p:cNvSpPr>
              <a:spLocks noChangeShapeType="1"/>
            </p:cNvSpPr>
            <p:nvPr/>
          </p:nvSpPr>
          <p:spPr bwMode="auto">
            <a:xfrm>
              <a:off x="3673" y="3915"/>
              <a:ext cx="1" cy="30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9530" name="Rectangle 74"/>
            <p:cNvSpPr>
              <a:spLocks noChangeArrowheads="1"/>
            </p:cNvSpPr>
            <p:nvPr/>
          </p:nvSpPr>
          <p:spPr bwMode="auto">
            <a:xfrm>
              <a:off x="3637" y="3957"/>
              <a:ext cx="72" cy="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531" name="Line 75"/>
            <p:cNvSpPr>
              <a:spLocks noChangeShapeType="1"/>
            </p:cNvSpPr>
            <p:nvPr/>
          </p:nvSpPr>
          <p:spPr bwMode="auto">
            <a:xfrm>
              <a:off x="4088" y="3915"/>
              <a:ext cx="1" cy="30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9532" name="Rectangle 76"/>
            <p:cNvSpPr>
              <a:spLocks noChangeArrowheads="1"/>
            </p:cNvSpPr>
            <p:nvPr/>
          </p:nvSpPr>
          <p:spPr bwMode="auto">
            <a:xfrm>
              <a:off x="4052" y="3957"/>
              <a:ext cx="72" cy="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533" name="Line 77"/>
            <p:cNvSpPr>
              <a:spLocks noChangeShapeType="1"/>
            </p:cNvSpPr>
            <p:nvPr/>
          </p:nvSpPr>
          <p:spPr bwMode="auto">
            <a:xfrm>
              <a:off x="4496" y="3915"/>
              <a:ext cx="1" cy="30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9534" name="Rectangle 78"/>
            <p:cNvSpPr>
              <a:spLocks noChangeArrowheads="1"/>
            </p:cNvSpPr>
            <p:nvPr/>
          </p:nvSpPr>
          <p:spPr bwMode="auto">
            <a:xfrm>
              <a:off x="4460" y="3957"/>
              <a:ext cx="72" cy="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535" name="Line 79"/>
            <p:cNvSpPr>
              <a:spLocks noChangeShapeType="1"/>
            </p:cNvSpPr>
            <p:nvPr/>
          </p:nvSpPr>
          <p:spPr bwMode="auto">
            <a:xfrm>
              <a:off x="4911" y="3915"/>
              <a:ext cx="1" cy="30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9536" name="Rectangle 80"/>
            <p:cNvSpPr>
              <a:spLocks noChangeArrowheads="1"/>
            </p:cNvSpPr>
            <p:nvPr/>
          </p:nvSpPr>
          <p:spPr bwMode="auto">
            <a:xfrm>
              <a:off x="4875" y="3957"/>
              <a:ext cx="72" cy="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4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537" name="Line 81"/>
            <p:cNvSpPr>
              <a:spLocks noChangeShapeType="1"/>
            </p:cNvSpPr>
            <p:nvPr/>
          </p:nvSpPr>
          <p:spPr bwMode="auto">
            <a:xfrm>
              <a:off x="5325" y="3915"/>
              <a:ext cx="1" cy="30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9538" name="Rectangle 82"/>
            <p:cNvSpPr>
              <a:spLocks noChangeArrowheads="1"/>
            </p:cNvSpPr>
            <p:nvPr/>
          </p:nvSpPr>
          <p:spPr bwMode="auto">
            <a:xfrm>
              <a:off x="5289" y="3957"/>
              <a:ext cx="72" cy="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5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539" name="Rectangle 83"/>
            <p:cNvSpPr>
              <a:spLocks noChangeArrowheads="1"/>
            </p:cNvSpPr>
            <p:nvPr/>
          </p:nvSpPr>
          <p:spPr bwMode="auto">
            <a:xfrm>
              <a:off x="4364" y="4018"/>
              <a:ext cx="60" cy="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x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540" name="Rectangle 84"/>
            <p:cNvSpPr>
              <a:spLocks noChangeArrowheads="1"/>
            </p:cNvSpPr>
            <p:nvPr/>
          </p:nvSpPr>
          <p:spPr bwMode="auto">
            <a:xfrm>
              <a:off x="3435" y="2292"/>
              <a:ext cx="1875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1200" b="0" i="0" u="none" strike="noStrike" cap="none" normalizeH="0" baseline="0" dirty="0">
                  <a:ln>
                    <a:noFill/>
                  </a:ln>
                  <a:solidFill>
                    <a:srgbClr val="1E2D53"/>
                  </a:solidFill>
                  <a:effectLst/>
                  <a:latin typeface="Arial" pitchFamily="34" charset="0"/>
                  <a:cs typeface="Arial" pitchFamily="34" charset="0"/>
                </a:rPr>
                <a:t>100 observaciones </a:t>
              </a:r>
              <a:r>
                <a:rPr kumimoji="0" lang="es-CL" sz="1200" b="0" i="0" u="none" strike="noStrike" cap="none" normalizeH="0" baseline="0" dirty="0" err="1">
                  <a:ln>
                    <a:noFill/>
                  </a:ln>
                  <a:solidFill>
                    <a:srgbClr val="1E2D53"/>
                  </a:solidFill>
                  <a:effectLst/>
                  <a:latin typeface="Arial" pitchFamily="34" charset="0"/>
                  <a:cs typeface="Arial" pitchFamily="34" charset="0"/>
                </a:rPr>
                <a:t>Binomial</a:t>
              </a:r>
              <a:r>
                <a:rPr kumimoji="0" lang="es-CL" sz="1200" b="0" i="0" u="none" strike="noStrike" cap="none" normalizeH="0" baseline="0" dirty="0">
                  <a:ln>
                    <a:noFill/>
                  </a:ln>
                  <a:solidFill>
                    <a:srgbClr val="1E2D53"/>
                  </a:solidFill>
                  <a:effectLst/>
                  <a:latin typeface="Arial" pitchFamily="34" charset="0"/>
                  <a:cs typeface="Arial" pitchFamily="34" charset="0"/>
                </a:rPr>
                <a:t> n = 5 y pi = 0.6</a:t>
              </a:r>
              <a:endParaRPr kumimoji="0" lang="es-C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9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152400"/>
            <a:ext cx="4371975" cy="3200400"/>
          </a:xfrm>
          <a:noFill/>
        </p:spPr>
      </p:pic>
      <p:pic>
        <p:nvPicPr>
          <p:cNvPr id="40963" name="Picture 12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0" y="3482975"/>
            <a:ext cx="4343400" cy="3124200"/>
          </a:xfrm>
          <a:noFill/>
        </p:spPr>
      </p:pic>
      <p:grpSp>
        <p:nvGrpSpPr>
          <p:cNvPr id="20484" name="Group 4"/>
          <p:cNvGrpSpPr>
            <a:grpSpLocks noChangeAspect="1"/>
          </p:cNvGrpSpPr>
          <p:nvPr/>
        </p:nvGrpSpPr>
        <p:grpSpPr bwMode="auto">
          <a:xfrm>
            <a:off x="4633913" y="152400"/>
            <a:ext cx="4371975" cy="3200400"/>
            <a:chOff x="2919" y="96"/>
            <a:chExt cx="2754" cy="2016"/>
          </a:xfrm>
        </p:grpSpPr>
        <p:sp>
          <p:nvSpPr>
            <p:cNvPr id="20483" name="AutoShape 3"/>
            <p:cNvSpPr>
              <a:spLocks noChangeAspect="1" noChangeArrowheads="1" noTextEdit="1"/>
            </p:cNvSpPr>
            <p:nvPr/>
          </p:nvSpPr>
          <p:spPr bwMode="auto">
            <a:xfrm>
              <a:off x="2919" y="96"/>
              <a:ext cx="2754" cy="20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485" name="Rectangle 5"/>
            <p:cNvSpPr>
              <a:spLocks noChangeArrowheads="1"/>
            </p:cNvSpPr>
            <p:nvPr/>
          </p:nvSpPr>
          <p:spPr bwMode="auto">
            <a:xfrm>
              <a:off x="2937" y="114"/>
              <a:ext cx="2712" cy="1974"/>
            </a:xfrm>
            <a:prstGeom prst="rect">
              <a:avLst/>
            </a:prstGeom>
            <a:solidFill>
              <a:srgbClr val="EAF2F3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486" name="Rectangle 6"/>
            <p:cNvSpPr>
              <a:spLocks noChangeArrowheads="1"/>
            </p:cNvSpPr>
            <p:nvPr/>
          </p:nvSpPr>
          <p:spPr bwMode="auto">
            <a:xfrm>
              <a:off x="2937" y="114"/>
              <a:ext cx="2712" cy="1974"/>
            </a:xfrm>
            <a:prstGeom prst="rect">
              <a:avLst/>
            </a:prstGeom>
            <a:blipFill dpi="0" rotWithShape="0">
              <a:blip r:embed="rId4" cstate="print"/>
              <a:srcRect/>
              <a:tile tx="0" ty="0" sx="100000" sy="100000" flip="none" algn="tl"/>
            </a:blipFill>
            <a:ln w="6">
              <a:solidFill>
                <a:srgbClr val="EAF2F3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487" name="Rectangle 7"/>
            <p:cNvSpPr>
              <a:spLocks noChangeArrowheads="1"/>
            </p:cNvSpPr>
            <p:nvPr/>
          </p:nvSpPr>
          <p:spPr bwMode="auto">
            <a:xfrm>
              <a:off x="3191" y="302"/>
              <a:ext cx="2385" cy="1519"/>
            </a:xfrm>
            <a:prstGeom prst="rect">
              <a:avLst/>
            </a:prstGeom>
            <a:blipFill dpi="0" rotWithShape="0">
              <a:blip r:embed="rId5" cstate="print"/>
              <a:srcRect/>
              <a:tile tx="0" ty="0" sx="100000" sy="100000" flip="none" algn="tl"/>
            </a:blipFill>
            <a:ln w="6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488" name="Line 8"/>
            <p:cNvSpPr>
              <a:spLocks noChangeShapeType="1"/>
            </p:cNvSpPr>
            <p:nvPr/>
          </p:nvSpPr>
          <p:spPr bwMode="auto">
            <a:xfrm>
              <a:off x="3191" y="1815"/>
              <a:ext cx="2379" cy="1"/>
            </a:xfrm>
            <a:prstGeom prst="line">
              <a:avLst/>
            </a:prstGeom>
            <a:noFill/>
            <a:ln w="6">
              <a:solidFill>
                <a:srgbClr val="EAF2F3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489" name="Line 9"/>
            <p:cNvSpPr>
              <a:spLocks noChangeShapeType="1"/>
            </p:cNvSpPr>
            <p:nvPr/>
          </p:nvSpPr>
          <p:spPr bwMode="auto">
            <a:xfrm>
              <a:off x="3191" y="1531"/>
              <a:ext cx="2379" cy="1"/>
            </a:xfrm>
            <a:prstGeom prst="line">
              <a:avLst/>
            </a:prstGeom>
            <a:noFill/>
            <a:ln w="6">
              <a:solidFill>
                <a:srgbClr val="EAF2F3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490" name="Line 10"/>
            <p:cNvSpPr>
              <a:spLocks noChangeShapeType="1"/>
            </p:cNvSpPr>
            <p:nvPr/>
          </p:nvSpPr>
          <p:spPr bwMode="auto">
            <a:xfrm>
              <a:off x="3191" y="1252"/>
              <a:ext cx="2379" cy="1"/>
            </a:xfrm>
            <a:prstGeom prst="line">
              <a:avLst/>
            </a:prstGeom>
            <a:noFill/>
            <a:ln w="6">
              <a:solidFill>
                <a:srgbClr val="EAF2F3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491" name="Line 11"/>
            <p:cNvSpPr>
              <a:spLocks noChangeShapeType="1"/>
            </p:cNvSpPr>
            <p:nvPr/>
          </p:nvSpPr>
          <p:spPr bwMode="auto">
            <a:xfrm>
              <a:off x="3191" y="968"/>
              <a:ext cx="2379" cy="1"/>
            </a:xfrm>
            <a:prstGeom prst="line">
              <a:avLst/>
            </a:prstGeom>
            <a:noFill/>
            <a:ln w="6">
              <a:solidFill>
                <a:srgbClr val="EAF2F3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492" name="Line 12"/>
            <p:cNvSpPr>
              <a:spLocks noChangeShapeType="1"/>
            </p:cNvSpPr>
            <p:nvPr/>
          </p:nvSpPr>
          <p:spPr bwMode="auto">
            <a:xfrm>
              <a:off x="3191" y="689"/>
              <a:ext cx="2379" cy="1"/>
            </a:xfrm>
            <a:prstGeom prst="line">
              <a:avLst/>
            </a:prstGeom>
            <a:noFill/>
            <a:ln w="6">
              <a:solidFill>
                <a:srgbClr val="EAF2F3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493" name="Line 13"/>
            <p:cNvSpPr>
              <a:spLocks noChangeShapeType="1"/>
            </p:cNvSpPr>
            <p:nvPr/>
          </p:nvSpPr>
          <p:spPr bwMode="auto">
            <a:xfrm>
              <a:off x="3191" y="405"/>
              <a:ext cx="2379" cy="1"/>
            </a:xfrm>
            <a:prstGeom prst="line">
              <a:avLst/>
            </a:prstGeom>
            <a:noFill/>
            <a:ln w="6">
              <a:solidFill>
                <a:srgbClr val="EAF2F3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494" name="Rectangle 14"/>
            <p:cNvSpPr>
              <a:spLocks noChangeArrowheads="1"/>
            </p:cNvSpPr>
            <p:nvPr/>
          </p:nvSpPr>
          <p:spPr bwMode="auto">
            <a:xfrm>
              <a:off x="3361" y="1761"/>
              <a:ext cx="260" cy="60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495" name="Rectangle 15"/>
            <p:cNvSpPr>
              <a:spLocks noChangeArrowheads="1"/>
            </p:cNvSpPr>
            <p:nvPr/>
          </p:nvSpPr>
          <p:spPr bwMode="auto">
            <a:xfrm>
              <a:off x="3621" y="1700"/>
              <a:ext cx="260" cy="121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496" name="Rectangle 16"/>
            <p:cNvSpPr>
              <a:spLocks noChangeArrowheads="1"/>
            </p:cNvSpPr>
            <p:nvPr/>
          </p:nvSpPr>
          <p:spPr bwMode="auto">
            <a:xfrm>
              <a:off x="3875" y="1198"/>
              <a:ext cx="255" cy="623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497" name="Rectangle 17"/>
            <p:cNvSpPr>
              <a:spLocks noChangeArrowheads="1"/>
            </p:cNvSpPr>
            <p:nvPr/>
          </p:nvSpPr>
          <p:spPr bwMode="auto">
            <a:xfrm>
              <a:off x="4130" y="344"/>
              <a:ext cx="260" cy="1477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498" name="Rectangle 18"/>
            <p:cNvSpPr>
              <a:spLocks noChangeArrowheads="1"/>
            </p:cNvSpPr>
            <p:nvPr/>
          </p:nvSpPr>
          <p:spPr bwMode="auto">
            <a:xfrm>
              <a:off x="4384" y="798"/>
              <a:ext cx="260" cy="1023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499" name="Rectangle 19"/>
            <p:cNvSpPr>
              <a:spLocks noChangeArrowheads="1"/>
            </p:cNvSpPr>
            <p:nvPr/>
          </p:nvSpPr>
          <p:spPr bwMode="auto">
            <a:xfrm>
              <a:off x="4638" y="853"/>
              <a:ext cx="260" cy="968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00" name="Rectangle 20"/>
            <p:cNvSpPr>
              <a:spLocks noChangeArrowheads="1"/>
            </p:cNvSpPr>
            <p:nvPr/>
          </p:nvSpPr>
          <p:spPr bwMode="auto">
            <a:xfrm>
              <a:off x="4892" y="629"/>
              <a:ext cx="260" cy="1192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01" name="Rectangle 21"/>
            <p:cNvSpPr>
              <a:spLocks noChangeArrowheads="1"/>
            </p:cNvSpPr>
            <p:nvPr/>
          </p:nvSpPr>
          <p:spPr bwMode="auto">
            <a:xfrm>
              <a:off x="5146" y="1591"/>
              <a:ext cx="261" cy="230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02" name="Line 22"/>
            <p:cNvSpPr>
              <a:spLocks noChangeShapeType="1"/>
            </p:cNvSpPr>
            <p:nvPr/>
          </p:nvSpPr>
          <p:spPr bwMode="auto">
            <a:xfrm flipV="1">
              <a:off x="3191" y="302"/>
              <a:ext cx="1" cy="1513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03" name="Line 23"/>
            <p:cNvSpPr>
              <a:spLocks noChangeShapeType="1"/>
            </p:cNvSpPr>
            <p:nvPr/>
          </p:nvSpPr>
          <p:spPr bwMode="auto">
            <a:xfrm flipH="1">
              <a:off x="3167" y="1815"/>
              <a:ext cx="24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04" name="Rectangle 24"/>
            <p:cNvSpPr>
              <a:spLocks noChangeArrowheads="1"/>
            </p:cNvSpPr>
            <p:nvPr/>
          </p:nvSpPr>
          <p:spPr bwMode="auto">
            <a:xfrm rot="16200000">
              <a:off x="3083" y="1759"/>
              <a:ext cx="72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0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05" name="Line 25"/>
            <p:cNvSpPr>
              <a:spLocks noChangeShapeType="1"/>
            </p:cNvSpPr>
            <p:nvPr/>
          </p:nvSpPr>
          <p:spPr bwMode="auto">
            <a:xfrm flipH="1">
              <a:off x="3167" y="1531"/>
              <a:ext cx="24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06" name="Rectangle 26"/>
            <p:cNvSpPr>
              <a:spLocks noChangeArrowheads="1"/>
            </p:cNvSpPr>
            <p:nvPr/>
          </p:nvSpPr>
          <p:spPr bwMode="auto">
            <a:xfrm rot="16200000">
              <a:off x="3083" y="1475"/>
              <a:ext cx="72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5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07" name="Line 27"/>
            <p:cNvSpPr>
              <a:spLocks noChangeShapeType="1"/>
            </p:cNvSpPr>
            <p:nvPr/>
          </p:nvSpPr>
          <p:spPr bwMode="auto">
            <a:xfrm flipH="1">
              <a:off x="3167" y="1252"/>
              <a:ext cx="24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08" name="Rectangle 28"/>
            <p:cNvSpPr>
              <a:spLocks noChangeArrowheads="1"/>
            </p:cNvSpPr>
            <p:nvPr/>
          </p:nvSpPr>
          <p:spPr bwMode="auto">
            <a:xfrm rot="16200000">
              <a:off x="3062" y="1196"/>
              <a:ext cx="114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10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09" name="Line 29"/>
            <p:cNvSpPr>
              <a:spLocks noChangeShapeType="1"/>
            </p:cNvSpPr>
            <p:nvPr/>
          </p:nvSpPr>
          <p:spPr bwMode="auto">
            <a:xfrm flipH="1">
              <a:off x="3167" y="968"/>
              <a:ext cx="24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10" name="Rectangle 30"/>
            <p:cNvSpPr>
              <a:spLocks noChangeArrowheads="1"/>
            </p:cNvSpPr>
            <p:nvPr/>
          </p:nvSpPr>
          <p:spPr bwMode="auto">
            <a:xfrm rot="16200000">
              <a:off x="3062" y="912"/>
              <a:ext cx="114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15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11" name="Line 31"/>
            <p:cNvSpPr>
              <a:spLocks noChangeShapeType="1"/>
            </p:cNvSpPr>
            <p:nvPr/>
          </p:nvSpPr>
          <p:spPr bwMode="auto">
            <a:xfrm flipH="1">
              <a:off x="3167" y="689"/>
              <a:ext cx="24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12" name="Rectangle 32"/>
            <p:cNvSpPr>
              <a:spLocks noChangeArrowheads="1"/>
            </p:cNvSpPr>
            <p:nvPr/>
          </p:nvSpPr>
          <p:spPr bwMode="auto">
            <a:xfrm rot="16200000">
              <a:off x="3062" y="633"/>
              <a:ext cx="114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20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13" name="Line 33"/>
            <p:cNvSpPr>
              <a:spLocks noChangeShapeType="1"/>
            </p:cNvSpPr>
            <p:nvPr/>
          </p:nvSpPr>
          <p:spPr bwMode="auto">
            <a:xfrm flipH="1">
              <a:off x="3167" y="405"/>
              <a:ext cx="24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14" name="Rectangle 34"/>
            <p:cNvSpPr>
              <a:spLocks noChangeArrowheads="1"/>
            </p:cNvSpPr>
            <p:nvPr/>
          </p:nvSpPr>
          <p:spPr bwMode="auto">
            <a:xfrm rot="16200000">
              <a:off x="3062" y="349"/>
              <a:ext cx="114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25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15" name="Rectangle 35"/>
            <p:cNvSpPr>
              <a:spLocks noChangeArrowheads="1"/>
            </p:cNvSpPr>
            <p:nvPr/>
          </p:nvSpPr>
          <p:spPr bwMode="auto">
            <a:xfrm rot="16200000">
              <a:off x="2865" y="1003"/>
              <a:ext cx="386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Porcentaje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16" name="Line 36"/>
            <p:cNvSpPr>
              <a:spLocks noChangeShapeType="1"/>
            </p:cNvSpPr>
            <p:nvPr/>
          </p:nvSpPr>
          <p:spPr bwMode="auto">
            <a:xfrm>
              <a:off x="3191" y="1815"/>
              <a:ext cx="2379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17" name="Line 37"/>
            <p:cNvSpPr>
              <a:spLocks noChangeShapeType="1"/>
            </p:cNvSpPr>
            <p:nvPr/>
          </p:nvSpPr>
          <p:spPr bwMode="auto">
            <a:xfrm>
              <a:off x="3494" y="1815"/>
              <a:ext cx="1" cy="3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18" name="Rectangle 38"/>
            <p:cNvSpPr>
              <a:spLocks noChangeArrowheads="1"/>
            </p:cNvSpPr>
            <p:nvPr/>
          </p:nvSpPr>
          <p:spPr bwMode="auto">
            <a:xfrm>
              <a:off x="3458" y="1858"/>
              <a:ext cx="72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19" name="Line 39"/>
            <p:cNvSpPr>
              <a:spLocks noChangeShapeType="1"/>
            </p:cNvSpPr>
            <p:nvPr/>
          </p:nvSpPr>
          <p:spPr bwMode="auto">
            <a:xfrm>
              <a:off x="4002" y="1815"/>
              <a:ext cx="1" cy="3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20" name="Rectangle 40"/>
            <p:cNvSpPr>
              <a:spLocks noChangeArrowheads="1"/>
            </p:cNvSpPr>
            <p:nvPr/>
          </p:nvSpPr>
          <p:spPr bwMode="auto">
            <a:xfrm>
              <a:off x="3966" y="1858"/>
              <a:ext cx="72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4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21" name="Line 41"/>
            <p:cNvSpPr>
              <a:spLocks noChangeShapeType="1"/>
            </p:cNvSpPr>
            <p:nvPr/>
          </p:nvSpPr>
          <p:spPr bwMode="auto">
            <a:xfrm>
              <a:off x="4511" y="1815"/>
              <a:ext cx="1" cy="3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22" name="Rectangle 42"/>
            <p:cNvSpPr>
              <a:spLocks noChangeArrowheads="1"/>
            </p:cNvSpPr>
            <p:nvPr/>
          </p:nvSpPr>
          <p:spPr bwMode="auto">
            <a:xfrm>
              <a:off x="4475" y="1858"/>
              <a:ext cx="72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6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23" name="Line 43"/>
            <p:cNvSpPr>
              <a:spLocks noChangeShapeType="1"/>
            </p:cNvSpPr>
            <p:nvPr/>
          </p:nvSpPr>
          <p:spPr bwMode="auto">
            <a:xfrm>
              <a:off x="5019" y="1815"/>
              <a:ext cx="1" cy="3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24" name="Rectangle 44"/>
            <p:cNvSpPr>
              <a:spLocks noChangeArrowheads="1"/>
            </p:cNvSpPr>
            <p:nvPr/>
          </p:nvSpPr>
          <p:spPr bwMode="auto">
            <a:xfrm>
              <a:off x="4983" y="1858"/>
              <a:ext cx="72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8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25" name="Line 45"/>
            <p:cNvSpPr>
              <a:spLocks noChangeShapeType="1"/>
            </p:cNvSpPr>
            <p:nvPr/>
          </p:nvSpPr>
          <p:spPr bwMode="auto">
            <a:xfrm>
              <a:off x="5528" y="1815"/>
              <a:ext cx="1" cy="3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26" name="Rectangle 46"/>
            <p:cNvSpPr>
              <a:spLocks noChangeArrowheads="1"/>
            </p:cNvSpPr>
            <p:nvPr/>
          </p:nvSpPr>
          <p:spPr bwMode="auto">
            <a:xfrm>
              <a:off x="5471" y="1858"/>
              <a:ext cx="114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10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27" name="Rectangle 47"/>
            <p:cNvSpPr>
              <a:spLocks noChangeArrowheads="1"/>
            </p:cNvSpPr>
            <p:nvPr/>
          </p:nvSpPr>
          <p:spPr bwMode="auto">
            <a:xfrm>
              <a:off x="4354" y="1918"/>
              <a:ext cx="60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x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28" name="Rectangle 48"/>
            <p:cNvSpPr>
              <a:spLocks noChangeArrowheads="1"/>
            </p:cNvSpPr>
            <p:nvPr/>
          </p:nvSpPr>
          <p:spPr bwMode="auto">
            <a:xfrm>
              <a:off x="3381" y="181"/>
              <a:ext cx="192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1200" b="0" i="0" u="none" strike="noStrike" cap="none" normalizeH="0" baseline="0" dirty="0">
                  <a:ln>
                    <a:noFill/>
                  </a:ln>
                  <a:solidFill>
                    <a:srgbClr val="1E2D53"/>
                  </a:solidFill>
                  <a:effectLst/>
                  <a:latin typeface="Arial" pitchFamily="34" charset="0"/>
                  <a:cs typeface="Arial" pitchFamily="34" charset="0"/>
                </a:rPr>
                <a:t>100 observaciones </a:t>
              </a:r>
              <a:r>
                <a:rPr kumimoji="0" lang="es-CL" sz="1200" b="0" i="0" u="none" strike="noStrike" cap="none" normalizeH="0" baseline="0" dirty="0" err="1">
                  <a:ln>
                    <a:noFill/>
                  </a:ln>
                  <a:solidFill>
                    <a:srgbClr val="1E2D53"/>
                  </a:solidFill>
                  <a:effectLst/>
                  <a:latin typeface="Arial" pitchFamily="34" charset="0"/>
                  <a:cs typeface="Arial" pitchFamily="34" charset="0"/>
                </a:rPr>
                <a:t>Binomial</a:t>
              </a:r>
              <a:r>
                <a:rPr kumimoji="0" lang="es-CL" sz="1200" b="0" i="0" u="none" strike="noStrike" cap="none" normalizeH="0" baseline="0" dirty="0">
                  <a:ln>
                    <a:noFill/>
                  </a:ln>
                  <a:solidFill>
                    <a:srgbClr val="1E2D53"/>
                  </a:solidFill>
                  <a:effectLst/>
                  <a:latin typeface="Arial" pitchFamily="34" charset="0"/>
                  <a:cs typeface="Arial" pitchFamily="34" charset="0"/>
                </a:rPr>
                <a:t> n = 10 y pi = 0.6</a:t>
              </a:r>
              <a:endParaRPr kumimoji="0" lang="es-C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0531" name="Group 51"/>
          <p:cNvGrpSpPr>
            <a:grpSpLocks noChangeAspect="1"/>
          </p:cNvGrpSpPr>
          <p:nvPr/>
        </p:nvGrpSpPr>
        <p:grpSpPr bwMode="auto">
          <a:xfrm>
            <a:off x="4667250" y="3505200"/>
            <a:ext cx="4340225" cy="3178175"/>
            <a:chOff x="2940" y="2208"/>
            <a:chExt cx="2734" cy="2002"/>
          </a:xfrm>
        </p:grpSpPr>
        <p:sp>
          <p:nvSpPr>
            <p:cNvPr id="20530" name="AutoShape 50"/>
            <p:cNvSpPr>
              <a:spLocks noChangeAspect="1" noChangeArrowheads="1" noTextEdit="1"/>
            </p:cNvSpPr>
            <p:nvPr/>
          </p:nvSpPr>
          <p:spPr bwMode="auto">
            <a:xfrm>
              <a:off x="2940" y="2208"/>
              <a:ext cx="2734" cy="20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32" name="Rectangle 52"/>
            <p:cNvSpPr>
              <a:spLocks noChangeArrowheads="1"/>
            </p:cNvSpPr>
            <p:nvPr/>
          </p:nvSpPr>
          <p:spPr bwMode="auto">
            <a:xfrm>
              <a:off x="2958" y="2226"/>
              <a:ext cx="2692" cy="1960"/>
            </a:xfrm>
            <a:prstGeom prst="rect">
              <a:avLst/>
            </a:prstGeom>
            <a:solidFill>
              <a:srgbClr val="EAF2F3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33" name="Rectangle 53"/>
            <p:cNvSpPr>
              <a:spLocks noChangeArrowheads="1"/>
            </p:cNvSpPr>
            <p:nvPr/>
          </p:nvSpPr>
          <p:spPr bwMode="auto">
            <a:xfrm>
              <a:off x="2958" y="2226"/>
              <a:ext cx="2692" cy="1960"/>
            </a:xfrm>
            <a:prstGeom prst="rect">
              <a:avLst/>
            </a:prstGeom>
            <a:blipFill dpi="0" rotWithShape="0">
              <a:blip r:embed="rId4" cstate="print"/>
              <a:srcRect/>
              <a:tile tx="0" ty="0" sx="100000" sy="100000" flip="none" algn="tl"/>
            </a:blipFill>
            <a:ln w="6">
              <a:solidFill>
                <a:srgbClr val="EAF2F3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34" name="Rectangle 54"/>
            <p:cNvSpPr>
              <a:spLocks noChangeArrowheads="1"/>
            </p:cNvSpPr>
            <p:nvPr/>
          </p:nvSpPr>
          <p:spPr bwMode="auto">
            <a:xfrm>
              <a:off x="3210" y="2412"/>
              <a:ext cx="2368" cy="1509"/>
            </a:xfrm>
            <a:prstGeom prst="rect">
              <a:avLst/>
            </a:prstGeom>
            <a:blipFill dpi="0" rotWithShape="0">
              <a:blip r:embed="rId5" cstate="print"/>
              <a:srcRect/>
              <a:tile tx="0" ty="0" sx="100000" sy="100000" flip="none" algn="tl"/>
            </a:blipFill>
            <a:ln w="6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35" name="Line 55"/>
            <p:cNvSpPr>
              <a:spLocks noChangeShapeType="1"/>
            </p:cNvSpPr>
            <p:nvPr/>
          </p:nvSpPr>
          <p:spPr bwMode="auto">
            <a:xfrm>
              <a:off x="3210" y="3915"/>
              <a:ext cx="2362" cy="1"/>
            </a:xfrm>
            <a:prstGeom prst="line">
              <a:avLst/>
            </a:prstGeom>
            <a:noFill/>
            <a:ln w="6">
              <a:solidFill>
                <a:srgbClr val="EAF2F3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36" name="Line 56"/>
            <p:cNvSpPr>
              <a:spLocks noChangeShapeType="1"/>
            </p:cNvSpPr>
            <p:nvPr/>
          </p:nvSpPr>
          <p:spPr bwMode="auto">
            <a:xfrm>
              <a:off x="3210" y="3549"/>
              <a:ext cx="2362" cy="1"/>
            </a:xfrm>
            <a:prstGeom prst="line">
              <a:avLst/>
            </a:prstGeom>
            <a:noFill/>
            <a:ln w="6">
              <a:solidFill>
                <a:srgbClr val="EAF2F3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37" name="Line 57"/>
            <p:cNvSpPr>
              <a:spLocks noChangeShapeType="1"/>
            </p:cNvSpPr>
            <p:nvPr/>
          </p:nvSpPr>
          <p:spPr bwMode="auto">
            <a:xfrm>
              <a:off x="3210" y="3188"/>
              <a:ext cx="2362" cy="1"/>
            </a:xfrm>
            <a:prstGeom prst="line">
              <a:avLst/>
            </a:prstGeom>
            <a:noFill/>
            <a:ln w="6">
              <a:solidFill>
                <a:srgbClr val="EAF2F3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38" name="Line 58"/>
            <p:cNvSpPr>
              <a:spLocks noChangeShapeType="1"/>
            </p:cNvSpPr>
            <p:nvPr/>
          </p:nvSpPr>
          <p:spPr bwMode="auto">
            <a:xfrm>
              <a:off x="3210" y="2821"/>
              <a:ext cx="2362" cy="1"/>
            </a:xfrm>
            <a:prstGeom prst="line">
              <a:avLst/>
            </a:prstGeom>
            <a:noFill/>
            <a:ln w="6">
              <a:solidFill>
                <a:srgbClr val="EAF2F3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39" name="Line 59"/>
            <p:cNvSpPr>
              <a:spLocks noChangeShapeType="1"/>
            </p:cNvSpPr>
            <p:nvPr/>
          </p:nvSpPr>
          <p:spPr bwMode="auto">
            <a:xfrm>
              <a:off x="3210" y="2454"/>
              <a:ext cx="2362" cy="1"/>
            </a:xfrm>
            <a:prstGeom prst="line">
              <a:avLst/>
            </a:prstGeom>
            <a:noFill/>
            <a:ln w="6">
              <a:solidFill>
                <a:srgbClr val="EAF2F3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40" name="Rectangle 60"/>
            <p:cNvSpPr>
              <a:spLocks noChangeArrowheads="1"/>
            </p:cNvSpPr>
            <p:nvPr/>
          </p:nvSpPr>
          <p:spPr bwMode="auto">
            <a:xfrm>
              <a:off x="3355" y="3843"/>
              <a:ext cx="204" cy="78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41" name="Rectangle 61"/>
            <p:cNvSpPr>
              <a:spLocks noChangeArrowheads="1"/>
            </p:cNvSpPr>
            <p:nvPr/>
          </p:nvSpPr>
          <p:spPr bwMode="auto">
            <a:xfrm>
              <a:off x="3553" y="3699"/>
              <a:ext cx="204" cy="222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42" name="Rectangle 62"/>
            <p:cNvSpPr>
              <a:spLocks noChangeArrowheads="1"/>
            </p:cNvSpPr>
            <p:nvPr/>
          </p:nvSpPr>
          <p:spPr bwMode="auto">
            <a:xfrm>
              <a:off x="3751" y="3404"/>
              <a:ext cx="204" cy="517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43" name="Rectangle 63"/>
            <p:cNvSpPr>
              <a:spLocks noChangeArrowheads="1"/>
            </p:cNvSpPr>
            <p:nvPr/>
          </p:nvSpPr>
          <p:spPr bwMode="auto">
            <a:xfrm>
              <a:off x="3949" y="2821"/>
              <a:ext cx="199" cy="1100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44" name="Rectangle 64"/>
            <p:cNvSpPr>
              <a:spLocks noChangeArrowheads="1"/>
            </p:cNvSpPr>
            <p:nvPr/>
          </p:nvSpPr>
          <p:spPr bwMode="auto">
            <a:xfrm>
              <a:off x="4148" y="2966"/>
              <a:ext cx="204" cy="955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45" name="Rectangle 65"/>
            <p:cNvSpPr>
              <a:spLocks noChangeArrowheads="1"/>
            </p:cNvSpPr>
            <p:nvPr/>
          </p:nvSpPr>
          <p:spPr bwMode="auto">
            <a:xfrm>
              <a:off x="4346" y="2454"/>
              <a:ext cx="198" cy="1467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46" name="Rectangle 66"/>
            <p:cNvSpPr>
              <a:spLocks noChangeArrowheads="1"/>
            </p:cNvSpPr>
            <p:nvPr/>
          </p:nvSpPr>
          <p:spPr bwMode="auto">
            <a:xfrm>
              <a:off x="4544" y="2749"/>
              <a:ext cx="199" cy="1172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47" name="Rectangle 67"/>
            <p:cNvSpPr>
              <a:spLocks noChangeArrowheads="1"/>
            </p:cNvSpPr>
            <p:nvPr/>
          </p:nvSpPr>
          <p:spPr bwMode="auto">
            <a:xfrm>
              <a:off x="4737" y="2533"/>
              <a:ext cx="204" cy="1388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48" name="Rectangle 68"/>
            <p:cNvSpPr>
              <a:spLocks noChangeArrowheads="1"/>
            </p:cNvSpPr>
            <p:nvPr/>
          </p:nvSpPr>
          <p:spPr bwMode="auto">
            <a:xfrm>
              <a:off x="4935" y="3771"/>
              <a:ext cx="204" cy="150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49" name="Rectangle 69"/>
            <p:cNvSpPr>
              <a:spLocks noChangeArrowheads="1"/>
            </p:cNvSpPr>
            <p:nvPr/>
          </p:nvSpPr>
          <p:spPr bwMode="auto">
            <a:xfrm>
              <a:off x="5133" y="3699"/>
              <a:ext cx="205" cy="222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50" name="Rectangle 70"/>
            <p:cNvSpPr>
              <a:spLocks noChangeArrowheads="1"/>
            </p:cNvSpPr>
            <p:nvPr/>
          </p:nvSpPr>
          <p:spPr bwMode="auto">
            <a:xfrm>
              <a:off x="5331" y="3843"/>
              <a:ext cx="205" cy="78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51" name="Line 71"/>
            <p:cNvSpPr>
              <a:spLocks noChangeShapeType="1"/>
            </p:cNvSpPr>
            <p:nvPr/>
          </p:nvSpPr>
          <p:spPr bwMode="auto">
            <a:xfrm flipV="1">
              <a:off x="3210" y="2412"/>
              <a:ext cx="1" cy="1503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52" name="Line 72"/>
            <p:cNvSpPr>
              <a:spLocks noChangeShapeType="1"/>
            </p:cNvSpPr>
            <p:nvPr/>
          </p:nvSpPr>
          <p:spPr bwMode="auto">
            <a:xfrm flipH="1">
              <a:off x="3186" y="3915"/>
              <a:ext cx="24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53" name="Rectangle 73"/>
            <p:cNvSpPr>
              <a:spLocks noChangeArrowheads="1"/>
            </p:cNvSpPr>
            <p:nvPr/>
          </p:nvSpPr>
          <p:spPr bwMode="auto">
            <a:xfrm rot="16200000">
              <a:off x="3102" y="3861"/>
              <a:ext cx="72" cy="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0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54" name="Line 74"/>
            <p:cNvSpPr>
              <a:spLocks noChangeShapeType="1"/>
            </p:cNvSpPr>
            <p:nvPr/>
          </p:nvSpPr>
          <p:spPr bwMode="auto">
            <a:xfrm flipH="1">
              <a:off x="3186" y="3549"/>
              <a:ext cx="24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55" name="Rectangle 75"/>
            <p:cNvSpPr>
              <a:spLocks noChangeArrowheads="1"/>
            </p:cNvSpPr>
            <p:nvPr/>
          </p:nvSpPr>
          <p:spPr bwMode="auto">
            <a:xfrm rot="16200000">
              <a:off x="3102" y="3494"/>
              <a:ext cx="72" cy="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5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56" name="Line 76"/>
            <p:cNvSpPr>
              <a:spLocks noChangeShapeType="1"/>
            </p:cNvSpPr>
            <p:nvPr/>
          </p:nvSpPr>
          <p:spPr bwMode="auto">
            <a:xfrm flipH="1">
              <a:off x="3186" y="3188"/>
              <a:ext cx="24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57" name="Rectangle 77"/>
            <p:cNvSpPr>
              <a:spLocks noChangeArrowheads="1"/>
            </p:cNvSpPr>
            <p:nvPr/>
          </p:nvSpPr>
          <p:spPr bwMode="auto">
            <a:xfrm rot="16200000">
              <a:off x="3081" y="3133"/>
              <a:ext cx="114" cy="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10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58" name="Line 78"/>
            <p:cNvSpPr>
              <a:spLocks noChangeShapeType="1"/>
            </p:cNvSpPr>
            <p:nvPr/>
          </p:nvSpPr>
          <p:spPr bwMode="auto">
            <a:xfrm flipH="1">
              <a:off x="3186" y="2821"/>
              <a:ext cx="24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59" name="Rectangle 79"/>
            <p:cNvSpPr>
              <a:spLocks noChangeArrowheads="1"/>
            </p:cNvSpPr>
            <p:nvPr/>
          </p:nvSpPr>
          <p:spPr bwMode="auto">
            <a:xfrm rot="16200000">
              <a:off x="3081" y="2766"/>
              <a:ext cx="114" cy="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15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60" name="Line 80"/>
            <p:cNvSpPr>
              <a:spLocks noChangeShapeType="1"/>
            </p:cNvSpPr>
            <p:nvPr/>
          </p:nvSpPr>
          <p:spPr bwMode="auto">
            <a:xfrm flipH="1">
              <a:off x="3186" y="2454"/>
              <a:ext cx="24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61" name="Rectangle 81"/>
            <p:cNvSpPr>
              <a:spLocks noChangeArrowheads="1"/>
            </p:cNvSpPr>
            <p:nvPr/>
          </p:nvSpPr>
          <p:spPr bwMode="auto">
            <a:xfrm rot="16200000">
              <a:off x="3081" y="2399"/>
              <a:ext cx="114" cy="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20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62" name="Rectangle 82"/>
            <p:cNvSpPr>
              <a:spLocks noChangeArrowheads="1"/>
            </p:cNvSpPr>
            <p:nvPr/>
          </p:nvSpPr>
          <p:spPr bwMode="auto">
            <a:xfrm rot="16200000">
              <a:off x="2886" y="3109"/>
              <a:ext cx="384" cy="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Porcentaje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63" name="Line 83"/>
            <p:cNvSpPr>
              <a:spLocks noChangeShapeType="1"/>
            </p:cNvSpPr>
            <p:nvPr/>
          </p:nvSpPr>
          <p:spPr bwMode="auto">
            <a:xfrm>
              <a:off x="3210" y="3915"/>
              <a:ext cx="2362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64" name="Line 84"/>
            <p:cNvSpPr>
              <a:spLocks noChangeShapeType="1"/>
            </p:cNvSpPr>
            <p:nvPr/>
          </p:nvSpPr>
          <p:spPr bwMode="auto">
            <a:xfrm>
              <a:off x="3451" y="3915"/>
              <a:ext cx="1" cy="30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65" name="Rectangle 85"/>
            <p:cNvSpPr>
              <a:spLocks noChangeArrowheads="1"/>
            </p:cNvSpPr>
            <p:nvPr/>
          </p:nvSpPr>
          <p:spPr bwMode="auto">
            <a:xfrm>
              <a:off x="3415" y="3957"/>
              <a:ext cx="72" cy="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4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66" name="Line 86"/>
            <p:cNvSpPr>
              <a:spLocks noChangeShapeType="1"/>
            </p:cNvSpPr>
            <p:nvPr/>
          </p:nvSpPr>
          <p:spPr bwMode="auto">
            <a:xfrm>
              <a:off x="3847" y="3915"/>
              <a:ext cx="1" cy="30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67" name="Rectangle 87"/>
            <p:cNvSpPr>
              <a:spLocks noChangeArrowheads="1"/>
            </p:cNvSpPr>
            <p:nvPr/>
          </p:nvSpPr>
          <p:spPr bwMode="auto">
            <a:xfrm>
              <a:off x="3811" y="3957"/>
              <a:ext cx="72" cy="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6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68" name="Line 88"/>
            <p:cNvSpPr>
              <a:spLocks noChangeShapeType="1"/>
            </p:cNvSpPr>
            <p:nvPr/>
          </p:nvSpPr>
          <p:spPr bwMode="auto">
            <a:xfrm>
              <a:off x="4244" y="3915"/>
              <a:ext cx="1" cy="30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69" name="Rectangle 89"/>
            <p:cNvSpPr>
              <a:spLocks noChangeArrowheads="1"/>
            </p:cNvSpPr>
            <p:nvPr/>
          </p:nvSpPr>
          <p:spPr bwMode="auto">
            <a:xfrm>
              <a:off x="4208" y="3957"/>
              <a:ext cx="72" cy="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8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70" name="Line 90"/>
            <p:cNvSpPr>
              <a:spLocks noChangeShapeType="1"/>
            </p:cNvSpPr>
            <p:nvPr/>
          </p:nvSpPr>
          <p:spPr bwMode="auto">
            <a:xfrm>
              <a:off x="4640" y="3915"/>
              <a:ext cx="1" cy="30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71" name="Rectangle 91"/>
            <p:cNvSpPr>
              <a:spLocks noChangeArrowheads="1"/>
            </p:cNvSpPr>
            <p:nvPr/>
          </p:nvSpPr>
          <p:spPr bwMode="auto">
            <a:xfrm>
              <a:off x="4583" y="3957"/>
              <a:ext cx="114" cy="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10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72" name="Line 92"/>
            <p:cNvSpPr>
              <a:spLocks noChangeShapeType="1"/>
            </p:cNvSpPr>
            <p:nvPr/>
          </p:nvSpPr>
          <p:spPr bwMode="auto">
            <a:xfrm>
              <a:off x="5037" y="3915"/>
              <a:ext cx="1" cy="30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73" name="Rectangle 93"/>
            <p:cNvSpPr>
              <a:spLocks noChangeArrowheads="1"/>
            </p:cNvSpPr>
            <p:nvPr/>
          </p:nvSpPr>
          <p:spPr bwMode="auto">
            <a:xfrm>
              <a:off x="4980" y="3957"/>
              <a:ext cx="114" cy="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12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74" name="Line 94"/>
            <p:cNvSpPr>
              <a:spLocks noChangeShapeType="1"/>
            </p:cNvSpPr>
            <p:nvPr/>
          </p:nvSpPr>
          <p:spPr bwMode="auto">
            <a:xfrm>
              <a:off x="5434" y="3915"/>
              <a:ext cx="1" cy="30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75" name="Rectangle 95"/>
            <p:cNvSpPr>
              <a:spLocks noChangeArrowheads="1"/>
            </p:cNvSpPr>
            <p:nvPr/>
          </p:nvSpPr>
          <p:spPr bwMode="auto">
            <a:xfrm>
              <a:off x="5377" y="3957"/>
              <a:ext cx="114" cy="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14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76" name="Rectangle 96"/>
            <p:cNvSpPr>
              <a:spLocks noChangeArrowheads="1"/>
            </p:cNvSpPr>
            <p:nvPr/>
          </p:nvSpPr>
          <p:spPr bwMode="auto">
            <a:xfrm>
              <a:off x="4364" y="4018"/>
              <a:ext cx="60" cy="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x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77" name="Rectangle 97"/>
            <p:cNvSpPr>
              <a:spLocks noChangeArrowheads="1"/>
            </p:cNvSpPr>
            <p:nvPr/>
          </p:nvSpPr>
          <p:spPr bwMode="auto">
            <a:xfrm>
              <a:off x="3381" y="2292"/>
              <a:ext cx="192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1200" b="0" i="0" u="none" strike="noStrike" cap="none" normalizeH="0" baseline="0" dirty="0">
                  <a:ln>
                    <a:noFill/>
                  </a:ln>
                  <a:solidFill>
                    <a:srgbClr val="1E2D53"/>
                  </a:solidFill>
                  <a:effectLst/>
                  <a:latin typeface="Arial" pitchFamily="34" charset="0"/>
                  <a:cs typeface="Arial" pitchFamily="34" charset="0"/>
                </a:rPr>
                <a:t>100 observaciones </a:t>
              </a:r>
              <a:r>
                <a:rPr kumimoji="0" lang="es-CL" sz="1200" b="0" i="0" u="none" strike="noStrike" cap="none" normalizeH="0" baseline="0" dirty="0" err="1">
                  <a:ln>
                    <a:noFill/>
                  </a:ln>
                  <a:solidFill>
                    <a:srgbClr val="1E2D53"/>
                  </a:solidFill>
                  <a:effectLst/>
                  <a:latin typeface="Arial" pitchFamily="34" charset="0"/>
                  <a:cs typeface="Arial" pitchFamily="34" charset="0"/>
                </a:rPr>
                <a:t>Binomial</a:t>
              </a:r>
              <a:r>
                <a:rPr kumimoji="0" lang="es-CL" sz="1200" b="0" i="0" u="none" strike="noStrike" cap="none" normalizeH="0" baseline="0" dirty="0">
                  <a:ln>
                    <a:noFill/>
                  </a:ln>
                  <a:solidFill>
                    <a:srgbClr val="1E2D53"/>
                  </a:solidFill>
                  <a:effectLst/>
                  <a:latin typeface="Arial" pitchFamily="34" charset="0"/>
                  <a:cs typeface="Arial" pitchFamily="34" charset="0"/>
                </a:rPr>
                <a:t> n = 15 y pi = 0.6</a:t>
              </a:r>
              <a:endParaRPr kumimoji="0" lang="es-C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905000" y="71414"/>
            <a:ext cx="5257800" cy="639763"/>
          </a:xfrm>
        </p:spPr>
        <p:txBody>
          <a:bodyPr/>
          <a:lstStyle/>
          <a:p>
            <a:pPr algn="ctr" eaLnBrk="1" hangingPunct="1">
              <a:defRPr/>
            </a:pPr>
            <a:r>
              <a:rPr lang="es-CL" sz="3200" dirty="0">
                <a:latin typeface="Arial" pitchFamily="34" charset="0"/>
                <a:cs typeface="Arial" pitchFamily="34" charset="0"/>
              </a:rPr>
              <a:t>Distribución </a:t>
            </a:r>
            <a:r>
              <a:rPr lang="es-CL" sz="3200" dirty="0" err="1">
                <a:latin typeface="Arial" pitchFamily="34" charset="0"/>
                <a:cs typeface="Arial" pitchFamily="34" charset="0"/>
              </a:rPr>
              <a:t>Poisson</a:t>
            </a:r>
            <a:endParaRPr lang="es-CL" sz="32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074" name="Object 0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1440131"/>
              </p:ext>
            </p:extLst>
          </p:nvPr>
        </p:nvGraphicFramePr>
        <p:xfrm>
          <a:off x="333133" y="1937855"/>
          <a:ext cx="4343400" cy="819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22280" imgH="419040" progId="">
                  <p:embed/>
                </p:oleObj>
              </mc:Choice>
              <mc:Fallback>
                <p:oleObj name="Equation" r:id="rId2" imgW="2222280" imgH="419040" progId="">
                  <p:embed/>
                  <p:pic>
                    <p:nvPicPr>
                      <p:cNvPr id="0" name="Object 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133" y="1937855"/>
                        <a:ext cx="4343400" cy="81915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6" name="Text Box 6"/>
          <p:cNvSpPr txBox="1">
            <a:spLocks noChangeArrowheads="1"/>
          </p:cNvSpPr>
          <p:nvPr/>
        </p:nvSpPr>
        <p:spPr bwMode="auto">
          <a:xfrm>
            <a:off x="233654" y="1616286"/>
            <a:ext cx="2721136" cy="3807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CL">
                <a:latin typeface="Arial" charset="0"/>
                <a:cs typeface="Arial" charset="0"/>
              </a:rPr>
              <a:t>Función de probabilidad:</a:t>
            </a:r>
            <a:endParaRPr lang="es-CL" sz="3200"/>
          </a:p>
        </p:txBody>
      </p:sp>
      <p:sp>
        <p:nvSpPr>
          <p:cNvPr id="3077" name="4 CuadroTexto"/>
          <p:cNvSpPr txBox="1">
            <a:spLocks noChangeArrowheads="1"/>
          </p:cNvSpPr>
          <p:nvPr/>
        </p:nvSpPr>
        <p:spPr bwMode="auto">
          <a:xfrm>
            <a:off x="228600" y="762000"/>
            <a:ext cx="8534400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s-ES" dirty="0">
                <a:latin typeface="Arial" charset="0"/>
                <a:cs typeface="Arial" charset="0"/>
              </a:rPr>
              <a:t>Expresa probabilidad de ocurrencia de un evento en un tiempo fijo (día, meses, años….), distancia, volumen o área</a:t>
            </a:r>
            <a:r>
              <a:rPr lang="es-ES" sz="2000" dirty="0"/>
              <a:t>.</a:t>
            </a:r>
            <a:endParaRPr lang="es-ES" sz="2000" dirty="0">
              <a:latin typeface="Arial" charset="0"/>
              <a:cs typeface="Arial" charset="0"/>
            </a:endParaRPr>
          </a:p>
        </p:txBody>
      </p:sp>
      <p:pic>
        <p:nvPicPr>
          <p:cNvPr id="3078" name="Picture 6" descr="Archivo:Simeon Poisson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786578" y="2229086"/>
            <a:ext cx="2136775" cy="250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9" name="6 CuadroTexto"/>
          <p:cNvSpPr txBox="1">
            <a:spLocks noChangeArrowheads="1"/>
          </p:cNvSpPr>
          <p:nvPr/>
        </p:nvSpPr>
        <p:spPr bwMode="auto">
          <a:xfrm>
            <a:off x="237688" y="2920081"/>
            <a:ext cx="2895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>
                <a:latin typeface="Arial" charset="0"/>
                <a:cs typeface="Arial" charset="0"/>
              </a:rPr>
              <a:t>Función de distribución:</a:t>
            </a:r>
          </a:p>
        </p:txBody>
      </p:sp>
      <p:pic>
        <p:nvPicPr>
          <p:cNvPr id="3080" name="Picture 11" descr="\frac{\Gamma(\lfloor k+1\rfloor, \lambda)}{\lfloor k\rfloor !}\!\text{ for }k\ge 0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33907" y="3301081"/>
            <a:ext cx="30321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1" name="12 CuadroTexto"/>
          <p:cNvSpPr txBox="1">
            <a:spLocks noChangeArrowheads="1"/>
          </p:cNvSpPr>
          <p:nvPr/>
        </p:nvSpPr>
        <p:spPr bwMode="auto">
          <a:xfrm>
            <a:off x="3977141" y="3090562"/>
            <a:ext cx="2743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>
                <a:latin typeface="Symbol" pitchFamily="18" charset="2"/>
              </a:rPr>
              <a:t>G: </a:t>
            </a:r>
            <a:r>
              <a:rPr lang="es-ES" sz="1400">
                <a:latin typeface="Arial" charset="0"/>
                <a:cs typeface="Arial" charset="0"/>
              </a:rPr>
              <a:t>Función gamma incompleta</a:t>
            </a:r>
          </a:p>
        </p:txBody>
      </p:sp>
      <p:pic>
        <p:nvPicPr>
          <p:cNvPr id="3082" name="Picture 13" descr=" \Gamma(a,x) = \int_x^{\infty} t^{a-1}\,e^{-t}\,dt .\,\!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900941" y="3471562"/>
            <a:ext cx="274637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3" name="14 CuadroTexto"/>
          <p:cNvSpPr txBox="1">
            <a:spLocks noChangeArrowheads="1"/>
          </p:cNvSpPr>
          <p:nvPr/>
        </p:nvSpPr>
        <p:spPr bwMode="auto">
          <a:xfrm>
            <a:off x="272401" y="4280207"/>
            <a:ext cx="1295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dirty="0">
                <a:latin typeface="Arial" charset="0"/>
                <a:cs typeface="Arial" charset="0"/>
              </a:rPr>
              <a:t>Media:</a:t>
            </a:r>
          </a:p>
        </p:txBody>
      </p:sp>
      <p:sp>
        <p:nvSpPr>
          <p:cNvPr id="3084" name="15 CuadroTexto"/>
          <p:cNvSpPr txBox="1">
            <a:spLocks noChangeArrowheads="1"/>
          </p:cNvSpPr>
          <p:nvPr/>
        </p:nvSpPr>
        <p:spPr bwMode="auto">
          <a:xfrm>
            <a:off x="2025001" y="4251644"/>
            <a:ext cx="381000" cy="523875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2800" dirty="0">
                <a:solidFill>
                  <a:schemeClr val="bg1"/>
                </a:solidFill>
                <a:latin typeface="Symbol" pitchFamily="18" charset="2"/>
              </a:rPr>
              <a:t>l</a:t>
            </a:r>
          </a:p>
        </p:txBody>
      </p:sp>
      <p:sp>
        <p:nvSpPr>
          <p:cNvPr id="3085" name="16 CuadroTexto"/>
          <p:cNvSpPr txBox="1">
            <a:spLocks noChangeArrowheads="1"/>
          </p:cNvSpPr>
          <p:nvPr/>
        </p:nvSpPr>
        <p:spPr bwMode="auto">
          <a:xfrm>
            <a:off x="272401" y="4851711"/>
            <a:ext cx="1219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>
                <a:latin typeface="Arial" charset="0"/>
                <a:cs typeface="Arial" charset="0"/>
              </a:rPr>
              <a:t>Varianza:</a:t>
            </a:r>
          </a:p>
        </p:txBody>
      </p:sp>
      <p:sp>
        <p:nvSpPr>
          <p:cNvPr id="3086" name="17 CuadroTexto"/>
          <p:cNvSpPr txBox="1">
            <a:spLocks noChangeArrowheads="1"/>
          </p:cNvSpPr>
          <p:nvPr/>
        </p:nvSpPr>
        <p:spPr bwMode="auto">
          <a:xfrm>
            <a:off x="2025001" y="5080311"/>
            <a:ext cx="381000" cy="523875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2800" dirty="0">
                <a:solidFill>
                  <a:schemeClr val="bg1"/>
                </a:solidFill>
                <a:latin typeface="Symbol" pitchFamily="18" charset="2"/>
              </a:rPr>
              <a:t>l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140766" y="6290153"/>
            <a:ext cx="871543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1200" dirty="0"/>
              <a:t>Simeón-Denis </a:t>
            </a:r>
            <a:r>
              <a:rPr lang="es-ES" sz="1200" dirty="0" err="1"/>
              <a:t>Poisson</a:t>
            </a:r>
            <a:r>
              <a:rPr lang="es-ES" sz="1200" dirty="0"/>
              <a:t> (</a:t>
            </a:r>
            <a:r>
              <a:rPr lang="en-US" sz="1200" dirty="0"/>
              <a:t>1838)</a:t>
            </a:r>
            <a:r>
              <a:rPr lang="es-ES" sz="1200" dirty="0"/>
              <a:t> </a:t>
            </a:r>
            <a:r>
              <a:rPr lang="es-ES" sz="1200" i="1" dirty="0"/>
              <a:t>Investigación sobre la probabilidad de los juicios en materias criminales y civiles</a:t>
            </a:r>
            <a:endParaRPr lang="es-CL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1"/>
          <p:cNvSpPr>
            <a:spLocks noChangeArrowheads="1"/>
          </p:cNvSpPr>
          <p:nvPr/>
        </p:nvSpPr>
        <p:spPr bwMode="auto">
          <a:xfrm>
            <a:off x="300038" y="285728"/>
            <a:ext cx="8058176" cy="14927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 eaLnBrk="0" hangingPunct="0"/>
            <a:r>
              <a:rPr lang="es-CL" sz="1600" dirty="0">
                <a:latin typeface="Arial" charset="0"/>
                <a:cs typeface="Arial" charset="0"/>
              </a:rPr>
              <a:t>Si el 2% de los libros encuadernados en cierto taller tiene encuadernación defectuosa, obtener la probabilidad de que 5 de 400 libros encuadernados en este taller tengan encuadernaciones defectuosas puede calcularse usando la distribución de </a:t>
            </a:r>
            <a:r>
              <a:rPr lang="es-CL" sz="1600" dirty="0" err="1">
                <a:latin typeface="Arial" charset="0"/>
                <a:cs typeface="Arial" charset="0"/>
              </a:rPr>
              <a:t>Poisson</a:t>
            </a:r>
            <a:r>
              <a:rPr lang="es-CL" sz="1600" dirty="0">
                <a:latin typeface="Arial" charset="0"/>
                <a:cs typeface="Arial" charset="0"/>
              </a:rPr>
              <a:t>. En este caso concreto </a:t>
            </a:r>
            <a:r>
              <a:rPr lang="es-CL" sz="16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s-CL" sz="1600" dirty="0">
                <a:latin typeface="Arial" charset="0"/>
                <a:cs typeface="Arial" charset="0"/>
              </a:rPr>
              <a:t> es 5 y </a:t>
            </a:r>
            <a:r>
              <a:rPr lang="es-CL" sz="1600" i="1" dirty="0">
                <a:latin typeface="Times New Roman" pitchFamily="18" charset="0"/>
                <a:cs typeface="Times New Roman" pitchFamily="18" charset="0"/>
              </a:rPr>
              <a:t>λ</a:t>
            </a:r>
            <a:r>
              <a:rPr lang="es-CL" sz="1600" dirty="0">
                <a:latin typeface="Arial" charset="0"/>
                <a:cs typeface="Arial" charset="0"/>
              </a:rPr>
              <a:t> el valor esperado de libros defectuosos es el 2% de 400, es decir, 8. Por lo tanto, la probabilidad deseada es:</a:t>
            </a:r>
          </a:p>
          <a:p>
            <a:pPr eaLnBrk="0" hangingPunct="0"/>
            <a:r>
              <a:rPr lang="es-CL" sz="1100" dirty="0"/>
              <a:t>  </a:t>
            </a:r>
            <a:endParaRPr lang="es-CL" sz="2500" dirty="0"/>
          </a:p>
        </p:txBody>
      </p:sp>
      <p:pic>
        <p:nvPicPr>
          <p:cNvPr id="91138" name="Picture 2" descr="\!P(5;8)= \frac{8^5e^{-8}}{5!}=0,092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2743200"/>
            <a:ext cx="4529138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098" name="Object 0"/>
          <p:cNvGraphicFramePr>
            <a:graphicFrameLocks noChangeAspect="1"/>
          </p:cNvGraphicFramePr>
          <p:nvPr/>
        </p:nvGraphicFramePr>
        <p:xfrm>
          <a:off x="533400" y="1676400"/>
          <a:ext cx="4495800" cy="847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222280" imgH="419040" progId="">
                  <p:embed/>
                </p:oleObj>
              </mc:Choice>
              <mc:Fallback>
                <p:oleObj name="Equation" r:id="rId3" imgW="2222280" imgH="419040" progId="">
                  <p:embed/>
                  <p:pic>
                    <p:nvPicPr>
                      <p:cNvPr id="0" name="Object 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676400"/>
                        <a:ext cx="4495800" cy="847725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101" name="Picture 5" descr="\ e = 2{,}7182818284590452354... "/>
          <p:cNvPicPr>
            <a:picLocks noChangeAspect="1" noChangeArrowheads="1"/>
          </p:cNvPicPr>
          <p:nvPr/>
        </p:nvPicPr>
        <p:blipFill>
          <a:blip r:embed="rId5" cstate="print"/>
          <a:srcRect r="52409" b="6249"/>
          <a:stretch>
            <a:fillRect/>
          </a:stretch>
        </p:blipFill>
        <p:spPr bwMode="auto">
          <a:xfrm>
            <a:off x="5110163" y="2285992"/>
            <a:ext cx="3033737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2" name="8 CuadroTexto"/>
          <p:cNvSpPr txBox="1">
            <a:spLocks noChangeArrowheads="1"/>
          </p:cNvSpPr>
          <p:nvPr/>
        </p:nvSpPr>
        <p:spPr bwMode="auto">
          <a:xfrm>
            <a:off x="381000" y="3810000"/>
            <a:ext cx="8610600" cy="286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-"/>
            </a:pPr>
            <a:r>
              <a:rPr lang="es-ES">
                <a:latin typeface="Arial" charset="0"/>
                <a:cs typeface="Arial" charset="0"/>
              </a:rPr>
              <a:t>Número de hijos por cada madre.</a:t>
            </a:r>
          </a:p>
          <a:p>
            <a:pPr>
              <a:buFontTx/>
              <a:buChar char="-"/>
            </a:pPr>
            <a:r>
              <a:rPr lang="es-ES">
                <a:latin typeface="Arial" charset="0"/>
                <a:cs typeface="Arial" charset="0"/>
              </a:rPr>
              <a:t>Cantidad de veces por mes que se pide un libro.</a:t>
            </a:r>
          </a:p>
          <a:p>
            <a:pPr>
              <a:buFontTx/>
              <a:buChar char="-"/>
            </a:pPr>
            <a:r>
              <a:rPr lang="es-ES">
                <a:latin typeface="Arial" charset="0"/>
                <a:cs typeface="Arial" charset="0"/>
              </a:rPr>
              <a:t>Número de llamadas telefónicas en una hora.</a:t>
            </a:r>
          </a:p>
          <a:p>
            <a:pPr>
              <a:buFontTx/>
              <a:buChar char="-"/>
            </a:pPr>
            <a:r>
              <a:rPr lang="es-ES">
                <a:latin typeface="Arial" charset="0"/>
                <a:cs typeface="Arial" charset="0"/>
              </a:rPr>
              <a:t>Número de autos que pasan a través de un cierto punto en una ruta (suficientemente distantes de los semáforos) durante un periodo definido de tiempo.</a:t>
            </a:r>
          </a:p>
          <a:p>
            <a:pPr>
              <a:buFontTx/>
              <a:buChar char="-"/>
            </a:pPr>
            <a:r>
              <a:rPr lang="es-ES">
                <a:latin typeface="Arial" charset="0"/>
                <a:cs typeface="Arial" charset="0"/>
              </a:rPr>
              <a:t>El número de animales muertos encontrados por unidad de longitud de ruta.</a:t>
            </a:r>
          </a:p>
          <a:p>
            <a:pPr>
              <a:buFontTx/>
              <a:buChar char="-"/>
            </a:pPr>
            <a:r>
              <a:rPr lang="es-ES">
                <a:latin typeface="Arial" charset="0"/>
                <a:cs typeface="Arial" charset="0"/>
              </a:rPr>
              <a:t>El número de estrellas en un determinado volumen de espacio.</a:t>
            </a:r>
          </a:p>
          <a:p>
            <a:pPr>
              <a:buFontTx/>
              <a:buChar char="-"/>
            </a:pPr>
            <a:r>
              <a:rPr lang="es-ES">
                <a:latin typeface="Arial" charset="0"/>
                <a:cs typeface="Arial" charset="0"/>
              </a:rPr>
              <a:t>El número de mutaciones de determinada cadena de ADN después de cierta cantidad de radiación.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1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04A3010F-22CE-9DE5-8EF5-E2C840AFAAE9}"/>
              </a:ext>
            </a:extLst>
          </p:cNvPr>
          <p:cNvSpPr txBox="1"/>
          <p:nvPr/>
        </p:nvSpPr>
        <p:spPr>
          <a:xfrm>
            <a:off x="1214679" y="371959"/>
            <a:ext cx="6608089" cy="138499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 dirty="0">
                <a:latin typeface="Courier New"/>
                <a:ea typeface="+mn-lt"/>
                <a:cs typeface="+mn-lt"/>
              </a:rPr>
              <a:t>#rpois(q, lambda)</a:t>
            </a:r>
            <a:endParaRPr lang="es-ES" sz="1400">
              <a:latin typeface="Courier New"/>
              <a:cs typeface="Courier New"/>
            </a:endParaRPr>
          </a:p>
          <a:p>
            <a:r>
              <a:rPr lang="en-US" sz="1400" dirty="0">
                <a:latin typeface="Courier New"/>
                <a:cs typeface="Courier New"/>
              </a:rPr>
              <a:t>#q= </a:t>
            </a:r>
            <a:r>
              <a:rPr lang="en-US" sz="1400" dirty="0" err="1">
                <a:latin typeface="Courier New"/>
                <a:cs typeface="Courier New"/>
              </a:rPr>
              <a:t>cantidad</a:t>
            </a:r>
            <a:r>
              <a:rPr lang="en-US" sz="1400" dirty="0">
                <a:latin typeface="Courier New"/>
                <a:cs typeface="Courier New"/>
              </a:rPr>
              <a:t> de </a:t>
            </a:r>
            <a:r>
              <a:rPr lang="en-US" sz="1400" dirty="0" err="1">
                <a:latin typeface="Courier New"/>
                <a:cs typeface="Courier New"/>
              </a:rPr>
              <a:t>numeros</a:t>
            </a:r>
            <a:r>
              <a:rPr lang="en-US" sz="1400" dirty="0">
                <a:latin typeface="Courier New"/>
                <a:cs typeface="Courier New"/>
              </a:rPr>
              <a:t> al azar </a:t>
            </a:r>
            <a:r>
              <a:rPr lang="en-US" sz="1400" dirty="0" err="1">
                <a:latin typeface="Courier New"/>
                <a:cs typeface="Courier New"/>
              </a:rPr>
              <a:t>calculados</a:t>
            </a:r>
            <a:endParaRPr lang="en-US" sz="1400" dirty="0">
              <a:latin typeface="Courier New"/>
              <a:cs typeface="Courier New"/>
            </a:endParaRPr>
          </a:p>
          <a:p>
            <a:r>
              <a:rPr lang="en-US" sz="1400" dirty="0">
                <a:latin typeface="Courier New"/>
                <a:cs typeface="Courier New"/>
              </a:rPr>
              <a:t>#lambda: </a:t>
            </a:r>
            <a:r>
              <a:rPr lang="en-US" sz="1400" dirty="0" err="1">
                <a:latin typeface="Courier New"/>
                <a:cs typeface="Courier New"/>
              </a:rPr>
              <a:t>promedio</a:t>
            </a:r>
            <a:r>
              <a:rPr lang="en-US" sz="1400" dirty="0">
                <a:latin typeface="Courier New"/>
                <a:cs typeface="Courier New"/>
              </a:rPr>
              <a:t> (</a:t>
            </a:r>
            <a:r>
              <a:rPr lang="en-US" sz="1400" dirty="0" err="1">
                <a:latin typeface="Courier New"/>
                <a:cs typeface="Courier New"/>
              </a:rPr>
              <a:t>varianza</a:t>
            </a:r>
            <a:r>
              <a:rPr lang="en-US" sz="1400" dirty="0">
                <a:latin typeface="Courier New"/>
                <a:cs typeface="Courier New"/>
              </a:rPr>
              <a:t>) </a:t>
            </a:r>
            <a:r>
              <a:rPr lang="en-US" sz="1400" dirty="0" err="1">
                <a:latin typeface="Courier New"/>
                <a:cs typeface="Courier New"/>
              </a:rPr>
              <a:t>por</a:t>
            </a:r>
            <a:r>
              <a:rPr lang="en-US" sz="1400" dirty="0">
                <a:latin typeface="Courier New"/>
                <a:cs typeface="Courier New"/>
              </a:rPr>
              <a:t> </a:t>
            </a:r>
            <a:r>
              <a:rPr lang="en-US" sz="1400" dirty="0" err="1">
                <a:latin typeface="Courier New"/>
                <a:cs typeface="Courier New"/>
              </a:rPr>
              <a:t>intervalo</a:t>
            </a:r>
            <a:endParaRPr lang="en-US" sz="1400" dirty="0">
              <a:latin typeface="Courier New"/>
              <a:cs typeface="Courier New"/>
            </a:endParaRPr>
          </a:p>
          <a:p>
            <a:r>
              <a:rPr lang="en-US" sz="1400" dirty="0" err="1">
                <a:latin typeface="Courier New"/>
                <a:ea typeface="+mn-lt"/>
                <a:cs typeface="+mn-lt"/>
              </a:rPr>
              <a:t>rpois</a:t>
            </a:r>
            <a:r>
              <a:rPr lang="en-US" sz="1400" dirty="0">
                <a:latin typeface="Courier New"/>
                <a:ea typeface="+mn-lt"/>
                <a:cs typeface="+mn-lt"/>
              </a:rPr>
              <a:t>(100, 1)</a:t>
            </a:r>
            <a:endParaRPr lang="en-US" sz="1400">
              <a:latin typeface="Courier New"/>
              <a:cs typeface="Courier New"/>
            </a:endParaRPr>
          </a:p>
          <a:p>
            <a:r>
              <a:rPr lang="en-US" sz="1400" dirty="0">
                <a:latin typeface="Courier New"/>
                <a:ea typeface="+mn-lt"/>
                <a:cs typeface="+mn-lt"/>
              </a:rPr>
              <a:t>hist(</a:t>
            </a:r>
            <a:r>
              <a:rPr lang="en-US" sz="1400" dirty="0" err="1">
                <a:latin typeface="Courier New"/>
                <a:ea typeface="+mn-lt"/>
                <a:cs typeface="+mn-lt"/>
              </a:rPr>
              <a:t>rpois</a:t>
            </a:r>
            <a:r>
              <a:rPr lang="en-US" sz="1400" dirty="0">
                <a:latin typeface="Courier New"/>
                <a:ea typeface="+mn-lt"/>
                <a:cs typeface="+mn-lt"/>
              </a:rPr>
              <a:t>(100, 1))</a:t>
            </a:r>
            <a:endParaRPr lang="en-US" sz="1400">
              <a:latin typeface="Courier New"/>
              <a:ea typeface="+mn-lt"/>
              <a:cs typeface="+mn-lt"/>
            </a:endParaRPr>
          </a:p>
          <a:p>
            <a:r>
              <a:rPr lang="en-US" sz="1400" dirty="0" err="1">
                <a:latin typeface="Courier New"/>
                <a:ea typeface="+mn-lt"/>
                <a:cs typeface="+mn-lt"/>
              </a:rPr>
              <a:t>rpois</a:t>
            </a:r>
            <a:r>
              <a:rPr lang="en-US" sz="1400" dirty="0">
                <a:latin typeface="Courier New"/>
                <a:ea typeface="+mn-lt"/>
                <a:cs typeface="+mn-lt"/>
              </a:rPr>
              <a:t>(6, 6)</a:t>
            </a:r>
            <a:endParaRPr lang="en-US" sz="1400">
              <a:latin typeface="Courier New"/>
              <a:cs typeface="Courier New"/>
            </a:endParaRPr>
          </a:p>
        </p:txBody>
      </p:sp>
      <p:pic>
        <p:nvPicPr>
          <p:cNvPr id="3" name="Imagen 3" descr="Gráfico, Gráfico de barras, Histograma&#10;&#10;Descripción generada automáticamente">
            <a:extLst>
              <a:ext uri="{FF2B5EF4-FFF2-40B4-BE49-F238E27FC236}">
                <a16:creationId xmlns:a16="http://schemas.microsoft.com/office/drawing/2014/main" id="{41F3ABBF-388F-A83F-FBCF-155CAA27B4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070" y="2105980"/>
            <a:ext cx="6976174" cy="4467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04671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1033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152400"/>
            <a:ext cx="4343400" cy="3179763"/>
          </a:xfrm>
          <a:noFill/>
        </p:spPr>
      </p:pic>
      <p:pic>
        <p:nvPicPr>
          <p:cNvPr id="41987" name="Picture 1034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0" y="3503613"/>
            <a:ext cx="4343400" cy="3179762"/>
          </a:xfrm>
          <a:noFill/>
        </p:spPr>
      </p:pic>
      <p:grpSp>
        <p:nvGrpSpPr>
          <p:cNvPr id="21508" name="Group 4"/>
          <p:cNvGrpSpPr>
            <a:grpSpLocks noChangeAspect="1"/>
          </p:cNvGrpSpPr>
          <p:nvPr/>
        </p:nvGrpSpPr>
        <p:grpSpPr bwMode="auto">
          <a:xfrm>
            <a:off x="4633913" y="152400"/>
            <a:ext cx="4371975" cy="3200400"/>
            <a:chOff x="2919" y="96"/>
            <a:chExt cx="2754" cy="2016"/>
          </a:xfrm>
        </p:grpSpPr>
        <p:sp>
          <p:nvSpPr>
            <p:cNvPr id="21507" name="AutoShape 3"/>
            <p:cNvSpPr>
              <a:spLocks noChangeAspect="1" noChangeArrowheads="1" noTextEdit="1"/>
            </p:cNvSpPr>
            <p:nvPr/>
          </p:nvSpPr>
          <p:spPr bwMode="auto">
            <a:xfrm>
              <a:off x="2919" y="96"/>
              <a:ext cx="2754" cy="20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1509" name="Rectangle 5"/>
            <p:cNvSpPr>
              <a:spLocks noChangeArrowheads="1"/>
            </p:cNvSpPr>
            <p:nvPr/>
          </p:nvSpPr>
          <p:spPr bwMode="auto">
            <a:xfrm>
              <a:off x="2937" y="114"/>
              <a:ext cx="2712" cy="1974"/>
            </a:xfrm>
            <a:prstGeom prst="rect">
              <a:avLst/>
            </a:prstGeom>
            <a:solidFill>
              <a:srgbClr val="EAF2F3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1510" name="Rectangle 6"/>
            <p:cNvSpPr>
              <a:spLocks noChangeArrowheads="1"/>
            </p:cNvSpPr>
            <p:nvPr/>
          </p:nvSpPr>
          <p:spPr bwMode="auto">
            <a:xfrm>
              <a:off x="2937" y="114"/>
              <a:ext cx="2712" cy="1974"/>
            </a:xfrm>
            <a:prstGeom prst="rect">
              <a:avLst/>
            </a:prstGeom>
            <a:blipFill dpi="0" rotWithShape="0">
              <a:blip r:embed="rId4" cstate="print"/>
              <a:srcRect/>
              <a:tile tx="0" ty="0" sx="100000" sy="100000" flip="none" algn="tl"/>
            </a:blipFill>
            <a:ln w="6">
              <a:solidFill>
                <a:srgbClr val="EAF2F3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1511" name="Rectangle 7"/>
            <p:cNvSpPr>
              <a:spLocks noChangeArrowheads="1"/>
            </p:cNvSpPr>
            <p:nvPr/>
          </p:nvSpPr>
          <p:spPr bwMode="auto">
            <a:xfrm>
              <a:off x="3197" y="302"/>
              <a:ext cx="2379" cy="1519"/>
            </a:xfrm>
            <a:prstGeom prst="rect">
              <a:avLst/>
            </a:prstGeom>
            <a:blipFill dpi="0" rotWithShape="0">
              <a:blip r:embed="rId5" cstate="print"/>
              <a:srcRect/>
              <a:tile tx="0" ty="0" sx="100000" sy="100000" flip="none" algn="tl"/>
            </a:blipFill>
            <a:ln w="6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1512" name="Line 8"/>
            <p:cNvSpPr>
              <a:spLocks noChangeShapeType="1"/>
            </p:cNvSpPr>
            <p:nvPr/>
          </p:nvSpPr>
          <p:spPr bwMode="auto">
            <a:xfrm>
              <a:off x="3197" y="1815"/>
              <a:ext cx="2373" cy="1"/>
            </a:xfrm>
            <a:prstGeom prst="line">
              <a:avLst/>
            </a:prstGeom>
            <a:noFill/>
            <a:ln w="6">
              <a:solidFill>
                <a:srgbClr val="EAF2F3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1513" name="Line 9"/>
            <p:cNvSpPr>
              <a:spLocks noChangeShapeType="1"/>
            </p:cNvSpPr>
            <p:nvPr/>
          </p:nvSpPr>
          <p:spPr bwMode="auto">
            <a:xfrm>
              <a:off x="3197" y="1519"/>
              <a:ext cx="2373" cy="1"/>
            </a:xfrm>
            <a:prstGeom prst="line">
              <a:avLst/>
            </a:prstGeom>
            <a:noFill/>
            <a:ln w="6">
              <a:solidFill>
                <a:srgbClr val="EAF2F3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1514" name="Line 10"/>
            <p:cNvSpPr>
              <a:spLocks noChangeShapeType="1"/>
            </p:cNvSpPr>
            <p:nvPr/>
          </p:nvSpPr>
          <p:spPr bwMode="auto">
            <a:xfrm>
              <a:off x="3197" y="1228"/>
              <a:ext cx="2373" cy="1"/>
            </a:xfrm>
            <a:prstGeom prst="line">
              <a:avLst/>
            </a:prstGeom>
            <a:noFill/>
            <a:ln w="6">
              <a:solidFill>
                <a:srgbClr val="EAF2F3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1515" name="Line 11"/>
            <p:cNvSpPr>
              <a:spLocks noChangeShapeType="1"/>
            </p:cNvSpPr>
            <p:nvPr/>
          </p:nvSpPr>
          <p:spPr bwMode="auto">
            <a:xfrm>
              <a:off x="3197" y="931"/>
              <a:ext cx="2373" cy="1"/>
            </a:xfrm>
            <a:prstGeom prst="line">
              <a:avLst/>
            </a:prstGeom>
            <a:noFill/>
            <a:ln w="6">
              <a:solidFill>
                <a:srgbClr val="EAF2F3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1516" name="Line 12"/>
            <p:cNvSpPr>
              <a:spLocks noChangeShapeType="1"/>
            </p:cNvSpPr>
            <p:nvPr/>
          </p:nvSpPr>
          <p:spPr bwMode="auto">
            <a:xfrm>
              <a:off x="3197" y="641"/>
              <a:ext cx="2373" cy="1"/>
            </a:xfrm>
            <a:prstGeom prst="line">
              <a:avLst/>
            </a:prstGeom>
            <a:noFill/>
            <a:ln w="6">
              <a:solidFill>
                <a:srgbClr val="EAF2F3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1517" name="Line 13"/>
            <p:cNvSpPr>
              <a:spLocks noChangeShapeType="1"/>
            </p:cNvSpPr>
            <p:nvPr/>
          </p:nvSpPr>
          <p:spPr bwMode="auto">
            <a:xfrm>
              <a:off x="3197" y="344"/>
              <a:ext cx="2373" cy="1"/>
            </a:xfrm>
            <a:prstGeom prst="line">
              <a:avLst/>
            </a:prstGeom>
            <a:noFill/>
            <a:ln w="6">
              <a:solidFill>
                <a:srgbClr val="EAF2F3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1518" name="Rectangle 14"/>
            <p:cNvSpPr>
              <a:spLocks noChangeArrowheads="1"/>
            </p:cNvSpPr>
            <p:nvPr/>
          </p:nvSpPr>
          <p:spPr bwMode="auto">
            <a:xfrm>
              <a:off x="3446" y="465"/>
              <a:ext cx="423" cy="1356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1519" name="Rectangle 15"/>
            <p:cNvSpPr>
              <a:spLocks noChangeArrowheads="1"/>
            </p:cNvSpPr>
            <p:nvPr/>
          </p:nvSpPr>
          <p:spPr bwMode="auto">
            <a:xfrm>
              <a:off x="3863" y="1083"/>
              <a:ext cx="424" cy="738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1520" name="Rectangle 16"/>
            <p:cNvSpPr>
              <a:spLocks noChangeArrowheads="1"/>
            </p:cNvSpPr>
            <p:nvPr/>
          </p:nvSpPr>
          <p:spPr bwMode="auto">
            <a:xfrm>
              <a:off x="4281" y="1198"/>
              <a:ext cx="418" cy="623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1521" name="Rectangle 17"/>
            <p:cNvSpPr>
              <a:spLocks noChangeArrowheads="1"/>
            </p:cNvSpPr>
            <p:nvPr/>
          </p:nvSpPr>
          <p:spPr bwMode="auto">
            <a:xfrm>
              <a:off x="4699" y="1610"/>
              <a:ext cx="423" cy="211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1522" name="Rectangle 18"/>
            <p:cNvSpPr>
              <a:spLocks noChangeArrowheads="1"/>
            </p:cNvSpPr>
            <p:nvPr/>
          </p:nvSpPr>
          <p:spPr bwMode="auto">
            <a:xfrm>
              <a:off x="5116" y="1785"/>
              <a:ext cx="418" cy="36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1523" name="Line 19"/>
            <p:cNvSpPr>
              <a:spLocks noChangeShapeType="1"/>
            </p:cNvSpPr>
            <p:nvPr/>
          </p:nvSpPr>
          <p:spPr bwMode="auto">
            <a:xfrm flipV="1">
              <a:off x="3197" y="302"/>
              <a:ext cx="1" cy="1513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1524" name="Line 20"/>
            <p:cNvSpPr>
              <a:spLocks noChangeShapeType="1"/>
            </p:cNvSpPr>
            <p:nvPr/>
          </p:nvSpPr>
          <p:spPr bwMode="auto">
            <a:xfrm flipH="1">
              <a:off x="3167" y="1815"/>
              <a:ext cx="30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1525" name="Rectangle 21"/>
            <p:cNvSpPr>
              <a:spLocks noChangeArrowheads="1"/>
            </p:cNvSpPr>
            <p:nvPr/>
          </p:nvSpPr>
          <p:spPr bwMode="auto">
            <a:xfrm rot="16200000">
              <a:off x="3089" y="1759"/>
              <a:ext cx="72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0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526" name="Line 22"/>
            <p:cNvSpPr>
              <a:spLocks noChangeShapeType="1"/>
            </p:cNvSpPr>
            <p:nvPr/>
          </p:nvSpPr>
          <p:spPr bwMode="auto">
            <a:xfrm flipH="1">
              <a:off x="3167" y="1519"/>
              <a:ext cx="30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1527" name="Rectangle 23"/>
            <p:cNvSpPr>
              <a:spLocks noChangeArrowheads="1"/>
            </p:cNvSpPr>
            <p:nvPr/>
          </p:nvSpPr>
          <p:spPr bwMode="auto">
            <a:xfrm rot="16200000">
              <a:off x="3068" y="1463"/>
              <a:ext cx="114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10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528" name="Line 24"/>
            <p:cNvSpPr>
              <a:spLocks noChangeShapeType="1"/>
            </p:cNvSpPr>
            <p:nvPr/>
          </p:nvSpPr>
          <p:spPr bwMode="auto">
            <a:xfrm flipH="1">
              <a:off x="3167" y="1228"/>
              <a:ext cx="30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1529" name="Rectangle 25"/>
            <p:cNvSpPr>
              <a:spLocks noChangeArrowheads="1"/>
            </p:cNvSpPr>
            <p:nvPr/>
          </p:nvSpPr>
          <p:spPr bwMode="auto">
            <a:xfrm rot="16200000">
              <a:off x="3068" y="1172"/>
              <a:ext cx="114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20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530" name="Line 26"/>
            <p:cNvSpPr>
              <a:spLocks noChangeShapeType="1"/>
            </p:cNvSpPr>
            <p:nvPr/>
          </p:nvSpPr>
          <p:spPr bwMode="auto">
            <a:xfrm flipH="1">
              <a:off x="3167" y="931"/>
              <a:ext cx="30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1531" name="Rectangle 27"/>
            <p:cNvSpPr>
              <a:spLocks noChangeArrowheads="1"/>
            </p:cNvSpPr>
            <p:nvPr/>
          </p:nvSpPr>
          <p:spPr bwMode="auto">
            <a:xfrm rot="16200000">
              <a:off x="3068" y="875"/>
              <a:ext cx="114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30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532" name="Line 28"/>
            <p:cNvSpPr>
              <a:spLocks noChangeShapeType="1"/>
            </p:cNvSpPr>
            <p:nvPr/>
          </p:nvSpPr>
          <p:spPr bwMode="auto">
            <a:xfrm flipH="1">
              <a:off x="3167" y="641"/>
              <a:ext cx="30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1533" name="Rectangle 29"/>
            <p:cNvSpPr>
              <a:spLocks noChangeArrowheads="1"/>
            </p:cNvSpPr>
            <p:nvPr/>
          </p:nvSpPr>
          <p:spPr bwMode="auto">
            <a:xfrm rot="16200000">
              <a:off x="3068" y="585"/>
              <a:ext cx="114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40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534" name="Line 30"/>
            <p:cNvSpPr>
              <a:spLocks noChangeShapeType="1"/>
            </p:cNvSpPr>
            <p:nvPr/>
          </p:nvSpPr>
          <p:spPr bwMode="auto">
            <a:xfrm flipH="1">
              <a:off x="3167" y="344"/>
              <a:ext cx="30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1535" name="Rectangle 31"/>
            <p:cNvSpPr>
              <a:spLocks noChangeArrowheads="1"/>
            </p:cNvSpPr>
            <p:nvPr/>
          </p:nvSpPr>
          <p:spPr bwMode="auto">
            <a:xfrm rot="16200000">
              <a:off x="3068" y="288"/>
              <a:ext cx="114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50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536" name="Rectangle 32"/>
            <p:cNvSpPr>
              <a:spLocks noChangeArrowheads="1"/>
            </p:cNvSpPr>
            <p:nvPr/>
          </p:nvSpPr>
          <p:spPr bwMode="auto">
            <a:xfrm rot="16200000">
              <a:off x="2865" y="1003"/>
              <a:ext cx="386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Porcentaje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537" name="Line 33"/>
            <p:cNvSpPr>
              <a:spLocks noChangeShapeType="1"/>
            </p:cNvSpPr>
            <p:nvPr/>
          </p:nvSpPr>
          <p:spPr bwMode="auto">
            <a:xfrm>
              <a:off x="3197" y="1815"/>
              <a:ext cx="2373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1538" name="Line 34"/>
            <p:cNvSpPr>
              <a:spLocks noChangeShapeType="1"/>
            </p:cNvSpPr>
            <p:nvPr/>
          </p:nvSpPr>
          <p:spPr bwMode="auto">
            <a:xfrm>
              <a:off x="3240" y="1815"/>
              <a:ext cx="1" cy="3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1539" name="Rectangle 35"/>
            <p:cNvSpPr>
              <a:spLocks noChangeArrowheads="1"/>
            </p:cNvSpPr>
            <p:nvPr/>
          </p:nvSpPr>
          <p:spPr bwMode="auto">
            <a:xfrm>
              <a:off x="3192" y="1858"/>
              <a:ext cx="96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-1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540" name="Line 36"/>
            <p:cNvSpPr>
              <a:spLocks noChangeShapeType="1"/>
            </p:cNvSpPr>
            <p:nvPr/>
          </p:nvSpPr>
          <p:spPr bwMode="auto">
            <a:xfrm>
              <a:off x="3657" y="1815"/>
              <a:ext cx="1" cy="3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1541" name="Rectangle 37"/>
            <p:cNvSpPr>
              <a:spLocks noChangeArrowheads="1"/>
            </p:cNvSpPr>
            <p:nvPr/>
          </p:nvSpPr>
          <p:spPr bwMode="auto">
            <a:xfrm>
              <a:off x="3621" y="1858"/>
              <a:ext cx="72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0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542" name="Line 38"/>
            <p:cNvSpPr>
              <a:spLocks noChangeShapeType="1"/>
            </p:cNvSpPr>
            <p:nvPr/>
          </p:nvSpPr>
          <p:spPr bwMode="auto">
            <a:xfrm>
              <a:off x="4069" y="1815"/>
              <a:ext cx="1" cy="3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1543" name="Rectangle 39"/>
            <p:cNvSpPr>
              <a:spLocks noChangeArrowheads="1"/>
            </p:cNvSpPr>
            <p:nvPr/>
          </p:nvSpPr>
          <p:spPr bwMode="auto">
            <a:xfrm>
              <a:off x="4033" y="1858"/>
              <a:ext cx="72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544" name="Line 40"/>
            <p:cNvSpPr>
              <a:spLocks noChangeShapeType="1"/>
            </p:cNvSpPr>
            <p:nvPr/>
          </p:nvSpPr>
          <p:spPr bwMode="auto">
            <a:xfrm>
              <a:off x="4487" y="1815"/>
              <a:ext cx="1" cy="3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1545" name="Rectangle 41"/>
            <p:cNvSpPr>
              <a:spLocks noChangeArrowheads="1"/>
            </p:cNvSpPr>
            <p:nvPr/>
          </p:nvSpPr>
          <p:spPr bwMode="auto">
            <a:xfrm>
              <a:off x="4451" y="1858"/>
              <a:ext cx="72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546" name="Line 42"/>
            <p:cNvSpPr>
              <a:spLocks noChangeShapeType="1"/>
            </p:cNvSpPr>
            <p:nvPr/>
          </p:nvSpPr>
          <p:spPr bwMode="auto">
            <a:xfrm>
              <a:off x="4904" y="1815"/>
              <a:ext cx="1" cy="3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1547" name="Rectangle 43"/>
            <p:cNvSpPr>
              <a:spLocks noChangeArrowheads="1"/>
            </p:cNvSpPr>
            <p:nvPr/>
          </p:nvSpPr>
          <p:spPr bwMode="auto">
            <a:xfrm>
              <a:off x="4868" y="1858"/>
              <a:ext cx="72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548" name="Line 44"/>
            <p:cNvSpPr>
              <a:spLocks noChangeShapeType="1"/>
            </p:cNvSpPr>
            <p:nvPr/>
          </p:nvSpPr>
          <p:spPr bwMode="auto">
            <a:xfrm>
              <a:off x="5322" y="1815"/>
              <a:ext cx="1" cy="3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1549" name="Rectangle 45"/>
            <p:cNvSpPr>
              <a:spLocks noChangeArrowheads="1"/>
            </p:cNvSpPr>
            <p:nvPr/>
          </p:nvSpPr>
          <p:spPr bwMode="auto">
            <a:xfrm>
              <a:off x="5286" y="1858"/>
              <a:ext cx="72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4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550" name="Rectangle 46"/>
            <p:cNvSpPr>
              <a:spLocks noChangeArrowheads="1"/>
            </p:cNvSpPr>
            <p:nvPr/>
          </p:nvSpPr>
          <p:spPr bwMode="auto">
            <a:xfrm>
              <a:off x="4354" y="1918"/>
              <a:ext cx="60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x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551" name="Rectangle 47"/>
            <p:cNvSpPr>
              <a:spLocks noChangeArrowheads="1"/>
            </p:cNvSpPr>
            <p:nvPr/>
          </p:nvSpPr>
          <p:spPr bwMode="auto">
            <a:xfrm>
              <a:off x="3497" y="181"/>
              <a:ext cx="1903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1200" b="0" i="0" u="none" strike="noStrike" cap="none" normalizeH="0" baseline="0" dirty="0">
                  <a:ln>
                    <a:noFill/>
                  </a:ln>
                  <a:solidFill>
                    <a:srgbClr val="1E2D53"/>
                  </a:solidFill>
                  <a:effectLst/>
                  <a:latin typeface="Arial" pitchFamily="34" charset="0"/>
                  <a:cs typeface="Arial" pitchFamily="34" charset="0"/>
                </a:rPr>
                <a:t>100 observaciones </a:t>
              </a:r>
              <a:r>
                <a:rPr kumimoji="0" lang="es-CL" sz="1200" b="0" i="0" u="none" strike="noStrike" cap="none" normalizeH="0" baseline="0" dirty="0" err="1">
                  <a:ln>
                    <a:noFill/>
                  </a:ln>
                  <a:solidFill>
                    <a:srgbClr val="1E2D53"/>
                  </a:solidFill>
                  <a:effectLst/>
                  <a:latin typeface="Arial" pitchFamily="34" charset="0"/>
                  <a:cs typeface="Arial" pitchFamily="34" charset="0"/>
                </a:rPr>
                <a:t>Poisson</a:t>
              </a:r>
              <a:r>
                <a:rPr kumimoji="0" lang="es-CL" sz="1200" b="0" i="0" u="none" strike="noStrike" cap="none" normalizeH="0" baseline="0" dirty="0">
                  <a:ln>
                    <a:noFill/>
                  </a:ln>
                  <a:solidFill>
                    <a:srgbClr val="1E2D53"/>
                  </a:solidFill>
                  <a:effectLst/>
                  <a:latin typeface="Arial" pitchFamily="34" charset="0"/>
                  <a:cs typeface="Arial" pitchFamily="34" charset="0"/>
                </a:rPr>
                <a:t> con Lambda = 1</a:t>
              </a:r>
              <a:endParaRPr kumimoji="0" lang="es-C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1554" name="Group 50"/>
          <p:cNvGrpSpPr>
            <a:grpSpLocks noChangeAspect="1"/>
          </p:cNvGrpSpPr>
          <p:nvPr/>
        </p:nvGrpSpPr>
        <p:grpSpPr bwMode="auto">
          <a:xfrm>
            <a:off x="4648200" y="3490913"/>
            <a:ext cx="4359275" cy="3192462"/>
            <a:chOff x="2928" y="2199"/>
            <a:chExt cx="2746" cy="2011"/>
          </a:xfrm>
        </p:grpSpPr>
        <p:sp>
          <p:nvSpPr>
            <p:cNvPr id="21553" name="AutoShape 49"/>
            <p:cNvSpPr>
              <a:spLocks noChangeAspect="1" noChangeArrowheads="1" noTextEdit="1"/>
            </p:cNvSpPr>
            <p:nvPr/>
          </p:nvSpPr>
          <p:spPr bwMode="auto">
            <a:xfrm>
              <a:off x="2928" y="2199"/>
              <a:ext cx="2746" cy="20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1555" name="Rectangle 51"/>
            <p:cNvSpPr>
              <a:spLocks noChangeArrowheads="1"/>
            </p:cNvSpPr>
            <p:nvPr/>
          </p:nvSpPr>
          <p:spPr bwMode="auto">
            <a:xfrm>
              <a:off x="2946" y="2217"/>
              <a:ext cx="2704" cy="1969"/>
            </a:xfrm>
            <a:prstGeom prst="rect">
              <a:avLst/>
            </a:prstGeom>
            <a:solidFill>
              <a:srgbClr val="EAF2F3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1556" name="Rectangle 52"/>
            <p:cNvSpPr>
              <a:spLocks noChangeArrowheads="1"/>
            </p:cNvSpPr>
            <p:nvPr/>
          </p:nvSpPr>
          <p:spPr bwMode="auto">
            <a:xfrm>
              <a:off x="2946" y="2217"/>
              <a:ext cx="2704" cy="1969"/>
            </a:xfrm>
            <a:prstGeom prst="rect">
              <a:avLst/>
            </a:prstGeom>
            <a:blipFill dpi="0" rotWithShape="0">
              <a:blip r:embed="rId4" cstate="print"/>
              <a:srcRect/>
              <a:tile tx="0" ty="0" sx="100000" sy="100000" flip="none" algn="tl"/>
            </a:blipFill>
            <a:ln w="6">
              <a:solidFill>
                <a:srgbClr val="EAF2F3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1557" name="Rectangle 53"/>
            <p:cNvSpPr>
              <a:spLocks noChangeArrowheads="1"/>
            </p:cNvSpPr>
            <p:nvPr/>
          </p:nvSpPr>
          <p:spPr bwMode="auto">
            <a:xfrm>
              <a:off x="3206" y="2404"/>
              <a:ext cx="2371" cy="1516"/>
            </a:xfrm>
            <a:prstGeom prst="rect">
              <a:avLst/>
            </a:prstGeom>
            <a:blipFill dpi="0" rotWithShape="0">
              <a:blip r:embed="rId5" cstate="print"/>
              <a:srcRect/>
              <a:tile tx="0" ty="0" sx="100000" sy="100000" flip="none" algn="tl"/>
            </a:blipFill>
            <a:ln w="6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1558" name="Line 54"/>
            <p:cNvSpPr>
              <a:spLocks noChangeShapeType="1"/>
            </p:cNvSpPr>
            <p:nvPr/>
          </p:nvSpPr>
          <p:spPr bwMode="auto">
            <a:xfrm>
              <a:off x="3206" y="3914"/>
              <a:ext cx="2365" cy="1"/>
            </a:xfrm>
            <a:prstGeom prst="line">
              <a:avLst/>
            </a:prstGeom>
            <a:noFill/>
            <a:ln w="6">
              <a:solidFill>
                <a:srgbClr val="EAF2F3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1559" name="Line 55"/>
            <p:cNvSpPr>
              <a:spLocks noChangeShapeType="1"/>
            </p:cNvSpPr>
            <p:nvPr/>
          </p:nvSpPr>
          <p:spPr bwMode="auto">
            <a:xfrm>
              <a:off x="3206" y="3564"/>
              <a:ext cx="2365" cy="1"/>
            </a:xfrm>
            <a:prstGeom prst="line">
              <a:avLst/>
            </a:prstGeom>
            <a:noFill/>
            <a:ln w="6">
              <a:solidFill>
                <a:srgbClr val="EAF2F3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1560" name="Line 56"/>
            <p:cNvSpPr>
              <a:spLocks noChangeShapeType="1"/>
            </p:cNvSpPr>
            <p:nvPr/>
          </p:nvSpPr>
          <p:spPr bwMode="auto">
            <a:xfrm>
              <a:off x="3206" y="3220"/>
              <a:ext cx="2365" cy="1"/>
            </a:xfrm>
            <a:prstGeom prst="line">
              <a:avLst/>
            </a:prstGeom>
            <a:noFill/>
            <a:ln w="6">
              <a:solidFill>
                <a:srgbClr val="EAF2F3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1561" name="Line 57"/>
            <p:cNvSpPr>
              <a:spLocks noChangeShapeType="1"/>
            </p:cNvSpPr>
            <p:nvPr/>
          </p:nvSpPr>
          <p:spPr bwMode="auto">
            <a:xfrm>
              <a:off x="3206" y="2869"/>
              <a:ext cx="2365" cy="1"/>
            </a:xfrm>
            <a:prstGeom prst="line">
              <a:avLst/>
            </a:prstGeom>
            <a:noFill/>
            <a:ln w="6">
              <a:solidFill>
                <a:srgbClr val="EAF2F3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1562" name="Line 58"/>
            <p:cNvSpPr>
              <a:spLocks noChangeShapeType="1"/>
            </p:cNvSpPr>
            <p:nvPr/>
          </p:nvSpPr>
          <p:spPr bwMode="auto">
            <a:xfrm>
              <a:off x="3206" y="2519"/>
              <a:ext cx="2365" cy="1"/>
            </a:xfrm>
            <a:prstGeom prst="line">
              <a:avLst/>
            </a:prstGeom>
            <a:noFill/>
            <a:ln w="6">
              <a:solidFill>
                <a:srgbClr val="EAF2F3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1563" name="Rectangle 59"/>
            <p:cNvSpPr>
              <a:spLocks noChangeArrowheads="1"/>
            </p:cNvSpPr>
            <p:nvPr/>
          </p:nvSpPr>
          <p:spPr bwMode="auto">
            <a:xfrm>
              <a:off x="3344" y="3636"/>
              <a:ext cx="206" cy="284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1564" name="Rectangle 60"/>
            <p:cNvSpPr>
              <a:spLocks noChangeArrowheads="1"/>
            </p:cNvSpPr>
            <p:nvPr/>
          </p:nvSpPr>
          <p:spPr bwMode="auto">
            <a:xfrm>
              <a:off x="3544" y="3358"/>
              <a:ext cx="205" cy="562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1565" name="Rectangle 61"/>
            <p:cNvSpPr>
              <a:spLocks noChangeArrowheads="1"/>
            </p:cNvSpPr>
            <p:nvPr/>
          </p:nvSpPr>
          <p:spPr bwMode="auto">
            <a:xfrm>
              <a:off x="3743" y="3075"/>
              <a:ext cx="205" cy="845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1566" name="Rectangle 62"/>
            <p:cNvSpPr>
              <a:spLocks noChangeArrowheads="1"/>
            </p:cNvSpPr>
            <p:nvPr/>
          </p:nvSpPr>
          <p:spPr bwMode="auto">
            <a:xfrm>
              <a:off x="3942" y="2869"/>
              <a:ext cx="205" cy="1051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1567" name="Rectangle 63"/>
            <p:cNvSpPr>
              <a:spLocks noChangeArrowheads="1"/>
            </p:cNvSpPr>
            <p:nvPr/>
          </p:nvSpPr>
          <p:spPr bwMode="auto">
            <a:xfrm>
              <a:off x="4141" y="2447"/>
              <a:ext cx="205" cy="1473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1568" name="Rectangle 64"/>
            <p:cNvSpPr>
              <a:spLocks noChangeArrowheads="1"/>
            </p:cNvSpPr>
            <p:nvPr/>
          </p:nvSpPr>
          <p:spPr bwMode="auto">
            <a:xfrm>
              <a:off x="4340" y="3008"/>
              <a:ext cx="205" cy="912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1569" name="Rectangle 65"/>
            <p:cNvSpPr>
              <a:spLocks noChangeArrowheads="1"/>
            </p:cNvSpPr>
            <p:nvPr/>
          </p:nvSpPr>
          <p:spPr bwMode="auto">
            <a:xfrm>
              <a:off x="4539" y="2936"/>
              <a:ext cx="206" cy="984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1570" name="Rectangle 66"/>
            <p:cNvSpPr>
              <a:spLocks noChangeArrowheads="1"/>
            </p:cNvSpPr>
            <p:nvPr/>
          </p:nvSpPr>
          <p:spPr bwMode="auto">
            <a:xfrm>
              <a:off x="4739" y="3425"/>
              <a:ext cx="199" cy="495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1571" name="Rectangle 67"/>
            <p:cNvSpPr>
              <a:spLocks noChangeArrowheads="1"/>
            </p:cNvSpPr>
            <p:nvPr/>
          </p:nvSpPr>
          <p:spPr bwMode="auto">
            <a:xfrm>
              <a:off x="4932" y="3703"/>
              <a:ext cx="205" cy="217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1572" name="Rectangle 68"/>
            <p:cNvSpPr>
              <a:spLocks noChangeArrowheads="1"/>
            </p:cNvSpPr>
            <p:nvPr/>
          </p:nvSpPr>
          <p:spPr bwMode="auto">
            <a:xfrm>
              <a:off x="5131" y="3775"/>
              <a:ext cx="205" cy="145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1573" name="Rectangle 69"/>
            <p:cNvSpPr>
              <a:spLocks noChangeArrowheads="1"/>
            </p:cNvSpPr>
            <p:nvPr/>
          </p:nvSpPr>
          <p:spPr bwMode="auto">
            <a:xfrm>
              <a:off x="5330" y="3848"/>
              <a:ext cx="205" cy="72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1574" name="Line 70"/>
            <p:cNvSpPr>
              <a:spLocks noChangeShapeType="1"/>
            </p:cNvSpPr>
            <p:nvPr/>
          </p:nvSpPr>
          <p:spPr bwMode="auto">
            <a:xfrm flipV="1">
              <a:off x="3206" y="2404"/>
              <a:ext cx="1" cy="1510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1575" name="Line 71"/>
            <p:cNvSpPr>
              <a:spLocks noChangeShapeType="1"/>
            </p:cNvSpPr>
            <p:nvPr/>
          </p:nvSpPr>
          <p:spPr bwMode="auto">
            <a:xfrm flipH="1">
              <a:off x="3175" y="3914"/>
              <a:ext cx="31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1576" name="Rectangle 72"/>
            <p:cNvSpPr>
              <a:spLocks noChangeArrowheads="1"/>
            </p:cNvSpPr>
            <p:nvPr/>
          </p:nvSpPr>
          <p:spPr bwMode="auto">
            <a:xfrm rot="16200000">
              <a:off x="3098" y="3859"/>
              <a:ext cx="72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0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577" name="Line 73"/>
            <p:cNvSpPr>
              <a:spLocks noChangeShapeType="1"/>
            </p:cNvSpPr>
            <p:nvPr/>
          </p:nvSpPr>
          <p:spPr bwMode="auto">
            <a:xfrm flipH="1">
              <a:off x="3175" y="3564"/>
              <a:ext cx="31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1578" name="Rectangle 74"/>
            <p:cNvSpPr>
              <a:spLocks noChangeArrowheads="1"/>
            </p:cNvSpPr>
            <p:nvPr/>
          </p:nvSpPr>
          <p:spPr bwMode="auto">
            <a:xfrm rot="16200000">
              <a:off x="3098" y="3508"/>
              <a:ext cx="72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5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579" name="Line 75"/>
            <p:cNvSpPr>
              <a:spLocks noChangeShapeType="1"/>
            </p:cNvSpPr>
            <p:nvPr/>
          </p:nvSpPr>
          <p:spPr bwMode="auto">
            <a:xfrm flipH="1">
              <a:off x="3175" y="3220"/>
              <a:ext cx="31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1580" name="Rectangle 76"/>
            <p:cNvSpPr>
              <a:spLocks noChangeArrowheads="1"/>
            </p:cNvSpPr>
            <p:nvPr/>
          </p:nvSpPr>
          <p:spPr bwMode="auto">
            <a:xfrm rot="16200000">
              <a:off x="3077" y="3164"/>
              <a:ext cx="114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10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581" name="Line 77"/>
            <p:cNvSpPr>
              <a:spLocks noChangeShapeType="1"/>
            </p:cNvSpPr>
            <p:nvPr/>
          </p:nvSpPr>
          <p:spPr bwMode="auto">
            <a:xfrm flipH="1">
              <a:off x="3175" y="2869"/>
              <a:ext cx="31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1582" name="Rectangle 78"/>
            <p:cNvSpPr>
              <a:spLocks noChangeArrowheads="1"/>
            </p:cNvSpPr>
            <p:nvPr/>
          </p:nvSpPr>
          <p:spPr bwMode="auto">
            <a:xfrm rot="16200000">
              <a:off x="3077" y="2813"/>
              <a:ext cx="114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15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583" name="Line 79"/>
            <p:cNvSpPr>
              <a:spLocks noChangeShapeType="1"/>
            </p:cNvSpPr>
            <p:nvPr/>
          </p:nvSpPr>
          <p:spPr bwMode="auto">
            <a:xfrm flipH="1">
              <a:off x="3175" y="2519"/>
              <a:ext cx="31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1584" name="Rectangle 80"/>
            <p:cNvSpPr>
              <a:spLocks noChangeArrowheads="1"/>
            </p:cNvSpPr>
            <p:nvPr/>
          </p:nvSpPr>
          <p:spPr bwMode="auto">
            <a:xfrm rot="16200000">
              <a:off x="3077" y="2463"/>
              <a:ext cx="114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20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585" name="Rectangle 81"/>
            <p:cNvSpPr>
              <a:spLocks noChangeArrowheads="1"/>
            </p:cNvSpPr>
            <p:nvPr/>
          </p:nvSpPr>
          <p:spPr bwMode="auto">
            <a:xfrm rot="16200000">
              <a:off x="2875" y="3103"/>
              <a:ext cx="386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Porcentaje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586" name="Line 82"/>
            <p:cNvSpPr>
              <a:spLocks noChangeShapeType="1"/>
            </p:cNvSpPr>
            <p:nvPr/>
          </p:nvSpPr>
          <p:spPr bwMode="auto">
            <a:xfrm>
              <a:off x="3206" y="3914"/>
              <a:ext cx="2365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1587" name="Line 83"/>
            <p:cNvSpPr>
              <a:spLocks noChangeShapeType="1"/>
            </p:cNvSpPr>
            <p:nvPr/>
          </p:nvSpPr>
          <p:spPr bwMode="auto">
            <a:xfrm>
              <a:off x="3248" y="3914"/>
              <a:ext cx="1" cy="30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1588" name="Rectangle 84"/>
            <p:cNvSpPr>
              <a:spLocks noChangeArrowheads="1"/>
            </p:cNvSpPr>
            <p:nvPr/>
          </p:nvSpPr>
          <p:spPr bwMode="auto">
            <a:xfrm>
              <a:off x="3212" y="3956"/>
              <a:ext cx="72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0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589" name="Line 85"/>
            <p:cNvSpPr>
              <a:spLocks noChangeShapeType="1"/>
            </p:cNvSpPr>
            <p:nvPr/>
          </p:nvSpPr>
          <p:spPr bwMode="auto">
            <a:xfrm>
              <a:off x="4238" y="3914"/>
              <a:ext cx="1" cy="30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1590" name="Rectangle 86"/>
            <p:cNvSpPr>
              <a:spLocks noChangeArrowheads="1"/>
            </p:cNvSpPr>
            <p:nvPr/>
          </p:nvSpPr>
          <p:spPr bwMode="auto">
            <a:xfrm>
              <a:off x="4202" y="3956"/>
              <a:ext cx="72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5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591" name="Line 87"/>
            <p:cNvSpPr>
              <a:spLocks noChangeShapeType="1"/>
            </p:cNvSpPr>
            <p:nvPr/>
          </p:nvSpPr>
          <p:spPr bwMode="auto">
            <a:xfrm>
              <a:off x="5233" y="3914"/>
              <a:ext cx="1" cy="30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1592" name="Rectangle 88"/>
            <p:cNvSpPr>
              <a:spLocks noChangeArrowheads="1"/>
            </p:cNvSpPr>
            <p:nvPr/>
          </p:nvSpPr>
          <p:spPr bwMode="auto">
            <a:xfrm>
              <a:off x="5176" y="3956"/>
              <a:ext cx="114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10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593" name="Rectangle 89"/>
            <p:cNvSpPr>
              <a:spLocks noChangeArrowheads="1"/>
            </p:cNvSpPr>
            <p:nvPr/>
          </p:nvSpPr>
          <p:spPr bwMode="auto">
            <a:xfrm>
              <a:off x="4359" y="4017"/>
              <a:ext cx="60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x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594" name="Rectangle 90"/>
            <p:cNvSpPr>
              <a:spLocks noChangeArrowheads="1"/>
            </p:cNvSpPr>
            <p:nvPr/>
          </p:nvSpPr>
          <p:spPr bwMode="auto">
            <a:xfrm>
              <a:off x="3452" y="2283"/>
              <a:ext cx="1903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1200" b="0" i="0" u="none" strike="noStrike" cap="none" normalizeH="0" baseline="0" dirty="0">
                  <a:ln>
                    <a:noFill/>
                  </a:ln>
                  <a:solidFill>
                    <a:srgbClr val="1E2D53"/>
                  </a:solidFill>
                  <a:effectLst/>
                  <a:latin typeface="Arial" pitchFamily="34" charset="0"/>
                  <a:cs typeface="Arial" pitchFamily="34" charset="0"/>
                </a:rPr>
                <a:t>100 observaciones </a:t>
              </a:r>
              <a:r>
                <a:rPr kumimoji="0" lang="es-CL" sz="1200" b="0" i="0" u="none" strike="noStrike" cap="none" normalizeH="0" baseline="0" dirty="0" err="1">
                  <a:ln>
                    <a:noFill/>
                  </a:ln>
                  <a:solidFill>
                    <a:srgbClr val="1E2D53"/>
                  </a:solidFill>
                  <a:effectLst/>
                  <a:latin typeface="Arial" pitchFamily="34" charset="0"/>
                  <a:cs typeface="Arial" pitchFamily="34" charset="0"/>
                </a:rPr>
                <a:t>Poisson</a:t>
              </a:r>
              <a:r>
                <a:rPr kumimoji="0" lang="es-CL" sz="1200" b="0" i="0" u="none" strike="noStrike" cap="none" normalizeH="0" baseline="0" dirty="0">
                  <a:ln>
                    <a:noFill/>
                  </a:ln>
                  <a:solidFill>
                    <a:srgbClr val="1E2D53"/>
                  </a:solidFill>
                  <a:effectLst/>
                  <a:latin typeface="Arial" pitchFamily="34" charset="0"/>
                  <a:cs typeface="Arial" pitchFamily="34" charset="0"/>
                </a:rPr>
                <a:t> con Lambda = 5</a:t>
              </a:r>
              <a:endParaRPr kumimoji="0" lang="es-C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0" name="Picture 9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152400"/>
            <a:ext cx="4343400" cy="3179763"/>
          </a:xfrm>
          <a:noFill/>
        </p:spPr>
      </p:pic>
      <p:pic>
        <p:nvPicPr>
          <p:cNvPr id="43011" name="Picture 10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0" y="3503613"/>
            <a:ext cx="4343400" cy="3179762"/>
          </a:xfrm>
          <a:noFill/>
        </p:spPr>
      </p:pic>
      <p:grpSp>
        <p:nvGrpSpPr>
          <p:cNvPr id="22532" name="Group 4"/>
          <p:cNvGrpSpPr>
            <a:grpSpLocks noChangeAspect="1"/>
          </p:cNvGrpSpPr>
          <p:nvPr/>
        </p:nvGrpSpPr>
        <p:grpSpPr bwMode="auto">
          <a:xfrm>
            <a:off x="4633913" y="152400"/>
            <a:ext cx="4371975" cy="3200400"/>
            <a:chOff x="2919" y="96"/>
            <a:chExt cx="2754" cy="2016"/>
          </a:xfrm>
        </p:grpSpPr>
        <p:sp>
          <p:nvSpPr>
            <p:cNvPr id="22531" name="AutoShape 3"/>
            <p:cNvSpPr>
              <a:spLocks noChangeAspect="1" noChangeArrowheads="1" noTextEdit="1"/>
            </p:cNvSpPr>
            <p:nvPr/>
          </p:nvSpPr>
          <p:spPr bwMode="auto">
            <a:xfrm>
              <a:off x="2919" y="96"/>
              <a:ext cx="2754" cy="20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2533" name="Rectangle 5"/>
            <p:cNvSpPr>
              <a:spLocks noChangeArrowheads="1"/>
            </p:cNvSpPr>
            <p:nvPr/>
          </p:nvSpPr>
          <p:spPr bwMode="auto">
            <a:xfrm>
              <a:off x="2937" y="114"/>
              <a:ext cx="2712" cy="1974"/>
            </a:xfrm>
            <a:prstGeom prst="rect">
              <a:avLst/>
            </a:prstGeom>
            <a:solidFill>
              <a:srgbClr val="EAF2F3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2534" name="Rectangle 6"/>
            <p:cNvSpPr>
              <a:spLocks noChangeArrowheads="1"/>
            </p:cNvSpPr>
            <p:nvPr/>
          </p:nvSpPr>
          <p:spPr bwMode="auto">
            <a:xfrm>
              <a:off x="2937" y="114"/>
              <a:ext cx="2712" cy="1974"/>
            </a:xfrm>
            <a:prstGeom prst="rect">
              <a:avLst/>
            </a:prstGeom>
            <a:blipFill dpi="0" rotWithShape="0">
              <a:blip r:embed="rId4" cstate="print"/>
              <a:srcRect/>
              <a:tile tx="0" ty="0" sx="100000" sy="100000" flip="none" algn="tl"/>
            </a:blipFill>
            <a:ln w="6">
              <a:solidFill>
                <a:srgbClr val="EAF2F3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2535" name="Rectangle 7"/>
            <p:cNvSpPr>
              <a:spLocks noChangeArrowheads="1"/>
            </p:cNvSpPr>
            <p:nvPr/>
          </p:nvSpPr>
          <p:spPr bwMode="auto">
            <a:xfrm>
              <a:off x="3191" y="302"/>
              <a:ext cx="2385" cy="1519"/>
            </a:xfrm>
            <a:prstGeom prst="rect">
              <a:avLst/>
            </a:prstGeom>
            <a:blipFill dpi="0" rotWithShape="0">
              <a:blip r:embed="rId5" cstate="print"/>
              <a:srcRect/>
              <a:tile tx="0" ty="0" sx="100000" sy="100000" flip="none" algn="tl"/>
            </a:blipFill>
            <a:ln w="6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2536" name="Line 8"/>
            <p:cNvSpPr>
              <a:spLocks noChangeShapeType="1"/>
            </p:cNvSpPr>
            <p:nvPr/>
          </p:nvSpPr>
          <p:spPr bwMode="auto">
            <a:xfrm>
              <a:off x="3191" y="1815"/>
              <a:ext cx="2379" cy="1"/>
            </a:xfrm>
            <a:prstGeom prst="line">
              <a:avLst/>
            </a:prstGeom>
            <a:noFill/>
            <a:ln w="6">
              <a:solidFill>
                <a:srgbClr val="EAF2F3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2537" name="Line 9"/>
            <p:cNvSpPr>
              <a:spLocks noChangeShapeType="1"/>
            </p:cNvSpPr>
            <p:nvPr/>
          </p:nvSpPr>
          <p:spPr bwMode="auto">
            <a:xfrm>
              <a:off x="3191" y="1355"/>
              <a:ext cx="2379" cy="1"/>
            </a:xfrm>
            <a:prstGeom prst="line">
              <a:avLst/>
            </a:prstGeom>
            <a:noFill/>
            <a:ln w="6">
              <a:solidFill>
                <a:srgbClr val="EAF2F3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2538" name="Line 10"/>
            <p:cNvSpPr>
              <a:spLocks noChangeShapeType="1"/>
            </p:cNvSpPr>
            <p:nvPr/>
          </p:nvSpPr>
          <p:spPr bwMode="auto">
            <a:xfrm>
              <a:off x="3191" y="895"/>
              <a:ext cx="2379" cy="1"/>
            </a:xfrm>
            <a:prstGeom prst="line">
              <a:avLst/>
            </a:prstGeom>
            <a:noFill/>
            <a:ln w="6">
              <a:solidFill>
                <a:srgbClr val="EAF2F3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2539" name="Line 11"/>
            <p:cNvSpPr>
              <a:spLocks noChangeShapeType="1"/>
            </p:cNvSpPr>
            <p:nvPr/>
          </p:nvSpPr>
          <p:spPr bwMode="auto">
            <a:xfrm>
              <a:off x="3191" y="441"/>
              <a:ext cx="2379" cy="1"/>
            </a:xfrm>
            <a:prstGeom prst="line">
              <a:avLst/>
            </a:prstGeom>
            <a:noFill/>
            <a:ln w="6">
              <a:solidFill>
                <a:srgbClr val="EAF2F3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2540" name="Rectangle 12"/>
            <p:cNvSpPr>
              <a:spLocks noChangeArrowheads="1"/>
            </p:cNvSpPr>
            <p:nvPr/>
          </p:nvSpPr>
          <p:spPr bwMode="auto">
            <a:xfrm>
              <a:off x="3524" y="1725"/>
              <a:ext cx="115" cy="96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2541" name="Rectangle 13"/>
            <p:cNvSpPr>
              <a:spLocks noChangeArrowheads="1"/>
            </p:cNvSpPr>
            <p:nvPr/>
          </p:nvSpPr>
          <p:spPr bwMode="auto">
            <a:xfrm>
              <a:off x="3639" y="1537"/>
              <a:ext cx="115" cy="284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2542" name="Rectangle 14"/>
            <p:cNvSpPr>
              <a:spLocks noChangeArrowheads="1"/>
            </p:cNvSpPr>
            <p:nvPr/>
          </p:nvSpPr>
          <p:spPr bwMode="auto">
            <a:xfrm>
              <a:off x="3754" y="1634"/>
              <a:ext cx="115" cy="187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2543" name="Rectangle 15"/>
            <p:cNvSpPr>
              <a:spLocks noChangeArrowheads="1"/>
            </p:cNvSpPr>
            <p:nvPr/>
          </p:nvSpPr>
          <p:spPr bwMode="auto">
            <a:xfrm>
              <a:off x="3869" y="1174"/>
              <a:ext cx="121" cy="647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2544" name="Rectangle 16"/>
            <p:cNvSpPr>
              <a:spLocks noChangeArrowheads="1"/>
            </p:cNvSpPr>
            <p:nvPr/>
          </p:nvSpPr>
          <p:spPr bwMode="auto">
            <a:xfrm>
              <a:off x="3984" y="1446"/>
              <a:ext cx="121" cy="375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2545" name="Rectangle 17"/>
            <p:cNvSpPr>
              <a:spLocks noChangeArrowheads="1"/>
            </p:cNvSpPr>
            <p:nvPr/>
          </p:nvSpPr>
          <p:spPr bwMode="auto">
            <a:xfrm>
              <a:off x="4099" y="714"/>
              <a:ext cx="115" cy="1107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2546" name="Rectangle 18"/>
            <p:cNvSpPr>
              <a:spLocks noChangeArrowheads="1"/>
            </p:cNvSpPr>
            <p:nvPr/>
          </p:nvSpPr>
          <p:spPr bwMode="auto">
            <a:xfrm>
              <a:off x="4208" y="895"/>
              <a:ext cx="121" cy="926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2547" name="Rectangle 19"/>
            <p:cNvSpPr>
              <a:spLocks noChangeArrowheads="1"/>
            </p:cNvSpPr>
            <p:nvPr/>
          </p:nvSpPr>
          <p:spPr bwMode="auto">
            <a:xfrm>
              <a:off x="4323" y="344"/>
              <a:ext cx="121" cy="1477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2548" name="Rectangle 20"/>
            <p:cNvSpPr>
              <a:spLocks noChangeArrowheads="1"/>
            </p:cNvSpPr>
            <p:nvPr/>
          </p:nvSpPr>
          <p:spPr bwMode="auto">
            <a:xfrm>
              <a:off x="4438" y="992"/>
              <a:ext cx="121" cy="829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2549" name="Rectangle 21"/>
            <p:cNvSpPr>
              <a:spLocks noChangeArrowheads="1"/>
            </p:cNvSpPr>
            <p:nvPr/>
          </p:nvSpPr>
          <p:spPr bwMode="auto">
            <a:xfrm>
              <a:off x="4553" y="623"/>
              <a:ext cx="121" cy="1198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2550" name="Rectangle 22"/>
            <p:cNvSpPr>
              <a:spLocks noChangeArrowheads="1"/>
            </p:cNvSpPr>
            <p:nvPr/>
          </p:nvSpPr>
          <p:spPr bwMode="auto">
            <a:xfrm>
              <a:off x="4668" y="1083"/>
              <a:ext cx="121" cy="738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2551" name="Rectangle 23"/>
            <p:cNvSpPr>
              <a:spLocks noChangeArrowheads="1"/>
            </p:cNvSpPr>
            <p:nvPr/>
          </p:nvSpPr>
          <p:spPr bwMode="auto">
            <a:xfrm>
              <a:off x="4783" y="992"/>
              <a:ext cx="121" cy="829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2552" name="Rectangle 24"/>
            <p:cNvSpPr>
              <a:spLocks noChangeArrowheads="1"/>
            </p:cNvSpPr>
            <p:nvPr/>
          </p:nvSpPr>
          <p:spPr bwMode="auto">
            <a:xfrm>
              <a:off x="4898" y="1634"/>
              <a:ext cx="121" cy="187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2553" name="Rectangle 25"/>
            <p:cNvSpPr>
              <a:spLocks noChangeArrowheads="1"/>
            </p:cNvSpPr>
            <p:nvPr/>
          </p:nvSpPr>
          <p:spPr bwMode="auto">
            <a:xfrm>
              <a:off x="5013" y="1725"/>
              <a:ext cx="121" cy="96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2554" name="Rectangle 26"/>
            <p:cNvSpPr>
              <a:spLocks noChangeArrowheads="1"/>
            </p:cNvSpPr>
            <p:nvPr/>
          </p:nvSpPr>
          <p:spPr bwMode="auto">
            <a:xfrm>
              <a:off x="5128" y="1634"/>
              <a:ext cx="121" cy="187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2555" name="Rectangle 27"/>
            <p:cNvSpPr>
              <a:spLocks noChangeArrowheads="1"/>
            </p:cNvSpPr>
            <p:nvPr/>
          </p:nvSpPr>
          <p:spPr bwMode="auto">
            <a:xfrm>
              <a:off x="5243" y="1725"/>
              <a:ext cx="121" cy="96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2556" name="Line 28"/>
            <p:cNvSpPr>
              <a:spLocks noChangeShapeType="1"/>
            </p:cNvSpPr>
            <p:nvPr/>
          </p:nvSpPr>
          <p:spPr bwMode="auto">
            <a:xfrm flipV="1">
              <a:off x="3191" y="302"/>
              <a:ext cx="1" cy="1513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2557" name="Line 29"/>
            <p:cNvSpPr>
              <a:spLocks noChangeShapeType="1"/>
            </p:cNvSpPr>
            <p:nvPr/>
          </p:nvSpPr>
          <p:spPr bwMode="auto">
            <a:xfrm flipH="1">
              <a:off x="3167" y="1815"/>
              <a:ext cx="24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2558" name="Rectangle 30"/>
            <p:cNvSpPr>
              <a:spLocks noChangeArrowheads="1"/>
            </p:cNvSpPr>
            <p:nvPr/>
          </p:nvSpPr>
          <p:spPr bwMode="auto">
            <a:xfrm rot="16200000">
              <a:off x="3083" y="1759"/>
              <a:ext cx="72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0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559" name="Line 31"/>
            <p:cNvSpPr>
              <a:spLocks noChangeShapeType="1"/>
            </p:cNvSpPr>
            <p:nvPr/>
          </p:nvSpPr>
          <p:spPr bwMode="auto">
            <a:xfrm flipH="1">
              <a:off x="3167" y="1355"/>
              <a:ext cx="24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2560" name="Rectangle 32"/>
            <p:cNvSpPr>
              <a:spLocks noChangeArrowheads="1"/>
            </p:cNvSpPr>
            <p:nvPr/>
          </p:nvSpPr>
          <p:spPr bwMode="auto">
            <a:xfrm rot="16200000">
              <a:off x="3083" y="1299"/>
              <a:ext cx="72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5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561" name="Line 33"/>
            <p:cNvSpPr>
              <a:spLocks noChangeShapeType="1"/>
            </p:cNvSpPr>
            <p:nvPr/>
          </p:nvSpPr>
          <p:spPr bwMode="auto">
            <a:xfrm flipH="1">
              <a:off x="3167" y="895"/>
              <a:ext cx="24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2562" name="Rectangle 34"/>
            <p:cNvSpPr>
              <a:spLocks noChangeArrowheads="1"/>
            </p:cNvSpPr>
            <p:nvPr/>
          </p:nvSpPr>
          <p:spPr bwMode="auto">
            <a:xfrm rot="16200000">
              <a:off x="3062" y="839"/>
              <a:ext cx="114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10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563" name="Line 35"/>
            <p:cNvSpPr>
              <a:spLocks noChangeShapeType="1"/>
            </p:cNvSpPr>
            <p:nvPr/>
          </p:nvSpPr>
          <p:spPr bwMode="auto">
            <a:xfrm flipH="1">
              <a:off x="3167" y="441"/>
              <a:ext cx="24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2564" name="Rectangle 36"/>
            <p:cNvSpPr>
              <a:spLocks noChangeArrowheads="1"/>
            </p:cNvSpPr>
            <p:nvPr/>
          </p:nvSpPr>
          <p:spPr bwMode="auto">
            <a:xfrm rot="16200000">
              <a:off x="3062" y="385"/>
              <a:ext cx="114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15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565" name="Rectangle 37"/>
            <p:cNvSpPr>
              <a:spLocks noChangeArrowheads="1"/>
            </p:cNvSpPr>
            <p:nvPr/>
          </p:nvSpPr>
          <p:spPr bwMode="auto">
            <a:xfrm rot="16200000">
              <a:off x="2865" y="1003"/>
              <a:ext cx="386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Porcentaje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566" name="Line 38"/>
            <p:cNvSpPr>
              <a:spLocks noChangeShapeType="1"/>
            </p:cNvSpPr>
            <p:nvPr/>
          </p:nvSpPr>
          <p:spPr bwMode="auto">
            <a:xfrm>
              <a:off x="3191" y="1815"/>
              <a:ext cx="2379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2567" name="Line 39"/>
            <p:cNvSpPr>
              <a:spLocks noChangeShapeType="1"/>
            </p:cNvSpPr>
            <p:nvPr/>
          </p:nvSpPr>
          <p:spPr bwMode="auto">
            <a:xfrm>
              <a:off x="3234" y="1815"/>
              <a:ext cx="1" cy="3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2568" name="Rectangle 40"/>
            <p:cNvSpPr>
              <a:spLocks noChangeArrowheads="1"/>
            </p:cNvSpPr>
            <p:nvPr/>
          </p:nvSpPr>
          <p:spPr bwMode="auto">
            <a:xfrm>
              <a:off x="3198" y="1858"/>
              <a:ext cx="72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0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569" name="Line 41"/>
            <p:cNvSpPr>
              <a:spLocks noChangeShapeType="1"/>
            </p:cNvSpPr>
            <p:nvPr/>
          </p:nvSpPr>
          <p:spPr bwMode="auto">
            <a:xfrm>
              <a:off x="3809" y="1815"/>
              <a:ext cx="1" cy="3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2570" name="Rectangle 42"/>
            <p:cNvSpPr>
              <a:spLocks noChangeArrowheads="1"/>
            </p:cNvSpPr>
            <p:nvPr/>
          </p:nvSpPr>
          <p:spPr bwMode="auto">
            <a:xfrm>
              <a:off x="3773" y="1858"/>
              <a:ext cx="72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5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571" name="Line 43"/>
            <p:cNvSpPr>
              <a:spLocks noChangeShapeType="1"/>
            </p:cNvSpPr>
            <p:nvPr/>
          </p:nvSpPr>
          <p:spPr bwMode="auto">
            <a:xfrm>
              <a:off x="4384" y="1815"/>
              <a:ext cx="1" cy="3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2572" name="Rectangle 44"/>
            <p:cNvSpPr>
              <a:spLocks noChangeArrowheads="1"/>
            </p:cNvSpPr>
            <p:nvPr/>
          </p:nvSpPr>
          <p:spPr bwMode="auto">
            <a:xfrm>
              <a:off x="4327" y="1858"/>
              <a:ext cx="114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10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573" name="Line 45"/>
            <p:cNvSpPr>
              <a:spLocks noChangeShapeType="1"/>
            </p:cNvSpPr>
            <p:nvPr/>
          </p:nvSpPr>
          <p:spPr bwMode="auto">
            <a:xfrm>
              <a:off x="4953" y="1815"/>
              <a:ext cx="1" cy="3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2574" name="Rectangle 46"/>
            <p:cNvSpPr>
              <a:spLocks noChangeArrowheads="1"/>
            </p:cNvSpPr>
            <p:nvPr/>
          </p:nvSpPr>
          <p:spPr bwMode="auto">
            <a:xfrm>
              <a:off x="4896" y="1858"/>
              <a:ext cx="114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15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575" name="Line 47"/>
            <p:cNvSpPr>
              <a:spLocks noChangeShapeType="1"/>
            </p:cNvSpPr>
            <p:nvPr/>
          </p:nvSpPr>
          <p:spPr bwMode="auto">
            <a:xfrm>
              <a:off x="5528" y="1815"/>
              <a:ext cx="1" cy="3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2576" name="Rectangle 48"/>
            <p:cNvSpPr>
              <a:spLocks noChangeArrowheads="1"/>
            </p:cNvSpPr>
            <p:nvPr/>
          </p:nvSpPr>
          <p:spPr bwMode="auto">
            <a:xfrm>
              <a:off x="5471" y="1858"/>
              <a:ext cx="114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20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577" name="Rectangle 49"/>
            <p:cNvSpPr>
              <a:spLocks noChangeArrowheads="1"/>
            </p:cNvSpPr>
            <p:nvPr/>
          </p:nvSpPr>
          <p:spPr bwMode="auto">
            <a:xfrm>
              <a:off x="4354" y="1918"/>
              <a:ext cx="60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x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578" name="Rectangle 50"/>
            <p:cNvSpPr>
              <a:spLocks noChangeArrowheads="1"/>
            </p:cNvSpPr>
            <p:nvPr/>
          </p:nvSpPr>
          <p:spPr bwMode="auto">
            <a:xfrm>
              <a:off x="3353" y="181"/>
              <a:ext cx="1957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1200" b="0" i="0" u="none" strike="noStrike" cap="none" normalizeH="0" baseline="0" dirty="0">
                  <a:ln>
                    <a:noFill/>
                  </a:ln>
                  <a:solidFill>
                    <a:srgbClr val="1E2D53"/>
                  </a:solidFill>
                  <a:effectLst/>
                  <a:latin typeface="Arial" pitchFamily="34" charset="0"/>
                  <a:cs typeface="Arial" pitchFamily="34" charset="0"/>
                </a:rPr>
                <a:t>100 observaciones </a:t>
              </a:r>
              <a:r>
                <a:rPr kumimoji="0" lang="es-CL" sz="1200" b="0" i="0" u="none" strike="noStrike" cap="none" normalizeH="0" baseline="0" dirty="0" err="1">
                  <a:ln>
                    <a:noFill/>
                  </a:ln>
                  <a:solidFill>
                    <a:srgbClr val="1E2D53"/>
                  </a:solidFill>
                  <a:effectLst/>
                  <a:latin typeface="Arial" pitchFamily="34" charset="0"/>
                  <a:cs typeface="Arial" pitchFamily="34" charset="0"/>
                </a:rPr>
                <a:t>Poisson</a:t>
              </a:r>
              <a:r>
                <a:rPr kumimoji="0" lang="es-CL" sz="1200" b="0" i="0" u="none" strike="noStrike" cap="none" normalizeH="0" baseline="0" dirty="0">
                  <a:ln>
                    <a:noFill/>
                  </a:ln>
                  <a:solidFill>
                    <a:srgbClr val="1E2D53"/>
                  </a:solidFill>
                  <a:effectLst/>
                  <a:latin typeface="Arial" pitchFamily="34" charset="0"/>
                  <a:cs typeface="Arial" pitchFamily="34" charset="0"/>
                </a:rPr>
                <a:t> con Lambda = 10</a:t>
              </a:r>
              <a:endParaRPr kumimoji="0" lang="es-C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2581" name="Group 53"/>
          <p:cNvGrpSpPr>
            <a:grpSpLocks noChangeAspect="1"/>
          </p:cNvGrpSpPr>
          <p:nvPr/>
        </p:nvGrpSpPr>
        <p:grpSpPr bwMode="auto">
          <a:xfrm>
            <a:off x="4667250" y="3505200"/>
            <a:ext cx="4340225" cy="3178175"/>
            <a:chOff x="2940" y="2208"/>
            <a:chExt cx="2734" cy="2002"/>
          </a:xfrm>
        </p:grpSpPr>
        <p:sp>
          <p:nvSpPr>
            <p:cNvPr id="22580" name="AutoShape 52"/>
            <p:cNvSpPr>
              <a:spLocks noChangeAspect="1" noChangeArrowheads="1" noTextEdit="1"/>
            </p:cNvSpPr>
            <p:nvPr/>
          </p:nvSpPr>
          <p:spPr bwMode="auto">
            <a:xfrm>
              <a:off x="2940" y="2208"/>
              <a:ext cx="2734" cy="20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2582" name="Rectangle 54"/>
            <p:cNvSpPr>
              <a:spLocks noChangeArrowheads="1"/>
            </p:cNvSpPr>
            <p:nvPr/>
          </p:nvSpPr>
          <p:spPr bwMode="auto">
            <a:xfrm>
              <a:off x="2958" y="2226"/>
              <a:ext cx="2692" cy="1960"/>
            </a:xfrm>
            <a:prstGeom prst="rect">
              <a:avLst/>
            </a:prstGeom>
            <a:solidFill>
              <a:srgbClr val="EAF2F3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2583" name="Rectangle 55"/>
            <p:cNvSpPr>
              <a:spLocks noChangeArrowheads="1"/>
            </p:cNvSpPr>
            <p:nvPr/>
          </p:nvSpPr>
          <p:spPr bwMode="auto">
            <a:xfrm>
              <a:off x="2958" y="2226"/>
              <a:ext cx="2692" cy="1960"/>
            </a:xfrm>
            <a:prstGeom prst="rect">
              <a:avLst/>
            </a:prstGeom>
            <a:blipFill dpi="0" rotWithShape="0">
              <a:blip r:embed="rId4" cstate="print"/>
              <a:srcRect/>
              <a:tile tx="0" ty="0" sx="100000" sy="100000" flip="none" algn="tl"/>
            </a:blipFill>
            <a:ln w="6">
              <a:solidFill>
                <a:srgbClr val="EAF2F3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2584" name="Rectangle 56"/>
            <p:cNvSpPr>
              <a:spLocks noChangeArrowheads="1"/>
            </p:cNvSpPr>
            <p:nvPr/>
          </p:nvSpPr>
          <p:spPr bwMode="auto">
            <a:xfrm>
              <a:off x="3210" y="2412"/>
              <a:ext cx="2368" cy="1509"/>
            </a:xfrm>
            <a:prstGeom prst="rect">
              <a:avLst/>
            </a:prstGeom>
            <a:blipFill dpi="0" rotWithShape="0">
              <a:blip r:embed="rId5" cstate="print"/>
              <a:srcRect/>
              <a:tile tx="0" ty="0" sx="100000" sy="100000" flip="none" algn="tl"/>
            </a:blipFill>
            <a:ln w="6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2585" name="Line 57"/>
            <p:cNvSpPr>
              <a:spLocks noChangeShapeType="1"/>
            </p:cNvSpPr>
            <p:nvPr/>
          </p:nvSpPr>
          <p:spPr bwMode="auto">
            <a:xfrm>
              <a:off x="3210" y="3915"/>
              <a:ext cx="2362" cy="1"/>
            </a:xfrm>
            <a:prstGeom prst="line">
              <a:avLst/>
            </a:prstGeom>
            <a:noFill/>
            <a:ln w="6">
              <a:solidFill>
                <a:srgbClr val="EAF2F3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2586" name="Line 58"/>
            <p:cNvSpPr>
              <a:spLocks noChangeShapeType="1"/>
            </p:cNvSpPr>
            <p:nvPr/>
          </p:nvSpPr>
          <p:spPr bwMode="auto">
            <a:xfrm>
              <a:off x="3210" y="3428"/>
              <a:ext cx="2362" cy="1"/>
            </a:xfrm>
            <a:prstGeom prst="line">
              <a:avLst/>
            </a:prstGeom>
            <a:noFill/>
            <a:ln w="6">
              <a:solidFill>
                <a:srgbClr val="EAF2F3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2587" name="Line 59"/>
            <p:cNvSpPr>
              <a:spLocks noChangeShapeType="1"/>
            </p:cNvSpPr>
            <p:nvPr/>
          </p:nvSpPr>
          <p:spPr bwMode="auto">
            <a:xfrm>
              <a:off x="3210" y="2941"/>
              <a:ext cx="2362" cy="1"/>
            </a:xfrm>
            <a:prstGeom prst="line">
              <a:avLst/>
            </a:prstGeom>
            <a:noFill/>
            <a:ln w="6">
              <a:solidFill>
                <a:srgbClr val="EAF2F3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2588" name="Line 60"/>
            <p:cNvSpPr>
              <a:spLocks noChangeShapeType="1"/>
            </p:cNvSpPr>
            <p:nvPr/>
          </p:nvSpPr>
          <p:spPr bwMode="auto">
            <a:xfrm>
              <a:off x="3210" y="2454"/>
              <a:ext cx="2362" cy="1"/>
            </a:xfrm>
            <a:prstGeom prst="line">
              <a:avLst/>
            </a:prstGeom>
            <a:noFill/>
            <a:ln w="6">
              <a:solidFill>
                <a:srgbClr val="EAF2F3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2589" name="Rectangle 61"/>
            <p:cNvSpPr>
              <a:spLocks noChangeArrowheads="1"/>
            </p:cNvSpPr>
            <p:nvPr/>
          </p:nvSpPr>
          <p:spPr bwMode="auto">
            <a:xfrm>
              <a:off x="3313" y="3819"/>
              <a:ext cx="114" cy="102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2590" name="Rectangle 62"/>
            <p:cNvSpPr>
              <a:spLocks noChangeArrowheads="1"/>
            </p:cNvSpPr>
            <p:nvPr/>
          </p:nvSpPr>
          <p:spPr bwMode="auto">
            <a:xfrm>
              <a:off x="3535" y="3525"/>
              <a:ext cx="114" cy="396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2591" name="Rectangle 63"/>
            <p:cNvSpPr>
              <a:spLocks noChangeArrowheads="1"/>
            </p:cNvSpPr>
            <p:nvPr/>
          </p:nvSpPr>
          <p:spPr bwMode="auto">
            <a:xfrm>
              <a:off x="3643" y="3428"/>
              <a:ext cx="114" cy="493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2592" name="Rectangle 64"/>
            <p:cNvSpPr>
              <a:spLocks noChangeArrowheads="1"/>
            </p:cNvSpPr>
            <p:nvPr/>
          </p:nvSpPr>
          <p:spPr bwMode="auto">
            <a:xfrm>
              <a:off x="3751" y="3723"/>
              <a:ext cx="120" cy="198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2593" name="Rectangle 65"/>
            <p:cNvSpPr>
              <a:spLocks noChangeArrowheads="1"/>
            </p:cNvSpPr>
            <p:nvPr/>
          </p:nvSpPr>
          <p:spPr bwMode="auto">
            <a:xfrm>
              <a:off x="3865" y="3140"/>
              <a:ext cx="115" cy="781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2594" name="Rectangle 66"/>
            <p:cNvSpPr>
              <a:spLocks noChangeArrowheads="1"/>
            </p:cNvSpPr>
            <p:nvPr/>
          </p:nvSpPr>
          <p:spPr bwMode="auto">
            <a:xfrm>
              <a:off x="3974" y="3525"/>
              <a:ext cx="120" cy="396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2595" name="Rectangle 67"/>
            <p:cNvSpPr>
              <a:spLocks noChangeArrowheads="1"/>
            </p:cNvSpPr>
            <p:nvPr/>
          </p:nvSpPr>
          <p:spPr bwMode="auto">
            <a:xfrm>
              <a:off x="4088" y="2653"/>
              <a:ext cx="114" cy="1268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2596" name="Rectangle 68"/>
            <p:cNvSpPr>
              <a:spLocks noChangeArrowheads="1"/>
            </p:cNvSpPr>
            <p:nvPr/>
          </p:nvSpPr>
          <p:spPr bwMode="auto">
            <a:xfrm>
              <a:off x="4196" y="3038"/>
              <a:ext cx="120" cy="883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2597" name="Rectangle 69"/>
            <p:cNvSpPr>
              <a:spLocks noChangeArrowheads="1"/>
            </p:cNvSpPr>
            <p:nvPr/>
          </p:nvSpPr>
          <p:spPr bwMode="auto">
            <a:xfrm>
              <a:off x="4310" y="3140"/>
              <a:ext cx="114" cy="781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2598" name="Rectangle 70"/>
            <p:cNvSpPr>
              <a:spLocks noChangeArrowheads="1"/>
            </p:cNvSpPr>
            <p:nvPr/>
          </p:nvSpPr>
          <p:spPr bwMode="auto">
            <a:xfrm>
              <a:off x="4418" y="2941"/>
              <a:ext cx="120" cy="980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2599" name="Rectangle 71"/>
            <p:cNvSpPr>
              <a:spLocks noChangeArrowheads="1"/>
            </p:cNvSpPr>
            <p:nvPr/>
          </p:nvSpPr>
          <p:spPr bwMode="auto">
            <a:xfrm>
              <a:off x="4532" y="2845"/>
              <a:ext cx="114" cy="1076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2600" name="Rectangle 72"/>
            <p:cNvSpPr>
              <a:spLocks noChangeArrowheads="1"/>
            </p:cNvSpPr>
            <p:nvPr/>
          </p:nvSpPr>
          <p:spPr bwMode="auto">
            <a:xfrm>
              <a:off x="4640" y="3525"/>
              <a:ext cx="121" cy="396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2601" name="Rectangle 73"/>
            <p:cNvSpPr>
              <a:spLocks noChangeArrowheads="1"/>
            </p:cNvSpPr>
            <p:nvPr/>
          </p:nvSpPr>
          <p:spPr bwMode="auto">
            <a:xfrm>
              <a:off x="4755" y="3140"/>
              <a:ext cx="114" cy="781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2602" name="Rectangle 74"/>
            <p:cNvSpPr>
              <a:spLocks noChangeArrowheads="1"/>
            </p:cNvSpPr>
            <p:nvPr/>
          </p:nvSpPr>
          <p:spPr bwMode="auto">
            <a:xfrm>
              <a:off x="4863" y="3621"/>
              <a:ext cx="114" cy="300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2603" name="Rectangle 75"/>
            <p:cNvSpPr>
              <a:spLocks noChangeArrowheads="1"/>
            </p:cNvSpPr>
            <p:nvPr/>
          </p:nvSpPr>
          <p:spPr bwMode="auto">
            <a:xfrm>
              <a:off x="4977" y="3819"/>
              <a:ext cx="114" cy="102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2604" name="Rectangle 76"/>
            <p:cNvSpPr>
              <a:spLocks noChangeArrowheads="1"/>
            </p:cNvSpPr>
            <p:nvPr/>
          </p:nvSpPr>
          <p:spPr bwMode="auto">
            <a:xfrm>
              <a:off x="5085" y="3819"/>
              <a:ext cx="120" cy="102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2605" name="Rectangle 77"/>
            <p:cNvSpPr>
              <a:spLocks noChangeArrowheads="1"/>
            </p:cNvSpPr>
            <p:nvPr/>
          </p:nvSpPr>
          <p:spPr bwMode="auto">
            <a:xfrm>
              <a:off x="5199" y="3428"/>
              <a:ext cx="114" cy="493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2606" name="Rectangle 78"/>
            <p:cNvSpPr>
              <a:spLocks noChangeArrowheads="1"/>
            </p:cNvSpPr>
            <p:nvPr/>
          </p:nvSpPr>
          <p:spPr bwMode="auto">
            <a:xfrm>
              <a:off x="5307" y="3819"/>
              <a:ext cx="121" cy="102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2607" name="Rectangle 79"/>
            <p:cNvSpPr>
              <a:spLocks noChangeArrowheads="1"/>
            </p:cNvSpPr>
            <p:nvPr/>
          </p:nvSpPr>
          <p:spPr bwMode="auto">
            <a:xfrm>
              <a:off x="5422" y="3723"/>
              <a:ext cx="114" cy="198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2608" name="Line 80"/>
            <p:cNvSpPr>
              <a:spLocks noChangeShapeType="1"/>
            </p:cNvSpPr>
            <p:nvPr/>
          </p:nvSpPr>
          <p:spPr bwMode="auto">
            <a:xfrm flipV="1">
              <a:off x="3210" y="2412"/>
              <a:ext cx="1" cy="1503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2609" name="Line 81"/>
            <p:cNvSpPr>
              <a:spLocks noChangeShapeType="1"/>
            </p:cNvSpPr>
            <p:nvPr/>
          </p:nvSpPr>
          <p:spPr bwMode="auto">
            <a:xfrm flipH="1">
              <a:off x="3186" y="3915"/>
              <a:ext cx="24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2610" name="Rectangle 82"/>
            <p:cNvSpPr>
              <a:spLocks noChangeArrowheads="1"/>
            </p:cNvSpPr>
            <p:nvPr/>
          </p:nvSpPr>
          <p:spPr bwMode="auto">
            <a:xfrm rot="16200000">
              <a:off x="3102" y="3861"/>
              <a:ext cx="72" cy="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0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611" name="Line 83"/>
            <p:cNvSpPr>
              <a:spLocks noChangeShapeType="1"/>
            </p:cNvSpPr>
            <p:nvPr/>
          </p:nvSpPr>
          <p:spPr bwMode="auto">
            <a:xfrm flipH="1">
              <a:off x="3186" y="3428"/>
              <a:ext cx="24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2612" name="Rectangle 84"/>
            <p:cNvSpPr>
              <a:spLocks noChangeArrowheads="1"/>
            </p:cNvSpPr>
            <p:nvPr/>
          </p:nvSpPr>
          <p:spPr bwMode="auto">
            <a:xfrm rot="16200000">
              <a:off x="3102" y="3373"/>
              <a:ext cx="72" cy="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5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613" name="Line 85"/>
            <p:cNvSpPr>
              <a:spLocks noChangeShapeType="1"/>
            </p:cNvSpPr>
            <p:nvPr/>
          </p:nvSpPr>
          <p:spPr bwMode="auto">
            <a:xfrm flipH="1">
              <a:off x="3186" y="2941"/>
              <a:ext cx="24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2614" name="Rectangle 86"/>
            <p:cNvSpPr>
              <a:spLocks noChangeArrowheads="1"/>
            </p:cNvSpPr>
            <p:nvPr/>
          </p:nvSpPr>
          <p:spPr bwMode="auto">
            <a:xfrm rot="16200000">
              <a:off x="3081" y="2886"/>
              <a:ext cx="114" cy="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10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615" name="Line 87"/>
            <p:cNvSpPr>
              <a:spLocks noChangeShapeType="1"/>
            </p:cNvSpPr>
            <p:nvPr/>
          </p:nvSpPr>
          <p:spPr bwMode="auto">
            <a:xfrm flipH="1">
              <a:off x="3186" y="2454"/>
              <a:ext cx="24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2616" name="Rectangle 88"/>
            <p:cNvSpPr>
              <a:spLocks noChangeArrowheads="1"/>
            </p:cNvSpPr>
            <p:nvPr/>
          </p:nvSpPr>
          <p:spPr bwMode="auto">
            <a:xfrm rot="16200000">
              <a:off x="3081" y="2399"/>
              <a:ext cx="114" cy="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15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617" name="Rectangle 89"/>
            <p:cNvSpPr>
              <a:spLocks noChangeArrowheads="1"/>
            </p:cNvSpPr>
            <p:nvPr/>
          </p:nvSpPr>
          <p:spPr bwMode="auto">
            <a:xfrm rot="16200000">
              <a:off x="2886" y="3109"/>
              <a:ext cx="384" cy="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Porcentaje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618" name="Line 90"/>
            <p:cNvSpPr>
              <a:spLocks noChangeShapeType="1"/>
            </p:cNvSpPr>
            <p:nvPr/>
          </p:nvSpPr>
          <p:spPr bwMode="auto">
            <a:xfrm>
              <a:off x="3210" y="3915"/>
              <a:ext cx="2362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2619" name="Line 91"/>
            <p:cNvSpPr>
              <a:spLocks noChangeShapeType="1"/>
            </p:cNvSpPr>
            <p:nvPr/>
          </p:nvSpPr>
          <p:spPr bwMode="auto">
            <a:xfrm>
              <a:off x="3252" y="3915"/>
              <a:ext cx="1" cy="30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2620" name="Rectangle 92"/>
            <p:cNvSpPr>
              <a:spLocks noChangeArrowheads="1"/>
            </p:cNvSpPr>
            <p:nvPr/>
          </p:nvSpPr>
          <p:spPr bwMode="auto">
            <a:xfrm>
              <a:off x="3216" y="3957"/>
              <a:ext cx="72" cy="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5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621" name="Line 93"/>
            <p:cNvSpPr>
              <a:spLocks noChangeShapeType="1"/>
            </p:cNvSpPr>
            <p:nvPr/>
          </p:nvSpPr>
          <p:spPr bwMode="auto">
            <a:xfrm>
              <a:off x="3811" y="3915"/>
              <a:ext cx="1" cy="30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2622" name="Rectangle 94"/>
            <p:cNvSpPr>
              <a:spLocks noChangeArrowheads="1"/>
            </p:cNvSpPr>
            <p:nvPr/>
          </p:nvSpPr>
          <p:spPr bwMode="auto">
            <a:xfrm>
              <a:off x="3754" y="3957"/>
              <a:ext cx="114" cy="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10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623" name="Line 95"/>
            <p:cNvSpPr>
              <a:spLocks noChangeShapeType="1"/>
            </p:cNvSpPr>
            <p:nvPr/>
          </p:nvSpPr>
          <p:spPr bwMode="auto">
            <a:xfrm>
              <a:off x="4364" y="3915"/>
              <a:ext cx="1" cy="30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2624" name="Rectangle 96"/>
            <p:cNvSpPr>
              <a:spLocks noChangeArrowheads="1"/>
            </p:cNvSpPr>
            <p:nvPr/>
          </p:nvSpPr>
          <p:spPr bwMode="auto">
            <a:xfrm>
              <a:off x="4307" y="3957"/>
              <a:ext cx="114" cy="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15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625" name="Line 97"/>
            <p:cNvSpPr>
              <a:spLocks noChangeShapeType="1"/>
            </p:cNvSpPr>
            <p:nvPr/>
          </p:nvSpPr>
          <p:spPr bwMode="auto">
            <a:xfrm>
              <a:off x="4917" y="3915"/>
              <a:ext cx="1" cy="30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2626" name="Rectangle 98"/>
            <p:cNvSpPr>
              <a:spLocks noChangeArrowheads="1"/>
            </p:cNvSpPr>
            <p:nvPr/>
          </p:nvSpPr>
          <p:spPr bwMode="auto">
            <a:xfrm>
              <a:off x="4860" y="3957"/>
              <a:ext cx="114" cy="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20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627" name="Line 99"/>
            <p:cNvSpPr>
              <a:spLocks noChangeShapeType="1"/>
            </p:cNvSpPr>
            <p:nvPr/>
          </p:nvSpPr>
          <p:spPr bwMode="auto">
            <a:xfrm>
              <a:off x="5476" y="3915"/>
              <a:ext cx="1" cy="30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2628" name="Rectangle 100"/>
            <p:cNvSpPr>
              <a:spLocks noChangeArrowheads="1"/>
            </p:cNvSpPr>
            <p:nvPr/>
          </p:nvSpPr>
          <p:spPr bwMode="auto">
            <a:xfrm>
              <a:off x="5419" y="3957"/>
              <a:ext cx="114" cy="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25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629" name="Rectangle 101"/>
            <p:cNvSpPr>
              <a:spLocks noChangeArrowheads="1"/>
            </p:cNvSpPr>
            <p:nvPr/>
          </p:nvSpPr>
          <p:spPr bwMode="auto">
            <a:xfrm>
              <a:off x="4364" y="4018"/>
              <a:ext cx="60" cy="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x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630" name="Rectangle 102"/>
            <p:cNvSpPr>
              <a:spLocks noChangeArrowheads="1"/>
            </p:cNvSpPr>
            <p:nvPr/>
          </p:nvSpPr>
          <p:spPr bwMode="auto">
            <a:xfrm>
              <a:off x="3398" y="2292"/>
              <a:ext cx="1957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1200" b="0" i="0" u="none" strike="noStrike" cap="none" normalizeH="0" baseline="0" dirty="0">
                  <a:ln>
                    <a:noFill/>
                  </a:ln>
                  <a:solidFill>
                    <a:srgbClr val="1E2D53"/>
                  </a:solidFill>
                  <a:effectLst/>
                  <a:latin typeface="Arial" pitchFamily="34" charset="0"/>
                  <a:cs typeface="Arial" pitchFamily="34" charset="0"/>
                </a:rPr>
                <a:t>100 observaciones </a:t>
              </a:r>
              <a:r>
                <a:rPr kumimoji="0" lang="es-CL" sz="1200" b="0" i="0" u="none" strike="noStrike" cap="none" normalizeH="0" baseline="0" dirty="0" err="1">
                  <a:ln>
                    <a:noFill/>
                  </a:ln>
                  <a:solidFill>
                    <a:srgbClr val="1E2D53"/>
                  </a:solidFill>
                  <a:effectLst/>
                  <a:latin typeface="Arial" pitchFamily="34" charset="0"/>
                  <a:cs typeface="Arial" pitchFamily="34" charset="0"/>
                </a:rPr>
                <a:t>Poisson</a:t>
              </a:r>
              <a:r>
                <a:rPr kumimoji="0" lang="es-CL" sz="1200" b="0" i="0" u="none" strike="noStrike" cap="none" normalizeH="0" baseline="0" dirty="0">
                  <a:ln>
                    <a:noFill/>
                  </a:ln>
                  <a:solidFill>
                    <a:srgbClr val="1E2D53"/>
                  </a:solidFill>
                  <a:effectLst/>
                  <a:latin typeface="Arial" pitchFamily="34" charset="0"/>
                  <a:cs typeface="Arial" pitchFamily="34" charset="0"/>
                </a:rPr>
                <a:t> con Lambda = 15</a:t>
              </a:r>
              <a:endParaRPr kumimoji="0" lang="es-C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1123984" y="152401"/>
            <a:ext cx="7591420" cy="633394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es-CL" sz="3200" b="1" dirty="0">
                <a:latin typeface="Arial" pitchFamily="34" charset="0"/>
                <a:cs typeface="Arial" pitchFamily="34" charset="0"/>
              </a:rPr>
              <a:t>Distribución </a:t>
            </a:r>
            <a:r>
              <a:rPr lang="es-CL" sz="3200" b="1" dirty="0" err="1">
                <a:latin typeface="Arial" pitchFamily="34" charset="0"/>
                <a:cs typeface="Arial" pitchFamily="34" charset="0"/>
              </a:rPr>
              <a:t>Binomial</a:t>
            </a:r>
            <a:r>
              <a:rPr lang="es-CL" sz="3200" b="1" dirty="0">
                <a:latin typeface="Arial" pitchFamily="34" charset="0"/>
                <a:cs typeface="Arial" pitchFamily="34" charset="0"/>
              </a:rPr>
              <a:t> Negativa (Pascal</a:t>
            </a:r>
            <a:r>
              <a:rPr lang="es-CL" sz="3200" dirty="0"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44035" name="Text Box 9"/>
          <p:cNvSpPr txBox="1">
            <a:spLocks noChangeArrowheads="1"/>
          </p:cNvSpPr>
          <p:nvPr/>
        </p:nvSpPr>
        <p:spPr bwMode="auto">
          <a:xfrm>
            <a:off x="228600" y="1676400"/>
            <a:ext cx="27114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CL">
                <a:latin typeface="Arial" charset="0"/>
                <a:cs typeface="Arial" charset="0"/>
              </a:rPr>
              <a:t>Función de probabilidad:</a:t>
            </a:r>
          </a:p>
        </p:txBody>
      </p:sp>
      <p:sp>
        <p:nvSpPr>
          <p:cNvPr id="44036" name="6 CuadroTexto"/>
          <p:cNvSpPr txBox="1">
            <a:spLocks noChangeArrowheads="1"/>
          </p:cNvSpPr>
          <p:nvPr/>
        </p:nvSpPr>
        <p:spPr bwMode="auto">
          <a:xfrm>
            <a:off x="228600" y="3124200"/>
            <a:ext cx="1676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>
                <a:latin typeface="Arial" charset="0"/>
                <a:cs typeface="Arial" charset="0"/>
              </a:rPr>
              <a:t>Media:</a:t>
            </a:r>
          </a:p>
        </p:txBody>
      </p:sp>
      <p:pic>
        <p:nvPicPr>
          <p:cNvPr id="44037" name="Picture 10" descr="\! \ b^*(x;k,\theta) = {x-1 \choose k-1}\theta^k(1-\theta)^{x-k}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6400" y="2057400"/>
            <a:ext cx="4618038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038" name="Picture 12" descr="\!\mu = \frac{{k(1 - \theta )}}{\theta}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3505200"/>
            <a:ext cx="1754188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4039" name="12 CuadroTexto"/>
          <p:cNvSpPr txBox="1">
            <a:spLocks noChangeArrowheads="1"/>
          </p:cNvSpPr>
          <p:nvPr/>
        </p:nvSpPr>
        <p:spPr bwMode="auto">
          <a:xfrm>
            <a:off x="228600" y="4648200"/>
            <a:ext cx="1295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>
                <a:latin typeface="Arial" charset="0"/>
                <a:cs typeface="Arial" charset="0"/>
              </a:rPr>
              <a:t>Varianza:</a:t>
            </a:r>
          </a:p>
        </p:txBody>
      </p:sp>
      <p:pic>
        <p:nvPicPr>
          <p:cNvPr id="44040" name="Picture 14" descr="\!\sigma ^2  = \frac{{k(1 - \theta )}}{{\theta ^2 }}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76400" y="5029200"/>
            <a:ext cx="206533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4041" name="14 CuadroTexto"/>
          <p:cNvSpPr txBox="1">
            <a:spLocks noChangeArrowheads="1"/>
          </p:cNvSpPr>
          <p:nvPr/>
        </p:nvSpPr>
        <p:spPr bwMode="auto">
          <a:xfrm>
            <a:off x="214282" y="762000"/>
            <a:ext cx="871543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" dirty="0">
                <a:latin typeface="Arial" charset="0"/>
                <a:cs typeface="Arial" charset="0"/>
              </a:rPr>
              <a:t>Estima la probabilidad de eventos ocurridos hasta la consecución del k-</a:t>
            </a:r>
            <a:r>
              <a:rPr lang="es-ES" dirty="0" err="1">
                <a:latin typeface="Arial" charset="0"/>
                <a:cs typeface="Arial" charset="0"/>
              </a:rPr>
              <a:t>ésimo</a:t>
            </a:r>
            <a:r>
              <a:rPr lang="es-ES" dirty="0">
                <a:latin typeface="Arial" charset="0"/>
                <a:cs typeface="Arial" charset="0"/>
              </a:rPr>
              <a:t> éxito.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1 Rectángulo"/>
          <p:cNvSpPr>
            <a:spLocks noChangeArrowheads="1"/>
          </p:cNvSpPr>
          <p:nvPr/>
        </p:nvSpPr>
        <p:spPr bwMode="auto">
          <a:xfrm>
            <a:off x="381000" y="381000"/>
            <a:ext cx="83058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s-ES" dirty="0">
                <a:latin typeface="Arial" charset="0"/>
                <a:cs typeface="Arial" charset="0"/>
              </a:rPr>
              <a:t>Si la probabilidad de que un niño expuesto a una enfermedad contagiosa la contraiga es 0,40 ¿Cuál es la probabilidad de que el décimo niño expuesto a la enfermedad sea el tercero en contraerla?</a:t>
            </a:r>
          </a:p>
        </p:txBody>
      </p:sp>
      <p:pic>
        <p:nvPicPr>
          <p:cNvPr id="45059" name="Picture 2" descr="\!x = 10, k = 3, \theta = 0,\!4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1371600"/>
            <a:ext cx="4043363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64" name="Picture 4" descr="\!b^*(10;3,0,\!4)={10-1 \choose 3-1}0,\!4^3(1-0,\!4)^{10-3}={9 \choose 2}0,\!4^3(0,\,6)^{7}=0,\!064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3276600"/>
            <a:ext cx="8458200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061" name="Picture 10" descr="\! \ b^*(x;k,\theta) = {x-1 \choose k-1}\theta^k(1-\theta)^{x-k}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24000" y="2057400"/>
            <a:ext cx="5562600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5062" name="6 CuadroTexto"/>
          <p:cNvSpPr txBox="1">
            <a:spLocks noChangeArrowheads="1"/>
          </p:cNvSpPr>
          <p:nvPr/>
        </p:nvSpPr>
        <p:spPr bwMode="auto">
          <a:xfrm>
            <a:off x="228600" y="4267200"/>
            <a:ext cx="8686800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-"/>
            </a:pPr>
            <a:r>
              <a:rPr lang="es-ES" dirty="0">
                <a:latin typeface="Arial" charset="0"/>
                <a:cs typeface="Arial" charset="0"/>
              </a:rPr>
              <a:t>Hallar la probabilidad de que una persona obtenga cuatro caras al lanzar una moneda en nueve lanzamientos. x=9; k=4; </a:t>
            </a:r>
            <a:r>
              <a:rPr lang="es-ES" sz="2000" dirty="0">
                <a:latin typeface="Symbol" pitchFamily="18" charset="2"/>
                <a:cs typeface="Arial" charset="0"/>
              </a:rPr>
              <a:t>q</a:t>
            </a:r>
            <a:r>
              <a:rPr lang="es-ES" dirty="0">
                <a:latin typeface="Arial" charset="0"/>
                <a:cs typeface="Arial" charset="0"/>
              </a:rPr>
              <a:t>=</a:t>
            </a:r>
          </a:p>
        </p:txBody>
      </p:sp>
      <p:sp>
        <p:nvSpPr>
          <p:cNvPr id="7" name="6 Rectángulo"/>
          <p:cNvSpPr/>
          <p:nvPr/>
        </p:nvSpPr>
        <p:spPr>
          <a:xfrm>
            <a:off x="4857752" y="4559866"/>
            <a:ext cx="5052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>
                <a:latin typeface="Arial" charset="0"/>
                <a:cs typeface="Arial" charset="0"/>
              </a:rPr>
              <a:t>0.5</a:t>
            </a:r>
            <a:endParaRPr lang="es-C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2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2125D03C-7C9E-5DB6-93B1-C6E82E4AC7DF}"/>
              </a:ext>
            </a:extLst>
          </p:cNvPr>
          <p:cNvSpPr txBox="1"/>
          <p:nvPr/>
        </p:nvSpPr>
        <p:spPr>
          <a:xfrm>
            <a:off x="1272798" y="410705"/>
            <a:ext cx="6540285" cy="181588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 dirty="0">
                <a:latin typeface="Courier New"/>
                <a:cs typeface="Courier New"/>
              </a:rPr>
              <a:t>#rnbinom(n, size, prob, mu)</a:t>
            </a:r>
          </a:p>
          <a:p>
            <a:r>
              <a:rPr lang="en-US" sz="1400" dirty="0">
                <a:latin typeface="Courier New"/>
                <a:cs typeface="Courier New"/>
              </a:rPr>
              <a:t># n= </a:t>
            </a:r>
            <a:r>
              <a:rPr lang="en-US" sz="1400" dirty="0" err="1">
                <a:latin typeface="Courier New"/>
                <a:cs typeface="Courier New"/>
              </a:rPr>
              <a:t>numero</a:t>
            </a:r>
            <a:r>
              <a:rPr lang="en-US" sz="1400" dirty="0">
                <a:latin typeface="Courier New"/>
                <a:cs typeface="Courier New"/>
              </a:rPr>
              <a:t> de </a:t>
            </a:r>
            <a:r>
              <a:rPr lang="en-US" sz="1400" dirty="0" err="1">
                <a:latin typeface="Courier New"/>
                <a:cs typeface="Courier New"/>
              </a:rPr>
              <a:t>observaciones</a:t>
            </a:r>
            <a:r>
              <a:rPr lang="en-US" sz="1400" dirty="0">
                <a:latin typeface="Courier New"/>
                <a:cs typeface="Courier New"/>
              </a:rPr>
              <a:t>, size= </a:t>
            </a:r>
            <a:r>
              <a:rPr lang="en-US" sz="1400" dirty="0" err="1">
                <a:latin typeface="Courier New"/>
                <a:cs typeface="Courier New"/>
              </a:rPr>
              <a:t>numero</a:t>
            </a:r>
            <a:r>
              <a:rPr lang="en-US" sz="1400" dirty="0">
                <a:latin typeface="Courier New"/>
                <a:cs typeface="Courier New"/>
              </a:rPr>
              <a:t> de </a:t>
            </a:r>
            <a:r>
              <a:rPr lang="en-US" sz="1400" dirty="0" err="1">
                <a:latin typeface="Courier New"/>
                <a:cs typeface="Courier New"/>
              </a:rPr>
              <a:t>ensayos</a:t>
            </a:r>
            <a:r>
              <a:rPr lang="en-US" sz="1400" dirty="0">
                <a:latin typeface="Courier New"/>
                <a:cs typeface="Courier New"/>
              </a:rPr>
              <a:t> </a:t>
            </a:r>
            <a:r>
              <a:rPr lang="en-US" sz="1400" dirty="0" err="1">
                <a:latin typeface="Courier New"/>
                <a:cs typeface="Courier New"/>
              </a:rPr>
              <a:t>exitosos</a:t>
            </a:r>
            <a:r>
              <a:rPr lang="en-US" sz="1400" dirty="0">
                <a:latin typeface="Courier New"/>
                <a:cs typeface="Courier New"/>
              </a:rPr>
              <a:t>, prob: </a:t>
            </a:r>
            <a:r>
              <a:rPr lang="en-US" sz="1400" dirty="0" err="1">
                <a:latin typeface="Courier New"/>
                <a:cs typeface="Courier New"/>
              </a:rPr>
              <a:t>probabilidad</a:t>
            </a:r>
            <a:r>
              <a:rPr lang="en-US" sz="1400" dirty="0">
                <a:latin typeface="Courier New"/>
                <a:cs typeface="Courier New"/>
              </a:rPr>
              <a:t> de </a:t>
            </a:r>
            <a:r>
              <a:rPr lang="en-US" sz="1400" dirty="0" err="1">
                <a:latin typeface="Courier New"/>
                <a:cs typeface="Courier New"/>
              </a:rPr>
              <a:t>éxito</a:t>
            </a:r>
            <a:r>
              <a:rPr lang="en-US" sz="1400" dirty="0">
                <a:latin typeface="Courier New"/>
                <a:cs typeface="Courier New"/>
              </a:rPr>
              <a:t> de </a:t>
            </a:r>
            <a:r>
              <a:rPr lang="en-US" sz="1400" dirty="0" err="1">
                <a:latin typeface="Courier New"/>
                <a:cs typeface="Courier New"/>
              </a:rPr>
              <a:t>cada</a:t>
            </a:r>
            <a:r>
              <a:rPr lang="en-US" sz="1400" dirty="0">
                <a:latin typeface="Courier New"/>
                <a:cs typeface="Courier New"/>
              </a:rPr>
              <a:t> </a:t>
            </a:r>
            <a:r>
              <a:rPr lang="en-US" sz="1400" dirty="0" err="1">
                <a:latin typeface="Courier New"/>
                <a:cs typeface="Courier New"/>
              </a:rPr>
              <a:t>ensayo</a:t>
            </a:r>
          </a:p>
          <a:p>
            <a:r>
              <a:rPr lang="en-US" sz="1400" dirty="0">
                <a:latin typeface="Courier New"/>
                <a:cs typeface="Courier New"/>
              </a:rPr>
              <a:t># mu=media</a:t>
            </a:r>
          </a:p>
          <a:p>
            <a:r>
              <a:rPr lang="en-US" sz="1400" dirty="0" err="1">
                <a:latin typeface="Courier New"/>
                <a:cs typeface="Courier New"/>
              </a:rPr>
              <a:t>rnbinom</a:t>
            </a:r>
            <a:r>
              <a:rPr lang="en-US" sz="1400" dirty="0">
                <a:latin typeface="Courier New"/>
                <a:cs typeface="Courier New"/>
              </a:rPr>
              <a:t>(500, mu = 4, size = 1)</a:t>
            </a:r>
          </a:p>
          <a:p>
            <a:r>
              <a:rPr lang="en-US" sz="1400" dirty="0">
                <a:latin typeface="Courier New"/>
                <a:cs typeface="Courier New"/>
              </a:rPr>
              <a:t>hist(</a:t>
            </a:r>
            <a:r>
              <a:rPr lang="en-US" sz="1400" dirty="0" err="1">
                <a:latin typeface="Courier New"/>
                <a:cs typeface="Courier New"/>
              </a:rPr>
              <a:t>rnbinom</a:t>
            </a:r>
            <a:r>
              <a:rPr lang="en-US" sz="1400" dirty="0">
                <a:latin typeface="Courier New"/>
                <a:cs typeface="Courier New"/>
              </a:rPr>
              <a:t>(500, size = 100, mu = 1))</a:t>
            </a:r>
          </a:p>
          <a:p>
            <a:r>
              <a:rPr lang="en-US" sz="1400" dirty="0" err="1">
                <a:latin typeface="Courier New"/>
                <a:cs typeface="Courier New"/>
              </a:rPr>
              <a:t>rnbinom</a:t>
            </a:r>
            <a:r>
              <a:rPr lang="en-US" sz="1400" dirty="0">
                <a:latin typeface="Courier New"/>
                <a:cs typeface="Courier New"/>
              </a:rPr>
              <a:t>(100, size = 100, prob = 0.5) </a:t>
            </a:r>
          </a:p>
          <a:p>
            <a:r>
              <a:rPr lang="en-US" sz="1400" dirty="0">
                <a:latin typeface="Courier New"/>
                <a:cs typeface="Courier New"/>
              </a:rPr>
              <a:t>hist(</a:t>
            </a:r>
            <a:r>
              <a:rPr lang="en-US" sz="1400" dirty="0" err="1">
                <a:latin typeface="Courier New"/>
                <a:cs typeface="Courier New"/>
              </a:rPr>
              <a:t>rnbinom</a:t>
            </a:r>
            <a:r>
              <a:rPr lang="en-US" sz="1400" dirty="0">
                <a:latin typeface="Courier New"/>
                <a:cs typeface="Courier New"/>
              </a:rPr>
              <a:t>(100, size = 100, prob = 0.5))</a:t>
            </a:r>
          </a:p>
        </p:txBody>
      </p:sp>
      <p:pic>
        <p:nvPicPr>
          <p:cNvPr id="3" name="Imagen 3" descr="Gráfico, Histograma&#10;&#10;Descripción generada automáticamente">
            <a:extLst>
              <a:ext uri="{FF2B5EF4-FFF2-40B4-BE49-F238E27FC236}">
                <a16:creationId xmlns:a16="http://schemas.microsoft.com/office/drawing/2014/main" id="{F6B4137B-0DD1-AD57-35F4-8B2837F3C3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1231" y="2493437"/>
            <a:ext cx="6491852" cy="4157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81228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428596" y="2143116"/>
            <a:ext cx="835824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L" sz="3200" dirty="0"/>
              <a:t>¿La realidad distribuye de ciertas maneras o uno modela la realidad de acuerdo a ciertas distribuciones?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2" name="Picture 14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152400"/>
            <a:ext cx="4371975" cy="3200400"/>
          </a:xfrm>
          <a:noFill/>
        </p:spPr>
      </p:pic>
      <p:pic>
        <p:nvPicPr>
          <p:cNvPr id="46083" name="Picture 16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0" y="3503613"/>
            <a:ext cx="4343400" cy="3179762"/>
          </a:xfrm>
          <a:noFill/>
        </p:spPr>
      </p:pic>
      <p:grpSp>
        <p:nvGrpSpPr>
          <p:cNvPr id="23556" name="Group 4"/>
          <p:cNvGrpSpPr>
            <a:grpSpLocks noChangeAspect="1"/>
          </p:cNvGrpSpPr>
          <p:nvPr/>
        </p:nvGrpSpPr>
        <p:grpSpPr bwMode="auto">
          <a:xfrm>
            <a:off x="4635500" y="152400"/>
            <a:ext cx="4508500" cy="3200400"/>
            <a:chOff x="2920" y="96"/>
            <a:chExt cx="2840" cy="2016"/>
          </a:xfrm>
        </p:grpSpPr>
        <p:sp>
          <p:nvSpPr>
            <p:cNvPr id="23555" name="AutoShape 3"/>
            <p:cNvSpPr>
              <a:spLocks noChangeAspect="1" noChangeArrowheads="1" noTextEdit="1"/>
            </p:cNvSpPr>
            <p:nvPr/>
          </p:nvSpPr>
          <p:spPr bwMode="auto">
            <a:xfrm>
              <a:off x="2920" y="96"/>
              <a:ext cx="2840" cy="20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3557" name="Rectangle 5"/>
            <p:cNvSpPr>
              <a:spLocks noChangeArrowheads="1"/>
            </p:cNvSpPr>
            <p:nvPr/>
          </p:nvSpPr>
          <p:spPr bwMode="auto">
            <a:xfrm>
              <a:off x="2938" y="114"/>
              <a:ext cx="2713" cy="1974"/>
            </a:xfrm>
            <a:prstGeom prst="rect">
              <a:avLst/>
            </a:prstGeom>
            <a:solidFill>
              <a:srgbClr val="EAF2F3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3558" name="Rectangle 6"/>
            <p:cNvSpPr>
              <a:spLocks noChangeArrowheads="1"/>
            </p:cNvSpPr>
            <p:nvPr/>
          </p:nvSpPr>
          <p:spPr bwMode="auto">
            <a:xfrm>
              <a:off x="2938" y="114"/>
              <a:ext cx="2713" cy="1974"/>
            </a:xfrm>
            <a:prstGeom prst="rect">
              <a:avLst/>
            </a:prstGeom>
            <a:blipFill dpi="0" rotWithShape="0">
              <a:blip r:embed="rId4" cstate="print"/>
              <a:srcRect/>
              <a:tile tx="0" ty="0" sx="100000" sy="100000" flip="none" algn="tl"/>
            </a:blipFill>
            <a:ln w="6">
              <a:solidFill>
                <a:srgbClr val="EAF2F3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3559" name="Rectangle 7"/>
            <p:cNvSpPr>
              <a:spLocks noChangeArrowheads="1"/>
            </p:cNvSpPr>
            <p:nvPr/>
          </p:nvSpPr>
          <p:spPr bwMode="auto">
            <a:xfrm>
              <a:off x="3174" y="302"/>
              <a:ext cx="2404" cy="1519"/>
            </a:xfrm>
            <a:prstGeom prst="rect">
              <a:avLst/>
            </a:prstGeom>
            <a:blipFill dpi="0" rotWithShape="0">
              <a:blip r:embed="rId5" cstate="print"/>
              <a:srcRect/>
              <a:tile tx="0" ty="0" sx="100000" sy="100000" flip="none" algn="tl"/>
            </a:blipFill>
            <a:ln w="6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3560" name="Line 8"/>
            <p:cNvSpPr>
              <a:spLocks noChangeShapeType="1"/>
            </p:cNvSpPr>
            <p:nvPr/>
          </p:nvSpPr>
          <p:spPr bwMode="auto">
            <a:xfrm>
              <a:off x="3174" y="1815"/>
              <a:ext cx="2398" cy="1"/>
            </a:xfrm>
            <a:prstGeom prst="line">
              <a:avLst/>
            </a:prstGeom>
            <a:noFill/>
            <a:ln w="6">
              <a:solidFill>
                <a:srgbClr val="EAF2F3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3561" name="Line 9"/>
            <p:cNvSpPr>
              <a:spLocks noChangeShapeType="1"/>
            </p:cNvSpPr>
            <p:nvPr/>
          </p:nvSpPr>
          <p:spPr bwMode="auto">
            <a:xfrm>
              <a:off x="3174" y="1325"/>
              <a:ext cx="2398" cy="1"/>
            </a:xfrm>
            <a:prstGeom prst="line">
              <a:avLst/>
            </a:prstGeom>
            <a:noFill/>
            <a:ln w="6">
              <a:solidFill>
                <a:srgbClr val="EAF2F3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3562" name="Line 10"/>
            <p:cNvSpPr>
              <a:spLocks noChangeShapeType="1"/>
            </p:cNvSpPr>
            <p:nvPr/>
          </p:nvSpPr>
          <p:spPr bwMode="auto">
            <a:xfrm>
              <a:off x="3174" y="835"/>
              <a:ext cx="2398" cy="1"/>
            </a:xfrm>
            <a:prstGeom prst="line">
              <a:avLst/>
            </a:prstGeom>
            <a:noFill/>
            <a:ln w="6">
              <a:solidFill>
                <a:srgbClr val="EAF2F3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3563" name="Line 11"/>
            <p:cNvSpPr>
              <a:spLocks noChangeShapeType="1"/>
            </p:cNvSpPr>
            <p:nvPr/>
          </p:nvSpPr>
          <p:spPr bwMode="auto">
            <a:xfrm>
              <a:off x="3174" y="344"/>
              <a:ext cx="2398" cy="1"/>
            </a:xfrm>
            <a:prstGeom prst="line">
              <a:avLst/>
            </a:prstGeom>
            <a:noFill/>
            <a:ln w="6">
              <a:solidFill>
                <a:srgbClr val="EAF2F3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3564" name="Rectangle 12"/>
            <p:cNvSpPr>
              <a:spLocks noChangeArrowheads="1"/>
            </p:cNvSpPr>
            <p:nvPr/>
          </p:nvSpPr>
          <p:spPr bwMode="auto">
            <a:xfrm>
              <a:off x="3229" y="1325"/>
              <a:ext cx="36" cy="496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3565" name="Rectangle 13"/>
            <p:cNvSpPr>
              <a:spLocks noChangeArrowheads="1"/>
            </p:cNvSpPr>
            <p:nvPr/>
          </p:nvSpPr>
          <p:spPr bwMode="auto">
            <a:xfrm>
              <a:off x="3259" y="1325"/>
              <a:ext cx="30" cy="496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3566" name="Rectangle 14"/>
            <p:cNvSpPr>
              <a:spLocks noChangeArrowheads="1"/>
            </p:cNvSpPr>
            <p:nvPr/>
          </p:nvSpPr>
          <p:spPr bwMode="auto">
            <a:xfrm>
              <a:off x="3289" y="1325"/>
              <a:ext cx="37" cy="496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3567" name="Rectangle 15"/>
            <p:cNvSpPr>
              <a:spLocks noChangeArrowheads="1"/>
            </p:cNvSpPr>
            <p:nvPr/>
          </p:nvSpPr>
          <p:spPr bwMode="auto">
            <a:xfrm>
              <a:off x="3320" y="1325"/>
              <a:ext cx="30" cy="496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3568" name="Rectangle 16"/>
            <p:cNvSpPr>
              <a:spLocks noChangeArrowheads="1"/>
            </p:cNvSpPr>
            <p:nvPr/>
          </p:nvSpPr>
          <p:spPr bwMode="auto">
            <a:xfrm>
              <a:off x="3344" y="592"/>
              <a:ext cx="36" cy="1229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3569" name="Rectangle 17"/>
            <p:cNvSpPr>
              <a:spLocks noChangeArrowheads="1"/>
            </p:cNvSpPr>
            <p:nvPr/>
          </p:nvSpPr>
          <p:spPr bwMode="auto">
            <a:xfrm>
              <a:off x="3374" y="1325"/>
              <a:ext cx="36" cy="496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3570" name="Rectangle 18"/>
            <p:cNvSpPr>
              <a:spLocks noChangeArrowheads="1"/>
            </p:cNvSpPr>
            <p:nvPr/>
          </p:nvSpPr>
          <p:spPr bwMode="auto">
            <a:xfrm>
              <a:off x="3404" y="592"/>
              <a:ext cx="37" cy="1229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3571" name="Rectangle 19"/>
            <p:cNvSpPr>
              <a:spLocks noChangeArrowheads="1"/>
            </p:cNvSpPr>
            <p:nvPr/>
          </p:nvSpPr>
          <p:spPr bwMode="auto">
            <a:xfrm>
              <a:off x="3435" y="1083"/>
              <a:ext cx="30" cy="738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3572" name="Rectangle 20"/>
            <p:cNvSpPr>
              <a:spLocks noChangeArrowheads="1"/>
            </p:cNvSpPr>
            <p:nvPr/>
          </p:nvSpPr>
          <p:spPr bwMode="auto">
            <a:xfrm>
              <a:off x="3459" y="835"/>
              <a:ext cx="36" cy="986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3573" name="Rectangle 21"/>
            <p:cNvSpPr>
              <a:spLocks noChangeArrowheads="1"/>
            </p:cNvSpPr>
            <p:nvPr/>
          </p:nvSpPr>
          <p:spPr bwMode="auto">
            <a:xfrm>
              <a:off x="3489" y="835"/>
              <a:ext cx="37" cy="986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3574" name="Rectangle 22"/>
            <p:cNvSpPr>
              <a:spLocks noChangeArrowheads="1"/>
            </p:cNvSpPr>
            <p:nvPr/>
          </p:nvSpPr>
          <p:spPr bwMode="auto">
            <a:xfrm>
              <a:off x="3519" y="1573"/>
              <a:ext cx="37" cy="248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3575" name="Rectangle 23"/>
            <p:cNvSpPr>
              <a:spLocks noChangeArrowheads="1"/>
            </p:cNvSpPr>
            <p:nvPr/>
          </p:nvSpPr>
          <p:spPr bwMode="auto">
            <a:xfrm>
              <a:off x="3550" y="1083"/>
              <a:ext cx="30" cy="738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3576" name="Rectangle 24"/>
            <p:cNvSpPr>
              <a:spLocks noChangeArrowheads="1"/>
            </p:cNvSpPr>
            <p:nvPr/>
          </p:nvSpPr>
          <p:spPr bwMode="auto">
            <a:xfrm>
              <a:off x="3580" y="1573"/>
              <a:ext cx="30" cy="248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3577" name="Rectangle 25"/>
            <p:cNvSpPr>
              <a:spLocks noChangeArrowheads="1"/>
            </p:cNvSpPr>
            <p:nvPr/>
          </p:nvSpPr>
          <p:spPr bwMode="auto">
            <a:xfrm>
              <a:off x="3604" y="1083"/>
              <a:ext cx="37" cy="738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3578" name="Rectangle 26"/>
            <p:cNvSpPr>
              <a:spLocks noChangeArrowheads="1"/>
            </p:cNvSpPr>
            <p:nvPr/>
          </p:nvSpPr>
          <p:spPr bwMode="auto">
            <a:xfrm>
              <a:off x="3665" y="1083"/>
              <a:ext cx="30" cy="738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3579" name="Rectangle 27"/>
            <p:cNvSpPr>
              <a:spLocks noChangeArrowheads="1"/>
            </p:cNvSpPr>
            <p:nvPr/>
          </p:nvSpPr>
          <p:spPr bwMode="auto">
            <a:xfrm>
              <a:off x="3695" y="344"/>
              <a:ext cx="30" cy="1477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3580" name="Rectangle 28"/>
            <p:cNvSpPr>
              <a:spLocks noChangeArrowheads="1"/>
            </p:cNvSpPr>
            <p:nvPr/>
          </p:nvSpPr>
          <p:spPr bwMode="auto">
            <a:xfrm>
              <a:off x="3719" y="592"/>
              <a:ext cx="37" cy="1229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3581" name="Rectangle 29"/>
            <p:cNvSpPr>
              <a:spLocks noChangeArrowheads="1"/>
            </p:cNvSpPr>
            <p:nvPr/>
          </p:nvSpPr>
          <p:spPr bwMode="auto">
            <a:xfrm>
              <a:off x="3750" y="1325"/>
              <a:ext cx="36" cy="496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3582" name="Rectangle 30"/>
            <p:cNvSpPr>
              <a:spLocks noChangeArrowheads="1"/>
            </p:cNvSpPr>
            <p:nvPr/>
          </p:nvSpPr>
          <p:spPr bwMode="auto">
            <a:xfrm>
              <a:off x="3780" y="1573"/>
              <a:ext cx="36" cy="248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3583" name="Rectangle 31"/>
            <p:cNvSpPr>
              <a:spLocks noChangeArrowheads="1"/>
            </p:cNvSpPr>
            <p:nvPr/>
          </p:nvSpPr>
          <p:spPr bwMode="auto">
            <a:xfrm>
              <a:off x="3810" y="1083"/>
              <a:ext cx="30" cy="738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3584" name="Rectangle 32"/>
            <p:cNvSpPr>
              <a:spLocks noChangeArrowheads="1"/>
            </p:cNvSpPr>
            <p:nvPr/>
          </p:nvSpPr>
          <p:spPr bwMode="auto">
            <a:xfrm>
              <a:off x="3834" y="1325"/>
              <a:ext cx="37" cy="496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3585" name="Rectangle 33"/>
            <p:cNvSpPr>
              <a:spLocks noChangeArrowheads="1"/>
            </p:cNvSpPr>
            <p:nvPr/>
          </p:nvSpPr>
          <p:spPr bwMode="auto">
            <a:xfrm>
              <a:off x="3865" y="1325"/>
              <a:ext cx="36" cy="496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3586" name="Rectangle 34"/>
            <p:cNvSpPr>
              <a:spLocks noChangeArrowheads="1"/>
            </p:cNvSpPr>
            <p:nvPr/>
          </p:nvSpPr>
          <p:spPr bwMode="auto">
            <a:xfrm>
              <a:off x="3895" y="1325"/>
              <a:ext cx="36" cy="496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3587" name="Rectangle 35"/>
            <p:cNvSpPr>
              <a:spLocks noChangeArrowheads="1"/>
            </p:cNvSpPr>
            <p:nvPr/>
          </p:nvSpPr>
          <p:spPr bwMode="auto">
            <a:xfrm>
              <a:off x="3925" y="592"/>
              <a:ext cx="37" cy="1229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3588" name="Rectangle 36"/>
            <p:cNvSpPr>
              <a:spLocks noChangeArrowheads="1"/>
            </p:cNvSpPr>
            <p:nvPr/>
          </p:nvSpPr>
          <p:spPr bwMode="auto">
            <a:xfrm>
              <a:off x="3955" y="1573"/>
              <a:ext cx="37" cy="248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3589" name="Rectangle 37"/>
            <p:cNvSpPr>
              <a:spLocks noChangeArrowheads="1"/>
            </p:cNvSpPr>
            <p:nvPr/>
          </p:nvSpPr>
          <p:spPr bwMode="auto">
            <a:xfrm>
              <a:off x="3986" y="1083"/>
              <a:ext cx="30" cy="738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3590" name="Rectangle 38"/>
            <p:cNvSpPr>
              <a:spLocks noChangeArrowheads="1"/>
            </p:cNvSpPr>
            <p:nvPr/>
          </p:nvSpPr>
          <p:spPr bwMode="auto">
            <a:xfrm>
              <a:off x="4010" y="1573"/>
              <a:ext cx="36" cy="248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3591" name="Rectangle 39"/>
            <p:cNvSpPr>
              <a:spLocks noChangeArrowheads="1"/>
            </p:cNvSpPr>
            <p:nvPr/>
          </p:nvSpPr>
          <p:spPr bwMode="auto">
            <a:xfrm>
              <a:off x="4040" y="835"/>
              <a:ext cx="37" cy="986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3592" name="Rectangle 40"/>
            <p:cNvSpPr>
              <a:spLocks noChangeArrowheads="1"/>
            </p:cNvSpPr>
            <p:nvPr/>
          </p:nvSpPr>
          <p:spPr bwMode="auto">
            <a:xfrm>
              <a:off x="4071" y="1325"/>
              <a:ext cx="36" cy="496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3593" name="Rectangle 41"/>
            <p:cNvSpPr>
              <a:spLocks noChangeArrowheads="1"/>
            </p:cNvSpPr>
            <p:nvPr/>
          </p:nvSpPr>
          <p:spPr bwMode="auto">
            <a:xfrm>
              <a:off x="4101" y="1573"/>
              <a:ext cx="30" cy="248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3594" name="Rectangle 42"/>
            <p:cNvSpPr>
              <a:spLocks noChangeArrowheads="1"/>
            </p:cNvSpPr>
            <p:nvPr/>
          </p:nvSpPr>
          <p:spPr bwMode="auto">
            <a:xfrm>
              <a:off x="4125" y="1573"/>
              <a:ext cx="36" cy="248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3595" name="Rectangle 43"/>
            <p:cNvSpPr>
              <a:spLocks noChangeArrowheads="1"/>
            </p:cNvSpPr>
            <p:nvPr/>
          </p:nvSpPr>
          <p:spPr bwMode="auto">
            <a:xfrm>
              <a:off x="4155" y="1083"/>
              <a:ext cx="37" cy="738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3596" name="Rectangle 44"/>
            <p:cNvSpPr>
              <a:spLocks noChangeArrowheads="1"/>
            </p:cNvSpPr>
            <p:nvPr/>
          </p:nvSpPr>
          <p:spPr bwMode="auto">
            <a:xfrm>
              <a:off x="4240" y="1573"/>
              <a:ext cx="36" cy="248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3597" name="Rectangle 45"/>
            <p:cNvSpPr>
              <a:spLocks noChangeArrowheads="1"/>
            </p:cNvSpPr>
            <p:nvPr/>
          </p:nvSpPr>
          <p:spPr bwMode="auto">
            <a:xfrm>
              <a:off x="4270" y="1325"/>
              <a:ext cx="37" cy="496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3598" name="Rectangle 46"/>
            <p:cNvSpPr>
              <a:spLocks noChangeArrowheads="1"/>
            </p:cNvSpPr>
            <p:nvPr/>
          </p:nvSpPr>
          <p:spPr bwMode="auto">
            <a:xfrm>
              <a:off x="4301" y="1573"/>
              <a:ext cx="36" cy="248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3599" name="Rectangle 47"/>
            <p:cNvSpPr>
              <a:spLocks noChangeArrowheads="1"/>
            </p:cNvSpPr>
            <p:nvPr/>
          </p:nvSpPr>
          <p:spPr bwMode="auto">
            <a:xfrm>
              <a:off x="4385" y="1325"/>
              <a:ext cx="37" cy="496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3600" name="Rectangle 48"/>
            <p:cNvSpPr>
              <a:spLocks noChangeArrowheads="1"/>
            </p:cNvSpPr>
            <p:nvPr/>
          </p:nvSpPr>
          <p:spPr bwMode="auto">
            <a:xfrm>
              <a:off x="4416" y="1325"/>
              <a:ext cx="36" cy="496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3601" name="Rectangle 49"/>
            <p:cNvSpPr>
              <a:spLocks noChangeArrowheads="1"/>
            </p:cNvSpPr>
            <p:nvPr/>
          </p:nvSpPr>
          <p:spPr bwMode="auto">
            <a:xfrm>
              <a:off x="4591" y="1573"/>
              <a:ext cx="37" cy="248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3602" name="Rectangle 50"/>
            <p:cNvSpPr>
              <a:spLocks noChangeArrowheads="1"/>
            </p:cNvSpPr>
            <p:nvPr/>
          </p:nvSpPr>
          <p:spPr bwMode="auto">
            <a:xfrm>
              <a:off x="4622" y="1573"/>
              <a:ext cx="30" cy="248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3603" name="Rectangle 51"/>
            <p:cNvSpPr>
              <a:spLocks noChangeArrowheads="1"/>
            </p:cNvSpPr>
            <p:nvPr/>
          </p:nvSpPr>
          <p:spPr bwMode="auto">
            <a:xfrm>
              <a:off x="4706" y="1573"/>
              <a:ext cx="37" cy="248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3604" name="Rectangle 52"/>
            <p:cNvSpPr>
              <a:spLocks noChangeArrowheads="1"/>
            </p:cNvSpPr>
            <p:nvPr/>
          </p:nvSpPr>
          <p:spPr bwMode="auto">
            <a:xfrm>
              <a:off x="4767" y="1573"/>
              <a:ext cx="30" cy="248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3605" name="Rectangle 53"/>
            <p:cNvSpPr>
              <a:spLocks noChangeArrowheads="1"/>
            </p:cNvSpPr>
            <p:nvPr/>
          </p:nvSpPr>
          <p:spPr bwMode="auto">
            <a:xfrm>
              <a:off x="5052" y="1573"/>
              <a:ext cx="36" cy="248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3606" name="Rectangle 54"/>
            <p:cNvSpPr>
              <a:spLocks noChangeArrowheads="1"/>
            </p:cNvSpPr>
            <p:nvPr/>
          </p:nvSpPr>
          <p:spPr bwMode="auto">
            <a:xfrm>
              <a:off x="5112" y="1573"/>
              <a:ext cx="30" cy="248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3607" name="Line 55"/>
            <p:cNvSpPr>
              <a:spLocks noChangeShapeType="1"/>
            </p:cNvSpPr>
            <p:nvPr/>
          </p:nvSpPr>
          <p:spPr bwMode="auto">
            <a:xfrm flipV="1">
              <a:off x="3174" y="302"/>
              <a:ext cx="1" cy="1513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3608" name="Line 56"/>
            <p:cNvSpPr>
              <a:spLocks noChangeShapeType="1"/>
            </p:cNvSpPr>
            <p:nvPr/>
          </p:nvSpPr>
          <p:spPr bwMode="auto">
            <a:xfrm flipH="1">
              <a:off x="3144" y="1815"/>
              <a:ext cx="30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3609" name="Rectangle 57"/>
            <p:cNvSpPr>
              <a:spLocks noChangeArrowheads="1"/>
            </p:cNvSpPr>
            <p:nvPr/>
          </p:nvSpPr>
          <p:spPr bwMode="auto">
            <a:xfrm rot="16200000">
              <a:off x="3066" y="1759"/>
              <a:ext cx="72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0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610" name="Line 58"/>
            <p:cNvSpPr>
              <a:spLocks noChangeShapeType="1"/>
            </p:cNvSpPr>
            <p:nvPr/>
          </p:nvSpPr>
          <p:spPr bwMode="auto">
            <a:xfrm flipH="1">
              <a:off x="3144" y="1325"/>
              <a:ext cx="30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3611" name="Rectangle 59"/>
            <p:cNvSpPr>
              <a:spLocks noChangeArrowheads="1"/>
            </p:cNvSpPr>
            <p:nvPr/>
          </p:nvSpPr>
          <p:spPr bwMode="auto">
            <a:xfrm rot="16200000">
              <a:off x="3066" y="1269"/>
              <a:ext cx="72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612" name="Line 60"/>
            <p:cNvSpPr>
              <a:spLocks noChangeShapeType="1"/>
            </p:cNvSpPr>
            <p:nvPr/>
          </p:nvSpPr>
          <p:spPr bwMode="auto">
            <a:xfrm flipH="1">
              <a:off x="3144" y="835"/>
              <a:ext cx="30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3613" name="Rectangle 61"/>
            <p:cNvSpPr>
              <a:spLocks noChangeArrowheads="1"/>
            </p:cNvSpPr>
            <p:nvPr/>
          </p:nvSpPr>
          <p:spPr bwMode="auto">
            <a:xfrm rot="16200000">
              <a:off x="3066" y="779"/>
              <a:ext cx="72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4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614" name="Line 62"/>
            <p:cNvSpPr>
              <a:spLocks noChangeShapeType="1"/>
            </p:cNvSpPr>
            <p:nvPr/>
          </p:nvSpPr>
          <p:spPr bwMode="auto">
            <a:xfrm flipH="1">
              <a:off x="3144" y="344"/>
              <a:ext cx="30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3615" name="Rectangle 63"/>
            <p:cNvSpPr>
              <a:spLocks noChangeArrowheads="1"/>
            </p:cNvSpPr>
            <p:nvPr/>
          </p:nvSpPr>
          <p:spPr bwMode="auto">
            <a:xfrm rot="16200000">
              <a:off x="3066" y="288"/>
              <a:ext cx="72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6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616" name="Rectangle 64"/>
            <p:cNvSpPr>
              <a:spLocks noChangeArrowheads="1"/>
            </p:cNvSpPr>
            <p:nvPr/>
          </p:nvSpPr>
          <p:spPr bwMode="auto">
            <a:xfrm rot="16200000">
              <a:off x="2866" y="1003"/>
              <a:ext cx="388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Porcentaje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617" name="Line 65"/>
            <p:cNvSpPr>
              <a:spLocks noChangeShapeType="1"/>
            </p:cNvSpPr>
            <p:nvPr/>
          </p:nvSpPr>
          <p:spPr bwMode="auto">
            <a:xfrm>
              <a:off x="3174" y="1815"/>
              <a:ext cx="2398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3618" name="Line 66"/>
            <p:cNvSpPr>
              <a:spLocks noChangeShapeType="1"/>
            </p:cNvSpPr>
            <p:nvPr/>
          </p:nvSpPr>
          <p:spPr bwMode="auto">
            <a:xfrm>
              <a:off x="3217" y="1815"/>
              <a:ext cx="1" cy="3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3619" name="Rectangle 67"/>
            <p:cNvSpPr>
              <a:spLocks noChangeArrowheads="1"/>
            </p:cNvSpPr>
            <p:nvPr/>
          </p:nvSpPr>
          <p:spPr bwMode="auto">
            <a:xfrm>
              <a:off x="3181" y="1858"/>
              <a:ext cx="72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0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620" name="Line 68"/>
            <p:cNvSpPr>
              <a:spLocks noChangeShapeType="1"/>
            </p:cNvSpPr>
            <p:nvPr/>
          </p:nvSpPr>
          <p:spPr bwMode="auto">
            <a:xfrm>
              <a:off x="3792" y="1815"/>
              <a:ext cx="1" cy="3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3621" name="Rectangle 69"/>
            <p:cNvSpPr>
              <a:spLocks noChangeArrowheads="1"/>
            </p:cNvSpPr>
            <p:nvPr/>
          </p:nvSpPr>
          <p:spPr bwMode="auto">
            <a:xfrm>
              <a:off x="3735" y="1858"/>
              <a:ext cx="114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20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622" name="Line 70"/>
            <p:cNvSpPr>
              <a:spLocks noChangeShapeType="1"/>
            </p:cNvSpPr>
            <p:nvPr/>
          </p:nvSpPr>
          <p:spPr bwMode="auto">
            <a:xfrm>
              <a:off x="4373" y="1815"/>
              <a:ext cx="1" cy="3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3623" name="Rectangle 71"/>
            <p:cNvSpPr>
              <a:spLocks noChangeArrowheads="1"/>
            </p:cNvSpPr>
            <p:nvPr/>
          </p:nvSpPr>
          <p:spPr bwMode="auto">
            <a:xfrm>
              <a:off x="4316" y="1858"/>
              <a:ext cx="114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40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624" name="Line 72"/>
            <p:cNvSpPr>
              <a:spLocks noChangeShapeType="1"/>
            </p:cNvSpPr>
            <p:nvPr/>
          </p:nvSpPr>
          <p:spPr bwMode="auto">
            <a:xfrm>
              <a:off x="4955" y="1815"/>
              <a:ext cx="1" cy="3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3625" name="Rectangle 73"/>
            <p:cNvSpPr>
              <a:spLocks noChangeArrowheads="1"/>
            </p:cNvSpPr>
            <p:nvPr/>
          </p:nvSpPr>
          <p:spPr bwMode="auto">
            <a:xfrm>
              <a:off x="4898" y="1858"/>
              <a:ext cx="114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60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626" name="Line 74"/>
            <p:cNvSpPr>
              <a:spLocks noChangeShapeType="1"/>
            </p:cNvSpPr>
            <p:nvPr/>
          </p:nvSpPr>
          <p:spPr bwMode="auto">
            <a:xfrm>
              <a:off x="5530" y="1815"/>
              <a:ext cx="1" cy="3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3627" name="Rectangle 75"/>
            <p:cNvSpPr>
              <a:spLocks noChangeArrowheads="1"/>
            </p:cNvSpPr>
            <p:nvPr/>
          </p:nvSpPr>
          <p:spPr bwMode="auto">
            <a:xfrm>
              <a:off x="5473" y="1858"/>
              <a:ext cx="114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80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628" name="Rectangle 76"/>
            <p:cNvSpPr>
              <a:spLocks noChangeArrowheads="1"/>
            </p:cNvSpPr>
            <p:nvPr/>
          </p:nvSpPr>
          <p:spPr bwMode="auto">
            <a:xfrm>
              <a:off x="4343" y="1918"/>
              <a:ext cx="60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x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629" name="Rectangle 77"/>
            <p:cNvSpPr>
              <a:spLocks noChangeArrowheads="1"/>
            </p:cNvSpPr>
            <p:nvPr/>
          </p:nvSpPr>
          <p:spPr bwMode="auto">
            <a:xfrm>
              <a:off x="3196" y="181"/>
              <a:ext cx="2294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1200" b="0" i="0" u="none" strike="noStrike" cap="none" normalizeH="0" baseline="0" dirty="0">
                  <a:ln>
                    <a:noFill/>
                  </a:ln>
                  <a:solidFill>
                    <a:srgbClr val="1E2D53"/>
                  </a:solidFill>
                  <a:effectLst/>
                  <a:latin typeface="Arial" pitchFamily="34" charset="0"/>
                  <a:cs typeface="Arial" pitchFamily="34" charset="0"/>
                </a:rPr>
                <a:t>100 observaciones </a:t>
              </a:r>
              <a:r>
                <a:rPr kumimoji="0" lang="es-CL" sz="1200" b="0" i="0" u="none" strike="noStrike" cap="none" normalizeH="0" baseline="0" dirty="0" err="1">
                  <a:ln>
                    <a:noFill/>
                  </a:ln>
                  <a:solidFill>
                    <a:srgbClr val="1E2D53"/>
                  </a:solidFill>
                  <a:effectLst/>
                  <a:latin typeface="Arial" pitchFamily="34" charset="0"/>
                  <a:cs typeface="Arial" pitchFamily="34" charset="0"/>
                </a:rPr>
                <a:t>Binomial</a:t>
              </a:r>
              <a:r>
                <a:rPr kumimoji="0" lang="es-CL" sz="1200" b="0" i="0" u="none" strike="noStrike" cap="none" normalizeH="0" baseline="0" dirty="0">
                  <a:ln>
                    <a:noFill/>
                  </a:ln>
                  <a:solidFill>
                    <a:srgbClr val="1E2D53"/>
                  </a:solidFill>
                  <a:effectLst/>
                  <a:latin typeface="Arial" pitchFamily="34" charset="0"/>
                  <a:cs typeface="Arial" pitchFamily="34" charset="0"/>
                </a:rPr>
                <a:t> Negativa m =2 y Pi = 0.1</a:t>
              </a:r>
              <a:endParaRPr kumimoji="0" lang="es-C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3632" name="Group 80"/>
          <p:cNvGrpSpPr>
            <a:grpSpLocks noChangeAspect="1"/>
          </p:cNvGrpSpPr>
          <p:nvPr/>
        </p:nvGrpSpPr>
        <p:grpSpPr bwMode="auto">
          <a:xfrm>
            <a:off x="4697413" y="3505200"/>
            <a:ext cx="4446587" cy="3178175"/>
            <a:chOff x="2959" y="2208"/>
            <a:chExt cx="2801" cy="2002"/>
          </a:xfrm>
        </p:grpSpPr>
        <p:sp>
          <p:nvSpPr>
            <p:cNvPr id="23631" name="AutoShape 79"/>
            <p:cNvSpPr>
              <a:spLocks noChangeAspect="1" noChangeArrowheads="1" noTextEdit="1"/>
            </p:cNvSpPr>
            <p:nvPr/>
          </p:nvSpPr>
          <p:spPr bwMode="auto">
            <a:xfrm>
              <a:off x="2959" y="2208"/>
              <a:ext cx="2801" cy="20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3633" name="Rectangle 81"/>
            <p:cNvSpPr>
              <a:spLocks noChangeArrowheads="1"/>
            </p:cNvSpPr>
            <p:nvPr/>
          </p:nvSpPr>
          <p:spPr bwMode="auto">
            <a:xfrm>
              <a:off x="2977" y="2226"/>
              <a:ext cx="2693" cy="1960"/>
            </a:xfrm>
            <a:prstGeom prst="rect">
              <a:avLst/>
            </a:prstGeom>
            <a:solidFill>
              <a:srgbClr val="EAF2F3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3634" name="Rectangle 82"/>
            <p:cNvSpPr>
              <a:spLocks noChangeArrowheads="1"/>
            </p:cNvSpPr>
            <p:nvPr/>
          </p:nvSpPr>
          <p:spPr bwMode="auto">
            <a:xfrm>
              <a:off x="2977" y="2226"/>
              <a:ext cx="2693" cy="1960"/>
            </a:xfrm>
            <a:prstGeom prst="rect">
              <a:avLst/>
            </a:prstGeom>
            <a:blipFill dpi="0" rotWithShape="0">
              <a:blip r:embed="rId4" cstate="print"/>
              <a:srcRect/>
              <a:tile tx="0" ty="0" sx="100000" sy="100000" flip="none" algn="tl"/>
            </a:blipFill>
            <a:ln w="6">
              <a:solidFill>
                <a:srgbClr val="EAF2F3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3635" name="Rectangle 83"/>
            <p:cNvSpPr>
              <a:spLocks noChangeArrowheads="1"/>
            </p:cNvSpPr>
            <p:nvPr/>
          </p:nvSpPr>
          <p:spPr bwMode="auto">
            <a:xfrm>
              <a:off x="3211" y="2412"/>
              <a:ext cx="2387" cy="1509"/>
            </a:xfrm>
            <a:prstGeom prst="rect">
              <a:avLst/>
            </a:prstGeom>
            <a:blipFill dpi="0" rotWithShape="0">
              <a:blip r:embed="rId5" cstate="print"/>
              <a:srcRect/>
              <a:tile tx="0" ty="0" sx="100000" sy="100000" flip="none" algn="tl"/>
            </a:blipFill>
            <a:ln w="6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3636" name="Line 84"/>
            <p:cNvSpPr>
              <a:spLocks noChangeShapeType="1"/>
            </p:cNvSpPr>
            <p:nvPr/>
          </p:nvSpPr>
          <p:spPr bwMode="auto">
            <a:xfrm>
              <a:off x="3211" y="3915"/>
              <a:ext cx="2381" cy="1"/>
            </a:xfrm>
            <a:prstGeom prst="line">
              <a:avLst/>
            </a:prstGeom>
            <a:noFill/>
            <a:ln w="6">
              <a:solidFill>
                <a:srgbClr val="EAF2F3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3637" name="Line 85"/>
            <p:cNvSpPr>
              <a:spLocks noChangeShapeType="1"/>
            </p:cNvSpPr>
            <p:nvPr/>
          </p:nvSpPr>
          <p:spPr bwMode="auto">
            <a:xfrm>
              <a:off x="3211" y="3428"/>
              <a:ext cx="2381" cy="1"/>
            </a:xfrm>
            <a:prstGeom prst="line">
              <a:avLst/>
            </a:prstGeom>
            <a:noFill/>
            <a:ln w="6">
              <a:solidFill>
                <a:srgbClr val="EAF2F3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3638" name="Line 86"/>
            <p:cNvSpPr>
              <a:spLocks noChangeShapeType="1"/>
            </p:cNvSpPr>
            <p:nvPr/>
          </p:nvSpPr>
          <p:spPr bwMode="auto">
            <a:xfrm>
              <a:off x="3211" y="2941"/>
              <a:ext cx="2381" cy="1"/>
            </a:xfrm>
            <a:prstGeom prst="line">
              <a:avLst/>
            </a:prstGeom>
            <a:noFill/>
            <a:ln w="6">
              <a:solidFill>
                <a:srgbClr val="EAF2F3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3639" name="Line 87"/>
            <p:cNvSpPr>
              <a:spLocks noChangeShapeType="1"/>
            </p:cNvSpPr>
            <p:nvPr/>
          </p:nvSpPr>
          <p:spPr bwMode="auto">
            <a:xfrm>
              <a:off x="3211" y="2454"/>
              <a:ext cx="2381" cy="1"/>
            </a:xfrm>
            <a:prstGeom prst="line">
              <a:avLst/>
            </a:prstGeom>
            <a:noFill/>
            <a:ln w="6">
              <a:solidFill>
                <a:srgbClr val="EAF2F3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3640" name="Rectangle 88"/>
            <p:cNvSpPr>
              <a:spLocks noChangeArrowheads="1"/>
            </p:cNvSpPr>
            <p:nvPr/>
          </p:nvSpPr>
          <p:spPr bwMode="auto">
            <a:xfrm>
              <a:off x="3356" y="2845"/>
              <a:ext cx="204" cy="1076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3641" name="Rectangle 89"/>
            <p:cNvSpPr>
              <a:spLocks noChangeArrowheads="1"/>
            </p:cNvSpPr>
            <p:nvPr/>
          </p:nvSpPr>
          <p:spPr bwMode="auto">
            <a:xfrm>
              <a:off x="3554" y="2749"/>
              <a:ext cx="204" cy="1172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3642" name="Rectangle 90"/>
            <p:cNvSpPr>
              <a:spLocks noChangeArrowheads="1"/>
            </p:cNvSpPr>
            <p:nvPr/>
          </p:nvSpPr>
          <p:spPr bwMode="auto">
            <a:xfrm>
              <a:off x="3752" y="2509"/>
              <a:ext cx="205" cy="1412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3643" name="Rectangle 91"/>
            <p:cNvSpPr>
              <a:spLocks noChangeArrowheads="1"/>
            </p:cNvSpPr>
            <p:nvPr/>
          </p:nvSpPr>
          <p:spPr bwMode="auto">
            <a:xfrm>
              <a:off x="3957" y="3525"/>
              <a:ext cx="204" cy="396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3644" name="Rectangle 92"/>
            <p:cNvSpPr>
              <a:spLocks noChangeArrowheads="1"/>
            </p:cNvSpPr>
            <p:nvPr/>
          </p:nvSpPr>
          <p:spPr bwMode="auto">
            <a:xfrm>
              <a:off x="4155" y="3771"/>
              <a:ext cx="205" cy="150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3645" name="Rectangle 93"/>
            <p:cNvSpPr>
              <a:spLocks noChangeArrowheads="1"/>
            </p:cNvSpPr>
            <p:nvPr/>
          </p:nvSpPr>
          <p:spPr bwMode="auto">
            <a:xfrm>
              <a:off x="4353" y="3675"/>
              <a:ext cx="205" cy="246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3646" name="Rectangle 94"/>
            <p:cNvSpPr>
              <a:spLocks noChangeArrowheads="1"/>
            </p:cNvSpPr>
            <p:nvPr/>
          </p:nvSpPr>
          <p:spPr bwMode="auto">
            <a:xfrm>
              <a:off x="4552" y="3675"/>
              <a:ext cx="204" cy="246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3647" name="Rectangle 95"/>
            <p:cNvSpPr>
              <a:spLocks noChangeArrowheads="1"/>
            </p:cNvSpPr>
            <p:nvPr/>
          </p:nvSpPr>
          <p:spPr bwMode="auto">
            <a:xfrm>
              <a:off x="4955" y="3819"/>
              <a:ext cx="204" cy="102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3648" name="Rectangle 96"/>
            <p:cNvSpPr>
              <a:spLocks noChangeArrowheads="1"/>
            </p:cNvSpPr>
            <p:nvPr/>
          </p:nvSpPr>
          <p:spPr bwMode="auto">
            <a:xfrm>
              <a:off x="5153" y="3867"/>
              <a:ext cx="204" cy="54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3649" name="Rectangle 97"/>
            <p:cNvSpPr>
              <a:spLocks noChangeArrowheads="1"/>
            </p:cNvSpPr>
            <p:nvPr/>
          </p:nvSpPr>
          <p:spPr bwMode="auto">
            <a:xfrm>
              <a:off x="5351" y="3867"/>
              <a:ext cx="205" cy="54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3650" name="Line 98"/>
            <p:cNvSpPr>
              <a:spLocks noChangeShapeType="1"/>
            </p:cNvSpPr>
            <p:nvPr/>
          </p:nvSpPr>
          <p:spPr bwMode="auto">
            <a:xfrm flipV="1">
              <a:off x="3211" y="2412"/>
              <a:ext cx="1" cy="1503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3651" name="Line 99"/>
            <p:cNvSpPr>
              <a:spLocks noChangeShapeType="1"/>
            </p:cNvSpPr>
            <p:nvPr/>
          </p:nvSpPr>
          <p:spPr bwMode="auto">
            <a:xfrm flipH="1">
              <a:off x="3187" y="3915"/>
              <a:ext cx="24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3652" name="Rectangle 100"/>
            <p:cNvSpPr>
              <a:spLocks noChangeArrowheads="1"/>
            </p:cNvSpPr>
            <p:nvPr/>
          </p:nvSpPr>
          <p:spPr bwMode="auto">
            <a:xfrm rot="16200000">
              <a:off x="3103" y="3861"/>
              <a:ext cx="72" cy="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0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653" name="Line 101"/>
            <p:cNvSpPr>
              <a:spLocks noChangeShapeType="1"/>
            </p:cNvSpPr>
            <p:nvPr/>
          </p:nvSpPr>
          <p:spPr bwMode="auto">
            <a:xfrm flipH="1">
              <a:off x="3187" y="3428"/>
              <a:ext cx="24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3654" name="Rectangle 102"/>
            <p:cNvSpPr>
              <a:spLocks noChangeArrowheads="1"/>
            </p:cNvSpPr>
            <p:nvPr/>
          </p:nvSpPr>
          <p:spPr bwMode="auto">
            <a:xfrm rot="16200000">
              <a:off x="3082" y="3373"/>
              <a:ext cx="114" cy="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10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655" name="Line 103"/>
            <p:cNvSpPr>
              <a:spLocks noChangeShapeType="1"/>
            </p:cNvSpPr>
            <p:nvPr/>
          </p:nvSpPr>
          <p:spPr bwMode="auto">
            <a:xfrm flipH="1">
              <a:off x="3187" y="2941"/>
              <a:ext cx="24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3656" name="Rectangle 104"/>
            <p:cNvSpPr>
              <a:spLocks noChangeArrowheads="1"/>
            </p:cNvSpPr>
            <p:nvPr/>
          </p:nvSpPr>
          <p:spPr bwMode="auto">
            <a:xfrm rot="16200000">
              <a:off x="3082" y="2886"/>
              <a:ext cx="114" cy="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20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657" name="Line 105"/>
            <p:cNvSpPr>
              <a:spLocks noChangeShapeType="1"/>
            </p:cNvSpPr>
            <p:nvPr/>
          </p:nvSpPr>
          <p:spPr bwMode="auto">
            <a:xfrm flipH="1">
              <a:off x="3187" y="2454"/>
              <a:ext cx="24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3658" name="Rectangle 106"/>
            <p:cNvSpPr>
              <a:spLocks noChangeArrowheads="1"/>
            </p:cNvSpPr>
            <p:nvPr/>
          </p:nvSpPr>
          <p:spPr bwMode="auto">
            <a:xfrm rot="16200000">
              <a:off x="3082" y="2399"/>
              <a:ext cx="114" cy="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30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659" name="Rectangle 107"/>
            <p:cNvSpPr>
              <a:spLocks noChangeArrowheads="1"/>
            </p:cNvSpPr>
            <p:nvPr/>
          </p:nvSpPr>
          <p:spPr bwMode="auto">
            <a:xfrm rot="16200000">
              <a:off x="2905" y="3109"/>
              <a:ext cx="384" cy="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Porcentaje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660" name="Line 108"/>
            <p:cNvSpPr>
              <a:spLocks noChangeShapeType="1"/>
            </p:cNvSpPr>
            <p:nvPr/>
          </p:nvSpPr>
          <p:spPr bwMode="auto">
            <a:xfrm>
              <a:off x="3211" y="3915"/>
              <a:ext cx="2381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3661" name="Line 109"/>
            <p:cNvSpPr>
              <a:spLocks noChangeShapeType="1"/>
            </p:cNvSpPr>
            <p:nvPr/>
          </p:nvSpPr>
          <p:spPr bwMode="auto">
            <a:xfrm>
              <a:off x="3452" y="3915"/>
              <a:ext cx="1" cy="30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3662" name="Rectangle 110"/>
            <p:cNvSpPr>
              <a:spLocks noChangeArrowheads="1"/>
            </p:cNvSpPr>
            <p:nvPr/>
          </p:nvSpPr>
          <p:spPr bwMode="auto">
            <a:xfrm>
              <a:off x="3416" y="3957"/>
              <a:ext cx="72" cy="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0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663" name="Line 111"/>
            <p:cNvSpPr>
              <a:spLocks noChangeShapeType="1"/>
            </p:cNvSpPr>
            <p:nvPr/>
          </p:nvSpPr>
          <p:spPr bwMode="auto">
            <a:xfrm>
              <a:off x="3855" y="3915"/>
              <a:ext cx="1" cy="30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3664" name="Rectangle 112"/>
            <p:cNvSpPr>
              <a:spLocks noChangeArrowheads="1"/>
            </p:cNvSpPr>
            <p:nvPr/>
          </p:nvSpPr>
          <p:spPr bwMode="auto">
            <a:xfrm>
              <a:off x="3819" y="3957"/>
              <a:ext cx="72" cy="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665" name="Line 113"/>
            <p:cNvSpPr>
              <a:spLocks noChangeShapeType="1"/>
            </p:cNvSpPr>
            <p:nvPr/>
          </p:nvSpPr>
          <p:spPr bwMode="auto">
            <a:xfrm>
              <a:off x="4251" y="3915"/>
              <a:ext cx="1" cy="30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3666" name="Rectangle 114"/>
            <p:cNvSpPr>
              <a:spLocks noChangeArrowheads="1"/>
            </p:cNvSpPr>
            <p:nvPr/>
          </p:nvSpPr>
          <p:spPr bwMode="auto">
            <a:xfrm>
              <a:off x="4215" y="3957"/>
              <a:ext cx="72" cy="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4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667" name="Line 115"/>
            <p:cNvSpPr>
              <a:spLocks noChangeShapeType="1"/>
            </p:cNvSpPr>
            <p:nvPr/>
          </p:nvSpPr>
          <p:spPr bwMode="auto">
            <a:xfrm>
              <a:off x="4654" y="3915"/>
              <a:ext cx="1" cy="30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3668" name="Rectangle 116"/>
            <p:cNvSpPr>
              <a:spLocks noChangeArrowheads="1"/>
            </p:cNvSpPr>
            <p:nvPr/>
          </p:nvSpPr>
          <p:spPr bwMode="auto">
            <a:xfrm>
              <a:off x="4618" y="3957"/>
              <a:ext cx="72" cy="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6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669" name="Line 117"/>
            <p:cNvSpPr>
              <a:spLocks noChangeShapeType="1"/>
            </p:cNvSpPr>
            <p:nvPr/>
          </p:nvSpPr>
          <p:spPr bwMode="auto">
            <a:xfrm>
              <a:off x="5051" y="3915"/>
              <a:ext cx="1" cy="30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3670" name="Rectangle 118"/>
            <p:cNvSpPr>
              <a:spLocks noChangeArrowheads="1"/>
            </p:cNvSpPr>
            <p:nvPr/>
          </p:nvSpPr>
          <p:spPr bwMode="auto">
            <a:xfrm>
              <a:off x="5015" y="3957"/>
              <a:ext cx="72" cy="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8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671" name="Line 119"/>
            <p:cNvSpPr>
              <a:spLocks noChangeShapeType="1"/>
            </p:cNvSpPr>
            <p:nvPr/>
          </p:nvSpPr>
          <p:spPr bwMode="auto">
            <a:xfrm>
              <a:off x="5453" y="3915"/>
              <a:ext cx="1" cy="30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3672" name="Rectangle 120"/>
            <p:cNvSpPr>
              <a:spLocks noChangeArrowheads="1"/>
            </p:cNvSpPr>
            <p:nvPr/>
          </p:nvSpPr>
          <p:spPr bwMode="auto">
            <a:xfrm>
              <a:off x="5396" y="3957"/>
              <a:ext cx="114" cy="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10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673" name="Rectangle 121"/>
            <p:cNvSpPr>
              <a:spLocks noChangeArrowheads="1"/>
            </p:cNvSpPr>
            <p:nvPr/>
          </p:nvSpPr>
          <p:spPr bwMode="auto">
            <a:xfrm>
              <a:off x="4372" y="4018"/>
              <a:ext cx="60" cy="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x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674" name="Rectangle 122"/>
            <p:cNvSpPr>
              <a:spLocks noChangeArrowheads="1"/>
            </p:cNvSpPr>
            <p:nvPr/>
          </p:nvSpPr>
          <p:spPr bwMode="auto">
            <a:xfrm>
              <a:off x="3244" y="2292"/>
              <a:ext cx="2246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1200" b="0" i="0" u="none" strike="noStrike" cap="none" normalizeH="0" baseline="0" dirty="0">
                  <a:ln>
                    <a:noFill/>
                  </a:ln>
                  <a:solidFill>
                    <a:srgbClr val="1E2D53"/>
                  </a:solidFill>
                  <a:effectLst/>
                  <a:latin typeface="Arial" pitchFamily="34" charset="0"/>
                  <a:cs typeface="Arial" pitchFamily="34" charset="0"/>
                </a:rPr>
                <a:t>100 observaciones </a:t>
              </a:r>
              <a:r>
                <a:rPr kumimoji="0" lang="es-CL" sz="1200" b="0" i="0" u="none" strike="noStrike" cap="none" normalizeH="0" baseline="0" dirty="0" err="1">
                  <a:ln>
                    <a:noFill/>
                  </a:ln>
                  <a:solidFill>
                    <a:srgbClr val="1E2D53"/>
                  </a:solidFill>
                  <a:effectLst/>
                  <a:latin typeface="Arial" pitchFamily="34" charset="0"/>
                  <a:cs typeface="Arial" pitchFamily="34" charset="0"/>
                </a:rPr>
                <a:t>Binomial</a:t>
              </a:r>
              <a:r>
                <a:rPr kumimoji="0" lang="es-CL" sz="1200" b="0" i="0" u="none" strike="noStrike" cap="none" normalizeH="0" baseline="0" dirty="0">
                  <a:ln>
                    <a:noFill/>
                  </a:ln>
                  <a:solidFill>
                    <a:srgbClr val="1E2D53"/>
                  </a:solidFill>
                  <a:effectLst/>
                  <a:latin typeface="Arial" pitchFamily="34" charset="0"/>
                  <a:cs typeface="Arial" pitchFamily="34" charset="0"/>
                </a:rPr>
                <a:t> Negativa m =2, Pi = 0.5</a:t>
              </a:r>
              <a:endParaRPr kumimoji="0" lang="es-C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6" name="Picture 14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152400"/>
            <a:ext cx="4371975" cy="3200400"/>
          </a:xfrm>
          <a:noFill/>
        </p:spPr>
      </p:pic>
      <p:pic>
        <p:nvPicPr>
          <p:cNvPr id="47107" name="Picture 16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0" y="3505200"/>
            <a:ext cx="4340225" cy="3178175"/>
          </a:xfrm>
          <a:noFill/>
        </p:spPr>
      </p:pic>
      <p:grpSp>
        <p:nvGrpSpPr>
          <p:cNvPr id="16388" name="Group 4"/>
          <p:cNvGrpSpPr>
            <a:grpSpLocks noChangeAspect="1"/>
          </p:cNvGrpSpPr>
          <p:nvPr/>
        </p:nvGrpSpPr>
        <p:grpSpPr bwMode="auto">
          <a:xfrm>
            <a:off x="4500563" y="152400"/>
            <a:ext cx="4643437" cy="3159125"/>
            <a:chOff x="2835" y="96"/>
            <a:chExt cx="2925" cy="1990"/>
          </a:xfrm>
        </p:grpSpPr>
        <p:sp>
          <p:nvSpPr>
            <p:cNvPr id="16387" name="AutoShape 3"/>
            <p:cNvSpPr>
              <a:spLocks noChangeAspect="1" noChangeArrowheads="1" noTextEdit="1"/>
            </p:cNvSpPr>
            <p:nvPr/>
          </p:nvSpPr>
          <p:spPr bwMode="auto">
            <a:xfrm>
              <a:off x="2835" y="96"/>
              <a:ext cx="2925" cy="19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6389" name="Rectangle 5"/>
            <p:cNvSpPr>
              <a:spLocks noChangeArrowheads="1"/>
            </p:cNvSpPr>
            <p:nvPr/>
          </p:nvSpPr>
          <p:spPr bwMode="auto">
            <a:xfrm>
              <a:off x="2854" y="114"/>
              <a:ext cx="2812" cy="1948"/>
            </a:xfrm>
            <a:prstGeom prst="rect">
              <a:avLst/>
            </a:prstGeom>
            <a:solidFill>
              <a:srgbClr val="EAF2F3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6390" name="Rectangle 6"/>
            <p:cNvSpPr>
              <a:spLocks noChangeArrowheads="1"/>
            </p:cNvSpPr>
            <p:nvPr/>
          </p:nvSpPr>
          <p:spPr bwMode="auto">
            <a:xfrm>
              <a:off x="2854" y="114"/>
              <a:ext cx="2812" cy="1948"/>
            </a:xfrm>
            <a:prstGeom prst="rect">
              <a:avLst/>
            </a:prstGeom>
            <a:blipFill dpi="0" rotWithShape="0">
              <a:blip r:embed="rId4" cstate="print"/>
              <a:srcRect/>
              <a:tile tx="0" ty="0" sx="100000" sy="100000" flip="none" algn="tl"/>
            </a:blipFill>
            <a:ln w="6">
              <a:solidFill>
                <a:srgbClr val="EAF2F3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6391" name="Rectangle 7"/>
            <p:cNvSpPr>
              <a:spLocks noChangeArrowheads="1"/>
            </p:cNvSpPr>
            <p:nvPr/>
          </p:nvSpPr>
          <p:spPr bwMode="auto">
            <a:xfrm>
              <a:off x="3099" y="299"/>
              <a:ext cx="2492" cy="1500"/>
            </a:xfrm>
            <a:prstGeom prst="rect">
              <a:avLst/>
            </a:prstGeom>
            <a:blipFill dpi="0" rotWithShape="0">
              <a:blip r:embed="rId5" cstate="print"/>
              <a:srcRect/>
              <a:tile tx="0" ty="0" sx="100000" sy="100000" flip="none" algn="tl"/>
            </a:blipFill>
            <a:ln w="6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6392" name="Line 8"/>
            <p:cNvSpPr>
              <a:spLocks noChangeShapeType="1"/>
            </p:cNvSpPr>
            <p:nvPr/>
          </p:nvSpPr>
          <p:spPr bwMode="auto">
            <a:xfrm>
              <a:off x="3099" y="1793"/>
              <a:ext cx="2485" cy="1"/>
            </a:xfrm>
            <a:prstGeom prst="line">
              <a:avLst/>
            </a:prstGeom>
            <a:noFill/>
            <a:ln w="6">
              <a:solidFill>
                <a:srgbClr val="EAF2F3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6393" name="Line 9"/>
            <p:cNvSpPr>
              <a:spLocks noChangeShapeType="1"/>
            </p:cNvSpPr>
            <p:nvPr/>
          </p:nvSpPr>
          <p:spPr bwMode="auto">
            <a:xfrm>
              <a:off x="3099" y="1429"/>
              <a:ext cx="2485" cy="1"/>
            </a:xfrm>
            <a:prstGeom prst="line">
              <a:avLst/>
            </a:prstGeom>
            <a:noFill/>
            <a:ln w="6">
              <a:solidFill>
                <a:srgbClr val="EAF2F3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6394" name="Line 10"/>
            <p:cNvSpPr>
              <a:spLocks noChangeShapeType="1"/>
            </p:cNvSpPr>
            <p:nvPr/>
          </p:nvSpPr>
          <p:spPr bwMode="auto">
            <a:xfrm>
              <a:off x="3099" y="1070"/>
              <a:ext cx="2485" cy="1"/>
            </a:xfrm>
            <a:prstGeom prst="line">
              <a:avLst/>
            </a:prstGeom>
            <a:noFill/>
            <a:ln w="6">
              <a:solidFill>
                <a:srgbClr val="EAF2F3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6395" name="Line 11"/>
            <p:cNvSpPr>
              <a:spLocks noChangeShapeType="1"/>
            </p:cNvSpPr>
            <p:nvPr/>
          </p:nvSpPr>
          <p:spPr bwMode="auto">
            <a:xfrm>
              <a:off x="3099" y="706"/>
              <a:ext cx="2485" cy="1"/>
            </a:xfrm>
            <a:prstGeom prst="line">
              <a:avLst/>
            </a:prstGeom>
            <a:noFill/>
            <a:ln w="6">
              <a:solidFill>
                <a:srgbClr val="EAF2F3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6396" name="Line 12"/>
            <p:cNvSpPr>
              <a:spLocks noChangeShapeType="1"/>
            </p:cNvSpPr>
            <p:nvPr/>
          </p:nvSpPr>
          <p:spPr bwMode="auto">
            <a:xfrm>
              <a:off x="3099" y="341"/>
              <a:ext cx="2485" cy="1"/>
            </a:xfrm>
            <a:prstGeom prst="line">
              <a:avLst/>
            </a:prstGeom>
            <a:noFill/>
            <a:ln w="6">
              <a:solidFill>
                <a:srgbClr val="EAF2F3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6397" name="Rectangle 13"/>
            <p:cNvSpPr>
              <a:spLocks noChangeArrowheads="1"/>
            </p:cNvSpPr>
            <p:nvPr/>
          </p:nvSpPr>
          <p:spPr bwMode="auto">
            <a:xfrm>
              <a:off x="3488" y="401"/>
              <a:ext cx="690" cy="1398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6398" name="Rectangle 14"/>
            <p:cNvSpPr>
              <a:spLocks noChangeArrowheads="1"/>
            </p:cNvSpPr>
            <p:nvPr/>
          </p:nvSpPr>
          <p:spPr bwMode="auto">
            <a:xfrm>
              <a:off x="4172" y="1518"/>
              <a:ext cx="690" cy="281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6399" name="Rectangle 15"/>
            <p:cNvSpPr>
              <a:spLocks noChangeArrowheads="1"/>
            </p:cNvSpPr>
            <p:nvPr/>
          </p:nvSpPr>
          <p:spPr bwMode="auto">
            <a:xfrm>
              <a:off x="4856" y="1650"/>
              <a:ext cx="691" cy="149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6400" name="Line 16"/>
            <p:cNvSpPr>
              <a:spLocks noChangeShapeType="1"/>
            </p:cNvSpPr>
            <p:nvPr/>
          </p:nvSpPr>
          <p:spPr bwMode="auto">
            <a:xfrm flipV="1">
              <a:off x="3099" y="299"/>
              <a:ext cx="1" cy="149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6401" name="Line 17"/>
            <p:cNvSpPr>
              <a:spLocks noChangeShapeType="1"/>
            </p:cNvSpPr>
            <p:nvPr/>
          </p:nvSpPr>
          <p:spPr bwMode="auto">
            <a:xfrm flipH="1">
              <a:off x="3074" y="1793"/>
              <a:ext cx="25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6402" name="Rectangle 18"/>
            <p:cNvSpPr>
              <a:spLocks noChangeArrowheads="1"/>
            </p:cNvSpPr>
            <p:nvPr/>
          </p:nvSpPr>
          <p:spPr bwMode="auto">
            <a:xfrm rot="16200000">
              <a:off x="2988" y="1738"/>
              <a:ext cx="74" cy="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0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403" name="Line 19"/>
            <p:cNvSpPr>
              <a:spLocks noChangeShapeType="1"/>
            </p:cNvSpPr>
            <p:nvPr/>
          </p:nvSpPr>
          <p:spPr bwMode="auto">
            <a:xfrm flipH="1">
              <a:off x="3074" y="1429"/>
              <a:ext cx="25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6404" name="Rectangle 20"/>
            <p:cNvSpPr>
              <a:spLocks noChangeArrowheads="1"/>
            </p:cNvSpPr>
            <p:nvPr/>
          </p:nvSpPr>
          <p:spPr bwMode="auto">
            <a:xfrm rot="16200000">
              <a:off x="2966" y="1374"/>
              <a:ext cx="118" cy="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20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405" name="Line 21"/>
            <p:cNvSpPr>
              <a:spLocks noChangeShapeType="1"/>
            </p:cNvSpPr>
            <p:nvPr/>
          </p:nvSpPr>
          <p:spPr bwMode="auto">
            <a:xfrm flipH="1">
              <a:off x="3074" y="1070"/>
              <a:ext cx="25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6406" name="Rectangle 22"/>
            <p:cNvSpPr>
              <a:spLocks noChangeArrowheads="1"/>
            </p:cNvSpPr>
            <p:nvPr/>
          </p:nvSpPr>
          <p:spPr bwMode="auto">
            <a:xfrm rot="16200000">
              <a:off x="2966" y="1015"/>
              <a:ext cx="118" cy="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40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407" name="Line 23"/>
            <p:cNvSpPr>
              <a:spLocks noChangeShapeType="1"/>
            </p:cNvSpPr>
            <p:nvPr/>
          </p:nvSpPr>
          <p:spPr bwMode="auto">
            <a:xfrm flipH="1">
              <a:off x="3074" y="706"/>
              <a:ext cx="25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6408" name="Rectangle 24"/>
            <p:cNvSpPr>
              <a:spLocks noChangeArrowheads="1"/>
            </p:cNvSpPr>
            <p:nvPr/>
          </p:nvSpPr>
          <p:spPr bwMode="auto">
            <a:xfrm rot="16200000">
              <a:off x="2966" y="651"/>
              <a:ext cx="118" cy="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60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409" name="Line 25"/>
            <p:cNvSpPr>
              <a:spLocks noChangeShapeType="1"/>
            </p:cNvSpPr>
            <p:nvPr/>
          </p:nvSpPr>
          <p:spPr bwMode="auto">
            <a:xfrm flipH="1">
              <a:off x="3074" y="341"/>
              <a:ext cx="25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6410" name="Rectangle 26"/>
            <p:cNvSpPr>
              <a:spLocks noChangeArrowheads="1"/>
            </p:cNvSpPr>
            <p:nvPr/>
          </p:nvSpPr>
          <p:spPr bwMode="auto">
            <a:xfrm rot="16200000">
              <a:off x="2966" y="286"/>
              <a:ext cx="118" cy="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80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411" name="Rectangle 27"/>
            <p:cNvSpPr>
              <a:spLocks noChangeArrowheads="1"/>
            </p:cNvSpPr>
            <p:nvPr/>
          </p:nvSpPr>
          <p:spPr bwMode="auto">
            <a:xfrm rot="16200000">
              <a:off x="2780" y="991"/>
              <a:ext cx="402" cy="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Porcentaje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412" name="Line 28"/>
            <p:cNvSpPr>
              <a:spLocks noChangeShapeType="1"/>
            </p:cNvSpPr>
            <p:nvPr/>
          </p:nvSpPr>
          <p:spPr bwMode="auto">
            <a:xfrm>
              <a:off x="3099" y="1793"/>
              <a:ext cx="2485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6413" name="Line 29"/>
            <p:cNvSpPr>
              <a:spLocks noChangeShapeType="1"/>
            </p:cNvSpPr>
            <p:nvPr/>
          </p:nvSpPr>
          <p:spPr bwMode="auto">
            <a:xfrm>
              <a:off x="3488" y="1793"/>
              <a:ext cx="1" cy="30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6414" name="Rectangle 30"/>
            <p:cNvSpPr>
              <a:spLocks noChangeArrowheads="1"/>
            </p:cNvSpPr>
            <p:nvPr/>
          </p:nvSpPr>
          <p:spPr bwMode="auto">
            <a:xfrm>
              <a:off x="3429" y="1835"/>
              <a:ext cx="118" cy="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-.5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415" name="Line 31"/>
            <p:cNvSpPr>
              <a:spLocks noChangeShapeType="1"/>
            </p:cNvSpPr>
            <p:nvPr/>
          </p:nvSpPr>
          <p:spPr bwMode="auto">
            <a:xfrm>
              <a:off x="3833" y="1793"/>
              <a:ext cx="1" cy="30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6416" name="Rectangle 32"/>
            <p:cNvSpPr>
              <a:spLocks noChangeArrowheads="1"/>
            </p:cNvSpPr>
            <p:nvPr/>
          </p:nvSpPr>
          <p:spPr bwMode="auto">
            <a:xfrm>
              <a:off x="3796" y="1835"/>
              <a:ext cx="74" cy="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0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417" name="Line 33"/>
            <p:cNvSpPr>
              <a:spLocks noChangeShapeType="1"/>
            </p:cNvSpPr>
            <p:nvPr/>
          </p:nvSpPr>
          <p:spPr bwMode="auto">
            <a:xfrm>
              <a:off x="4172" y="1793"/>
              <a:ext cx="1" cy="30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6418" name="Rectangle 34"/>
            <p:cNvSpPr>
              <a:spLocks noChangeArrowheads="1"/>
            </p:cNvSpPr>
            <p:nvPr/>
          </p:nvSpPr>
          <p:spPr bwMode="auto">
            <a:xfrm>
              <a:off x="4125" y="1835"/>
              <a:ext cx="94" cy="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.5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419" name="Line 35"/>
            <p:cNvSpPr>
              <a:spLocks noChangeShapeType="1"/>
            </p:cNvSpPr>
            <p:nvPr/>
          </p:nvSpPr>
          <p:spPr bwMode="auto">
            <a:xfrm>
              <a:off x="4511" y="1793"/>
              <a:ext cx="1" cy="30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6420" name="Rectangle 36"/>
            <p:cNvSpPr>
              <a:spLocks noChangeArrowheads="1"/>
            </p:cNvSpPr>
            <p:nvPr/>
          </p:nvSpPr>
          <p:spPr bwMode="auto">
            <a:xfrm>
              <a:off x="4474" y="1835"/>
              <a:ext cx="74" cy="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421" name="Line 37"/>
            <p:cNvSpPr>
              <a:spLocks noChangeShapeType="1"/>
            </p:cNvSpPr>
            <p:nvPr/>
          </p:nvSpPr>
          <p:spPr bwMode="auto">
            <a:xfrm>
              <a:off x="4856" y="1793"/>
              <a:ext cx="1" cy="30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6422" name="Rectangle 38"/>
            <p:cNvSpPr>
              <a:spLocks noChangeArrowheads="1"/>
            </p:cNvSpPr>
            <p:nvPr/>
          </p:nvSpPr>
          <p:spPr bwMode="auto">
            <a:xfrm>
              <a:off x="4787" y="1835"/>
              <a:ext cx="138" cy="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1.5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423" name="Line 39"/>
            <p:cNvSpPr>
              <a:spLocks noChangeShapeType="1"/>
            </p:cNvSpPr>
            <p:nvPr/>
          </p:nvSpPr>
          <p:spPr bwMode="auto">
            <a:xfrm>
              <a:off x="5201" y="1793"/>
              <a:ext cx="1" cy="30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6424" name="Rectangle 40"/>
            <p:cNvSpPr>
              <a:spLocks noChangeArrowheads="1"/>
            </p:cNvSpPr>
            <p:nvPr/>
          </p:nvSpPr>
          <p:spPr bwMode="auto">
            <a:xfrm>
              <a:off x="5164" y="1835"/>
              <a:ext cx="74" cy="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425" name="Rectangle 41"/>
            <p:cNvSpPr>
              <a:spLocks noChangeArrowheads="1"/>
            </p:cNvSpPr>
            <p:nvPr/>
          </p:nvSpPr>
          <p:spPr bwMode="auto">
            <a:xfrm>
              <a:off x="4310" y="1894"/>
              <a:ext cx="62" cy="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x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426" name="Rectangle 42"/>
            <p:cNvSpPr>
              <a:spLocks noChangeArrowheads="1"/>
            </p:cNvSpPr>
            <p:nvPr/>
          </p:nvSpPr>
          <p:spPr bwMode="auto">
            <a:xfrm>
              <a:off x="3154" y="179"/>
              <a:ext cx="2246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1200" b="0" i="0" u="none" strike="noStrike" cap="none" normalizeH="0" baseline="0" dirty="0">
                  <a:ln>
                    <a:noFill/>
                  </a:ln>
                  <a:solidFill>
                    <a:srgbClr val="1E2D53"/>
                  </a:solidFill>
                  <a:effectLst/>
                  <a:latin typeface="Arial" pitchFamily="34" charset="0"/>
                  <a:cs typeface="Arial" pitchFamily="34" charset="0"/>
                </a:rPr>
                <a:t>100 observaciones </a:t>
              </a:r>
              <a:r>
                <a:rPr kumimoji="0" lang="es-CL" sz="1200" b="0" i="0" u="none" strike="noStrike" cap="none" normalizeH="0" baseline="0" dirty="0" err="1">
                  <a:ln>
                    <a:noFill/>
                  </a:ln>
                  <a:solidFill>
                    <a:srgbClr val="1E2D53"/>
                  </a:solidFill>
                  <a:effectLst/>
                  <a:latin typeface="Arial" pitchFamily="34" charset="0"/>
                  <a:cs typeface="Arial" pitchFamily="34" charset="0"/>
                </a:rPr>
                <a:t>Binomial</a:t>
              </a:r>
              <a:r>
                <a:rPr kumimoji="0" lang="es-CL" sz="1200" b="0" i="0" u="none" strike="noStrike" cap="none" normalizeH="0" baseline="0" dirty="0">
                  <a:ln>
                    <a:noFill/>
                  </a:ln>
                  <a:solidFill>
                    <a:srgbClr val="1E2D53"/>
                  </a:solidFill>
                  <a:effectLst/>
                  <a:latin typeface="Arial" pitchFamily="34" charset="0"/>
                  <a:cs typeface="Arial" pitchFamily="34" charset="0"/>
                </a:rPr>
                <a:t> Negativa m =2, Pi = 0.8</a:t>
              </a:r>
              <a:endParaRPr kumimoji="0" lang="es-C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6429" name="Group 45"/>
          <p:cNvGrpSpPr>
            <a:grpSpLocks noChangeAspect="1"/>
          </p:cNvGrpSpPr>
          <p:nvPr/>
        </p:nvGrpSpPr>
        <p:grpSpPr bwMode="auto">
          <a:xfrm>
            <a:off x="4648200" y="3470275"/>
            <a:ext cx="4495800" cy="3213100"/>
            <a:chOff x="2928" y="2186"/>
            <a:chExt cx="2832" cy="2024"/>
          </a:xfrm>
        </p:grpSpPr>
        <p:sp>
          <p:nvSpPr>
            <p:cNvPr id="16428" name="AutoShape 44"/>
            <p:cNvSpPr>
              <a:spLocks noChangeAspect="1" noChangeArrowheads="1" noTextEdit="1"/>
            </p:cNvSpPr>
            <p:nvPr/>
          </p:nvSpPr>
          <p:spPr bwMode="auto">
            <a:xfrm>
              <a:off x="2928" y="2186"/>
              <a:ext cx="2832" cy="20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6430" name="Rectangle 46"/>
            <p:cNvSpPr>
              <a:spLocks noChangeArrowheads="1"/>
            </p:cNvSpPr>
            <p:nvPr/>
          </p:nvSpPr>
          <p:spPr bwMode="auto">
            <a:xfrm>
              <a:off x="2946" y="2204"/>
              <a:ext cx="2723" cy="1982"/>
            </a:xfrm>
            <a:prstGeom prst="rect">
              <a:avLst/>
            </a:prstGeom>
            <a:solidFill>
              <a:srgbClr val="EAF2F3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6431" name="Rectangle 47"/>
            <p:cNvSpPr>
              <a:spLocks noChangeArrowheads="1"/>
            </p:cNvSpPr>
            <p:nvPr/>
          </p:nvSpPr>
          <p:spPr bwMode="auto">
            <a:xfrm>
              <a:off x="2946" y="2204"/>
              <a:ext cx="2723" cy="1982"/>
            </a:xfrm>
            <a:prstGeom prst="rect">
              <a:avLst/>
            </a:prstGeom>
            <a:blipFill dpi="0" rotWithShape="0">
              <a:blip r:embed="rId4" cstate="print"/>
              <a:srcRect/>
              <a:tile tx="0" ty="0" sx="100000" sy="100000" flip="none" algn="tl"/>
            </a:blipFill>
            <a:ln w="6">
              <a:solidFill>
                <a:srgbClr val="EAF2F3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6432" name="Rectangle 48"/>
            <p:cNvSpPr>
              <a:spLocks noChangeArrowheads="1"/>
            </p:cNvSpPr>
            <p:nvPr/>
          </p:nvSpPr>
          <p:spPr bwMode="auto">
            <a:xfrm>
              <a:off x="3183" y="2393"/>
              <a:ext cx="2413" cy="1525"/>
            </a:xfrm>
            <a:prstGeom prst="rect">
              <a:avLst/>
            </a:prstGeom>
            <a:blipFill dpi="0" rotWithShape="0">
              <a:blip r:embed="rId5" cstate="print"/>
              <a:srcRect/>
              <a:tile tx="0" ty="0" sx="100000" sy="100000" flip="none" algn="tl"/>
            </a:blipFill>
            <a:ln w="6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6433" name="Line 49"/>
            <p:cNvSpPr>
              <a:spLocks noChangeShapeType="1"/>
            </p:cNvSpPr>
            <p:nvPr/>
          </p:nvSpPr>
          <p:spPr bwMode="auto">
            <a:xfrm>
              <a:off x="3183" y="3912"/>
              <a:ext cx="2407" cy="1"/>
            </a:xfrm>
            <a:prstGeom prst="line">
              <a:avLst/>
            </a:prstGeom>
            <a:noFill/>
            <a:ln w="6">
              <a:solidFill>
                <a:srgbClr val="EAF2F3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6434" name="Line 50"/>
            <p:cNvSpPr>
              <a:spLocks noChangeShapeType="1"/>
            </p:cNvSpPr>
            <p:nvPr/>
          </p:nvSpPr>
          <p:spPr bwMode="auto">
            <a:xfrm>
              <a:off x="3183" y="3614"/>
              <a:ext cx="2407" cy="1"/>
            </a:xfrm>
            <a:prstGeom prst="line">
              <a:avLst/>
            </a:prstGeom>
            <a:noFill/>
            <a:ln w="6">
              <a:solidFill>
                <a:srgbClr val="EAF2F3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6435" name="Line 51"/>
            <p:cNvSpPr>
              <a:spLocks noChangeShapeType="1"/>
            </p:cNvSpPr>
            <p:nvPr/>
          </p:nvSpPr>
          <p:spPr bwMode="auto">
            <a:xfrm>
              <a:off x="3183" y="3323"/>
              <a:ext cx="2407" cy="1"/>
            </a:xfrm>
            <a:prstGeom prst="line">
              <a:avLst/>
            </a:prstGeom>
            <a:noFill/>
            <a:ln w="6">
              <a:solidFill>
                <a:srgbClr val="EAF2F3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6436" name="Line 52"/>
            <p:cNvSpPr>
              <a:spLocks noChangeShapeType="1"/>
            </p:cNvSpPr>
            <p:nvPr/>
          </p:nvSpPr>
          <p:spPr bwMode="auto">
            <a:xfrm>
              <a:off x="3183" y="3025"/>
              <a:ext cx="2407" cy="1"/>
            </a:xfrm>
            <a:prstGeom prst="line">
              <a:avLst/>
            </a:prstGeom>
            <a:noFill/>
            <a:ln w="6">
              <a:solidFill>
                <a:srgbClr val="EAF2F3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6437" name="Line 53"/>
            <p:cNvSpPr>
              <a:spLocks noChangeShapeType="1"/>
            </p:cNvSpPr>
            <p:nvPr/>
          </p:nvSpPr>
          <p:spPr bwMode="auto">
            <a:xfrm>
              <a:off x="3183" y="2733"/>
              <a:ext cx="2407" cy="1"/>
            </a:xfrm>
            <a:prstGeom prst="line">
              <a:avLst/>
            </a:prstGeom>
            <a:noFill/>
            <a:ln w="6">
              <a:solidFill>
                <a:srgbClr val="EAF2F3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6438" name="Line 54"/>
            <p:cNvSpPr>
              <a:spLocks noChangeShapeType="1"/>
            </p:cNvSpPr>
            <p:nvPr/>
          </p:nvSpPr>
          <p:spPr bwMode="auto">
            <a:xfrm>
              <a:off x="3183" y="2435"/>
              <a:ext cx="2407" cy="1"/>
            </a:xfrm>
            <a:prstGeom prst="line">
              <a:avLst/>
            </a:prstGeom>
            <a:noFill/>
            <a:ln w="6">
              <a:solidFill>
                <a:srgbClr val="EAF2F3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6439" name="Rectangle 55"/>
            <p:cNvSpPr>
              <a:spLocks noChangeArrowheads="1"/>
            </p:cNvSpPr>
            <p:nvPr/>
          </p:nvSpPr>
          <p:spPr bwMode="auto">
            <a:xfrm>
              <a:off x="3238" y="3323"/>
              <a:ext cx="36" cy="595"/>
            </a:xfrm>
            <a:prstGeom prst="rect">
              <a:avLst/>
            </a:prstGeom>
            <a:blipFill dpi="0" rotWithShape="0">
              <a:blip r:embed="rId7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6440" name="Rectangle 56"/>
            <p:cNvSpPr>
              <a:spLocks noChangeArrowheads="1"/>
            </p:cNvSpPr>
            <p:nvPr/>
          </p:nvSpPr>
          <p:spPr bwMode="auto">
            <a:xfrm>
              <a:off x="3268" y="3614"/>
              <a:ext cx="31" cy="304"/>
            </a:xfrm>
            <a:prstGeom prst="rect">
              <a:avLst/>
            </a:prstGeom>
            <a:blipFill dpi="0" rotWithShape="0">
              <a:blip r:embed="rId7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6441" name="Rectangle 57"/>
            <p:cNvSpPr>
              <a:spLocks noChangeArrowheads="1"/>
            </p:cNvSpPr>
            <p:nvPr/>
          </p:nvSpPr>
          <p:spPr bwMode="auto">
            <a:xfrm>
              <a:off x="3293" y="3025"/>
              <a:ext cx="30" cy="893"/>
            </a:xfrm>
            <a:prstGeom prst="rect">
              <a:avLst/>
            </a:prstGeom>
            <a:blipFill dpi="0" rotWithShape="0">
              <a:blip r:embed="rId7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6442" name="Rectangle 58"/>
            <p:cNvSpPr>
              <a:spLocks noChangeArrowheads="1"/>
            </p:cNvSpPr>
            <p:nvPr/>
          </p:nvSpPr>
          <p:spPr bwMode="auto">
            <a:xfrm>
              <a:off x="3317" y="3614"/>
              <a:ext cx="36" cy="304"/>
            </a:xfrm>
            <a:prstGeom prst="rect">
              <a:avLst/>
            </a:prstGeom>
            <a:blipFill dpi="0" rotWithShape="0">
              <a:blip r:embed="rId7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6443" name="Rectangle 59"/>
            <p:cNvSpPr>
              <a:spLocks noChangeArrowheads="1"/>
            </p:cNvSpPr>
            <p:nvPr/>
          </p:nvSpPr>
          <p:spPr bwMode="auto">
            <a:xfrm>
              <a:off x="3347" y="3323"/>
              <a:ext cx="31" cy="595"/>
            </a:xfrm>
            <a:prstGeom prst="rect">
              <a:avLst/>
            </a:prstGeom>
            <a:blipFill dpi="0" rotWithShape="0">
              <a:blip r:embed="rId7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6444" name="Rectangle 60"/>
            <p:cNvSpPr>
              <a:spLocks noChangeArrowheads="1"/>
            </p:cNvSpPr>
            <p:nvPr/>
          </p:nvSpPr>
          <p:spPr bwMode="auto">
            <a:xfrm>
              <a:off x="3372" y="3614"/>
              <a:ext cx="36" cy="304"/>
            </a:xfrm>
            <a:prstGeom prst="rect">
              <a:avLst/>
            </a:prstGeom>
            <a:blipFill dpi="0" rotWithShape="0">
              <a:blip r:embed="rId7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6445" name="Rectangle 61"/>
            <p:cNvSpPr>
              <a:spLocks noChangeArrowheads="1"/>
            </p:cNvSpPr>
            <p:nvPr/>
          </p:nvSpPr>
          <p:spPr bwMode="auto">
            <a:xfrm>
              <a:off x="3402" y="3323"/>
              <a:ext cx="30" cy="595"/>
            </a:xfrm>
            <a:prstGeom prst="rect">
              <a:avLst/>
            </a:prstGeom>
            <a:blipFill dpi="0" rotWithShape="0">
              <a:blip r:embed="rId7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6446" name="Rectangle 62"/>
            <p:cNvSpPr>
              <a:spLocks noChangeArrowheads="1"/>
            </p:cNvSpPr>
            <p:nvPr/>
          </p:nvSpPr>
          <p:spPr bwMode="auto">
            <a:xfrm>
              <a:off x="3426" y="3025"/>
              <a:ext cx="37" cy="893"/>
            </a:xfrm>
            <a:prstGeom prst="rect">
              <a:avLst/>
            </a:prstGeom>
            <a:blipFill dpi="0" rotWithShape="0">
              <a:blip r:embed="rId7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6447" name="Rectangle 63"/>
            <p:cNvSpPr>
              <a:spLocks noChangeArrowheads="1"/>
            </p:cNvSpPr>
            <p:nvPr/>
          </p:nvSpPr>
          <p:spPr bwMode="auto">
            <a:xfrm>
              <a:off x="3457" y="3323"/>
              <a:ext cx="30" cy="595"/>
            </a:xfrm>
            <a:prstGeom prst="rect">
              <a:avLst/>
            </a:prstGeom>
            <a:blipFill dpi="0" rotWithShape="0">
              <a:blip r:embed="rId7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6448" name="Rectangle 64"/>
            <p:cNvSpPr>
              <a:spLocks noChangeArrowheads="1"/>
            </p:cNvSpPr>
            <p:nvPr/>
          </p:nvSpPr>
          <p:spPr bwMode="auto">
            <a:xfrm>
              <a:off x="3505" y="3323"/>
              <a:ext cx="31" cy="595"/>
            </a:xfrm>
            <a:prstGeom prst="rect">
              <a:avLst/>
            </a:prstGeom>
            <a:blipFill dpi="0" rotWithShape="0">
              <a:blip r:embed="rId7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6449" name="Rectangle 65"/>
            <p:cNvSpPr>
              <a:spLocks noChangeArrowheads="1"/>
            </p:cNvSpPr>
            <p:nvPr/>
          </p:nvSpPr>
          <p:spPr bwMode="auto">
            <a:xfrm>
              <a:off x="3560" y="3025"/>
              <a:ext cx="30" cy="893"/>
            </a:xfrm>
            <a:prstGeom prst="rect">
              <a:avLst/>
            </a:prstGeom>
            <a:blipFill dpi="0" rotWithShape="0">
              <a:blip r:embed="rId7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6450" name="Rectangle 66"/>
            <p:cNvSpPr>
              <a:spLocks noChangeArrowheads="1"/>
            </p:cNvSpPr>
            <p:nvPr/>
          </p:nvSpPr>
          <p:spPr bwMode="auto">
            <a:xfrm>
              <a:off x="3590" y="3323"/>
              <a:ext cx="31" cy="595"/>
            </a:xfrm>
            <a:prstGeom prst="rect">
              <a:avLst/>
            </a:prstGeom>
            <a:blipFill dpi="0" rotWithShape="0">
              <a:blip r:embed="rId7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6451" name="Rectangle 67"/>
            <p:cNvSpPr>
              <a:spLocks noChangeArrowheads="1"/>
            </p:cNvSpPr>
            <p:nvPr/>
          </p:nvSpPr>
          <p:spPr bwMode="auto">
            <a:xfrm>
              <a:off x="3639" y="3323"/>
              <a:ext cx="37" cy="595"/>
            </a:xfrm>
            <a:prstGeom prst="rect">
              <a:avLst/>
            </a:prstGeom>
            <a:blipFill dpi="0" rotWithShape="0">
              <a:blip r:embed="rId7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6452" name="Rectangle 68"/>
            <p:cNvSpPr>
              <a:spLocks noChangeArrowheads="1"/>
            </p:cNvSpPr>
            <p:nvPr/>
          </p:nvSpPr>
          <p:spPr bwMode="auto">
            <a:xfrm>
              <a:off x="3669" y="3323"/>
              <a:ext cx="31" cy="595"/>
            </a:xfrm>
            <a:prstGeom prst="rect">
              <a:avLst/>
            </a:prstGeom>
            <a:blipFill dpi="0" rotWithShape="0">
              <a:blip r:embed="rId7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6453" name="Rectangle 69"/>
            <p:cNvSpPr>
              <a:spLocks noChangeArrowheads="1"/>
            </p:cNvSpPr>
            <p:nvPr/>
          </p:nvSpPr>
          <p:spPr bwMode="auto">
            <a:xfrm>
              <a:off x="3694" y="3025"/>
              <a:ext cx="36" cy="893"/>
            </a:xfrm>
            <a:prstGeom prst="rect">
              <a:avLst/>
            </a:prstGeom>
            <a:blipFill dpi="0" rotWithShape="0">
              <a:blip r:embed="rId7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6454" name="Rectangle 70"/>
            <p:cNvSpPr>
              <a:spLocks noChangeArrowheads="1"/>
            </p:cNvSpPr>
            <p:nvPr/>
          </p:nvSpPr>
          <p:spPr bwMode="auto">
            <a:xfrm>
              <a:off x="3724" y="3614"/>
              <a:ext cx="31" cy="304"/>
            </a:xfrm>
            <a:prstGeom prst="rect">
              <a:avLst/>
            </a:prstGeom>
            <a:blipFill dpi="0" rotWithShape="0">
              <a:blip r:embed="rId7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6455" name="Rectangle 71"/>
            <p:cNvSpPr>
              <a:spLocks noChangeArrowheads="1"/>
            </p:cNvSpPr>
            <p:nvPr/>
          </p:nvSpPr>
          <p:spPr bwMode="auto">
            <a:xfrm>
              <a:off x="3748" y="3614"/>
              <a:ext cx="31" cy="304"/>
            </a:xfrm>
            <a:prstGeom prst="rect">
              <a:avLst/>
            </a:prstGeom>
            <a:blipFill dpi="0" rotWithShape="0">
              <a:blip r:embed="rId7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6456" name="Rectangle 72"/>
            <p:cNvSpPr>
              <a:spLocks noChangeArrowheads="1"/>
            </p:cNvSpPr>
            <p:nvPr/>
          </p:nvSpPr>
          <p:spPr bwMode="auto">
            <a:xfrm>
              <a:off x="3773" y="3323"/>
              <a:ext cx="30" cy="595"/>
            </a:xfrm>
            <a:prstGeom prst="rect">
              <a:avLst/>
            </a:prstGeom>
            <a:blipFill dpi="0" rotWithShape="0">
              <a:blip r:embed="rId7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6457" name="Rectangle 73"/>
            <p:cNvSpPr>
              <a:spLocks noChangeArrowheads="1"/>
            </p:cNvSpPr>
            <p:nvPr/>
          </p:nvSpPr>
          <p:spPr bwMode="auto">
            <a:xfrm>
              <a:off x="3803" y="3614"/>
              <a:ext cx="31" cy="304"/>
            </a:xfrm>
            <a:prstGeom prst="rect">
              <a:avLst/>
            </a:prstGeom>
            <a:blipFill dpi="0" rotWithShape="0">
              <a:blip r:embed="rId7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6458" name="Rectangle 74"/>
            <p:cNvSpPr>
              <a:spLocks noChangeArrowheads="1"/>
            </p:cNvSpPr>
            <p:nvPr/>
          </p:nvSpPr>
          <p:spPr bwMode="auto">
            <a:xfrm>
              <a:off x="3827" y="3323"/>
              <a:ext cx="31" cy="595"/>
            </a:xfrm>
            <a:prstGeom prst="rect">
              <a:avLst/>
            </a:prstGeom>
            <a:blipFill dpi="0" rotWithShape="0">
              <a:blip r:embed="rId7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6459" name="Rectangle 75"/>
            <p:cNvSpPr>
              <a:spLocks noChangeArrowheads="1"/>
            </p:cNvSpPr>
            <p:nvPr/>
          </p:nvSpPr>
          <p:spPr bwMode="auto">
            <a:xfrm>
              <a:off x="3858" y="3323"/>
              <a:ext cx="30" cy="595"/>
            </a:xfrm>
            <a:prstGeom prst="rect">
              <a:avLst/>
            </a:prstGeom>
            <a:blipFill dpi="0" rotWithShape="0">
              <a:blip r:embed="rId7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6460" name="Rectangle 76"/>
            <p:cNvSpPr>
              <a:spLocks noChangeArrowheads="1"/>
            </p:cNvSpPr>
            <p:nvPr/>
          </p:nvSpPr>
          <p:spPr bwMode="auto">
            <a:xfrm>
              <a:off x="3882" y="3025"/>
              <a:ext cx="31" cy="893"/>
            </a:xfrm>
            <a:prstGeom prst="rect">
              <a:avLst/>
            </a:prstGeom>
            <a:blipFill dpi="0" rotWithShape="0">
              <a:blip r:embed="rId7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6461" name="Rectangle 77"/>
            <p:cNvSpPr>
              <a:spLocks noChangeArrowheads="1"/>
            </p:cNvSpPr>
            <p:nvPr/>
          </p:nvSpPr>
          <p:spPr bwMode="auto">
            <a:xfrm>
              <a:off x="3906" y="3614"/>
              <a:ext cx="31" cy="304"/>
            </a:xfrm>
            <a:prstGeom prst="rect">
              <a:avLst/>
            </a:prstGeom>
            <a:blipFill dpi="0" rotWithShape="0">
              <a:blip r:embed="rId7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6462" name="Rectangle 78"/>
            <p:cNvSpPr>
              <a:spLocks noChangeArrowheads="1"/>
            </p:cNvSpPr>
            <p:nvPr/>
          </p:nvSpPr>
          <p:spPr bwMode="auto">
            <a:xfrm>
              <a:off x="3937" y="3025"/>
              <a:ext cx="30" cy="893"/>
            </a:xfrm>
            <a:prstGeom prst="rect">
              <a:avLst/>
            </a:prstGeom>
            <a:blipFill dpi="0" rotWithShape="0">
              <a:blip r:embed="rId7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6463" name="Rectangle 79"/>
            <p:cNvSpPr>
              <a:spLocks noChangeArrowheads="1"/>
            </p:cNvSpPr>
            <p:nvPr/>
          </p:nvSpPr>
          <p:spPr bwMode="auto">
            <a:xfrm>
              <a:off x="3961" y="3025"/>
              <a:ext cx="31" cy="893"/>
            </a:xfrm>
            <a:prstGeom prst="rect">
              <a:avLst/>
            </a:prstGeom>
            <a:blipFill dpi="0" rotWithShape="0">
              <a:blip r:embed="rId7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6464" name="Rectangle 80"/>
            <p:cNvSpPr>
              <a:spLocks noChangeArrowheads="1"/>
            </p:cNvSpPr>
            <p:nvPr/>
          </p:nvSpPr>
          <p:spPr bwMode="auto">
            <a:xfrm>
              <a:off x="3985" y="2435"/>
              <a:ext cx="37" cy="1483"/>
            </a:xfrm>
            <a:prstGeom prst="rect">
              <a:avLst/>
            </a:prstGeom>
            <a:blipFill dpi="0" rotWithShape="0">
              <a:blip r:embed="rId7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6465" name="Rectangle 81"/>
            <p:cNvSpPr>
              <a:spLocks noChangeArrowheads="1"/>
            </p:cNvSpPr>
            <p:nvPr/>
          </p:nvSpPr>
          <p:spPr bwMode="auto">
            <a:xfrm>
              <a:off x="4016" y="3614"/>
              <a:ext cx="30" cy="304"/>
            </a:xfrm>
            <a:prstGeom prst="rect">
              <a:avLst/>
            </a:prstGeom>
            <a:blipFill dpi="0" rotWithShape="0">
              <a:blip r:embed="rId7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6466" name="Rectangle 82"/>
            <p:cNvSpPr>
              <a:spLocks noChangeArrowheads="1"/>
            </p:cNvSpPr>
            <p:nvPr/>
          </p:nvSpPr>
          <p:spPr bwMode="auto">
            <a:xfrm>
              <a:off x="4040" y="2435"/>
              <a:ext cx="31" cy="1483"/>
            </a:xfrm>
            <a:prstGeom prst="rect">
              <a:avLst/>
            </a:prstGeom>
            <a:blipFill dpi="0" rotWithShape="0">
              <a:blip r:embed="rId7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6467" name="Rectangle 83"/>
            <p:cNvSpPr>
              <a:spLocks noChangeArrowheads="1"/>
            </p:cNvSpPr>
            <p:nvPr/>
          </p:nvSpPr>
          <p:spPr bwMode="auto">
            <a:xfrm>
              <a:off x="4064" y="3614"/>
              <a:ext cx="37" cy="304"/>
            </a:xfrm>
            <a:prstGeom prst="rect">
              <a:avLst/>
            </a:prstGeom>
            <a:blipFill dpi="0" rotWithShape="0">
              <a:blip r:embed="rId7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6468" name="Rectangle 84"/>
            <p:cNvSpPr>
              <a:spLocks noChangeArrowheads="1"/>
            </p:cNvSpPr>
            <p:nvPr/>
          </p:nvSpPr>
          <p:spPr bwMode="auto">
            <a:xfrm>
              <a:off x="4095" y="3323"/>
              <a:ext cx="30" cy="595"/>
            </a:xfrm>
            <a:prstGeom prst="rect">
              <a:avLst/>
            </a:prstGeom>
            <a:blipFill dpi="0" rotWithShape="0">
              <a:blip r:embed="rId7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6469" name="Rectangle 85"/>
            <p:cNvSpPr>
              <a:spLocks noChangeArrowheads="1"/>
            </p:cNvSpPr>
            <p:nvPr/>
          </p:nvSpPr>
          <p:spPr bwMode="auto">
            <a:xfrm>
              <a:off x="4119" y="3614"/>
              <a:ext cx="31" cy="304"/>
            </a:xfrm>
            <a:prstGeom prst="rect">
              <a:avLst/>
            </a:prstGeom>
            <a:blipFill dpi="0" rotWithShape="0">
              <a:blip r:embed="rId7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6470" name="Rectangle 86"/>
            <p:cNvSpPr>
              <a:spLocks noChangeArrowheads="1"/>
            </p:cNvSpPr>
            <p:nvPr/>
          </p:nvSpPr>
          <p:spPr bwMode="auto">
            <a:xfrm>
              <a:off x="4150" y="3614"/>
              <a:ext cx="30" cy="304"/>
            </a:xfrm>
            <a:prstGeom prst="rect">
              <a:avLst/>
            </a:prstGeom>
            <a:blipFill dpi="0" rotWithShape="0">
              <a:blip r:embed="rId7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6471" name="Rectangle 87"/>
            <p:cNvSpPr>
              <a:spLocks noChangeArrowheads="1"/>
            </p:cNvSpPr>
            <p:nvPr/>
          </p:nvSpPr>
          <p:spPr bwMode="auto">
            <a:xfrm>
              <a:off x="4198" y="3323"/>
              <a:ext cx="37" cy="595"/>
            </a:xfrm>
            <a:prstGeom prst="rect">
              <a:avLst/>
            </a:prstGeom>
            <a:blipFill dpi="0" rotWithShape="0">
              <a:blip r:embed="rId7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6472" name="Rectangle 88"/>
            <p:cNvSpPr>
              <a:spLocks noChangeArrowheads="1"/>
            </p:cNvSpPr>
            <p:nvPr/>
          </p:nvSpPr>
          <p:spPr bwMode="auto">
            <a:xfrm>
              <a:off x="4229" y="2733"/>
              <a:ext cx="30" cy="1185"/>
            </a:xfrm>
            <a:prstGeom prst="rect">
              <a:avLst/>
            </a:prstGeom>
            <a:blipFill dpi="0" rotWithShape="0">
              <a:blip r:embed="rId7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6473" name="Rectangle 89"/>
            <p:cNvSpPr>
              <a:spLocks noChangeArrowheads="1"/>
            </p:cNvSpPr>
            <p:nvPr/>
          </p:nvSpPr>
          <p:spPr bwMode="auto">
            <a:xfrm>
              <a:off x="4283" y="3323"/>
              <a:ext cx="31" cy="595"/>
            </a:xfrm>
            <a:prstGeom prst="rect">
              <a:avLst/>
            </a:prstGeom>
            <a:blipFill dpi="0" rotWithShape="0">
              <a:blip r:embed="rId7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6474" name="Rectangle 90"/>
            <p:cNvSpPr>
              <a:spLocks noChangeArrowheads="1"/>
            </p:cNvSpPr>
            <p:nvPr/>
          </p:nvSpPr>
          <p:spPr bwMode="auto">
            <a:xfrm>
              <a:off x="4332" y="3323"/>
              <a:ext cx="36" cy="595"/>
            </a:xfrm>
            <a:prstGeom prst="rect">
              <a:avLst/>
            </a:prstGeom>
            <a:blipFill dpi="0" rotWithShape="0">
              <a:blip r:embed="rId7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6475" name="Rectangle 91"/>
            <p:cNvSpPr>
              <a:spLocks noChangeArrowheads="1"/>
            </p:cNvSpPr>
            <p:nvPr/>
          </p:nvSpPr>
          <p:spPr bwMode="auto">
            <a:xfrm>
              <a:off x="4362" y="2733"/>
              <a:ext cx="31" cy="1185"/>
            </a:xfrm>
            <a:prstGeom prst="rect">
              <a:avLst/>
            </a:prstGeom>
            <a:blipFill dpi="0" rotWithShape="0">
              <a:blip r:embed="rId7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6476" name="Rectangle 92"/>
            <p:cNvSpPr>
              <a:spLocks noChangeArrowheads="1"/>
            </p:cNvSpPr>
            <p:nvPr/>
          </p:nvSpPr>
          <p:spPr bwMode="auto">
            <a:xfrm>
              <a:off x="4387" y="3614"/>
              <a:ext cx="36" cy="304"/>
            </a:xfrm>
            <a:prstGeom prst="rect">
              <a:avLst/>
            </a:prstGeom>
            <a:blipFill dpi="0" rotWithShape="0">
              <a:blip r:embed="rId7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6477" name="Rectangle 93"/>
            <p:cNvSpPr>
              <a:spLocks noChangeArrowheads="1"/>
            </p:cNvSpPr>
            <p:nvPr/>
          </p:nvSpPr>
          <p:spPr bwMode="auto">
            <a:xfrm>
              <a:off x="4441" y="3323"/>
              <a:ext cx="31" cy="595"/>
            </a:xfrm>
            <a:prstGeom prst="rect">
              <a:avLst/>
            </a:prstGeom>
            <a:blipFill dpi="0" rotWithShape="0">
              <a:blip r:embed="rId7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6478" name="Rectangle 94"/>
            <p:cNvSpPr>
              <a:spLocks noChangeArrowheads="1"/>
            </p:cNvSpPr>
            <p:nvPr/>
          </p:nvSpPr>
          <p:spPr bwMode="auto">
            <a:xfrm>
              <a:off x="4466" y="3614"/>
              <a:ext cx="30" cy="304"/>
            </a:xfrm>
            <a:prstGeom prst="rect">
              <a:avLst/>
            </a:prstGeom>
            <a:blipFill dpi="0" rotWithShape="0">
              <a:blip r:embed="rId7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6479" name="Rectangle 95"/>
            <p:cNvSpPr>
              <a:spLocks noChangeArrowheads="1"/>
            </p:cNvSpPr>
            <p:nvPr/>
          </p:nvSpPr>
          <p:spPr bwMode="auto">
            <a:xfrm>
              <a:off x="4496" y="2733"/>
              <a:ext cx="30" cy="1185"/>
            </a:xfrm>
            <a:prstGeom prst="rect">
              <a:avLst/>
            </a:prstGeom>
            <a:blipFill dpi="0" rotWithShape="0">
              <a:blip r:embed="rId7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6480" name="Rectangle 96"/>
            <p:cNvSpPr>
              <a:spLocks noChangeArrowheads="1"/>
            </p:cNvSpPr>
            <p:nvPr/>
          </p:nvSpPr>
          <p:spPr bwMode="auto">
            <a:xfrm>
              <a:off x="4520" y="3614"/>
              <a:ext cx="31" cy="304"/>
            </a:xfrm>
            <a:prstGeom prst="rect">
              <a:avLst/>
            </a:prstGeom>
            <a:blipFill dpi="0" rotWithShape="0">
              <a:blip r:embed="rId7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6481" name="Rectangle 97"/>
            <p:cNvSpPr>
              <a:spLocks noChangeArrowheads="1"/>
            </p:cNvSpPr>
            <p:nvPr/>
          </p:nvSpPr>
          <p:spPr bwMode="auto">
            <a:xfrm>
              <a:off x="4630" y="3323"/>
              <a:ext cx="30" cy="595"/>
            </a:xfrm>
            <a:prstGeom prst="rect">
              <a:avLst/>
            </a:prstGeom>
            <a:blipFill dpi="0" rotWithShape="0">
              <a:blip r:embed="rId7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6482" name="Rectangle 98"/>
            <p:cNvSpPr>
              <a:spLocks noChangeArrowheads="1"/>
            </p:cNvSpPr>
            <p:nvPr/>
          </p:nvSpPr>
          <p:spPr bwMode="auto">
            <a:xfrm>
              <a:off x="4654" y="3323"/>
              <a:ext cx="36" cy="595"/>
            </a:xfrm>
            <a:prstGeom prst="rect">
              <a:avLst/>
            </a:prstGeom>
            <a:blipFill dpi="0" rotWithShape="0">
              <a:blip r:embed="rId7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6483" name="Rectangle 99"/>
            <p:cNvSpPr>
              <a:spLocks noChangeArrowheads="1"/>
            </p:cNvSpPr>
            <p:nvPr/>
          </p:nvSpPr>
          <p:spPr bwMode="auto">
            <a:xfrm>
              <a:off x="4684" y="3614"/>
              <a:ext cx="31" cy="304"/>
            </a:xfrm>
            <a:prstGeom prst="rect">
              <a:avLst/>
            </a:prstGeom>
            <a:blipFill dpi="0" rotWithShape="0">
              <a:blip r:embed="rId7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6484" name="Rectangle 100"/>
            <p:cNvSpPr>
              <a:spLocks noChangeArrowheads="1"/>
            </p:cNvSpPr>
            <p:nvPr/>
          </p:nvSpPr>
          <p:spPr bwMode="auto">
            <a:xfrm>
              <a:off x="4812" y="3614"/>
              <a:ext cx="36" cy="304"/>
            </a:xfrm>
            <a:prstGeom prst="rect">
              <a:avLst/>
            </a:prstGeom>
            <a:blipFill dpi="0" rotWithShape="0">
              <a:blip r:embed="rId7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6485" name="Rectangle 101"/>
            <p:cNvSpPr>
              <a:spLocks noChangeArrowheads="1"/>
            </p:cNvSpPr>
            <p:nvPr/>
          </p:nvSpPr>
          <p:spPr bwMode="auto">
            <a:xfrm>
              <a:off x="4842" y="3614"/>
              <a:ext cx="31" cy="304"/>
            </a:xfrm>
            <a:prstGeom prst="rect">
              <a:avLst/>
            </a:prstGeom>
            <a:blipFill dpi="0" rotWithShape="0">
              <a:blip r:embed="rId7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6486" name="Rectangle 102"/>
            <p:cNvSpPr>
              <a:spLocks noChangeArrowheads="1"/>
            </p:cNvSpPr>
            <p:nvPr/>
          </p:nvSpPr>
          <p:spPr bwMode="auto">
            <a:xfrm>
              <a:off x="4897" y="3614"/>
              <a:ext cx="30" cy="304"/>
            </a:xfrm>
            <a:prstGeom prst="rect">
              <a:avLst/>
            </a:prstGeom>
            <a:blipFill dpi="0" rotWithShape="0">
              <a:blip r:embed="rId7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6487" name="Rectangle 103"/>
            <p:cNvSpPr>
              <a:spLocks noChangeArrowheads="1"/>
            </p:cNvSpPr>
            <p:nvPr/>
          </p:nvSpPr>
          <p:spPr bwMode="auto">
            <a:xfrm>
              <a:off x="5031" y="3614"/>
              <a:ext cx="30" cy="304"/>
            </a:xfrm>
            <a:prstGeom prst="rect">
              <a:avLst/>
            </a:prstGeom>
            <a:blipFill dpi="0" rotWithShape="0">
              <a:blip r:embed="rId7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6488" name="Rectangle 104"/>
            <p:cNvSpPr>
              <a:spLocks noChangeArrowheads="1"/>
            </p:cNvSpPr>
            <p:nvPr/>
          </p:nvSpPr>
          <p:spPr bwMode="auto">
            <a:xfrm>
              <a:off x="5243" y="3614"/>
              <a:ext cx="31" cy="304"/>
            </a:xfrm>
            <a:prstGeom prst="rect">
              <a:avLst/>
            </a:prstGeom>
            <a:blipFill dpi="0" rotWithShape="0">
              <a:blip r:embed="rId7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6489" name="Rectangle 105"/>
            <p:cNvSpPr>
              <a:spLocks noChangeArrowheads="1"/>
            </p:cNvSpPr>
            <p:nvPr/>
          </p:nvSpPr>
          <p:spPr bwMode="auto">
            <a:xfrm>
              <a:off x="5268" y="3614"/>
              <a:ext cx="36" cy="304"/>
            </a:xfrm>
            <a:prstGeom prst="rect">
              <a:avLst/>
            </a:prstGeom>
            <a:blipFill dpi="0" rotWithShape="0">
              <a:blip r:embed="rId7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6490" name="Line 106"/>
            <p:cNvSpPr>
              <a:spLocks noChangeShapeType="1"/>
            </p:cNvSpPr>
            <p:nvPr/>
          </p:nvSpPr>
          <p:spPr bwMode="auto">
            <a:xfrm flipV="1">
              <a:off x="3183" y="2393"/>
              <a:ext cx="1" cy="1519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6491" name="Line 107"/>
            <p:cNvSpPr>
              <a:spLocks noChangeShapeType="1"/>
            </p:cNvSpPr>
            <p:nvPr/>
          </p:nvSpPr>
          <p:spPr bwMode="auto">
            <a:xfrm flipH="1">
              <a:off x="3159" y="3912"/>
              <a:ext cx="24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6492" name="Rectangle 108"/>
            <p:cNvSpPr>
              <a:spLocks noChangeArrowheads="1"/>
            </p:cNvSpPr>
            <p:nvPr/>
          </p:nvSpPr>
          <p:spPr bwMode="auto">
            <a:xfrm rot="16200000">
              <a:off x="3075" y="3857"/>
              <a:ext cx="72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0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493" name="Line 109"/>
            <p:cNvSpPr>
              <a:spLocks noChangeShapeType="1"/>
            </p:cNvSpPr>
            <p:nvPr/>
          </p:nvSpPr>
          <p:spPr bwMode="auto">
            <a:xfrm flipH="1">
              <a:off x="3159" y="3614"/>
              <a:ext cx="24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6494" name="Rectangle 110"/>
            <p:cNvSpPr>
              <a:spLocks noChangeArrowheads="1"/>
            </p:cNvSpPr>
            <p:nvPr/>
          </p:nvSpPr>
          <p:spPr bwMode="auto">
            <a:xfrm rot="16200000">
              <a:off x="3075" y="3558"/>
              <a:ext cx="72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495" name="Line 111"/>
            <p:cNvSpPr>
              <a:spLocks noChangeShapeType="1"/>
            </p:cNvSpPr>
            <p:nvPr/>
          </p:nvSpPr>
          <p:spPr bwMode="auto">
            <a:xfrm flipH="1">
              <a:off x="3159" y="3323"/>
              <a:ext cx="24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6496" name="Rectangle 112"/>
            <p:cNvSpPr>
              <a:spLocks noChangeArrowheads="1"/>
            </p:cNvSpPr>
            <p:nvPr/>
          </p:nvSpPr>
          <p:spPr bwMode="auto">
            <a:xfrm rot="16200000">
              <a:off x="3075" y="3267"/>
              <a:ext cx="72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497" name="Line 113"/>
            <p:cNvSpPr>
              <a:spLocks noChangeShapeType="1"/>
            </p:cNvSpPr>
            <p:nvPr/>
          </p:nvSpPr>
          <p:spPr bwMode="auto">
            <a:xfrm flipH="1">
              <a:off x="3159" y="3025"/>
              <a:ext cx="24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6498" name="Rectangle 114"/>
            <p:cNvSpPr>
              <a:spLocks noChangeArrowheads="1"/>
            </p:cNvSpPr>
            <p:nvPr/>
          </p:nvSpPr>
          <p:spPr bwMode="auto">
            <a:xfrm rot="16200000">
              <a:off x="3075" y="2969"/>
              <a:ext cx="72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499" name="Line 115"/>
            <p:cNvSpPr>
              <a:spLocks noChangeShapeType="1"/>
            </p:cNvSpPr>
            <p:nvPr/>
          </p:nvSpPr>
          <p:spPr bwMode="auto">
            <a:xfrm flipH="1">
              <a:off x="3159" y="2733"/>
              <a:ext cx="24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6500" name="Rectangle 116"/>
            <p:cNvSpPr>
              <a:spLocks noChangeArrowheads="1"/>
            </p:cNvSpPr>
            <p:nvPr/>
          </p:nvSpPr>
          <p:spPr bwMode="auto">
            <a:xfrm rot="16200000">
              <a:off x="3075" y="2677"/>
              <a:ext cx="72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4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501" name="Line 117"/>
            <p:cNvSpPr>
              <a:spLocks noChangeShapeType="1"/>
            </p:cNvSpPr>
            <p:nvPr/>
          </p:nvSpPr>
          <p:spPr bwMode="auto">
            <a:xfrm flipH="1">
              <a:off x="3159" y="2435"/>
              <a:ext cx="24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6502" name="Rectangle 118"/>
            <p:cNvSpPr>
              <a:spLocks noChangeArrowheads="1"/>
            </p:cNvSpPr>
            <p:nvPr/>
          </p:nvSpPr>
          <p:spPr bwMode="auto">
            <a:xfrm rot="16200000">
              <a:off x="3075" y="2379"/>
              <a:ext cx="72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5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503" name="Rectangle 119"/>
            <p:cNvSpPr>
              <a:spLocks noChangeArrowheads="1"/>
            </p:cNvSpPr>
            <p:nvPr/>
          </p:nvSpPr>
          <p:spPr bwMode="auto">
            <a:xfrm rot="16200000">
              <a:off x="2874" y="3096"/>
              <a:ext cx="388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Porcentaje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504" name="Line 120"/>
            <p:cNvSpPr>
              <a:spLocks noChangeShapeType="1"/>
            </p:cNvSpPr>
            <p:nvPr/>
          </p:nvSpPr>
          <p:spPr bwMode="auto">
            <a:xfrm>
              <a:off x="3183" y="3912"/>
              <a:ext cx="2407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6505" name="Line 121"/>
            <p:cNvSpPr>
              <a:spLocks noChangeShapeType="1"/>
            </p:cNvSpPr>
            <p:nvPr/>
          </p:nvSpPr>
          <p:spPr bwMode="auto">
            <a:xfrm>
              <a:off x="3414" y="3912"/>
              <a:ext cx="1" cy="3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6506" name="Rectangle 122"/>
            <p:cNvSpPr>
              <a:spLocks noChangeArrowheads="1"/>
            </p:cNvSpPr>
            <p:nvPr/>
          </p:nvSpPr>
          <p:spPr bwMode="auto">
            <a:xfrm>
              <a:off x="3357" y="3955"/>
              <a:ext cx="114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20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507" name="Line 123"/>
            <p:cNvSpPr>
              <a:spLocks noChangeShapeType="1"/>
            </p:cNvSpPr>
            <p:nvPr/>
          </p:nvSpPr>
          <p:spPr bwMode="auto">
            <a:xfrm>
              <a:off x="3949" y="3912"/>
              <a:ext cx="1" cy="3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6508" name="Rectangle 124"/>
            <p:cNvSpPr>
              <a:spLocks noChangeArrowheads="1"/>
            </p:cNvSpPr>
            <p:nvPr/>
          </p:nvSpPr>
          <p:spPr bwMode="auto">
            <a:xfrm>
              <a:off x="3892" y="3955"/>
              <a:ext cx="114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40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509" name="Line 125"/>
            <p:cNvSpPr>
              <a:spLocks noChangeShapeType="1"/>
            </p:cNvSpPr>
            <p:nvPr/>
          </p:nvSpPr>
          <p:spPr bwMode="auto">
            <a:xfrm>
              <a:off x="4478" y="3912"/>
              <a:ext cx="1" cy="3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6510" name="Rectangle 126"/>
            <p:cNvSpPr>
              <a:spLocks noChangeArrowheads="1"/>
            </p:cNvSpPr>
            <p:nvPr/>
          </p:nvSpPr>
          <p:spPr bwMode="auto">
            <a:xfrm>
              <a:off x="4421" y="3955"/>
              <a:ext cx="114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60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511" name="Line 127"/>
            <p:cNvSpPr>
              <a:spLocks noChangeShapeType="1"/>
            </p:cNvSpPr>
            <p:nvPr/>
          </p:nvSpPr>
          <p:spPr bwMode="auto">
            <a:xfrm>
              <a:off x="5012" y="3912"/>
              <a:ext cx="1" cy="3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6512" name="Rectangle 128"/>
            <p:cNvSpPr>
              <a:spLocks noChangeArrowheads="1"/>
            </p:cNvSpPr>
            <p:nvPr/>
          </p:nvSpPr>
          <p:spPr bwMode="auto">
            <a:xfrm>
              <a:off x="4955" y="3955"/>
              <a:ext cx="114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80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513" name="Line 129"/>
            <p:cNvSpPr>
              <a:spLocks noChangeShapeType="1"/>
            </p:cNvSpPr>
            <p:nvPr/>
          </p:nvSpPr>
          <p:spPr bwMode="auto">
            <a:xfrm>
              <a:off x="5547" y="3912"/>
              <a:ext cx="1" cy="3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6514" name="Rectangle 130"/>
            <p:cNvSpPr>
              <a:spLocks noChangeArrowheads="1"/>
            </p:cNvSpPr>
            <p:nvPr/>
          </p:nvSpPr>
          <p:spPr bwMode="auto">
            <a:xfrm>
              <a:off x="5468" y="3955"/>
              <a:ext cx="158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100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515" name="Rectangle 131"/>
            <p:cNvSpPr>
              <a:spLocks noChangeArrowheads="1"/>
            </p:cNvSpPr>
            <p:nvPr/>
          </p:nvSpPr>
          <p:spPr bwMode="auto">
            <a:xfrm>
              <a:off x="4357" y="4016"/>
              <a:ext cx="60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x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516" name="Rectangle 132"/>
            <p:cNvSpPr>
              <a:spLocks noChangeArrowheads="1"/>
            </p:cNvSpPr>
            <p:nvPr/>
          </p:nvSpPr>
          <p:spPr bwMode="auto">
            <a:xfrm>
              <a:off x="3195" y="2271"/>
              <a:ext cx="2246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1200" b="0" i="0" u="none" strike="noStrike" cap="none" normalizeH="0" baseline="0" dirty="0">
                  <a:ln>
                    <a:noFill/>
                  </a:ln>
                  <a:solidFill>
                    <a:srgbClr val="1E2D53"/>
                  </a:solidFill>
                  <a:effectLst/>
                  <a:latin typeface="Arial" pitchFamily="34" charset="0"/>
                  <a:cs typeface="Arial" pitchFamily="34" charset="0"/>
                </a:rPr>
                <a:t>100 observaciones </a:t>
              </a:r>
              <a:r>
                <a:rPr kumimoji="0" lang="es-CL" sz="1200" b="0" i="0" u="none" strike="noStrike" cap="none" normalizeH="0" baseline="0" dirty="0" err="1">
                  <a:ln>
                    <a:noFill/>
                  </a:ln>
                  <a:solidFill>
                    <a:srgbClr val="1E2D53"/>
                  </a:solidFill>
                  <a:effectLst/>
                  <a:latin typeface="Arial" pitchFamily="34" charset="0"/>
                  <a:cs typeface="Arial" pitchFamily="34" charset="0"/>
                </a:rPr>
                <a:t>Binomial</a:t>
              </a:r>
              <a:r>
                <a:rPr kumimoji="0" lang="es-CL" sz="1200" b="0" i="0" u="none" strike="noStrike" cap="none" normalizeH="0" baseline="0" dirty="0">
                  <a:ln>
                    <a:noFill/>
                  </a:ln>
                  <a:solidFill>
                    <a:srgbClr val="1E2D53"/>
                  </a:solidFill>
                  <a:effectLst/>
                  <a:latin typeface="Arial" pitchFamily="34" charset="0"/>
                  <a:cs typeface="Arial" pitchFamily="34" charset="0"/>
                </a:rPr>
                <a:t> Negativa m =5, Pi = 0.1</a:t>
              </a:r>
              <a:endParaRPr kumimoji="0" lang="es-C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0" name="Picture 12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152400"/>
            <a:ext cx="4371975" cy="3200400"/>
          </a:xfrm>
          <a:noFill/>
        </p:spPr>
      </p:pic>
      <p:pic>
        <p:nvPicPr>
          <p:cNvPr id="48131" name="Picture 14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0" y="3503613"/>
            <a:ext cx="4343400" cy="3179762"/>
          </a:xfrm>
          <a:noFill/>
        </p:spPr>
      </p:pic>
      <p:grpSp>
        <p:nvGrpSpPr>
          <p:cNvPr id="17412" name="Group 4"/>
          <p:cNvGrpSpPr>
            <a:grpSpLocks noChangeAspect="1"/>
          </p:cNvGrpSpPr>
          <p:nvPr/>
        </p:nvGrpSpPr>
        <p:grpSpPr bwMode="auto">
          <a:xfrm>
            <a:off x="4648200" y="152400"/>
            <a:ext cx="4495800" cy="3214688"/>
            <a:chOff x="2928" y="96"/>
            <a:chExt cx="2832" cy="2025"/>
          </a:xfrm>
        </p:grpSpPr>
        <p:sp>
          <p:nvSpPr>
            <p:cNvPr id="17411" name="AutoShape 3"/>
            <p:cNvSpPr>
              <a:spLocks noChangeAspect="1" noChangeArrowheads="1" noTextEdit="1"/>
            </p:cNvSpPr>
            <p:nvPr/>
          </p:nvSpPr>
          <p:spPr bwMode="auto">
            <a:xfrm>
              <a:off x="2928" y="96"/>
              <a:ext cx="2832" cy="2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7413" name="Rectangle 5"/>
            <p:cNvSpPr>
              <a:spLocks noChangeArrowheads="1"/>
            </p:cNvSpPr>
            <p:nvPr/>
          </p:nvSpPr>
          <p:spPr bwMode="auto">
            <a:xfrm>
              <a:off x="2946" y="114"/>
              <a:ext cx="2723" cy="1983"/>
            </a:xfrm>
            <a:prstGeom prst="rect">
              <a:avLst/>
            </a:prstGeom>
            <a:solidFill>
              <a:srgbClr val="EAF2F3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7414" name="Rectangle 6"/>
            <p:cNvSpPr>
              <a:spLocks noChangeArrowheads="1"/>
            </p:cNvSpPr>
            <p:nvPr/>
          </p:nvSpPr>
          <p:spPr bwMode="auto">
            <a:xfrm>
              <a:off x="2946" y="114"/>
              <a:ext cx="2723" cy="1983"/>
            </a:xfrm>
            <a:prstGeom prst="rect">
              <a:avLst/>
            </a:prstGeom>
            <a:blipFill dpi="0" rotWithShape="0">
              <a:blip r:embed="rId4" cstate="print"/>
              <a:srcRect/>
              <a:tile tx="0" ty="0" sx="100000" sy="100000" flip="none" algn="tl"/>
            </a:blipFill>
            <a:ln w="6">
              <a:solidFill>
                <a:srgbClr val="EAF2F3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7415" name="Rectangle 7"/>
            <p:cNvSpPr>
              <a:spLocks noChangeArrowheads="1"/>
            </p:cNvSpPr>
            <p:nvPr/>
          </p:nvSpPr>
          <p:spPr bwMode="auto">
            <a:xfrm>
              <a:off x="3183" y="303"/>
              <a:ext cx="2413" cy="1526"/>
            </a:xfrm>
            <a:prstGeom prst="rect">
              <a:avLst/>
            </a:prstGeom>
            <a:blipFill dpi="0" rotWithShape="0">
              <a:blip r:embed="rId5" cstate="print"/>
              <a:srcRect/>
              <a:tile tx="0" ty="0" sx="100000" sy="100000" flip="none" algn="tl"/>
            </a:blipFill>
            <a:ln w="6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7416" name="Line 8"/>
            <p:cNvSpPr>
              <a:spLocks noChangeShapeType="1"/>
            </p:cNvSpPr>
            <p:nvPr/>
          </p:nvSpPr>
          <p:spPr bwMode="auto">
            <a:xfrm>
              <a:off x="3183" y="1823"/>
              <a:ext cx="2407" cy="1"/>
            </a:xfrm>
            <a:prstGeom prst="line">
              <a:avLst/>
            </a:prstGeom>
            <a:noFill/>
            <a:ln w="6">
              <a:solidFill>
                <a:srgbClr val="EAF2F3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7417" name="Line 9"/>
            <p:cNvSpPr>
              <a:spLocks noChangeShapeType="1"/>
            </p:cNvSpPr>
            <p:nvPr/>
          </p:nvSpPr>
          <p:spPr bwMode="auto">
            <a:xfrm>
              <a:off x="3183" y="1525"/>
              <a:ext cx="2407" cy="1"/>
            </a:xfrm>
            <a:prstGeom prst="line">
              <a:avLst/>
            </a:prstGeom>
            <a:noFill/>
            <a:ln w="6">
              <a:solidFill>
                <a:srgbClr val="EAF2F3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7418" name="Line 10"/>
            <p:cNvSpPr>
              <a:spLocks noChangeShapeType="1"/>
            </p:cNvSpPr>
            <p:nvPr/>
          </p:nvSpPr>
          <p:spPr bwMode="auto">
            <a:xfrm>
              <a:off x="3183" y="1233"/>
              <a:ext cx="2407" cy="1"/>
            </a:xfrm>
            <a:prstGeom prst="line">
              <a:avLst/>
            </a:prstGeom>
            <a:noFill/>
            <a:ln w="6">
              <a:solidFill>
                <a:srgbClr val="EAF2F3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7419" name="Line 11"/>
            <p:cNvSpPr>
              <a:spLocks noChangeShapeType="1"/>
            </p:cNvSpPr>
            <p:nvPr/>
          </p:nvSpPr>
          <p:spPr bwMode="auto">
            <a:xfrm>
              <a:off x="3183" y="935"/>
              <a:ext cx="2407" cy="1"/>
            </a:xfrm>
            <a:prstGeom prst="line">
              <a:avLst/>
            </a:prstGeom>
            <a:noFill/>
            <a:ln w="6">
              <a:solidFill>
                <a:srgbClr val="EAF2F3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7420" name="Line 12"/>
            <p:cNvSpPr>
              <a:spLocks noChangeShapeType="1"/>
            </p:cNvSpPr>
            <p:nvPr/>
          </p:nvSpPr>
          <p:spPr bwMode="auto">
            <a:xfrm>
              <a:off x="3183" y="643"/>
              <a:ext cx="2407" cy="1"/>
            </a:xfrm>
            <a:prstGeom prst="line">
              <a:avLst/>
            </a:prstGeom>
            <a:noFill/>
            <a:ln w="6">
              <a:solidFill>
                <a:srgbClr val="EAF2F3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7421" name="Line 13"/>
            <p:cNvSpPr>
              <a:spLocks noChangeShapeType="1"/>
            </p:cNvSpPr>
            <p:nvPr/>
          </p:nvSpPr>
          <p:spPr bwMode="auto">
            <a:xfrm>
              <a:off x="3183" y="345"/>
              <a:ext cx="2407" cy="1"/>
            </a:xfrm>
            <a:prstGeom prst="line">
              <a:avLst/>
            </a:prstGeom>
            <a:noFill/>
            <a:ln w="6">
              <a:solidFill>
                <a:srgbClr val="EAF2F3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7422" name="Rectangle 14"/>
            <p:cNvSpPr>
              <a:spLocks noChangeArrowheads="1"/>
            </p:cNvSpPr>
            <p:nvPr/>
          </p:nvSpPr>
          <p:spPr bwMode="auto">
            <a:xfrm>
              <a:off x="3293" y="1586"/>
              <a:ext cx="139" cy="243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7423" name="Rectangle 15"/>
            <p:cNvSpPr>
              <a:spLocks noChangeArrowheads="1"/>
            </p:cNvSpPr>
            <p:nvPr/>
          </p:nvSpPr>
          <p:spPr bwMode="auto">
            <a:xfrm>
              <a:off x="3426" y="1470"/>
              <a:ext cx="140" cy="359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7424" name="Rectangle 16"/>
            <p:cNvSpPr>
              <a:spLocks noChangeArrowheads="1"/>
            </p:cNvSpPr>
            <p:nvPr/>
          </p:nvSpPr>
          <p:spPr bwMode="auto">
            <a:xfrm>
              <a:off x="3560" y="1233"/>
              <a:ext cx="134" cy="596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7425" name="Rectangle 17"/>
            <p:cNvSpPr>
              <a:spLocks noChangeArrowheads="1"/>
            </p:cNvSpPr>
            <p:nvPr/>
          </p:nvSpPr>
          <p:spPr bwMode="auto">
            <a:xfrm>
              <a:off x="3694" y="467"/>
              <a:ext cx="133" cy="1362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7426" name="Rectangle 18"/>
            <p:cNvSpPr>
              <a:spLocks noChangeArrowheads="1"/>
            </p:cNvSpPr>
            <p:nvPr/>
          </p:nvSpPr>
          <p:spPr bwMode="auto">
            <a:xfrm>
              <a:off x="3821" y="935"/>
              <a:ext cx="140" cy="894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7427" name="Rectangle 19"/>
            <p:cNvSpPr>
              <a:spLocks noChangeArrowheads="1"/>
            </p:cNvSpPr>
            <p:nvPr/>
          </p:nvSpPr>
          <p:spPr bwMode="auto">
            <a:xfrm>
              <a:off x="3955" y="1410"/>
              <a:ext cx="140" cy="419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7428" name="Rectangle 20"/>
            <p:cNvSpPr>
              <a:spLocks noChangeArrowheads="1"/>
            </p:cNvSpPr>
            <p:nvPr/>
          </p:nvSpPr>
          <p:spPr bwMode="auto">
            <a:xfrm>
              <a:off x="4089" y="1172"/>
              <a:ext cx="140" cy="657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7429" name="Rectangle 21"/>
            <p:cNvSpPr>
              <a:spLocks noChangeArrowheads="1"/>
            </p:cNvSpPr>
            <p:nvPr/>
          </p:nvSpPr>
          <p:spPr bwMode="auto">
            <a:xfrm>
              <a:off x="4222" y="1294"/>
              <a:ext cx="140" cy="535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7430" name="Rectangle 22"/>
            <p:cNvSpPr>
              <a:spLocks noChangeArrowheads="1"/>
            </p:cNvSpPr>
            <p:nvPr/>
          </p:nvSpPr>
          <p:spPr bwMode="auto">
            <a:xfrm>
              <a:off x="4356" y="1525"/>
              <a:ext cx="134" cy="304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7431" name="Rectangle 23"/>
            <p:cNvSpPr>
              <a:spLocks noChangeArrowheads="1"/>
            </p:cNvSpPr>
            <p:nvPr/>
          </p:nvSpPr>
          <p:spPr bwMode="auto">
            <a:xfrm>
              <a:off x="4490" y="1586"/>
              <a:ext cx="140" cy="243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7432" name="Rectangle 24"/>
            <p:cNvSpPr>
              <a:spLocks noChangeArrowheads="1"/>
            </p:cNvSpPr>
            <p:nvPr/>
          </p:nvSpPr>
          <p:spPr bwMode="auto">
            <a:xfrm>
              <a:off x="4624" y="1762"/>
              <a:ext cx="133" cy="67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7433" name="Rectangle 25"/>
            <p:cNvSpPr>
              <a:spLocks noChangeArrowheads="1"/>
            </p:cNvSpPr>
            <p:nvPr/>
          </p:nvSpPr>
          <p:spPr bwMode="auto">
            <a:xfrm>
              <a:off x="4751" y="1762"/>
              <a:ext cx="140" cy="67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7434" name="Rectangle 26"/>
            <p:cNvSpPr>
              <a:spLocks noChangeArrowheads="1"/>
            </p:cNvSpPr>
            <p:nvPr/>
          </p:nvSpPr>
          <p:spPr bwMode="auto">
            <a:xfrm>
              <a:off x="4885" y="1707"/>
              <a:ext cx="140" cy="122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7435" name="Rectangle 27"/>
            <p:cNvSpPr>
              <a:spLocks noChangeArrowheads="1"/>
            </p:cNvSpPr>
            <p:nvPr/>
          </p:nvSpPr>
          <p:spPr bwMode="auto">
            <a:xfrm>
              <a:off x="5152" y="1762"/>
              <a:ext cx="134" cy="67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7436" name="Rectangle 28"/>
            <p:cNvSpPr>
              <a:spLocks noChangeArrowheads="1"/>
            </p:cNvSpPr>
            <p:nvPr/>
          </p:nvSpPr>
          <p:spPr bwMode="auto">
            <a:xfrm>
              <a:off x="5414" y="1762"/>
              <a:ext cx="139" cy="67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7437" name="Line 29"/>
            <p:cNvSpPr>
              <a:spLocks noChangeShapeType="1"/>
            </p:cNvSpPr>
            <p:nvPr/>
          </p:nvSpPr>
          <p:spPr bwMode="auto">
            <a:xfrm flipV="1">
              <a:off x="3183" y="303"/>
              <a:ext cx="1" cy="1520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7438" name="Line 30"/>
            <p:cNvSpPr>
              <a:spLocks noChangeShapeType="1"/>
            </p:cNvSpPr>
            <p:nvPr/>
          </p:nvSpPr>
          <p:spPr bwMode="auto">
            <a:xfrm flipH="1">
              <a:off x="3159" y="1823"/>
              <a:ext cx="24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7439" name="Rectangle 31"/>
            <p:cNvSpPr>
              <a:spLocks noChangeArrowheads="1"/>
            </p:cNvSpPr>
            <p:nvPr/>
          </p:nvSpPr>
          <p:spPr bwMode="auto">
            <a:xfrm rot="16200000">
              <a:off x="3075" y="1767"/>
              <a:ext cx="72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0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440" name="Line 32"/>
            <p:cNvSpPr>
              <a:spLocks noChangeShapeType="1"/>
            </p:cNvSpPr>
            <p:nvPr/>
          </p:nvSpPr>
          <p:spPr bwMode="auto">
            <a:xfrm flipH="1">
              <a:off x="3159" y="1525"/>
              <a:ext cx="24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7441" name="Rectangle 33"/>
            <p:cNvSpPr>
              <a:spLocks noChangeArrowheads="1"/>
            </p:cNvSpPr>
            <p:nvPr/>
          </p:nvSpPr>
          <p:spPr bwMode="auto">
            <a:xfrm rot="16200000">
              <a:off x="3075" y="1469"/>
              <a:ext cx="72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5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442" name="Line 34"/>
            <p:cNvSpPr>
              <a:spLocks noChangeShapeType="1"/>
            </p:cNvSpPr>
            <p:nvPr/>
          </p:nvSpPr>
          <p:spPr bwMode="auto">
            <a:xfrm flipH="1">
              <a:off x="3159" y="1233"/>
              <a:ext cx="24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7443" name="Rectangle 35"/>
            <p:cNvSpPr>
              <a:spLocks noChangeArrowheads="1"/>
            </p:cNvSpPr>
            <p:nvPr/>
          </p:nvSpPr>
          <p:spPr bwMode="auto">
            <a:xfrm rot="16200000">
              <a:off x="3054" y="1177"/>
              <a:ext cx="114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10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444" name="Line 36"/>
            <p:cNvSpPr>
              <a:spLocks noChangeShapeType="1"/>
            </p:cNvSpPr>
            <p:nvPr/>
          </p:nvSpPr>
          <p:spPr bwMode="auto">
            <a:xfrm flipH="1">
              <a:off x="3159" y="935"/>
              <a:ext cx="24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7445" name="Rectangle 37"/>
            <p:cNvSpPr>
              <a:spLocks noChangeArrowheads="1"/>
            </p:cNvSpPr>
            <p:nvPr/>
          </p:nvSpPr>
          <p:spPr bwMode="auto">
            <a:xfrm rot="16200000">
              <a:off x="3054" y="879"/>
              <a:ext cx="114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15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446" name="Line 38"/>
            <p:cNvSpPr>
              <a:spLocks noChangeShapeType="1"/>
            </p:cNvSpPr>
            <p:nvPr/>
          </p:nvSpPr>
          <p:spPr bwMode="auto">
            <a:xfrm flipH="1">
              <a:off x="3159" y="643"/>
              <a:ext cx="24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7447" name="Rectangle 39"/>
            <p:cNvSpPr>
              <a:spLocks noChangeArrowheads="1"/>
            </p:cNvSpPr>
            <p:nvPr/>
          </p:nvSpPr>
          <p:spPr bwMode="auto">
            <a:xfrm rot="16200000">
              <a:off x="3054" y="587"/>
              <a:ext cx="114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20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448" name="Line 40"/>
            <p:cNvSpPr>
              <a:spLocks noChangeShapeType="1"/>
            </p:cNvSpPr>
            <p:nvPr/>
          </p:nvSpPr>
          <p:spPr bwMode="auto">
            <a:xfrm flipH="1">
              <a:off x="3159" y="345"/>
              <a:ext cx="24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7449" name="Rectangle 41"/>
            <p:cNvSpPr>
              <a:spLocks noChangeArrowheads="1"/>
            </p:cNvSpPr>
            <p:nvPr/>
          </p:nvSpPr>
          <p:spPr bwMode="auto">
            <a:xfrm rot="16200000">
              <a:off x="3054" y="289"/>
              <a:ext cx="114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25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450" name="Rectangle 42"/>
            <p:cNvSpPr>
              <a:spLocks noChangeArrowheads="1"/>
            </p:cNvSpPr>
            <p:nvPr/>
          </p:nvSpPr>
          <p:spPr bwMode="auto">
            <a:xfrm rot="16200000">
              <a:off x="2874" y="1007"/>
              <a:ext cx="388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Porcentaje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451" name="Line 43"/>
            <p:cNvSpPr>
              <a:spLocks noChangeShapeType="1"/>
            </p:cNvSpPr>
            <p:nvPr/>
          </p:nvSpPr>
          <p:spPr bwMode="auto">
            <a:xfrm>
              <a:off x="3183" y="1823"/>
              <a:ext cx="2407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7452" name="Line 44"/>
            <p:cNvSpPr>
              <a:spLocks noChangeShapeType="1"/>
            </p:cNvSpPr>
            <p:nvPr/>
          </p:nvSpPr>
          <p:spPr bwMode="auto">
            <a:xfrm>
              <a:off x="3359" y="1823"/>
              <a:ext cx="1" cy="30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7453" name="Rectangle 45"/>
            <p:cNvSpPr>
              <a:spLocks noChangeArrowheads="1"/>
            </p:cNvSpPr>
            <p:nvPr/>
          </p:nvSpPr>
          <p:spPr bwMode="auto">
            <a:xfrm>
              <a:off x="3323" y="1866"/>
              <a:ext cx="72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0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454" name="Line 46"/>
            <p:cNvSpPr>
              <a:spLocks noChangeShapeType="1"/>
            </p:cNvSpPr>
            <p:nvPr/>
          </p:nvSpPr>
          <p:spPr bwMode="auto">
            <a:xfrm>
              <a:off x="4022" y="1823"/>
              <a:ext cx="1" cy="30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7455" name="Rectangle 47"/>
            <p:cNvSpPr>
              <a:spLocks noChangeArrowheads="1"/>
            </p:cNvSpPr>
            <p:nvPr/>
          </p:nvSpPr>
          <p:spPr bwMode="auto">
            <a:xfrm>
              <a:off x="3986" y="1866"/>
              <a:ext cx="72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5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456" name="Line 48"/>
            <p:cNvSpPr>
              <a:spLocks noChangeShapeType="1"/>
            </p:cNvSpPr>
            <p:nvPr/>
          </p:nvSpPr>
          <p:spPr bwMode="auto">
            <a:xfrm>
              <a:off x="4684" y="1823"/>
              <a:ext cx="1" cy="30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7457" name="Rectangle 49"/>
            <p:cNvSpPr>
              <a:spLocks noChangeArrowheads="1"/>
            </p:cNvSpPr>
            <p:nvPr/>
          </p:nvSpPr>
          <p:spPr bwMode="auto">
            <a:xfrm>
              <a:off x="4627" y="1866"/>
              <a:ext cx="114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10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458" name="Line 50"/>
            <p:cNvSpPr>
              <a:spLocks noChangeShapeType="1"/>
            </p:cNvSpPr>
            <p:nvPr/>
          </p:nvSpPr>
          <p:spPr bwMode="auto">
            <a:xfrm>
              <a:off x="5353" y="1823"/>
              <a:ext cx="1" cy="30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7459" name="Rectangle 51"/>
            <p:cNvSpPr>
              <a:spLocks noChangeArrowheads="1"/>
            </p:cNvSpPr>
            <p:nvPr/>
          </p:nvSpPr>
          <p:spPr bwMode="auto">
            <a:xfrm>
              <a:off x="5296" y="1866"/>
              <a:ext cx="114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15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460" name="Rectangle 52"/>
            <p:cNvSpPr>
              <a:spLocks noChangeArrowheads="1"/>
            </p:cNvSpPr>
            <p:nvPr/>
          </p:nvSpPr>
          <p:spPr bwMode="auto">
            <a:xfrm>
              <a:off x="4357" y="1927"/>
              <a:ext cx="60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x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461" name="Rectangle 53"/>
            <p:cNvSpPr>
              <a:spLocks noChangeArrowheads="1"/>
            </p:cNvSpPr>
            <p:nvPr/>
          </p:nvSpPr>
          <p:spPr bwMode="auto">
            <a:xfrm>
              <a:off x="3240" y="135"/>
              <a:ext cx="2246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1200" b="0" i="0" u="none" strike="noStrike" cap="none" normalizeH="0" baseline="0" dirty="0">
                  <a:ln>
                    <a:noFill/>
                  </a:ln>
                  <a:solidFill>
                    <a:srgbClr val="1E2D53"/>
                  </a:solidFill>
                  <a:effectLst/>
                  <a:latin typeface="Arial" pitchFamily="34" charset="0"/>
                  <a:cs typeface="Arial" pitchFamily="34" charset="0"/>
                </a:rPr>
                <a:t>100 observaciones </a:t>
              </a:r>
              <a:r>
                <a:rPr kumimoji="0" lang="es-CL" sz="1200" b="0" i="0" u="none" strike="noStrike" cap="none" normalizeH="0" baseline="0" dirty="0" err="1">
                  <a:ln>
                    <a:noFill/>
                  </a:ln>
                  <a:solidFill>
                    <a:srgbClr val="1E2D53"/>
                  </a:solidFill>
                  <a:effectLst/>
                  <a:latin typeface="Arial" pitchFamily="34" charset="0"/>
                  <a:cs typeface="Arial" pitchFamily="34" charset="0"/>
                </a:rPr>
                <a:t>Binomial</a:t>
              </a:r>
              <a:r>
                <a:rPr kumimoji="0" lang="es-CL" sz="1200" b="0" i="0" u="none" strike="noStrike" cap="none" normalizeH="0" baseline="0" dirty="0">
                  <a:ln>
                    <a:noFill/>
                  </a:ln>
                  <a:solidFill>
                    <a:srgbClr val="1E2D53"/>
                  </a:solidFill>
                  <a:effectLst/>
                  <a:latin typeface="Arial" pitchFamily="34" charset="0"/>
                  <a:cs typeface="Arial" pitchFamily="34" charset="0"/>
                </a:rPr>
                <a:t> Negativa m =5, Pi = 0.5</a:t>
              </a:r>
              <a:endParaRPr kumimoji="0" lang="es-C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7464" name="Group 56"/>
          <p:cNvGrpSpPr>
            <a:grpSpLocks noChangeAspect="1"/>
          </p:cNvGrpSpPr>
          <p:nvPr/>
        </p:nvGrpSpPr>
        <p:grpSpPr bwMode="auto">
          <a:xfrm>
            <a:off x="4697413" y="3505200"/>
            <a:ext cx="4446587" cy="3178175"/>
            <a:chOff x="2959" y="2208"/>
            <a:chExt cx="2801" cy="2002"/>
          </a:xfrm>
        </p:grpSpPr>
        <p:sp>
          <p:nvSpPr>
            <p:cNvPr id="17463" name="AutoShape 55"/>
            <p:cNvSpPr>
              <a:spLocks noChangeAspect="1" noChangeArrowheads="1" noTextEdit="1"/>
            </p:cNvSpPr>
            <p:nvPr/>
          </p:nvSpPr>
          <p:spPr bwMode="auto">
            <a:xfrm>
              <a:off x="2959" y="2208"/>
              <a:ext cx="2801" cy="20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7465" name="Rectangle 57"/>
            <p:cNvSpPr>
              <a:spLocks noChangeArrowheads="1"/>
            </p:cNvSpPr>
            <p:nvPr/>
          </p:nvSpPr>
          <p:spPr bwMode="auto">
            <a:xfrm>
              <a:off x="2977" y="2226"/>
              <a:ext cx="2693" cy="1960"/>
            </a:xfrm>
            <a:prstGeom prst="rect">
              <a:avLst/>
            </a:prstGeom>
            <a:solidFill>
              <a:srgbClr val="EAF2F3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7466" name="Rectangle 58"/>
            <p:cNvSpPr>
              <a:spLocks noChangeArrowheads="1"/>
            </p:cNvSpPr>
            <p:nvPr/>
          </p:nvSpPr>
          <p:spPr bwMode="auto">
            <a:xfrm>
              <a:off x="2977" y="2226"/>
              <a:ext cx="2693" cy="1960"/>
            </a:xfrm>
            <a:prstGeom prst="rect">
              <a:avLst/>
            </a:prstGeom>
            <a:blipFill dpi="0" rotWithShape="0">
              <a:blip r:embed="rId4" cstate="print"/>
              <a:srcRect/>
              <a:tile tx="0" ty="0" sx="100000" sy="100000" flip="none" algn="tl"/>
            </a:blipFill>
            <a:ln w="6">
              <a:solidFill>
                <a:srgbClr val="EAF2F3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7467" name="Rectangle 59"/>
            <p:cNvSpPr>
              <a:spLocks noChangeArrowheads="1"/>
            </p:cNvSpPr>
            <p:nvPr/>
          </p:nvSpPr>
          <p:spPr bwMode="auto">
            <a:xfrm>
              <a:off x="3211" y="2412"/>
              <a:ext cx="2387" cy="1509"/>
            </a:xfrm>
            <a:prstGeom prst="rect">
              <a:avLst/>
            </a:prstGeom>
            <a:blipFill dpi="0" rotWithShape="0">
              <a:blip r:embed="rId5" cstate="print"/>
              <a:srcRect/>
              <a:tile tx="0" ty="0" sx="100000" sy="100000" flip="none" algn="tl"/>
            </a:blipFill>
            <a:ln w="6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7468" name="Line 60"/>
            <p:cNvSpPr>
              <a:spLocks noChangeShapeType="1"/>
            </p:cNvSpPr>
            <p:nvPr/>
          </p:nvSpPr>
          <p:spPr bwMode="auto">
            <a:xfrm>
              <a:off x="3211" y="3915"/>
              <a:ext cx="2381" cy="1"/>
            </a:xfrm>
            <a:prstGeom prst="line">
              <a:avLst/>
            </a:prstGeom>
            <a:noFill/>
            <a:ln w="6">
              <a:solidFill>
                <a:srgbClr val="EAF2F3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7469" name="Line 61"/>
            <p:cNvSpPr>
              <a:spLocks noChangeShapeType="1"/>
            </p:cNvSpPr>
            <p:nvPr/>
          </p:nvSpPr>
          <p:spPr bwMode="auto">
            <a:xfrm>
              <a:off x="3211" y="3549"/>
              <a:ext cx="2381" cy="1"/>
            </a:xfrm>
            <a:prstGeom prst="line">
              <a:avLst/>
            </a:prstGeom>
            <a:noFill/>
            <a:ln w="6">
              <a:solidFill>
                <a:srgbClr val="EAF2F3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7470" name="Line 62"/>
            <p:cNvSpPr>
              <a:spLocks noChangeShapeType="1"/>
            </p:cNvSpPr>
            <p:nvPr/>
          </p:nvSpPr>
          <p:spPr bwMode="auto">
            <a:xfrm>
              <a:off x="3211" y="3188"/>
              <a:ext cx="2381" cy="1"/>
            </a:xfrm>
            <a:prstGeom prst="line">
              <a:avLst/>
            </a:prstGeom>
            <a:noFill/>
            <a:ln w="6">
              <a:solidFill>
                <a:srgbClr val="EAF2F3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7471" name="Line 63"/>
            <p:cNvSpPr>
              <a:spLocks noChangeShapeType="1"/>
            </p:cNvSpPr>
            <p:nvPr/>
          </p:nvSpPr>
          <p:spPr bwMode="auto">
            <a:xfrm>
              <a:off x="3211" y="2821"/>
              <a:ext cx="2381" cy="1"/>
            </a:xfrm>
            <a:prstGeom prst="line">
              <a:avLst/>
            </a:prstGeom>
            <a:noFill/>
            <a:ln w="6">
              <a:solidFill>
                <a:srgbClr val="EAF2F3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7472" name="Rectangle 64"/>
            <p:cNvSpPr>
              <a:spLocks noChangeArrowheads="1"/>
            </p:cNvSpPr>
            <p:nvPr/>
          </p:nvSpPr>
          <p:spPr bwMode="auto">
            <a:xfrm>
              <a:off x="3416" y="2677"/>
              <a:ext cx="336" cy="1244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7473" name="Rectangle 65"/>
            <p:cNvSpPr>
              <a:spLocks noChangeArrowheads="1"/>
            </p:cNvSpPr>
            <p:nvPr/>
          </p:nvSpPr>
          <p:spPr bwMode="auto">
            <a:xfrm>
              <a:off x="3746" y="2821"/>
              <a:ext cx="337" cy="1100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7474" name="Rectangle 66"/>
            <p:cNvSpPr>
              <a:spLocks noChangeArrowheads="1"/>
            </p:cNvSpPr>
            <p:nvPr/>
          </p:nvSpPr>
          <p:spPr bwMode="auto">
            <a:xfrm>
              <a:off x="4077" y="3152"/>
              <a:ext cx="331" cy="769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7475" name="Rectangle 67"/>
            <p:cNvSpPr>
              <a:spLocks noChangeArrowheads="1"/>
            </p:cNvSpPr>
            <p:nvPr/>
          </p:nvSpPr>
          <p:spPr bwMode="auto">
            <a:xfrm>
              <a:off x="4402" y="3585"/>
              <a:ext cx="336" cy="336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7476" name="Rectangle 68"/>
            <p:cNvSpPr>
              <a:spLocks noChangeArrowheads="1"/>
            </p:cNvSpPr>
            <p:nvPr/>
          </p:nvSpPr>
          <p:spPr bwMode="auto">
            <a:xfrm>
              <a:off x="4732" y="3807"/>
              <a:ext cx="331" cy="114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7477" name="Rectangle 69"/>
            <p:cNvSpPr>
              <a:spLocks noChangeArrowheads="1"/>
            </p:cNvSpPr>
            <p:nvPr/>
          </p:nvSpPr>
          <p:spPr bwMode="auto">
            <a:xfrm>
              <a:off x="5057" y="3807"/>
              <a:ext cx="336" cy="114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6">
              <a:solidFill>
                <a:srgbClr val="D7D29E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7478" name="Line 70"/>
            <p:cNvSpPr>
              <a:spLocks noChangeShapeType="1"/>
            </p:cNvSpPr>
            <p:nvPr/>
          </p:nvSpPr>
          <p:spPr bwMode="auto">
            <a:xfrm flipV="1">
              <a:off x="3211" y="2412"/>
              <a:ext cx="1" cy="1503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7479" name="Line 71"/>
            <p:cNvSpPr>
              <a:spLocks noChangeShapeType="1"/>
            </p:cNvSpPr>
            <p:nvPr/>
          </p:nvSpPr>
          <p:spPr bwMode="auto">
            <a:xfrm flipH="1">
              <a:off x="3187" y="3915"/>
              <a:ext cx="24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7480" name="Rectangle 72"/>
            <p:cNvSpPr>
              <a:spLocks noChangeArrowheads="1"/>
            </p:cNvSpPr>
            <p:nvPr/>
          </p:nvSpPr>
          <p:spPr bwMode="auto">
            <a:xfrm rot="16200000">
              <a:off x="3103" y="3861"/>
              <a:ext cx="72" cy="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0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481" name="Line 73"/>
            <p:cNvSpPr>
              <a:spLocks noChangeShapeType="1"/>
            </p:cNvSpPr>
            <p:nvPr/>
          </p:nvSpPr>
          <p:spPr bwMode="auto">
            <a:xfrm flipH="1">
              <a:off x="3187" y="3549"/>
              <a:ext cx="24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7482" name="Rectangle 74"/>
            <p:cNvSpPr>
              <a:spLocks noChangeArrowheads="1"/>
            </p:cNvSpPr>
            <p:nvPr/>
          </p:nvSpPr>
          <p:spPr bwMode="auto">
            <a:xfrm rot="16200000">
              <a:off x="3082" y="3494"/>
              <a:ext cx="114" cy="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10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483" name="Line 75"/>
            <p:cNvSpPr>
              <a:spLocks noChangeShapeType="1"/>
            </p:cNvSpPr>
            <p:nvPr/>
          </p:nvSpPr>
          <p:spPr bwMode="auto">
            <a:xfrm flipH="1">
              <a:off x="3187" y="3188"/>
              <a:ext cx="24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7484" name="Rectangle 76"/>
            <p:cNvSpPr>
              <a:spLocks noChangeArrowheads="1"/>
            </p:cNvSpPr>
            <p:nvPr/>
          </p:nvSpPr>
          <p:spPr bwMode="auto">
            <a:xfrm rot="16200000">
              <a:off x="3082" y="3133"/>
              <a:ext cx="114" cy="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20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485" name="Line 77"/>
            <p:cNvSpPr>
              <a:spLocks noChangeShapeType="1"/>
            </p:cNvSpPr>
            <p:nvPr/>
          </p:nvSpPr>
          <p:spPr bwMode="auto">
            <a:xfrm flipH="1">
              <a:off x="3187" y="2821"/>
              <a:ext cx="24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7486" name="Rectangle 78"/>
            <p:cNvSpPr>
              <a:spLocks noChangeArrowheads="1"/>
            </p:cNvSpPr>
            <p:nvPr/>
          </p:nvSpPr>
          <p:spPr bwMode="auto">
            <a:xfrm rot="16200000">
              <a:off x="3082" y="2766"/>
              <a:ext cx="114" cy="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30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487" name="Line 79"/>
            <p:cNvSpPr>
              <a:spLocks noChangeShapeType="1"/>
            </p:cNvSpPr>
            <p:nvPr/>
          </p:nvSpPr>
          <p:spPr bwMode="auto">
            <a:xfrm flipH="1">
              <a:off x="3187" y="2454"/>
              <a:ext cx="24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7488" name="Rectangle 80"/>
            <p:cNvSpPr>
              <a:spLocks noChangeArrowheads="1"/>
            </p:cNvSpPr>
            <p:nvPr/>
          </p:nvSpPr>
          <p:spPr bwMode="auto">
            <a:xfrm rot="16200000">
              <a:off x="3082" y="2399"/>
              <a:ext cx="114" cy="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40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489" name="Rectangle 81"/>
            <p:cNvSpPr>
              <a:spLocks noChangeArrowheads="1"/>
            </p:cNvSpPr>
            <p:nvPr/>
          </p:nvSpPr>
          <p:spPr bwMode="auto">
            <a:xfrm rot="16200000">
              <a:off x="2905" y="3109"/>
              <a:ext cx="384" cy="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Porcentaje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490" name="Line 82"/>
            <p:cNvSpPr>
              <a:spLocks noChangeShapeType="1"/>
            </p:cNvSpPr>
            <p:nvPr/>
          </p:nvSpPr>
          <p:spPr bwMode="auto">
            <a:xfrm>
              <a:off x="3211" y="3915"/>
              <a:ext cx="2381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7491" name="Line 83"/>
            <p:cNvSpPr>
              <a:spLocks noChangeShapeType="1"/>
            </p:cNvSpPr>
            <p:nvPr/>
          </p:nvSpPr>
          <p:spPr bwMode="auto">
            <a:xfrm>
              <a:off x="3584" y="3915"/>
              <a:ext cx="1" cy="30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7492" name="Rectangle 84"/>
            <p:cNvSpPr>
              <a:spLocks noChangeArrowheads="1"/>
            </p:cNvSpPr>
            <p:nvPr/>
          </p:nvSpPr>
          <p:spPr bwMode="auto">
            <a:xfrm>
              <a:off x="3548" y="3957"/>
              <a:ext cx="72" cy="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0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493" name="Line 85"/>
            <p:cNvSpPr>
              <a:spLocks noChangeShapeType="1"/>
            </p:cNvSpPr>
            <p:nvPr/>
          </p:nvSpPr>
          <p:spPr bwMode="auto">
            <a:xfrm>
              <a:off x="4239" y="3915"/>
              <a:ext cx="1" cy="30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7494" name="Rectangle 86"/>
            <p:cNvSpPr>
              <a:spLocks noChangeArrowheads="1"/>
            </p:cNvSpPr>
            <p:nvPr/>
          </p:nvSpPr>
          <p:spPr bwMode="auto">
            <a:xfrm>
              <a:off x="4203" y="3957"/>
              <a:ext cx="72" cy="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495" name="Line 87"/>
            <p:cNvSpPr>
              <a:spLocks noChangeShapeType="1"/>
            </p:cNvSpPr>
            <p:nvPr/>
          </p:nvSpPr>
          <p:spPr bwMode="auto">
            <a:xfrm>
              <a:off x="4894" y="3915"/>
              <a:ext cx="1" cy="30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7496" name="Rectangle 88"/>
            <p:cNvSpPr>
              <a:spLocks noChangeArrowheads="1"/>
            </p:cNvSpPr>
            <p:nvPr/>
          </p:nvSpPr>
          <p:spPr bwMode="auto">
            <a:xfrm>
              <a:off x="4858" y="3957"/>
              <a:ext cx="72" cy="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4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497" name="Line 89"/>
            <p:cNvSpPr>
              <a:spLocks noChangeShapeType="1"/>
            </p:cNvSpPr>
            <p:nvPr/>
          </p:nvSpPr>
          <p:spPr bwMode="auto">
            <a:xfrm>
              <a:off x="5550" y="3915"/>
              <a:ext cx="1" cy="30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17498" name="Rectangle 90"/>
            <p:cNvSpPr>
              <a:spLocks noChangeArrowheads="1"/>
            </p:cNvSpPr>
            <p:nvPr/>
          </p:nvSpPr>
          <p:spPr bwMode="auto">
            <a:xfrm>
              <a:off x="5514" y="3957"/>
              <a:ext cx="72" cy="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6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499" name="Rectangle 91"/>
            <p:cNvSpPr>
              <a:spLocks noChangeArrowheads="1"/>
            </p:cNvSpPr>
            <p:nvPr/>
          </p:nvSpPr>
          <p:spPr bwMode="auto">
            <a:xfrm>
              <a:off x="4372" y="4018"/>
              <a:ext cx="60" cy="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x</a:t>
              </a:r>
              <a:endParaRPr kumimoji="0" 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500" name="Rectangle 92"/>
            <p:cNvSpPr>
              <a:spLocks noChangeArrowheads="1"/>
            </p:cNvSpPr>
            <p:nvPr/>
          </p:nvSpPr>
          <p:spPr bwMode="auto">
            <a:xfrm>
              <a:off x="3199" y="2292"/>
              <a:ext cx="2246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1200" b="0" i="0" u="none" strike="noStrike" cap="none" normalizeH="0" baseline="0" dirty="0">
                  <a:ln>
                    <a:noFill/>
                  </a:ln>
                  <a:solidFill>
                    <a:srgbClr val="1E2D53"/>
                  </a:solidFill>
                  <a:effectLst/>
                  <a:latin typeface="Arial" pitchFamily="34" charset="0"/>
                  <a:cs typeface="Arial" pitchFamily="34" charset="0"/>
                </a:rPr>
                <a:t>100 observaciones </a:t>
              </a:r>
              <a:r>
                <a:rPr kumimoji="0" lang="es-CL" sz="1200" b="0" i="0" u="none" strike="noStrike" cap="none" normalizeH="0" baseline="0" dirty="0" err="1">
                  <a:ln>
                    <a:noFill/>
                  </a:ln>
                  <a:solidFill>
                    <a:srgbClr val="1E2D53"/>
                  </a:solidFill>
                  <a:effectLst/>
                  <a:latin typeface="Arial" pitchFamily="34" charset="0"/>
                  <a:cs typeface="Arial" pitchFamily="34" charset="0"/>
                </a:rPr>
                <a:t>Binomial</a:t>
              </a:r>
              <a:r>
                <a:rPr kumimoji="0" lang="es-CL" sz="1200" b="0" i="0" u="none" strike="noStrike" cap="none" normalizeH="0" baseline="0" dirty="0">
                  <a:ln>
                    <a:noFill/>
                  </a:ln>
                  <a:solidFill>
                    <a:srgbClr val="1E2D53"/>
                  </a:solidFill>
                  <a:effectLst/>
                  <a:latin typeface="Arial" pitchFamily="34" charset="0"/>
                  <a:cs typeface="Arial" pitchFamily="34" charset="0"/>
                </a:rPr>
                <a:t> Negativa m =5, Pi = 0.8</a:t>
              </a:r>
              <a:endParaRPr kumimoji="0" lang="es-C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1 CuadroTexto"/>
          <p:cNvSpPr txBox="1">
            <a:spLocks noChangeArrowheads="1"/>
          </p:cNvSpPr>
          <p:nvPr/>
        </p:nvSpPr>
        <p:spPr bwMode="auto">
          <a:xfrm>
            <a:off x="914400" y="2590800"/>
            <a:ext cx="7162800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S" sz="4400">
                <a:latin typeface="Arial" charset="0"/>
                <a:cs typeface="Arial" charset="0"/>
              </a:rPr>
              <a:t>Variables aleatorias continuas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2071670" y="214290"/>
            <a:ext cx="5334000" cy="609600"/>
          </a:xfrm>
        </p:spPr>
        <p:txBody>
          <a:bodyPr/>
          <a:lstStyle/>
          <a:p>
            <a:pPr algn="ctr" eaLnBrk="1" hangingPunct="1">
              <a:defRPr/>
            </a:pPr>
            <a:r>
              <a:rPr lang="es-CL" sz="3200" dirty="0">
                <a:latin typeface="Arial" pitchFamily="34" charset="0"/>
                <a:cs typeface="Arial" pitchFamily="34" charset="0"/>
              </a:rPr>
              <a:t>Distribución Uniforme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1524000"/>
            <a:ext cx="3048000" cy="533400"/>
          </a:xfrm>
        </p:spPr>
        <p:txBody>
          <a:bodyPr/>
          <a:lstStyle/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s-CL" sz="1800" dirty="0">
                <a:effectLst/>
                <a:latin typeface="Arial" pitchFamily="34" charset="0"/>
                <a:cs typeface="Arial" pitchFamily="34" charset="0"/>
              </a:rPr>
              <a:t>	Función de densidad:</a:t>
            </a:r>
            <a:r>
              <a:rPr lang="es-CL" sz="2800" dirty="0">
                <a:effectLst/>
              </a:rPr>
              <a:t> 	</a:t>
            </a:r>
            <a:endParaRPr lang="es-CL" sz="2800" i="1" dirty="0">
              <a:effectLst/>
            </a:endParaRPr>
          </a:p>
          <a:p>
            <a:pPr eaLnBrk="1" hangingPunct="1">
              <a:defRPr/>
            </a:pPr>
            <a:endParaRPr lang="es-CL" sz="2800" dirty="0"/>
          </a:p>
        </p:txBody>
      </p:sp>
      <p:sp>
        <p:nvSpPr>
          <p:cNvPr id="52228" name="4 CuadroTexto"/>
          <p:cNvSpPr txBox="1">
            <a:spLocks noChangeArrowheads="1"/>
          </p:cNvSpPr>
          <p:nvPr/>
        </p:nvSpPr>
        <p:spPr bwMode="auto">
          <a:xfrm>
            <a:off x="2133600" y="2057400"/>
            <a:ext cx="3886200" cy="461963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CL" sz="2400" dirty="0">
                <a:solidFill>
                  <a:schemeClr val="bg1"/>
                </a:solidFill>
                <a:latin typeface="Arial" charset="0"/>
                <a:cs typeface="Arial" charset="0"/>
              </a:rPr>
              <a:t>f(</a:t>
            </a:r>
            <a:r>
              <a:rPr lang="es-CL" sz="2400" i="1" dirty="0">
                <a:solidFill>
                  <a:schemeClr val="bg1"/>
                </a:solidFill>
                <a:latin typeface="Arial" charset="0"/>
                <a:cs typeface="Arial" charset="0"/>
              </a:rPr>
              <a:t>x</a:t>
            </a:r>
            <a:r>
              <a:rPr lang="es-CL" sz="2400" dirty="0">
                <a:solidFill>
                  <a:schemeClr val="bg1"/>
                </a:solidFill>
                <a:latin typeface="Arial" charset="0"/>
                <a:cs typeface="Arial" charset="0"/>
              </a:rPr>
              <a:t>) = </a:t>
            </a:r>
            <a:r>
              <a:rPr lang="es-CL" sz="2400" i="1" dirty="0">
                <a:solidFill>
                  <a:schemeClr val="bg1"/>
                </a:solidFill>
                <a:latin typeface="Arial" charset="0"/>
                <a:cs typeface="Arial" charset="0"/>
              </a:rPr>
              <a:t>1/(b-a)</a:t>
            </a:r>
            <a:r>
              <a:rPr lang="es-CL" sz="2400" dirty="0">
                <a:solidFill>
                  <a:schemeClr val="bg1"/>
                </a:solidFill>
                <a:latin typeface="Arial" charset="0"/>
                <a:cs typeface="Arial" charset="0"/>
              </a:rPr>
              <a:t> ,  si </a:t>
            </a:r>
            <a:r>
              <a:rPr lang="es-CL" sz="2400" i="1" dirty="0">
                <a:solidFill>
                  <a:schemeClr val="bg1"/>
                </a:solidFill>
                <a:latin typeface="Arial" charset="0"/>
                <a:cs typeface="Arial" charset="0"/>
              </a:rPr>
              <a:t>a &lt; x &lt; b</a:t>
            </a:r>
            <a:endParaRPr lang="es-ES" sz="2400" dirty="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  <p:sp>
        <p:nvSpPr>
          <p:cNvPr id="52229" name="5 CuadroTexto"/>
          <p:cNvSpPr txBox="1">
            <a:spLocks noChangeArrowheads="1"/>
          </p:cNvSpPr>
          <p:nvPr/>
        </p:nvSpPr>
        <p:spPr bwMode="auto">
          <a:xfrm>
            <a:off x="2071670" y="854061"/>
            <a:ext cx="5534036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" dirty="0">
                <a:latin typeface="Arial" charset="0"/>
                <a:cs typeface="Arial" charset="0"/>
              </a:rPr>
              <a:t>Todos los intervalo de igual longitud en la distribución en su rango son igualmente probables.</a:t>
            </a:r>
          </a:p>
        </p:txBody>
      </p:sp>
      <p:sp>
        <p:nvSpPr>
          <p:cNvPr id="52230" name="6 CuadroTexto"/>
          <p:cNvSpPr txBox="1">
            <a:spLocks noChangeArrowheads="1"/>
          </p:cNvSpPr>
          <p:nvPr/>
        </p:nvSpPr>
        <p:spPr bwMode="auto">
          <a:xfrm>
            <a:off x="3048000" y="3276600"/>
            <a:ext cx="2133600" cy="461963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2400" i="1" dirty="0">
                <a:solidFill>
                  <a:schemeClr val="bg1"/>
                </a:solidFill>
                <a:latin typeface="Arial" charset="0"/>
                <a:cs typeface="Arial" charset="0"/>
              </a:rPr>
              <a:t>m</a:t>
            </a:r>
            <a:r>
              <a:rPr lang="es-ES" sz="2400" baseline="-25000" dirty="0">
                <a:solidFill>
                  <a:schemeClr val="bg1"/>
                </a:solidFill>
                <a:latin typeface="Arial" charset="0"/>
                <a:cs typeface="Arial" charset="0"/>
              </a:rPr>
              <a:t>1</a:t>
            </a:r>
            <a:r>
              <a:rPr lang="es-ES" sz="2400" dirty="0">
                <a:solidFill>
                  <a:schemeClr val="bg1"/>
                </a:solidFill>
                <a:latin typeface="Arial" charset="0"/>
                <a:cs typeface="Arial" charset="0"/>
              </a:rPr>
              <a:t> = (</a:t>
            </a:r>
            <a:r>
              <a:rPr lang="es-ES" sz="2400" i="1" dirty="0">
                <a:solidFill>
                  <a:schemeClr val="bg1"/>
                </a:solidFill>
                <a:latin typeface="Arial" charset="0"/>
                <a:cs typeface="Arial" charset="0"/>
              </a:rPr>
              <a:t>a</a:t>
            </a:r>
            <a:r>
              <a:rPr lang="es-ES" sz="2400" dirty="0">
                <a:solidFill>
                  <a:schemeClr val="bg1"/>
                </a:solidFill>
                <a:latin typeface="Arial" charset="0"/>
                <a:cs typeface="Arial" charset="0"/>
              </a:rPr>
              <a:t> + </a:t>
            </a:r>
            <a:r>
              <a:rPr lang="es-ES" sz="2400" i="1" dirty="0">
                <a:solidFill>
                  <a:schemeClr val="bg1"/>
                </a:solidFill>
                <a:latin typeface="Arial" charset="0"/>
                <a:cs typeface="Arial" charset="0"/>
              </a:rPr>
              <a:t>b</a:t>
            </a:r>
            <a:r>
              <a:rPr lang="es-ES" sz="2400" dirty="0">
                <a:solidFill>
                  <a:schemeClr val="bg1"/>
                </a:solidFill>
                <a:latin typeface="Arial" charset="0"/>
                <a:cs typeface="Arial" charset="0"/>
              </a:rPr>
              <a:t>)/2</a:t>
            </a:r>
          </a:p>
        </p:txBody>
      </p:sp>
      <p:sp>
        <p:nvSpPr>
          <p:cNvPr id="52231" name="7 CuadroTexto"/>
          <p:cNvSpPr txBox="1">
            <a:spLocks noChangeArrowheads="1"/>
          </p:cNvSpPr>
          <p:nvPr/>
        </p:nvSpPr>
        <p:spPr bwMode="auto">
          <a:xfrm>
            <a:off x="533400" y="3273426"/>
            <a:ext cx="1143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dirty="0">
                <a:latin typeface="Arial" charset="0"/>
                <a:cs typeface="Arial" charset="0"/>
              </a:rPr>
              <a:t>Media:</a:t>
            </a:r>
          </a:p>
        </p:txBody>
      </p:sp>
      <p:sp>
        <p:nvSpPr>
          <p:cNvPr id="52232" name="8 CuadroTexto"/>
          <p:cNvSpPr txBox="1">
            <a:spLocks noChangeArrowheads="1"/>
          </p:cNvSpPr>
          <p:nvPr/>
        </p:nvSpPr>
        <p:spPr bwMode="auto">
          <a:xfrm>
            <a:off x="571472" y="4702186"/>
            <a:ext cx="1828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>
                <a:latin typeface="Arial" charset="0"/>
                <a:cs typeface="Arial" charset="0"/>
              </a:rPr>
              <a:t>Varianza:</a:t>
            </a:r>
          </a:p>
        </p:txBody>
      </p:sp>
      <p:sp>
        <p:nvSpPr>
          <p:cNvPr id="52233" name="10 Rectángulo"/>
          <p:cNvSpPr>
            <a:spLocks noChangeArrowheads="1"/>
          </p:cNvSpPr>
          <p:nvPr/>
        </p:nvSpPr>
        <p:spPr bwMode="auto">
          <a:xfrm>
            <a:off x="2590800" y="4648200"/>
            <a:ext cx="3178175" cy="461963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sz="2400" i="1" dirty="0">
                <a:solidFill>
                  <a:schemeClr val="bg1"/>
                </a:solidFill>
                <a:latin typeface="Arial" charset="0"/>
                <a:cs typeface="Arial" charset="0"/>
              </a:rPr>
              <a:t>m</a:t>
            </a:r>
            <a:r>
              <a:rPr lang="es-ES" sz="2400" baseline="-25000" dirty="0">
                <a:solidFill>
                  <a:schemeClr val="bg1"/>
                </a:solidFill>
                <a:latin typeface="Arial" charset="0"/>
                <a:cs typeface="Arial" charset="0"/>
              </a:rPr>
              <a:t>2</a:t>
            </a:r>
            <a:r>
              <a:rPr lang="es-ES" sz="2400" dirty="0">
                <a:solidFill>
                  <a:schemeClr val="bg1"/>
                </a:solidFill>
                <a:latin typeface="Arial" charset="0"/>
                <a:cs typeface="Arial" charset="0"/>
              </a:rPr>
              <a:t> − </a:t>
            </a:r>
            <a:r>
              <a:rPr lang="es-ES" sz="2400" i="1" dirty="0">
                <a:solidFill>
                  <a:schemeClr val="bg1"/>
                </a:solidFill>
                <a:latin typeface="Arial" charset="0"/>
                <a:cs typeface="Arial" charset="0"/>
              </a:rPr>
              <a:t>m</a:t>
            </a:r>
            <a:r>
              <a:rPr lang="es-ES" sz="2400" baseline="-25000" dirty="0">
                <a:solidFill>
                  <a:schemeClr val="bg1"/>
                </a:solidFill>
                <a:latin typeface="Arial" charset="0"/>
                <a:cs typeface="Arial" charset="0"/>
              </a:rPr>
              <a:t>1</a:t>
            </a:r>
            <a:r>
              <a:rPr lang="es-ES" sz="2400" baseline="30000" dirty="0">
                <a:solidFill>
                  <a:schemeClr val="bg1"/>
                </a:solidFill>
                <a:latin typeface="Arial" charset="0"/>
                <a:cs typeface="Arial" charset="0"/>
              </a:rPr>
              <a:t>2</a:t>
            </a:r>
            <a:r>
              <a:rPr lang="es-ES" sz="2400" dirty="0">
                <a:solidFill>
                  <a:schemeClr val="bg1"/>
                </a:solidFill>
                <a:latin typeface="Arial" charset="0"/>
                <a:cs typeface="Arial" charset="0"/>
              </a:rPr>
              <a:t> = (</a:t>
            </a:r>
            <a:r>
              <a:rPr lang="es-ES" sz="2400" i="1" dirty="0">
                <a:solidFill>
                  <a:schemeClr val="bg1"/>
                </a:solidFill>
                <a:latin typeface="Arial" charset="0"/>
                <a:cs typeface="Arial" charset="0"/>
              </a:rPr>
              <a:t>b</a:t>
            </a:r>
            <a:r>
              <a:rPr lang="es-ES" sz="2400" dirty="0">
                <a:solidFill>
                  <a:schemeClr val="bg1"/>
                </a:solidFill>
                <a:latin typeface="Arial" charset="0"/>
                <a:cs typeface="Arial" charset="0"/>
              </a:rPr>
              <a:t> − </a:t>
            </a:r>
            <a:r>
              <a:rPr lang="es-ES" sz="2400" i="1" dirty="0">
                <a:solidFill>
                  <a:schemeClr val="bg1"/>
                </a:solidFill>
                <a:latin typeface="Arial" charset="0"/>
                <a:cs typeface="Arial" charset="0"/>
              </a:rPr>
              <a:t>a</a:t>
            </a:r>
            <a:r>
              <a:rPr lang="es-ES" sz="2400" dirty="0">
                <a:solidFill>
                  <a:schemeClr val="bg1"/>
                </a:solidFill>
                <a:latin typeface="Arial" charset="0"/>
                <a:cs typeface="Arial" charset="0"/>
              </a:rPr>
              <a:t>)</a:t>
            </a:r>
            <a:r>
              <a:rPr lang="es-ES" sz="2400" baseline="30000" dirty="0">
                <a:solidFill>
                  <a:schemeClr val="bg1"/>
                </a:solidFill>
                <a:latin typeface="Arial" charset="0"/>
                <a:cs typeface="Arial" charset="0"/>
              </a:rPr>
              <a:t>2</a:t>
            </a:r>
            <a:r>
              <a:rPr lang="es-ES" sz="2400" dirty="0">
                <a:solidFill>
                  <a:schemeClr val="bg1"/>
                </a:solidFill>
                <a:latin typeface="Arial" charset="0"/>
                <a:cs typeface="Arial" charset="0"/>
              </a:rPr>
              <a:t>/12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8642E3CD-8724-0722-18B1-E006879EB825}"/>
              </a:ext>
            </a:extLst>
          </p:cNvPr>
          <p:cNvSpPr txBox="1"/>
          <p:nvPr/>
        </p:nvSpPr>
        <p:spPr>
          <a:xfrm>
            <a:off x="2377053" y="284781"/>
            <a:ext cx="4757980" cy="160043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 dirty="0">
                <a:latin typeface="Courier New"/>
                <a:cs typeface="Courier New"/>
              </a:rPr>
              <a:t>#Uniforme</a:t>
            </a:r>
          </a:p>
          <a:p>
            <a:r>
              <a:rPr lang="en-US" sz="1400" dirty="0">
                <a:latin typeface="Courier New"/>
                <a:cs typeface="Courier New"/>
              </a:rPr>
              <a:t>#runif(n, min = 0, max = 1)</a:t>
            </a:r>
          </a:p>
          <a:p>
            <a:r>
              <a:rPr lang="en-US" sz="1400" dirty="0">
                <a:latin typeface="Courier New"/>
                <a:cs typeface="Courier New"/>
              </a:rPr>
              <a:t># n= </a:t>
            </a:r>
            <a:r>
              <a:rPr lang="en-US" sz="1400" dirty="0" err="1">
                <a:latin typeface="Courier New"/>
                <a:cs typeface="Courier New"/>
              </a:rPr>
              <a:t>numero</a:t>
            </a:r>
            <a:r>
              <a:rPr lang="en-US" sz="1400" dirty="0">
                <a:latin typeface="Courier New"/>
                <a:cs typeface="Courier New"/>
              </a:rPr>
              <a:t> de </a:t>
            </a:r>
            <a:r>
              <a:rPr lang="en-US" sz="1400" dirty="0" err="1">
                <a:latin typeface="Courier New"/>
                <a:cs typeface="Courier New"/>
              </a:rPr>
              <a:t>observaciones</a:t>
            </a:r>
            <a:r>
              <a:rPr lang="en-US" sz="1400" dirty="0">
                <a:latin typeface="Courier New"/>
                <a:cs typeface="Courier New"/>
              </a:rPr>
              <a:t>, min=</a:t>
            </a:r>
            <a:r>
              <a:rPr lang="en-US" sz="1400" dirty="0" err="1">
                <a:latin typeface="Courier New"/>
                <a:cs typeface="Courier New"/>
              </a:rPr>
              <a:t>numero</a:t>
            </a:r>
            <a:r>
              <a:rPr lang="en-US" sz="1400" dirty="0">
                <a:latin typeface="Courier New"/>
                <a:cs typeface="Courier New"/>
              </a:rPr>
              <a:t> </a:t>
            </a:r>
            <a:r>
              <a:rPr lang="en-US" sz="1400" dirty="0" err="1">
                <a:latin typeface="Courier New"/>
                <a:cs typeface="Courier New"/>
              </a:rPr>
              <a:t>minimo</a:t>
            </a:r>
            <a:r>
              <a:rPr lang="en-US" sz="1400" dirty="0">
                <a:latin typeface="Courier New"/>
                <a:cs typeface="Courier New"/>
              </a:rPr>
              <a:t>, max=</a:t>
            </a:r>
            <a:r>
              <a:rPr lang="en-US" sz="1400" dirty="0" err="1">
                <a:latin typeface="Courier New"/>
                <a:cs typeface="Courier New"/>
              </a:rPr>
              <a:t>numero</a:t>
            </a:r>
            <a:r>
              <a:rPr lang="en-US" sz="1400" dirty="0">
                <a:latin typeface="Courier New"/>
                <a:cs typeface="Courier New"/>
              </a:rPr>
              <a:t> </a:t>
            </a:r>
            <a:r>
              <a:rPr lang="en-US" sz="1400" dirty="0" err="1">
                <a:latin typeface="Courier New"/>
                <a:cs typeface="Courier New"/>
              </a:rPr>
              <a:t>maximo</a:t>
            </a:r>
            <a:endParaRPr lang="en-US" sz="1400">
              <a:latin typeface="Courier New"/>
              <a:cs typeface="Courier New"/>
            </a:endParaRPr>
          </a:p>
          <a:p>
            <a:r>
              <a:rPr lang="en-US" sz="1400" dirty="0" err="1">
                <a:latin typeface="Courier New"/>
                <a:cs typeface="Courier New"/>
              </a:rPr>
              <a:t>runif</a:t>
            </a:r>
            <a:r>
              <a:rPr lang="en-US" sz="1400" dirty="0">
                <a:latin typeface="Courier New"/>
                <a:cs typeface="Courier New"/>
              </a:rPr>
              <a:t>(20)</a:t>
            </a:r>
          </a:p>
          <a:p>
            <a:r>
              <a:rPr lang="en-US" sz="1400" dirty="0" err="1">
                <a:latin typeface="Courier New"/>
                <a:cs typeface="Courier New"/>
              </a:rPr>
              <a:t>runif</a:t>
            </a:r>
            <a:r>
              <a:rPr lang="en-US" sz="1400" dirty="0">
                <a:latin typeface="Courier New"/>
                <a:cs typeface="Courier New"/>
              </a:rPr>
              <a:t>(20, 3, 5)</a:t>
            </a:r>
          </a:p>
          <a:p>
            <a:r>
              <a:rPr lang="en-US" sz="1400" dirty="0">
                <a:latin typeface="Courier New"/>
                <a:cs typeface="Courier New"/>
              </a:rPr>
              <a:t>hist(</a:t>
            </a:r>
            <a:r>
              <a:rPr lang="en-US" sz="1400" dirty="0" err="1">
                <a:latin typeface="Courier New"/>
                <a:cs typeface="Courier New"/>
              </a:rPr>
              <a:t>runif</a:t>
            </a:r>
            <a:r>
              <a:rPr lang="en-US" sz="1400" dirty="0">
                <a:latin typeface="Courier New"/>
                <a:cs typeface="Courier New"/>
              </a:rPr>
              <a:t>(200000, 3, 5))</a:t>
            </a:r>
          </a:p>
        </p:txBody>
      </p:sp>
      <p:pic>
        <p:nvPicPr>
          <p:cNvPr id="3" name="Imagen 3" descr="Gráfico, Histograma&#10;&#10;Descripción generada automáticamente">
            <a:extLst>
              <a:ext uri="{FF2B5EF4-FFF2-40B4-BE49-F238E27FC236}">
                <a16:creationId xmlns:a16="http://schemas.microsoft.com/office/drawing/2014/main" id="{C145803E-8DE0-888A-90DE-B31B8CB34A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4052" y="2047861"/>
            <a:ext cx="7169903" cy="4593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671493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0" name="Rectangle 6"/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1000100" y="152400"/>
            <a:ext cx="7543800" cy="704831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es-CL" sz="3200" dirty="0">
                <a:latin typeface="Arial" pitchFamily="34" charset="0"/>
                <a:cs typeface="Arial" pitchFamily="34" charset="0"/>
              </a:rPr>
              <a:t>Distribución Normal (</a:t>
            </a:r>
            <a:r>
              <a:rPr lang="es-CL" sz="3200" dirty="0" err="1">
                <a:latin typeface="Arial" pitchFamily="34" charset="0"/>
                <a:cs typeface="Arial" pitchFamily="34" charset="0"/>
              </a:rPr>
              <a:t>Gaussiana</a:t>
            </a:r>
            <a:r>
              <a:rPr lang="es-CL" sz="3200" dirty="0"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77831" name="Rectangle 7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223838" y="990600"/>
            <a:ext cx="4419600" cy="1066800"/>
          </a:xfrm>
        </p:spPr>
        <p:txBody>
          <a:bodyPr/>
          <a:lstStyle/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s-CL" sz="1800" dirty="0">
                <a:effectLst/>
                <a:latin typeface="Arial" pitchFamily="34" charset="0"/>
                <a:cs typeface="Arial" pitchFamily="34" charset="0"/>
              </a:rPr>
              <a:t>Parámetros </a:t>
            </a:r>
            <a:r>
              <a:rPr lang="en-US" sz="1800" i="1" dirty="0">
                <a:effectLst/>
                <a:latin typeface="Times New Roman" pitchFamily="18" charset="0"/>
                <a:cs typeface="Times New Roman" pitchFamily="18" charset="0"/>
              </a:rPr>
              <a:t>µ</a:t>
            </a:r>
            <a:r>
              <a:rPr lang="en-US" sz="1800" dirty="0">
                <a:effectLst/>
                <a:latin typeface="Arial" pitchFamily="34" charset="0"/>
                <a:cs typeface="Arial" pitchFamily="34" charset="0"/>
              </a:rPr>
              <a:t> y </a:t>
            </a:r>
            <a:r>
              <a:rPr lang="en-US" sz="1800" i="1" dirty="0"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</a:t>
            </a:r>
            <a:r>
              <a:rPr lang="en-US" sz="1800" i="1" baseline="30000" dirty="0"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s-CL" sz="1800" dirty="0">
                <a:effectLst/>
                <a:latin typeface="Arial" pitchFamily="34" charset="0"/>
                <a:cs typeface="Arial" pitchFamily="34" charset="0"/>
              </a:rPr>
              <a:t>Función de densidad: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endParaRPr lang="es-CL" dirty="0">
              <a:effectLst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endParaRPr lang="es-CL" sz="2800" dirty="0">
              <a:effectLst/>
            </a:endParaRPr>
          </a:p>
          <a:p>
            <a:pPr eaLnBrk="1" hangingPunct="1">
              <a:defRPr/>
            </a:pPr>
            <a:endParaRPr lang="es-CL" sz="2800" dirty="0"/>
          </a:p>
        </p:txBody>
      </p:sp>
      <p:graphicFrame>
        <p:nvGraphicFramePr>
          <p:cNvPr id="7170" name="Object 8"/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500066" y="1725963"/>
          <a:ext cx="8215338" cy="8457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063680" imgH="419040" progId="">
                  <p:embed/>
                </p:oleObj>
              </mc:Choice>
              <mc:Fallback>
                <p:oleObj name="Equation" r:id="rId2" imgW="4063680" imgH="419040" progId="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066" y="1725963"/>
                        <a:ext cx="8215338" cy="845781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3" name="4 CuadroTexto"/>
          <p:cNvSpPr txBox="1">
            <a:spLocks noChangeArrowheads="1"/>
          </p:cNvSpPr>
          <p:nvPr/>
        </p:nvSpPr>
        <p:spPr bwMode="auto">
          <a:xfrm>
            <a:off x="533400" y="2590800"/>
            <a:ext cx="3581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>
                <a:latin typeface="Arial" charset="0"/>
                <a:cs typeface="Arial" charset="0"/>
              </a:rPr>
              <a:t>Función de distribución:</a:t>
            </a:r>
          </a:p>
        </p:txBody>
      </p:sp>
      <p:pic>
        <p:nvPicPr>
          <p:cNvPr id="7174" name="Picture 6" descr="\int\limits_{-\infty}^{x} \frac1{\sigma\sqrt{2\pi}}\; e^{ - \frac{1}{2} \left(\frac{t-\mu}{\sigma}\right)^2}    \, dt \,\!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33600" y="3048000"/>
            <a:ext cx="37449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5" name="6 Rectángulo"/>
          <p:cNvSpPr>
            <a:spLocks noChangeArrowheads="1"/>
          </p:cNvSpPr>
          <p:nvPr/>
        </p:nvSpPr>
        <p:spPr bwMode="auto">
          <a:xfrm>
            <a:off x="228600" y="4419600"/>
            <a:ext cx="89154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dirty="0">
                <a:latin typeface="Arial" charset="0"/>
                <a:cs typeface="Arial" charset="0"/>
              </a:rPr>
              <a:t>- Caracteres morfológicos de individuos como la estatura; </a:t>
            </a:r>
          </a:p>
          <a:p>
            <a:r>
              <a:rPr lang="es-ES" dirty="0">
                <a:latin typeface="Arial" charset="0"/>
                <a:cs typeface="Arial" charset="0"/>
              </a:rPr>
              <a:t>- Caracteres fisiológicos como el efecto de un fármaco; </a:t>
            </a:r>
          </a:p>
          <a:p>
            <a:r>
              <a:rPr lang="es-ES" dirty="0">
                <a:latin typeface="Arial" charset="0"/>
                <a:cs typeface="Arial" charset="0"/>
              </a:rPr>
              <a:t>- Caracteres sociológicos como el consumo de cierto producto por un mismo grupo de individuos; </a:t>
            </a:r>
          </a:p>
          <a:p>
            <a:r>
              <a:rPr lang="es-ES" dirty="0">
                <a:latin typeface="Arial" charset="0"/>
                <a:cs typeface="Arial" charset="0"/>
              </a:rPr>
              <a:t>- Caracteres sicológicos como el CI; </a:t>
            </a:r>
          </a:p>
          <a:p>
            <a:pPr>
              <a:buFontTx/>
              <a:buChar char="-"/>
            </a:pPr>
            <a:r>
              <a:rPr lang="es-ES" dirty="0">
                <a:latin typeface="Arial" charset="0"/>
                <a:cs typeface="Arial" charset="0"/>
              </a:rPr>
              <a:t>Nivel de ruido en telecomunicaciones; </a:t>
            </a:r>
          </a:p>
          <a:p>
            <a:pPr>
              <a:buFontTx/>
              <a:buChar char="-"/>
            </a:pPr>
            <a:r>
              <a:rPr lang="es-ES" dirty="0">
                <a:latin typeface="Arial" charset="0"/>
                <a:cs typeface="Arial" charset="0"/>
              </a:rPr>
              <a:t>El tiempo medio en realizar una misma tarea por parte de los empleados de una empresa 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94" name="Object 5"/>
          <p:cNvGraphicFramePr>
            <a:graphicFrameLocks noGrp="1" noChangeAspect="1"/>
          </p:cNvGraphicFramePr>
          <p:nvPr>
            <p:ph idx="4294967295"/>
          </p:nvPr>
        </p:nvGraphicFramePr>
        <p:xfrm>
          <a:off x="0" y="609600"/>
          <a:ext cx="8686800" cy="579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Graph" r:id="rId2" imgW="5486400" imgH="3657600" progId="">
                  <p:embed/>
                </p:oleObj>
              </mc:Choice>
              <mc:Fallback>
                <p:oleObj name="Graph" r:id="rId2" imgW="5486400" imgH="3657600" progId="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609600"/>
                        <a:ext cx="8686800" cy="579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4DA1EDB6-58F9-8425-324C-01322E83841C}"/>
              </a:ext>
            </a:extLst>
          </p:cNvPr>
          <p:cNvSpPr txBox="1"/>
          <p:nvPr/>
        </p:nvSpPr>
        <p:spPr>
          <a:xfrm>
            <a:off x="3093849" y="294468"/>
            <a:ext cx="2946615" cy="138499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 dirty="0">
                <a:latin typeface="Courier New"/>
                <a:cs typeface="Courier New"/>
              </a:rPr>
              <a:t>#Gaussiana</a:t>
            </a:r>
          </a:p>
          <a:p>
            <a:r>
              <a:rPr lang="en-US" sz="1400" dirty="0">
                <a:latin typeface="Courier New"/>
                <a:cs typeface="Courier New"/>
              </a:rPr>
              <a:t>#rnorm(n, media, </a:t>
            </a:r>
            <a:r>
              <a:rPr lang="en-US" sz="1400" dirty="0" err="1">
                <a:latin typeface="Courier New"/>
                <a:cs typeface="Courier New"/>
              </a:rPr>
              <a:t>sd</a:t>
            </a:r>
            <a:r>
              <a:rPr lang="en-US" sz="1400" dirty="0">
                <a:latin typeface="Courier New"/>
                <a:cs typeface="Courier New"/>
              </a:rPr>
              <a:t>)</a:t>
            </a:r>
          </a:p>
          <a:p>
            <a:r>
              <a:rPr lang="en-US" sz="1400" dirty="0" err="1">
                <a:latin typeface="Courier New"/>
                <a:cs typeface="Courier New"/>
              </a:rPr>
              <a:t>rnorm</a:t>
            </a:r>
            <a:r>
              <a:rPr lang="en-US" sz="1400" dirty="0">
                <a:latin typeface="Courier New"/>
                <a:cs typeface="Courier New"/>
              </a:rPr>
              <a:t>(50)</a:t>
            </a:r>
          </a:p>
          <a:p>
            <a:r>
              <a:rPr lang="en-US" sz="1400" dirty="0">
                <a:latin typeface="Courier New"/>
                <a:cs typeface="Courier New"/>
              </a:rPr>
              <a:t>hist(</a:t>
            </a:r>
            <a:r>
              <a:rPr lang="en-US" sz="1400" dirty="0" err="1">
                <a:latin typeface="Courier New"/>
                <a:cs typeface="Courier New"/>
              </a:rPr>
              <a:t>rnorm</a:t>
            </a:r>
            <a:r>
              <a:rPr lang="en-US" sz="1400" dirty="0">
                <a:latin typeface="Courier New"/>
                <a:cs typeface="Courier New"/>
              </a:rPr>
              <a:t>(50))</a:t>
            </a:r>
          </a:p>
          <a:p>
            <a:r>
              <a:rPr lang="en-US" sz="1400" dirty="0">
                <a:latin typeface="Courier New"/>
                <a:cs typeface="Courier New"/>
              </a:rPr>
              <a:t>hist(</a:t>
            </a:r>
            <a:r>
              <a:rPr lang="en-US" sz="1400" dirty="0" err="1">
                <a:latin typeface="Courier New"/>
                <a:cs typeface="Courier New"/>
              </a:rPr>
              <a:t>rnorm</a:t>
            </a:r>
            <a:r>
              <a:rPr lang="en-US" sz="1400" dirty="0">
                <a:latin typeface="Courier New"/>
                <a:cs typeface="Courier New"/>
              </a:rPr>
              <a:t>(50000))</a:t>
            </a:r>
          </a:p>
          <a:p>
            <a:r>
              <a:rPr lang="en-US" sz="1400" dirty="0">
                <a:latin typeface="Courier New"/>
                <a:cs typeface="Courier New"/>
              </a:rPr>
              <a:t>hist(</a:t>
            </a:r>
            <a:r>
              <a:rPr lang="en-US" sz="1400" dirty="0" err="1">
                <a:latin typeface="Courier New"/>
                <a:cs typeface="Courier New"/>
              </a:rPr>
              <a:t>rnorm</a:t>
            </a:r>
            <a:r>
              <a:rPr lang="en-US" sz="1400" dirty="0">
                <a:latin typeface="Courier New"/>
                <a:cs typeface="Courier New"/>
              </a:rPr>
              <a:t>(50000, 5, 1))</a:t>
            </a:r>
          </a:p>
        </p:txBody>
      </p:sp>
      <p:pic>
        <p:nvPicPr>
          <p:cNvPr id="3" name="Imagen 3" descr="Gráfico, Histograma&#10;&#10;Descripción generada automáticamente">
            <a:extLst>
              <a:ext uri="{FF2B5EF4-FFF2-40B4-BE49-F238E27FC236}">
                <a16:creationId xmlns:a16="http://schemas.microsoft.com/office/drawing/2014/main" id="{439AE041-1741-01EB-EF18-47528B89CB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2519" y="1980056"/>
            <a:ext cx="7189276" cy="4593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54162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2071670" y="222231"/>
            <a:ext cx="5334000" cy="563563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es-CL" sz="3200" dirty="0">
                <a:latin typeface="Arial" pitchFamily="34" charset="0"/>
                <a:cs typeface="Arial" pitchFamily="34" charset="0"/>
              </a:rPr>
              <a:t>Distribución Exponencial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066800"/>
            <a:ext cx="3429000" cy="381000"/>
          </a:xfrm>
        </p:spPr>
        <p:txBody>
          <a:bodyPr/>
          <a:lstStyle/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s-CL" sz="1800" dirty="0">
                <a:effectLst/>
                <a:latin typeface="Arial" pitchFamily="34" charset="0"/>
                <a:cs typeface="Arial" pitchFamily="34" charset="0"/>
              </a:rPr>
              <a:t>	</a:t>
            </a:r>
            <a:r>
              <a:rPr lang="es-ES" sz="1800" dirty="0">
                <a:effectLst/>
                <a:latin typeface="Arial" pitchFamily="34" charset="0"/>
                <a:cs typeface="Arial" pitchFamily="34" charset="0"/>
              </a:rPr>
              <a:t>F</a:t>
            </a:r>
            <a:r>
              <a:rPr lang="es-CL" sz="1800" dirty="0">
                <a:effectLst/>
                <a:latin typeface="Arial" pitchFamily="34" charset="0"/>
                <a:cs typeface="Arial" pitchFamily="34" charset="0"/>
              </a:rPr>
              <a:t>unción de densidad:</a:t>
            </a:r>
            <a:endParaRPr lang="es-CL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3252" name="3 CuadroTexto"/>
          <p:cNvSpPr txBox="1">
            <a:spLocks noChangeArrowheads="1"/>
          </p:cNvSpPr>
          <p:nvPr/>
        </p:nvSpPr>
        <p:spPr bwMode="auto">
          <a:xfrm>
            <a:off x="1981200" y="1524000"/>
            <a:ext cx="3962400" cy="523875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CL" sz="2800" dirty="0">
                <a:solidFill>
                  <a:schemeClr val="bg1"/>
                </a:solidFill>
                <a:latin typeface="Arial" charset="0"/>
                <a:cs typeface="Arial" charset="0"/>
              </a:rPr>
              <a:t>f(</a:t>
            </a:r>
            <a:r>
              <a:rPr lang="es-CL" sz="2800" i="1" dirty="0">
                <a:solidFill>
                  <a:schemeClr val="bg1"/>
                </a:solidFill>
                <a:latin typeface="Arial" charset="0"/>
                <a:cs typeface="Arial" charset="0"/>
              </a:rPr>
              <a:t>x</a:t>
            </a:r>
            <a:r>
              <a:rPr lang="es-CL" sz="2800" dirty="0">
                <a:solidFill>
                  <a:schemeClr val="bg1"/>
                </a:solidFill>
                <a:latin typeface="Arial" charset="0"/>
                <a:cs typeface="Arial" charset="0"/>
              </a:rPr>
              <a:t>) = </a:t>
            </a:r>
            <a:r>
              <a:rPr lang="el-GR" sz="2800" dirty="0">
                <a:solidFill>
                  <a:schemeClr val="bg1"/>
                </a:solidFill>
                <a:latin typeface="Arial" charset="0"/>
                <a:cs typeface="Arial" charset="0"/>
              </a:rPr>
              <a:t>α</a:t>
            </a:r>
            <a:r>
              <a:rPr lang="en-US" sz="2800" dirty="0">
                <a:solidFill>
                  <a:schemeClr val="bg1"/>
                </a:solidFill>
                <a:latin typeface="Arial" charset="0"/>
                <a:cs typeface="Arial" charset="0"/>
                <a:sym typeface="Symbol" pitchFamily="18" charset="2"/>
              </a:rPr>
              <a:t> e</a:t>
            </a:r>
            <a:r>
              <a:rPr lang="en-US" sz="2800" baseline="30000" dirty="0">
                <a:solidFill>
                  <a:schemeClr val="bg1"/>
                </a:solidFill>
                <a:latin typeface="Arial" charset="0"/>
                <a:cs typeface="Arial" charset="0"/>
                <a:sym typeface="Symbol" pitchFamily="18" charset="2"/>
              </a:rPr>
              <a:t>-</a:t>
            </a:r>
            <a:r>
              <a:rPr lang="el-GR" sz="2800" baseline="30000" dirty="0">
                <a:solidFill>
                  <a:schemeClr val="bg1"/>
                </a:solidFill>
                <a:latin typeface="Arial" charset="0"/>
                <a:cs typeface="Arial" charset="0"/>
              </a:rPr>
              <a:t>α</a:t>
            </a:r>
            <a:r>
              <a:rPr lang="en-US" sz="2800" i="1" baseline="30000" dirty="0">
                <a:solidFill>
                  <a:schemeClr val="bg1"/>
                </a:solidFill>
                <a:latin typeface="Arial" charset="0"/>
                <a:cs typeface="Arial" charset="0"/>
                <a:sym typeface="Symbol" pitchFamily="18" charset="2"/>
              </a:rPr>
              <a:t>x</a:t>
            </a:r>
            <a:r>
              <a:rPr lang="en-US" sz="2800" i="1" dirty="0">
                <a:solidFill>
                  <a:schemeClr val="bg1"/>
                </a:solidFill>
                <a:latin typeface="Arial" charset="0"/>
                <a:cs typeface="Arial" charset="0"/>
                <a:sym typeface="Symbol" pitchFamily="18" charset="2"/>
              </a:rPr>
              <a:t>, x </a:t>
            </a:r>
            <a:r>
              <a:rPr lang="en-US" sz="2800" dirty="0">
                <a:solidFill>
                  <a:schemeClr val="bg1"/>
                </a:solidFill>
                <a:latin typeface="Arial" charset="0"/>
                <a:cs typeface="Arial" charset="0"/>
                <a:sym typeface="Symbol" pitchFamily="18" charset="2"/>
              </a:rPr>
              <a:t>&gt;0,</a:t>
            </a:r>
            <a:r>
              <a:rPr lang="en-US" sz="2800" i="1" dirty="0">
                <a:solidFill>
                  <a:schemeClr val="bg1"/>
                </a:solidFill>
                <a:latin typeface="Arial" charset="0"/>
                <a:cs typeface="Arial" charset="0"/>
                <a:sym typeface="Symbol" pitchFamily="18" charset="2"/>
              </a:rPr>
              <a:t> </a:t>
            </a:r>
            <a:r>
              <a:rPr lang="el-GR" sz="2800" dirty="0">
                <a:solidFill>
                  <a:schemeClr val="bg1"/>
                </a:solidFill>
                <a:latin typeface="Arial" charset="0"/>
                <a:cs typeface="Arial" charset="0"/>
              </a:rPr>
              <a:t>α</a:t>
            </a:r>
            <a:r>
              <a:rPr lang="en-US" sz="2800" dirty="0">
                <a:solidFill>
                  <a:schemeClr val="bg1"/>
                </a:solidFill>
                <a:latin typeface="Arial" charset="0"/>
                <a:cs typeface="Arial" charset="0"/>
                <a:sym typeface="Symbol" pitchFamily="18" charset="2"/>
              </a:rPr>
              <a:t> &gt; 0</a:t>
            </a:r>
            <a:endParaRPr lang="es-ES" sz="2800" dirty="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  <p:sp>
        <p:nvSpPr>
          <p:cNvPr id="53253" name="4 Rectángulo"/>
          <p:cNvSpPr>
            <a:spLocks noChangeArrowheads="1"/>
          </p:cNvSpPr>
          <p:nvPr/>
        </p:nvSpPr>
        <p:spPr bwMode="auto">
          <a:xfrm>
            <a:off x="3200400" y="2819400"/>
            <a:ext cx="1487488" cy="646113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sz="2400" dirty="0">
                <a:solidFill>
                  <a:schemeClr val="bg1"/>
                </a:solidFill>
                <a:latin typeface="Arial" charset="0"/>
                <a:cs typeface="Arial" charset="0"/>
              </a:rPr>
              <a:t>1 − </a:t>
            </a:r>
            <a:r>
              <a:rPr lang="es-ES" sz="2400" i="1" dirty="0">
                <a:solidFill>
                  <a:schemeClr val="bg1"/>
                </a:solidFill>
                <a:latin typeface="Arial" charset="0"/>
                <a:cs typeface="Arial" charset="0"/>
              </a:rPr>
              <a:t>e</a:t>
            </a:r>
            <a:r>
              <a:rPr lang="es-ES" sz="2400" dirty="0">
                <a:solidFill>
                  <a:schemeClr val="bg1"/>
                </a:solidFill>
                <a:latin typeface="Arial" charset="0"/>
                <a:cs typeface="Arial" charset="0"/>
              </a:rPr>
              <a:t> </a:t>
            </a:r>
            <a:r>
              <a:rPr lang="es-ES" sz="2400" baseline="30000" dirty="0">
                <a:solidFill>
                  <a:schemeClr val="bg1"/>
                </a:solidFill>
                <a:latin typeface="Arial" charset="0"/>
                <a:cs typeface="Arial" charset="0"/>
              </a:rPr>
              <a:t>− </a:t>
            </a:r>
            <a:r>
              <a:rPr lang="es-ES" sz="3600" baseline="30000" dirty="0" err="1">
                <a:solidFill>
                  <a:schemeClr val="bg1"/>
                </a:solidFill>
                <a:latin typeface="Symbol" pitchFamily="18" charset="2"/>
              </a:rPr>
              <a:t>a</a:t>
            </a:r>
            <a:r>
              <a:rPr lang="es-ES" sz="3600" i="1" baseline="30000" dirty="0" err="1">
                <a:solidFill>
                  <a:schemeClr val="bg1"/>
                </a:solidFill>
              </a:rPr>
              <a:t>x</a:t>
            </a:r>
            <a:endParaRPr lang="es-ES" sz="3600" dirty="0">
              <a:solidFill>
                <a:schemeClr val="bg1"/>
              </a:solidFill>
            </a:endParaRPr>
          </a:p>
        </p:txBody>
      </p:sp>
      <p:sp>
        <p:nvSpPr>
          <p:cNvPr id="53254" name="5 CuadroTexto"/>
          <p:cNvSpPr txBox="1">
            <a:spLocks noChangeArrowheads="1"/>
          </p:cNvSpPr>
          <p:nvPr/>
        </p:nvSpPr>
        <p:spPr bwMode="auto">
          <a:xfrm>
            <a:off x="533400" y="2590800"/>
            <a:ext cx="2743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>
                <a:latin typeface="Arial" charset="0"/>
                <a:cs typeface="Arial" charset="0"/>
              </a:rPr>
              <a:t>Función de distribución:</a:t>
            </a:r>
          </a:p>
        </p:txBody>
      </p:sp>
      <p:sp>
        <p:nvSpPr>
          <p:cNvPr id="53255" name="6 CuadroTexto"/>
          <p:cNvSpPr txBox="1">
            <a:spLocks noChangeArrowheads="1"/>
          </p:cNvSpPr>
          <p:nvPr/>
        </p:nvSpPr>
        <p:spPr bwMode="auto">
          <a:xfrm>
            <a:off x="533400" y="3810000"/>
            <a:ext cx="2133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>
                <a:latin typeface="Arial" charset="0"/>
                <a:cs typeface="Arial" charset="0"/>
              </a:rPr>
              <a:t>Media:</a:t>
            </a:r>
          </a:p>
        </p:txBody>
      </p:sp>
      <p:sp>
        <p:nvSpPr>
          <p:cNvPr id="53256" name="7 Rectángulo"/>
          <p:cNvSpPr>
            <a:spLocks noChangeArrowheads="1"/>
          </p:cNvSpPr>
          <p:nvPr/>
        </p:nvSpPr>
        <p:spPr bwMode="auto">
          <a:xfrm>
            <a:off x="3657600" y="4114800"/>
            <a:ext cx="683200" cy="461665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sz="2400" dirty="0">
                <a:solidFill>
                  <a:schemeClr val="bg1"/>
                </a:solidFill>
              </a:rPr>
              <a:t>1/</a:t>
            </a:r>
            <a:r>
              <a:rPr lang="es-ES" sz="2400" dirty="0">
                <a:solidFill>
                  <a:schemeClr val="bg1"/>
                </a:solidFill>
                <a:latin typeface="Symbol" pitchFamily="18" charset="2"/>
              </a:rPr>
              <a:t>a</a:t>
            </a:r>
          </a:p>
        </p:txBody>
      </p:sp>
      <p:sp>
        <p:nvSpPr>
          <p:cNvPr id="53257" name="9 CuadroTexto"/>
          <p:cNvSpPr txBox="1">
            <a:spLocks noChangeArrowheads="1"/>
          </p:cNvSpPr>
          <p:nvPr/>
        </p:nvSpPr>
        <p:spPr bwMode="auto">
          <a:xfrm>
            <a:off x="533400" y="4953000"/>
            <a:ext cx="1219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>
                <a:latin typeface="Arial" charset="0"/>
                <a:cs typeface="Arial" charset="0"/>
              </a:rPr>
              <a:t>Varianza:</a:t>
            </a:r>
          </a:p>
        </p:txBody>
      </p:sp>
      <p:sp>
        <p:nvSpPr>
          <p:cNvPr id="53258" name="10 Rectángulo"/>
          <p:cNvSpPr>
            <a:spLocks noChangeArrowheads="1"/>
          </p:cNvSpPr>
          <p:nvPr/>
        </p:nvSpPr>
        <p:spPr bwMode="auto">
          <a:xfrm>
            <a:off x="3657600" y="5181600"/>
            <a:ext cx="779463" cy="461963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sz="2400" dirty="0">
                <a:solidFill>
                  <a:schemeClr val="bg1"/>
                </a:solidFill>
              </a:rPr>
              <a:t>1/</a:t>
            </a:r>
            <a:r>
              <a:rPr lang="es-ES" sz="2400" dirty="0">
                <a:solidFill>
                  <a:schemeClr val="bg1"/>
                </a:solidFill>
                <a:latin typeface="Symbol" pitchFamily="18" charset="2"/>
              </a:rPr>
              <a:t>a</a:t>
            </a:r>
            <a:r>
              <a:rPr lang="es-ES" sz="2400" baseline="30000" dirty="0">
                <a:solidFill>
                  <a:schemeClr val="bg1"/>
                </a:solidFill>
                <a:latin typeface="Symbol" pitchFamily="18" charset="2"/>
              </a:rPr>
              <a:t>2</a:t>
            </a:r>
          </a:p>
        </p:txBody>
      </p:sp>
      <p:sp>
        <p:nvSpPr>
          <p:cNvPr id="53259" name="11 CuadroTexto"/>
          <p:cNvSpPr txBox="1">
            <a:spLocks noChangeArrowheads="1"/>
          </p:cNvSpPr>
          <p:nvPr/>
        </p:nvSpPr>
        <p:spPr bwMode="auto">
          <a:xfrm>
            <a:off x="5181600" y="3048000"/>
            <a:ext cx="3581400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s-ES">
                <a:latin typeface="Arial" charset="0"/>
                <a:cs typeface="Arial" charset="0"/>
              </a:rPr>
              <a:t>Distribución de la longitud de los intervalos de variable continua que transcurren entre la ocurrencia de dos sucesos "raros”.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1 CuadroTexto"/>
          <p:cNvSpPr txBox="1">
            <a:spLocks noChangeArrowheads="1"/>
          </p:cNvSpPr>
          <p:nvPr/>
        </p:nvSpPr>
        <p:spPr bwMode="auto">
          <a:xfrm>
            <a:off x="304800" y="357166"/>
            <a:ext cx="262412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" sz="2400" dirty="0">
                <a:latin typeface="+mj-lt"/>
                <a:cs typeface="Arial" charset="0"/>
              </a:rPr>
              <a:t>Probabilidad???</a:t>
            </a:r>
          </a:p>
          <a:p>
            <a:r>
              <a:rPr lang="es-ES" sz="2400" dirty="0">
                <a:latin typeface="+mj-lt"/>
                <a:cs typeface="Arial" charset="0"/>
              </a:rPr>
              <a:t>raro, usual, generalmente…</a:t>
            </a:r>
          </a:p>
        </p:txBody>
      </p:sp>
      <p:sp>
        <p:nvSpPr>
          <p:cNvPr id="3" name="2 CuadroTexto"/>
          <p:cNvSpPr txBox="1">
            <a:spLocks noChangeArrowheads="1"/>
          </p:cNvSpPr>
          <p:nvPr/>
        </p:nvSpPr>
        <p:spPr bwMode="auto">
          <a:xfrm>
            <a:off x="2786050" y="142852"/>
            <a:ext cx="6143668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s-ES" sz="2400" dirty="0">
                <a:latin typeface="+mj-lt"/>
                <a:cs typeface="Arial" charset="0"/>
              </a:rPr>
              <a:t>Mide la frecuencia con la que se obtiene un resultado (o conjunto de resultados) al llevar a cabo un experimento aleatorio, del que se conocen todos los resultados posibles, bajo condiciones </a:t>
            </a:r>
            <a:r>
              <a:rPr lang="es-ES" sz="2400" i="1" dirty="0">
                <a:latin typeface="+mj-lt"/>
                <a:cs typeface="Arial" charset="0"/>
              </a:rPr>
              <a:t>suficientemente</a:t>
            </a:r>
            <a:r>
              <a:rPr lang="es-ES" sz="2400" dirty="0">
                <a:latin typeface="+mj-lt"/>
                <a:cs typeface="Arial" charset="0"/>
              </a:rPr>
              <a:t> estables.</a:t>
            </a:r>
          </a:p>
        </p:txBody>
      </p:sp>
      <p:sp>
        <p:nvSpPr>
          <p:cNvPr id="35844" name="3 CuadroTexto"/>
          <p:cNvSpPr txBox="1">
            <a:spLocks noChangeArrowheads="1"/>
          </p:cNvSpPr>
          <p:nvPr/>
        </p:nvSpPr>
        <p:spPr bwMode="auto">
          <a:xfrm>
            <a:off x="2814654" y="2657299"/>
            <a:ext cx="597218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s-ES" sz="2400" dirty="0">
                <a:latin typeface="+mj-lt"/>
                <a:cs typeface="Arial" charset="0"/>
              </a:rPr>
              <a:t>Función que asigna a cada suceso definido sobre la variable aleatoria la probabilidad de que dicho suceso ocurra.</a:t>
            </a:r>
          </a:p>
        </p:txBody>
      </p:sp>
      <p:sp>
        <p:nvSpPr>
          <p:cNvPr id="35845" name="4 CuadroTexto"/>
          <p:cNvSpPr txBox="1">
            <a:spLocks noChangeArrowheads="1"/>
          </p:cNvSpPr>
          <p:nvPr/>
        </p:nvSpPr>
        <p:spPr bwMode="auto">
          <a:xfrm>
            <a:off x="304800" y="2700173"/>
            <a:ext cx="240981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" sz="2400" dirty="0">
                <a:latin typeface="+mj-lt"/>
                <a:cs typeface="Arial" charset="0"/>
              </a:rPr>
              <a:t>Distribución de Probabilidades</a:t>
            </a:r>
          </a:p>
        </p:txBody>
      </p:sp>
      <p:sp>
        <p:nvSpPr>
          <p:cNvPr id="35846" name="5 CuadroTexto"/>
          <p:cNvSpPr txBox="1">
            <a:spLocks noChangeArrowheads="1"/>
          </p:cNvSpPr>
          <p:nvPr/>
        </p:nvSpPr>
        <p:spPr bwMode="auto">
          <a:xfrm>
            <a:off x="300022" y="4071942"/>
            <a:ext cx="2057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2400" dirty="0">
                <a:latin typeface="+mj-lt"/>
                <a:cs typeface="Arial" charset="0"/>
              </a:rPr>
              <a:t>Parámetro</a:t>
            </a:r>
          </a:p>
        </p:txBody>
      </p:sp>
      <p:sp>
        <p:nvSpPr>
          <p:cNvPr id="35847" name="6 CuadroTexto"/>
          <p:cNvSpPr txBox="1">
            <a:spLocks noChangeArrowheads="1"/>
          </p:cNvSpPr>
          <p:nvPr/>
        </p:nvSpPr>
        <p:spPr bwMode="auto">
          <a:xfrm>
            <a:off x="2814654" y="4071942"/>
            <a:ext cx="590075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s-ES" sz="2400" dirty="0">
                <a:latin typeface="+mj-lt"/>
                <a:cs typeface="Arial" charset="0"/>
              </a:rPr>
              <a:t>Valor representativo de una población. Designado comúnmente con letras griegas.</a:t>
            </a:r>
          </a:p>
        </p:txBody>
      </p:sp>
      <p:sp>
        <p:nvSpPr>
          <p:cNvPr id="35848" name="7 CuadroTexto"/>
          <p:cNvSpPr txBox="1">
            <a:spLocks noChangeArrowheads="1"/>
          </p:cNvSpPr>
          <p:nvPr/>
        </p:nvSpPr>
        <p:spPr bwMode="auto">
          <a:xfrm>
            <a:off x="304752" y="5467665"/>
            <a:ext cx="162404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" sz="2400" dirty="0">
                <a:latin typeface="+mj-lt"/>
                <a:cs typeface="Arial" charset="0"/>
              </a:rPr>
              <a:t>Estimador</a:t>
            </a:r>
          </a:p>
        </p:txBody>
      </p:sp>
      <p:sp>
        <p:nvSpPr>
          <p:cNvPr id="35849" name="8 CuadroTexto"/>
          <p:cNvSpPr txBox="1">
            <a:spLocks noChangeArrowheads="1"/>
          </p:cNvSpPr>
          <p:nvPr/>
        </p:nvSpPr>
        <p:spPr bwMode="auto">
          <a:xfrm>
            <a:off x="2786050" y="5443381"/>
            <a:ext cx="56388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s-ES" sz="2400" dirty="0">
                <a:latin typeface="+mj-lt"/>
                <a:cs typeface="Arial" charset="0"/>
              </a:rPr>
              <a:t>Estadístico (una función de la muestra) usado para estimar un parámetro desconocido de la población.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5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5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5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build="allAtOnce"/>
      <p:bldP spid="35844" grpId="0"/>
      <p:bldP spid="35847" grpId="0"/>
      <p:bldP spid="35849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98EC3BFB-FC6A-EA57-E4EF-BE59D526EC4C}"/>
              </a:ext>
            </a:extLst>
          </p:cNvPr>
          <p:cNvSpPr txBox="1"/>
          <p:nvPr/>
        </p:nvSpPr>
        <p:spPr>
          <a:xfrm>
            <a:off x="1999281" y="284782"/>
            <a:ext cx="5145437" cy="203132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 dirty="0">
                <a:latin typeface="Courier New"/>
                <a:cs typeface="Courier New"/>
              </a:rPr>
              <a:t>#Exponencial</a:t>
            </a:r>
          </a:p>
          <a:p>
            <a:r>
              <a:rPr lang="en-US" sz="1400" dirty="0">
                <a:latin typeface="Courier New"/>
                <a:cs typeface="Courier New"/>
              </a:rPr>
              <a:t>#rexp(N, rate )</a:t>
            </a:r>
          </a:p>
          <a:p>
            <a:r>
              <a:rPr lang="en-US" sz="1400" dirty="0">
                <a:latin typeface="Courier New"/>
                <a:cs typeface="Courier New"/>
              </a:rPr>
              <a:t># N= </a:t>
            </a:r>
            <a:r>
              <a:rPr lang="en-US" sz="1400" dirty="0" err="1">
                <a:latin typeface="Courier New"/>
                <a:cs typeface="Courier New"/>
              </a:rPr>
              <a:t>numero</a:t>
            </a:r>
            <a:r>
              <a:rPr lang="en-US" sz="1400" dirty="0">
                <a:latin typeface="Courier New"/>
                <a:cs typeface="Courier New"/>
              </a:rPr>
              <a:t> de </a:t>
            </a:r>
            <a:r>
              <a:rPr lang="en-US" sz="1400" dirty="0" err="1">
                <a:latin typeface="Courier New"/>
                <a:cs typeface="Courier New"/>
              </a:rPr>
              <a:t>observaciones</a:t>
            </a:r>
            <a:r>
              <a:rPr lang="en-US" sz="1400" dirty="0">
                <a:latin typeface="Courier New"/>
                <a:cs typeface="Courier New"/>
              </a:rPr>
              <a:t>, rate=</a:t>
            </a:r>
            <a:r>
              <a:rPr lang="en-US" sz="1400" dirty="0" err="1">
                <a:latin typeface="Courier New"/>
                <a:cs typeface="Courier New"/>
              </a:rPr>
              <a:t>representa</a:t>
            </a:r>
            <a:r>
              <a:rPr lang="en-US" sz="1400" dirty="0">
                <a:latin typeface="Courier New"/>
                <a:cs typeface="Courier New"/>
              </a:rPr>
              <a:t> la forma de la </a:t>
            </a:r>
            <a:r>
              <a:rPr lang="en-US" sz="1400" dirty="0" err="1">
                <a:latin typeface="Courier New"/>
                <a:cs typeface="Courier New"/>
              </a:rPr>
              <a:t>distribucion</a:t>
            </a:r>
          </a:p>
          <a:p>
            <a:r>
              <a:rPr lang="en-US" sz="1400" dirty="0" err="1">
                <a:latin typeface="Courier New"/>
                <a:cs typeface="Courier New"/>
              </a:rPr>
              <a:t>rexp</a:t>
            </a:r>
            <a:r>
              <a:rPr lang="en-US" sz="1400" dirty="0">
                <a:latin typeface="Courier New"/>
                <a:cs typeface="Courier New"/>
              </a:rPr>
              <a:t>(100, rate = 1)</a:t>
            </a:r>
          </a:p>
          <a:p>
            <a:r>
              <a:rPr lang="en-US" sz="1400" dirty="0">
                <a:latin typeface="Courier New"/>
                <a:cs typeface="Courier New"/>
              </a:rPr>
              <a:t>hist(</a:t>
            </a:r>
            <a:r>
              <a:rPr lang="en-US" sz="1400" dirty="0" err="1">
                <a:latin typeface="Courier New"/>
                <a:cs typeface="Courier New"/>
              </a:rPr>
              <a:t>rexp</a:t>
            </a:r>
            <a:r>
              <a:rPr lang="en-US" sz="1400" dirty="0">
                <a:latin typeface="Courier New"/>
                <a:cs typeface="Courier New"/>
              </a:rPr>
              <a:t>(100, rate = 1))</a:t>
            </a:r>
          </a:p>
          <a:p>
            <a:r>
              <a:rPr lang="en-US" sz="1400" dirty="0">
                <a:latin typeface="Courier New"/>
                <a:cs typeface="Courier New"/>
              </a:rPr>
              <a:t>hist(</a:t>
            </a:r>
            <a:r>
              <a:rPr lang="en-US" sz="1400" dirty="0" err="1">
                <a:latin typeface="Courier New"/>
                <a:cs typeface="Courier New"/>
              </a:rPr>
              <a:t>rexp</a:t>
            </a:r>
            <a:r>
              <a:rPr lang="en-US" sz="1400" dirty="0">
                <a:latin typeface="Courier New"/>
                <a:cs typeface="Courier New"/>
              </a:rPr>
              <a:t>(100, rate = 3))</a:t>
            </a:r>
          </a:p>
          <a:p>
            <a:r>
              <a:rPr lang="en-US" sz="1400" dirty="0">
                <a:latin typeface="Courier New"/>
                <a:cs typeface="Courier New"/>
              </a:rPr>
              <a:t>exp &lt;- </a:t>
            </a:r>
            <a:r>
              <a:rPr lang="en-US" sz="1400" dirty="0" err="1">
                <a:latin typeface="Courier New"/>
                <a:cs typeface="Courier New"/>
              </a:rPr>
              <a:t>rexp</a:t>
            </a:r>
            <a:r>
              <a:rPr lang="en-US" sz="1400" dirty="0">
                <a:latin typeface="Courier New"/>
                <a:cs typeface="Courier New"/>
              </a:rPr>
              <a:t>(1000, rate = 1)</a:t>
            </a:r>
          </a:p>
          <a:p>
            <a:r>
              <a:rPr lang="en-US" sz="1400" dirty="0">
                <a:latin typeface="Courier New"/>
                <a:cs typeface="Courier New"/>
              </a:rPr>
              <a:t>hist(exp, breaks = 50, main = "")</a:t>
            </a:r>
          </a:p>
        </p:txBody>
      </p:sp>
      <p:pic>
        <p:nvPicPr>
          <p:cNvPr id="3" name="Imagen 3" descr="Gráfico, Histograma&#10;&#10;Descripción generada automáticamente">
            <a:extLst>
              <a:ext uri="{FF2B5EF4-FFF2-40B4-BE49-F238E27FC236}">
                <a16:creationId xmlns:a16="http://schemas.microsoft.com/office/drawing/2014/main" id="{E3E0B207-EB34-675E-76FA-414D777A8A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2485" y="2406259"/>
            <a:ext cx="6569344" cy="4205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56571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2" name="Object 5"/>
          <p:cNvGraphicFramePr>
            <a:graphicFrameLocks noGrp="1" noChangeAspect="1"/>
          </p:cNvGraphicFramePr>
          <p:nvPr>
            <p:ph idx="4294967295"/>
          </p:nvPr>
        </p:nvGraphicFramePr>
        <p:xfrm>
          <a:off x="457200" y="533400"/>
          <a:ext cx="8686800" cy="579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Graph" r:id="rId2" imgW="5486400" imgH="3657600" progId="">
                  <p:embed/>
                </p:oleObj>
              </mc:Choice>
              <mc:Fallback>
                <p:oleObj name="Graph" r:id="rId2" imgW="5486400" imgH="3657600" progId="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533400"/>
                        <a:ext cx="8686800" cy="579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4" name="Rectangle 4"/>
          <p:cNvSpPr>
            <a:spLocks noGrp="1" noRot="1" noChangeArrowheads="1"/>
          </p:cNvSpPr>
          <p:nvPr>
            <p:ph type="title" sz="quarter"/>
          </p:nvPr>
        </p:nvSpPr>
        <p:spPr>
          <a:xfrm>
            <a:off x="457200" y="228600"/>
            <a:ext cx="8229600" cy="563563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s-CL" sz="4000" dirty="0"/>
              <a:t>Muestras Exponenciales</a:t>
            </a:r>
          </a:p>
        </p:txBody>
      </p:sp>
      <p:graphicFrame>
        <p:nvGraphicFramePr>
          <p:cNvPr id="11266" name="Object 5"/>
          <p:cNvGraphicFramePr>
            <a:graphicFrameLocks noGrp="1" noChangeAspect="1"/>
          </p:cNvGraphicFramePr>
          <p:nvPr>
            <p:ph sz="quarter" idx="1"/>
          </p:nvPr>
        </p:nvGraphicFramePr>
        <p:xfrm>
          <a:off x="533400" y="1066800"/>
          <a:ext cx="3771900" cy="2514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Graph" r:id="rId2" imgW="5486400" imgH="3657600" progId="">
                  <p:embed/>
                </p:oleObj>
              </mc:Choice>
              <mc:Fallback>
                <p:oleObj name="Graph" r:id="rId2" imgW="5486400" imgH="3657600" progId="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066800"/>
                        <a:ext cx="3771900" cy="2514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7" name="Object 6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4648200" y="1066800"/>
          <a:ext cx="3657600" cy="243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Graph" r:id="rId4" imgW="5486400" imgH="3657600" progId="">
                  <p:embed/>
                </p:oleObj>
              </mc:Choice>
              <mc:Fallback>
                <p:oleObj name="Graph" r:id="rId4" imgW="5486400" imgH="3657600" progId="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1066800"/>
                        <a:ext cx="3657600" cy="2438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ct 7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533400" y="4038600"/>
          <a:ext cx="3771900" cy="2514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Graph" r:id="rId6" imgW="5486400" imgH="3657600" progId="">
                  <p:embed/>
                </p:oleObj>
              </mc:Choice>
              <mc:Fallback>
                <p:oleObj name="Graph" r:id="rId6" imgW="5486400" imgH="3657600" progId="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038600"/>
                        <a:ext cx="3771900" cy="2514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8"/>
          <p:cNvGraphicFramePr>
            <a:graphicFrameLocks noGrp="1" noChangeAspect="1"/>
          </p:cNvGraphicFramePr>
          <p:nvPr>
            <p:ph sz="quarter" idx="4"/>
          </p:nvPr>
        </p:nvGraphicFramePr>
        <p:xfrm>
          <a:off x="4648200" y="4038600"/>
          <a:ext cx="3657600" cy="243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Graph" r:id="rId8" imgW="5486400" imgH="3657600" progId="">
                  <p:embed/>
                </p:oleObj>
              </mc:Choice>
              <mc:Fallback>
                <p:oleObj name="Graph" r:id="rId8" imgW="5486400" imgH="3657600" progId="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4038600"/>
                        <a:ext cx="3657600" cy="2438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1" name="Text Box 9"/>
          <p:cNvSpPr txBox="1">
            <a:spLocks noChangeArrowheads="1"/>
          </p:cNvSpPr>
          <p:nvPr/>
        </p:nvSpPr>
        <p:spPr bwMode="auto">
          <a:xfrm>
            <a:off x="1662113" y="682625"/>
            <a:ext cx="98901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CL" sz="2800" dirty="0">
                <a:sym typeface="Symbol" pitchFamily="18" charset="2"/>
              </a:rPr>
              <a:t> = 1</a:t>
            </a:r>
          </a:p>
        </p:txBody>
      </p:sp>
      <p:sp>
        <p:nvSpPr>
          <p:cNvPr id="11272" name="Text Box 10"/>
          <p:cNvSpPr txBox="1">
            <a:spLocks noChangeArrowheads="1"/>
          </p:cNvSpPr>
          <p:nvPr/>
        </p:nvSpPr>
        <p:spPr bwMode="auto">
          <a:xfrm>
            <a:off x="1828800" y="3581400"/>
            <a:ext cx="1066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CL" sz="2800">
                <a:sym typeface="Symbol" pitchFamily="18" charset="2"/>
              </a:rPr>
              <a:t> =10</a:t>
            </a:r>
          </a:p>
        </p:txBody>
      </p:sp>
      <p:sp>
        <p:nvSpPr>
          <p:cNvPr id="11273" name="Text Box 11"/>
          <p:cNvSpPr txBox="1">
            <a:spLocks noChangeArrowheads="1"/>
          </p:cNvSpPr>
          <p:nvPr/>
        </p:nvSpPr>
        <p:spPr bwMode="auto">
          <a:xfrm>
            <a:off x="6249988" y="690563"/>
            <a:ext cx="874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CL" sz="2400">
                <a:sym typeface="Symbol" pitchFamily="18" charset="2"/>
              </a:rPr>
              <a:t> = 5</a:t>
            </a:r>
          </a:p>
        </p:txBody>
      </p:sp>
      <p:sp>
        <p:nvSpPr>
          <p:cNvPr id="11274" name="Text Box 12"/>
          <p:cNvSpPr txBox="1">
            <a:spLocks noChangeArrowheads="1"/>
          </p:cNvSpPr>
          <p:nvPr/>
        </p:nvSpPr>
        <p:spPr bwMode="auto">
          <a:xfrm>
            <a:off x="6232525" y="3654425"/>
            <a:ext cx="11557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CL" sz="2800">
                <a:sym typeface="Symbol" pitchFamily="18" charset="2"/>
              </a:rPr>
              <a:t> = 15</a:t>
            </a:r>
          </a:p>
        </p:txBody>
      </p:sp>
    </p:spTree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6 CuadroTexto"/>
          <p:cNvSpPr txBox="1">
            <a:spLocks noChangeArrowheads="1"/>
          </p:cNvSpPr>
          <p:nvPr/>
        </p:nvSpPr>
        <p:spPr bwMode="auto">
          <a:xfrm>
            <a:off x="2895600" y="304800"/>
            <a:ext cx="6248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3200">
                <a:latin typeface="Arial" charset="0"/>
                <a:cs typeface="Arial" charset="0"/>
              </a:rPr>
              <a:t>Distribución Ji</a:t>
            </a:r>
            <a:r>
              <a:rPr lang="es-ES" sz="3200" baseline="30000">
                <a:latin typeface="Arial" charset="0"/>
                <a:cs typeface="Arial" charset="0"/>
              </a:rPr>
              <a:t>2</a:t>
            </a:r>
            <a:r>
              <a:rPr lang="es-ES" sz="3200">
                <a:latin typeface="Arial" charset="0"/>
                <a:cs typeface="Arial" charset="0"/>
              </a:rPr>
              <a:t> (</a:t>
            </a:r>
            <a:r>
              <a:rPr lang="es-ES" sz="3200">
                <a:latin typeface="Symbol" pitchFamily="18" charset="2"/>
                <a:cs typeface="Arial" charset="0"/>
              </a:rPr>
              <a:t>c</a:t>
            </a:r>
            <a:r>
              <a:rPr lang="es-ES" sz="3200" baseline="30000">
                <a:latin typeface="Symbol" pitchFamily="18" charset="2"/>
                <a:cs typeface="Arial" charset="0"/>
              </a:rPr>
              <a:t>2</a:t>
            </a:r>
            <a:r>
              <a:rPr lang="es-ES" sz="3200">
                <a:latin typeface="Symbol" pitchFamily="18" charset="2"/>
                <a:cs typeface="Arial" charset="0"/>
              </a:rPr>
              <a:t>)</a:t>
            </a:r>
            <a:endParaRPr lang="es-ES" sz="3200" baseline="30000">
              <a:latin typeface="Symbol" pitchFamily="18" charset="2"/>
              <a:cs typeface="Arial" charset="0"/>
            </a:endParaRPr>
          </a:p>
        </p:txBody>
      </p:sp>
      <p:sp>
        <p:nvSpPr>
          <p:cNvPr id="54275" name="7 Rectángulo"/>
          <p:cNvSpPr>
            <a:spLocks noChangeArrowheads="1"/>
          </p:cNvSpPr>
          <p:nvPr/>
        </p:nvSpPr>
        <p:spPr bwMode="auto">
          <a:xfrm>
            <a:off x="914400" y="914400"/>
            <a:ext cx="7620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>
                <a:latin typeface="Arial" charset="0"/>
                <a:cs typeface="Arial" charset="0"/>
              </a:rPr>
              <a:t>La distribución χ² tiene muchas aplicaciones en inferencia estadística.</a:t>
            </a:r>
          </a:p>
        </p:txBody>
      </p:sp>
      <p:pic>
        <p:nvPicPr>
          <p:cNvPr id="54276" name="Picture 2" descr="\frac{(1/2)^{k/2}}{\Gamma(k/2)} x^{k/2 - 1} e^{-x/2}\,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200" y="1752600"/>
            <a:ext cx="2922588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4277" name="9 CuadroTexto"/>
          <p:cNvSpPr txBox="1">
            <a:spLocks noChangeArrowheads="1"/>
          </p:cNvSpPr>
          <p:nvPr/>
        </p:nvSpPr>
        <p:spPr bwMode="auto">
          <a:xfrm>
            <a:off x="381000" y="1371600"/>
            <a:ext cx="2438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>
                <a:latin typeface="Arial" charset="0"/>
                <a:cs typeface="Arial" charset="0"/>
              </a:rPr>
              <a:t>Función de densidad:</a:t>
            </a:r>
          </a:p>
        </p:txBody>
      </p:sp>
      <p:sp>
        <p:nvSpPr>
          <p:cNvPr id="54278" name="10 CuadroTexto"/>
          <p:cNvSpPr txBox="1">
            <a:spLocks noChangeArrowheads="1"/>
          </p:cNvSpPr>
          <p:nvPr/>
        </p:nvSpPr>
        <p:spPr bwMode="auto">
          <a:xfrm>
            <a:off x="5105400" y="1600200"/>
            <a:ext cx="2743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>
                <a:latin typeface="Symbol" pitchFamily="18" charset="2"/>
              </a:rPr>
              <a:t>G: </a:t>
            </a:r>
            <a:r>
              <a:rPr lang="es-ES" sz="1400">
                <a:latin typeface="Arial" charset="0"/>
                <a:cs typeface="Arial" charset="0"/>
              </a:rPr>
              <a:t>Función gamma incompleta</a:t>
            </a:r>
          </a:p>
        </p:txBody>
      </p:sp>
      <p:pic>
        <p:nvPicPr>
          <p:cNvPr id="54279" name="Picture 13" descr=" \Gamma(a,x) = \int_x^{\infty} t^{a-1}\,e^{-t}\,dt .\,\!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29200" y="1981200"/>
            <a:ext cx="274637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4280" name="12 CuadroTexto"/>
          <p:cNvSpPr txBox="1">
            <a:spLocks noChangeArrowheads="1"/>
          </p:cNvSpPr>
          <p:nvPr/>
        </p:nvSpPr>
        <p:spPr bwMode="auto">
          <a:xfrm>
            <a:off x="381000" y="2895600"/>
            <a:ext cx="2971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>
                <a:latin typeface="Arial" charset="0"/>
                <a:cs typeface="Arial" charset="0"/>
              </a:rPr>
              <a:t>Función de distribución:</a:t>
            </a:r>
          </a:p>
        </p:txBody>
      </p:sp>
      <p:sp>
        <p:nvSpPr>
          <p:cNvPr id="54281" name="13 CuadroTexto"/>
          <p:cNvSpPr txBox="1">
            <a:spLocks noChangeArrowheads="1"/>
          </p:cNvSpPr>
          <p:nvPr/>
        </p:nvSpPr>
        <p:spPr bwMode="auto">
          <a:xfrm>
            <a:off x="3352800" y="5029200"/>
            <a:ext cx="344488" cy="461963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sz="2400" i="1" dirty="0">
                <a:solidFill>
                  <a:schemeClr val="bg1"/>
                </a:solidFill>
              </a:rPr>
              <a:t>k</a:t>
            </a:r>
          </a:p>
        </p:txBody>
      </p:sp>
      <p:pic>
        <p:nvPicPr>
          <p:cNvPr id="54282" name="Picture 4" descr="\frac{\gamma(k/2,x/2)}{\Gamma(k/2)}\,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00200" y="3276600"/>
            <a:ext cx="2209800" cy="1093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4283" name="15 CuadroTexto"/>
          <p:cNvSpPr txBox="1">
            <a:spLocks noChangeArrowheads="1"/>
          </p:cNvSpPr>
          <p:nvPr/>
        </p:nvSpPr>
        <p:spPr bwMode="auto">
          <a:xfrm>
            <a:off x="381000" y="4572000"/>
            <a:ext cx="1600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>
                <a:latin typeface="Arial" charset="0"/>
                <a:cs typeface="Arial" charset="0"/>
              </a:rPr>
              <a:t>Media:</a:t>
            </a:r>
          </a:p>
        </p:txBody>
      </p:sp>
      <p:sp>
        <p:nvSpPr>
          <p:cNvPr id="54284" name="16 CuadroTexto"/>
          <p:cNvSpPr txBox="1">
            <a:spLocks noChangeArrowheads="1"/>
          </p:cNvSpPr>
          <p:nvPr/>
        </p:nvSpPr>
        <p:spPr bwMode="auto">
          <a:xfrm>
            <a:off x="381000" y="5715000"/>
            <a:ext cx="1143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>
                <a:latin typeface="Arial" charset="0"/>
                <a:cs typeface="Arial" charset="0"/>
              </a:rPr>
              <a:t>Varianza:</a:t>
            </a:r>
          </a:p>
        </p:txBody>
      </p:sp>
      <p:sp>
        <p:nvSpPr>
          <p:cNvPr id="54285" name="17 CuadroTexto"/>
          <p:cNvSpPr txBox="1">
            <a:spLocks noChangeArrowheads="1"/>
          </p:cNvSpPr>
          <p:nvPr/>
        </p:nvSpPr>
        <p:spPr bwMode="auto">
          <a:xfrm>
            <a:off x="3352800" y="5943600"/>
            <a:ext cx="508473" cy="461665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sz="2400" i="1" dirty="0">
                <a:solidFill>
                  <a:schemeClr val="bg1"/>
                </a:solidFill>
              </a:rPr>
              <a:t>2k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298" name="Picture 2" descr="Archivo:Chi-square distributionPDF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8839200" cy="662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93A2FCE5-6EA2-0090-DCA9-C04DAB514869}"/>
              </a:ext>
            </a:extLst>
          </p:cNvPr>
          <p:cNvSpPr txBox="1"/>
          <p:nvPr/>
        </p:nvSpPr>
        <p:spPr>
          <a:xfrm>
            <a:off x="2576593" y="382614"/>
            <a:ext cx="4354054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S" dirty="0">
                <a:solidFill>
                  <a:schemeClr val="bg1"/>
                </a:solidFill>
              </a:rPr>
              <a:t>k = parámetros de no centralidad</a:t>
            </a:r>
          </a:p>
        </p:txBody>
      </p:sp>
    </p:spTree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E94ED216-2105-963E-3B1A-1277E1B25F6A}"/>
              </a:ext>
            </a:extLst>
          </p:cNvPr>
          <p:cNvSpPr txBox="1"/>
          <p:nvPr/>
        </p:nvSpPr>
        <p:spPr>
          <a:xfrm>
            <a:off x="817537" y="294468"/>
            <a:ext cx="7712343" cy="203132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 dirty="0">
                <a:latin typeface="Courier New"/>
                <a:cs typeface="Courier New"/>
              </a:rPr>
              <a:t>#Ji2 </a:t>
            </a:r>
          </a:p>
          <a:p>
            <a:r>
              <a:rPr lang="en-US" sz="1400" dirty="0">
                <a:latin typeface="Courier New"/>
                <a:cs typeface="Courier New"/>
              </a:rPr>
              <a:t>#rchisq(n, </a:t>
            </a:r>
            <a:r>
              <a:rPr lang="en-US" sz="1400" dirty="0" err="1">
                <a:latin typeface="Courier New"/>
                <a:cs typeface="Courier New"/>
              </a:rPr>
              <a:t>df</a:t>
            </a:r>
            <a:r>
              <a:rPr lang="en-US" sz="1400" dirty="0">
                <a:latin typeface="Courier New"/>
                <a:cs typeface="Courier New"/>
              </a:rPr>
              <a:t>, </a:t>
            </a:r>
            <a:r>
              <a:rPr lang="en-US" sz="1400" dirty="0" err="1">
                <a:latin typeface="Courier New"/>
                <a:cs typeface="Courier New"/>
              </a:rPr>
              <a:t>ncp</a:t>
            </a:r>
            <a:r>
              <a:rPr lang="en-US" sz="1400" dirty="0">
                <a:latin typeface="Courier New"/>
                <a:cs typeface="Courier New"/>
              </a:rPr>
              <a:t> = 0)</a:t>
            </a:r>
          </a:p>
          <a:p>
            <a:r>
              <a:rPr lang="en-US" sz="1400" dirty="0">
                <a:latin typeface="Courier New"/>
                <a:cs typeface="Courier New"/>
              </a:rPr>
              <a:t># n = </a:t>
            </a:r>
            <a:r>
              <a:rPr lang="en-US" sz="1400" dirty="0" err="1">
                <a:latin typeface="Courier New"/>
                <a:cs typeface="Courier New"/>
              </a:rPr>
              <a:t>numero</a:t>
            </a:r>
            <a:r>
              <a:rPr lang="en-US" sz="1400" dirty="0">
                <a:latin typeface="Courier New"/>
                <a:cs typeface="Courier New"/>
              </a:rPr>
              <a:t> de </a:t>
            </a:r>
            <a:r>
              <a:rPr lang="en-US" sz="1400" dirty="0" err="1">
                <a:latin typeface="Courier New"/>
                <a:cs typeface="Courier New"/>
              </a:rPr>
              <a:t>observaciones</a:t>
            </a:r>
            <a:r>
              <a:rPr lang="en-US" sz="1400" dirty="0">
                <a:latin typeface="Courier New"/>
                <a:cs typeface="Courier New"/>
              </a:rPr>
              <a:t>, </a:t>
            </a:r>
            <a:r>
              <a:rPr lang="en-US" sz="1400" dirty="0" err="1">
                <a:latin typeface="Courier New"/>
                <a:cs typeface="Courier New"/>
              </a:rPr>
              <a:t>df</a:t>
            </a:r>
            <a:r>
              <a:rPr lang="en-US" sz="1400" dirty="0">
                <a:latin typeface="Courier New"/>
                <a:cs typeface="Courier New"/>
              </a:rPr>
              <a:t>= </a:t>
            </a:r>
            <a:r>
              <a:rPr lang="en-US" sz="1400" dirty="0" err="1">
                <a:latin typeface="Courier New"/>
                <a:cs typeface="Courier New"/>
              </a:rPr>
              <a:t>grados</a:t>
            </a:r>
            <a:r>
              <a:rPr lang="en-US" sz="1400" dirty="0">
                <a:latin typeface="Courier New"/>
                <a:cs typeface="Courier New"/>
              </a:rPr>
              <a:t> de </a:t>
            </a:r>
            <a:r>
              <a:rPr lang="en-US" sz="1400" dirty="0" err="1">
                <a:latin typeface="Courier New"/>
                <a:cs typeface="Courier New"/>
              </a:rPr>
              <a:t>libertad</a:t>
            </a:r>
            <a:r>
              <a:rPr lang="en-US" sz="1400" dirty="0">
                <a:latin typeface="Courier New"/>
                <a:cs typeface="Courier New"/>
              </a:rPr>
              <a:t>, </a:t>
            </a:r>
            <a:r>
              <a:rPr lang="en-US" sz="1400" dirty="0" err="1">
                <a:latin typeface="Courier New"/>
                <a:cs typeface="Courier New"/>
              </a:rPr>
              <a:t>ncp</a:t>
            </a:r>
            <a:r>
              <a:rPr lang="en-US" sz="1400" dirty="0">
                <a:latin typeface="Courier New"/>
                <a:cs typeface="Courier New"/>
              </a:rPr>
              <a:t>=non-centrality parameter (se </a:t>
            </a:r>
            <a:r>
              <a:rPr lang="en-US" sz="1400" dirty="0" err="1">
                <a:latin typeface="Courier New"/>
                <a:cs typeface="Courier New"/>
              </a:rPr>
              <a:t>asocia</a:t>
            </a:r>
            <a:r>
              <a:rPr lang="en-US" sz="1400" dirty="0">
                <a:latin typeface="Courier New"/>
                <a:cs typeface="Courier New"/>
              </a:rPr>
              <a:t> a la media)</a:t>
            </a:r>
          </a:p>
          <a:p>
            <a:r>
              <a:rPr lang="en-US" sz="1400" dirty="0" err="1">
                <a:latin typeface="Courier New"/>
                <a:cs typeface="Courier New"/>
              </a:rPr>
              <a:t>rchisq</a:t>
            </a:r>
            <a:r>
              <a:rPr lang="en-US" sz="1400" dirty="0">
                <a:latin typeface="Courier New"/>
                <a:cs typeface="Courier New"/>
              </a:rPr>
              <a:t>(50000, </a:t>
            </a:r>
            <a:r>
              <a:rPr lang="en-US" sz="1400" dirty="0" err="1">
                <a:latin typeface="Courier New"/>
                <a:cs typeface="Courier New"/>
              </a:rPr>
              <a:t>df</a:t>
            </a:r>
            <a:r>
              <a:rPr lang="en-US" sz="1400" dirty="0">
                <a:latin typeface="Courier New"/>
                <a:cs typeface="Courier New"/>
              </a:rPr>
              <a:t> = 5)</a:t>
            </a:r>
          </a:p>
          <a:p>
            <a:r>
              <a:rPr lang="en-US" sz="1400" dirty="0">
                <a:latin typeface="Courier New"/>
                <a:cs typeface="Courier New"/>
              </a:rPr>
              <a:t>x &lt;- </a:t>
            </a:r>
            <a:r>
              <a:rPr lang="en-US" sz="1400" dirty="0" err="1">
                <a:latin typeface="Courier New"/>
                <a:cs typeface="Courier New"/>
              </a:rPr>
              <a:t>rchisq</a:t>
            </a:r>
            <a:r>
              <a:rPr lang="en-US" sz="1400" dirty="0">
                <a:latin typeface="Courier New"/>
                <a:cs typeface="Courier New"/>
              </a:rPr>
              <a:t>(50000, </a:t>
            </a:r>
            <a:r>
              <a:rPr lang="en-US" sz="1400" dirty="0" err="1">
                <a:latin typeface="Courier New"/>
                <a:cs typeface="Courier New"/>
              </a:rPr>
              <a:t>df</a:t>
            </a:r>
            <a:r>
              <a:rPr lang="en-US" sz="1400" dirty="0">
                <a:latin typeface="Courier New"/>
                <a:cs typeface="Courier New"/>
              </a:rPr>
              <a:t> = 5)</a:t>
            </a:r>
          </a:p>
          <a:p>
            <a:r>
              <a:rPr lang="en-US" sz="1400" dirty="0">
                <a:latin typeface="Courier New"/>
                <a:cs typeface="Courier New"/>
              </a:rPr>
              <a:t>hist(x, </a:t>
            </a:r>
            <a:r>
              <a:rPr lang="en-US" sz="1400" dirty="0" err="1">
                <a:latin typeface="Courier New"/>
                <a:cs typeface="Courier New"/>
              </a:rPr>
              <a:t>freq</a:t>
            </a:r>
            <a:r>
              <a:rPr lang="en-US" sz="1400" dirty="0">
                <a:latin typeface="Courier New"/>
                <a:cs typeface="Courier New"/>
              </a:rPr>
              <a:t> = FALSE, </a:t>
            </a:r>
            <a:r>
              <a:rPr lang="en-US" sz="1400" dirty="0" err="1">
                <a:latin typeface="Courier New"/>
                <a:cs typeface="Courier New"/>
              </a:rPr>
              <a:t>xlim</a:t>
            </a:r>
            <a:r>
              <a:rPr lang="en-US" sz="1400" dirty="0">
                <a:latin typeface="Courier New"/>
                <a:cs typeface="Courier New"/>
              </a:rPr>
              <a:t> = c(0,16), </a:t>
            </a:r>
            <a:r>
              <a:rPr lang="en-US" sz="1400" dirty="0" err="1">
                <a:latin typeface="Courier New"/>
                <a:cs typeface="Courier New"/>
              </a:rPr>
              <a:t>ylim</a:t>
            </a:r>
            <a:r>
              <a:rPr lang="en-US" sz="1400" dirty="0">
                <a:latin typeface="Courier New"/>
                <a:cs typeface="Courier New"/>
              </a:rPr>
              <a:t> = c(0,0.2))</a:t>
            </a:r>
          </a:p>
          <a:p>
            <a:r>
              <a:rPr lang="en-US" sz="1400" dirty="0">
                <a:latin typeface="Courier New"/>
                <a:cs typeface="Courier New"/>
              </a:rPr>
              <a:t>curve(</a:t>
            </a:r>
            <a:r>
              <a:rPr lang="en-US" sz="1400" dirty="0" err="1">
                <a:latin typeface="Courier New"/>
                <a:cs typeface="Courier New"/>
              </a:rPr>
              <a:t>dchisq</a:t>
            </a:r>
            <a:r>
              <a:rPr lang="en-US" sz="1400" dirty="0">
                <a:latin typeface="Courier New"/>
                <a:cs typeface="Courier New"/>
              </a:rPr>
              <a:t>(x, </a:t>
            </a:r>
            <a:r>
              <a:rPr lang="en-US" sz="1400" dirty="0" err="1">
                <a:latin typeface="Courier New"/>
                <a:cs typeface="Courier New"/>
              </a:rPr>
              <a:t>df</a:t>
            </a:r>
            <a:r>
              <a:rPr lang="en-US" sz="1400" dirty="0">
                <a:latin typeface="Courier New"/>
                <a:cs typeface="Courier New"/>
              </a:rPr>
              <a:t> = 5), from = 0, to = 15, n = 5000, col= 'red', </a:t>
            </a:r>
            <a:r>
              <a:rPr lang="en-US" sz="1400" dirty="0" err="1">
                <a:latin typeface="Courier New"/>
                <a:cs typeface="Courier New"/>
              </a:rPr>
              <a:t>lwd</a:t>
            </a:r>
            <a:r>
              <a:rPr lang="en-US" sz="1400" dirty="0">
                <a:latin typeface="Courier New"/>
                <a:cs typeface="Courier New"/>
              </a:rPr>
              <a:t>=2, add = T)</a:t>
            </a:r>
          </a:p>
        </p:txBody>
      </p:sp>
      <p:pic>
        <p:nvPicPr>
          <p:cNvPr id="3" name="Imagen 3" descr="Gráfico, Histograma&#10;&#10;Descripción generada automáticamente">
            <a:extLst>
              <a:ext uri="{FF2B5EF4-FFF2-40B4-BE49-F238E27FC236}">
                <a16:creationId xmlns:a16="http://schemas.microsoft.com/office/drawing/2014/main" id="{78F2CFE1-13EE-8AD9-E332-94E238E417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4959" y="2551556"/>
            <a:ext cx="6327183" cy="4050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187336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0" y="304800"/>
            <a:ext cx="6248400" cy="944563"/>
          </a:xfrm>
        </p:spPr>
        <p:txBody>
          <a:bodyPr/>
          <a:lstStyle/>
          <a:p>
            <a:pPr eaLnBrk="1" hangingPunct="1">
              <a:defRPr/>
            </a:pPr>
            <a:r>
              <a:rPr lang="es-CL" dirty="0"/>
              <a:t>Otras Distribuciones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1295400"/>
            <a:ext cx="8382000" cy="2895600"/>
          </a:xfrm>
          <a:noFill/>
        </p:spPr>
        <p:txBody>
          <a:bodyPr>
            <a:normAutofit lnSpcReduction="10000"/>
          </a:bodyPr>
          <a:lstStyle/>
          <a:p>
            <a:pPr algn="just" eaLnBrk="1" hangingPunct="1">
              <a:buFont typeface="Wingdings" pitchFamily="2" charset="2"/>
              <a:buNone/>
            </a:pPr>
            <a:r>
              <a:rPr lang="es-CL" sz="2800">
                <a:effectLst/>
              </a:rPr>
              <a:t>	</a:t>
            </a:r>
            <a:r>
              <a:rPr lang="es-CL">
                <a:effectLst/>
              </a:rPr>
              <a:t>Gamma, Weibull, Geométrica, Hipergeométrica, t de Student, Beta, F, Cauchy, Poisson inflada de ceros, Poisson truncada, Binomial negativa inflada de ceros, Binomial negativa truncada, Triangular…</a:t>
            </a:r>
          </a:p>
          <a:p>
            <a:pPr eaLnBrk="1" hangingPunct="1"/>
            <a:endParaRPr lang="es-CL" sz="2800">
              <a:effectLst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8" name="Picture 4" descr="http://www.statisticool.com/probdistsmal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57356" y="0"/>
            <a:ext cx="5214974" cy="685906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es-CL" sz="3200" dirty="0">
                <a:latin typeface="Arial" pitchFamily="34" charset="0"/>
                <a:cs typeface="Arial" pitchFamily="34" charset="0"/>
              </a:rPr>
              <a:t>Distribución Uniforme Discreta</a:t>
            </a:r>
          </a:p>
        </p:txBody>
      </p:sp>
      <p:graphicFrame>
        <p:nvGraphicFramePr>
          <p:cNvPr id="1026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9899524"/>
              </p:ext>
            </p:extLst>
          </p:nvPr>
        </p:nvGraphicFramePr>
        <p:xfrm>
          <a:off x="1915215" y="1347159"/>
          <a:ext cx="3202976" cy="7580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88760" imgH="393480" progId="">
                  <p:embed/>
                </p:oleObj>
              </mc:Choice>
              <mc:Fallback>
                <p:oleObj name="Equation" r:id="rId2" imgW="1688760" imgH="393480" progId="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5215" y="1347159"/>
                        <a:ext cx="3202976" cy="758017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8" name="Text Box 6"/>
          <p:cNvSpPr txBox="1">
            <a:spLocks noChangeArrowheads="1"/>
          </p:cNvSpPr>
          <p:nvPr/>
        </p:nvSpPr>
        <p:spPr bwMode="auto">
          <a:xfrm>
            <a:off x="357158" y="971353"/>
            <a:ext cx="2895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CL" dirty="0">
                <a:latin typeface="Arial" charset="0"/>
                <a:cs typeface="Arial" charset="0"/>
              </a:rPr>
              <a:t>Función de probabilidad:</a:t>
            </a:r>
          </a:p>
        </p:txBody>
      </p:sp>
      <p:pic>
        <p:nvPicPr>
          <p:cNvPr id="1029" name="Picture 1031" descr="F(x)=\frac{1}{n} \sum_i 1_{(-\infty,x]}(x_i)\,\!.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17940" y="2641121"/>
            <a:ext cx="3206781" cy="7375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0" name="7 CuadroTexto"/>
          <p:cNvSpPr txBox="1">
            <a:spLocks noChangeArrowheads="1"/>
          </p:cNvSpPr>
          <p:nvPr/>
        </p:nvSpPr>
        <p:spPr bwMode="auto">
          <a:xfrm>
            <a:off x="381000" y="2274498"/>
            <a:ext cx="2895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>
                <a:latin typeface="Arial" charset="0"/>
                <a:cs typeface="Arial" charset="0"/>
              </a:rPr>
              <a:t>Función de distribución:</a:t>
            </a:r>
          </a:p>
        </p:txBody>
      </p:sp>
      <p:pic>
        <p:nvPicPr>
          <p:cNvPr id="1031" name="Picture 1033" descr="\mu=\sum_{i}^n x_i/n \,\!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932317" y="3811438"/>
            <a:ext cx="1430548" cy="729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2" name="9 CuadroTexto"/>
          <p:cNvSpPr txBox="1">
            <a:spLocks noChangeArrowheads="1"/>
          </p:cNvSpPr>
          <p:nvPr/>
        </p:nvSpPr>
        <p:spPr bwMode="auto">
          <a:xfrm>
            <a:off x="465826" y="3679166"/>
            <a:ext cx="2590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>
                <a:latin typeface="Arial" charset="0"/>
                <a:cs typeface="Arial" charset="0"/>
              </a:rPr>
              <a:t>Media:</a:t>
            </a:r>
          </a:p>
        </p:txBody>
      </p:sp>
      <p:pic>
        <p:nvPicPr>
          <p:cNvPr id="1033" name="Picture 1035" descr="\sigma^2=\sum_{i}^n (x_i-\mu)^2/n \,\!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929441" y="4961627"/>
            <a:ext cx="3183087" cy="934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4" name="11 CuadroTexto"/>
          <p:cNvSpPr txBox="1">
            <a:spLocks noChangeArrowheads="1"/>
          </p:cNvSpPr>
          <p:nvPr/>
        </p:nvSpPr>
        <p:spPr bwMode="auto">
          <a:xfrm>
            <a:off x="470140" y="4768970"/>
            <a:ext cx="1981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>
                <a:latin typeface="Arial" charset="0"/>
                <a:cs typeface="Arial" charset="0"/>
              </a:rPr>
              <a:t>Varianza:</a:t>
            </a:r>
          </a:p>
        </p:txBody>
      </p:sp>
      <p:pic>
        <p:nvPicPr>
          <p:cNvPr id="1035" name="Picture 1037" descr="http://www.ricplan.net/images/Luis/dados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019800" y="914400"/>
            <a:ext cx="2828925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6" name="Picture 1039" descr="http://www.reclamos.cl/files/KINO.jpg"/>
          <p:cNvPicPr>
            <a:picLocks noChangeAspect="1" noChangeArrowheads="1"/>
          </p:cNvPicPr>
          <p:nvPr/>
        </p:nvPicPr>
        <p:blipFill>
          <a:blip r:embed="rId8" cstate="print"/>
          <a:srcRect l="15881" t="7658" r="19852" b="7713"/>
          <a:stretch>
            <a:fillRect/>
          </a:stretch>
        </p:blipFill>
        <p:spPr bwMode="auto">
          <a:xfrm>
            <a:off x="6629400" y="3810000"/>
            <a:ext cx="1312863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482027" y="1714035"/>
            <a:ext cx="6190875" cy="369332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s-CL" dirty="0">
                <a:solidFill>
                  <a:srgbClr val="FFFFFF"/>
                </a:solidFill>
                <a:latin typeface="Arial"/>
                <a:cs typeface="Arial"/>
              </a:rPr>
              <a:t>10000 observaciones uniforme discreta con 5 alternativas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BD4CA87B-9EB4-F3C0-3473-9869FAA1F3DD}"/>
              </a:ext>
            </a:extLst>
          </p:cNvPr>
          <p:cNvSpPr txBox="1"/>
          <p:nvPr/>
        </p:nvSpPr>
        <p:spPr>
          <a:xfrm>
            <a:off x="1201947" y="382438"/>
            <a:ext cx="5589916" cy="116955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 dirty="0" err="1">
                <a:latin typeface="Courier New"/>
                <a:cs typeface="Courier New"/>
              </a:rPr>
              <a:t>install.packages</a:t>
            </a:r>
            <a:r>
              <a:rPr lang="en-US" sz="1400" dirty="0">
                <a:latin typeface="Courier New"/>
                <a:cs typeface="Courier New"/>
              </a:rPr>
              <a:t>("</a:t>
            </a:r>
            <a:r>
              <a:rPr lang="en-US" sz="1400" dirty="0" err="1">
                <a:latin typeface="Courier New"/>
                <a:cs typeface="Courier New"/>
              </a:rPr>
              <a:t>purrr</a:t>
            </a:r>
            <a:r>
              <a:rPr lang="en-US" sz="1400" dirty="0">
                <a:latin typeface="Courier New"/>
                <a:cs typeface="Courier New"/>
              </a:rPr>
              <a:t>", dependencies=TRUE)</a:t>
            </a:r>
          </a:p>
          <a:p>
            <a:r>
              <a:rPr lang="en-US" sz="1400" dirty="0">
                <a:latin typeface="Courier New"/>
                <a:cs typeface="Courier New"/>
              </a:rPr>
              <a:t>library(</a:t>
            </a:r>
            <a:r>
              <a:rPr lang="en-US" sz="1400" dirty="0" err="1">
                <a:latin typeface="Courier New"/>
                <a:cs typeface="Courier New"/>
              </a:rPr>
              <a:t>purrr</a:t>
            </a:r>
            <a:r>
              <a:rPr lang="en-US" sz="1400" dirty="0">
                <a:latin typeface="Courier New"/>
                <a:cs typeface="Courier New"/>
              </a:rPr>
              <a:t>)</a:t>
            </a:r>
          </a:p>
          <a:p>
            <a:r>
              <a:rPr lang="en-US" sz="1400" dirty="0" err="1">
                <a:latin typeface="Courier New"/>
                <a:cs typeface="Courier New"/>
              </a:rPr>
              <a:t>rdunif</a:t>
            </a:r>
            <a:r>
              <a:rPr lang="en-US" sz="1400" dirty="0">
                <a:latin typeface="Courier New"/>
                <a:cs typeface="Courier New"/>
              </a:rPr>
              <a:t>(10,b=50,a=21)</a:t>
            </a:r>
          </a:p>
          <a:p>
            <a:r>
              <a:rPr lang="en-US" sz="1400" dirty="0" err="1">
                <a:latin typeface="Courier New"/>
                <a:cs typeface="Courier New"/>
              </a:rPr>
              <a:t>unif</a:t>
            </a:r>
            <a:r>
              <a:rPr lang="en-US" sz="1400" dirty="0">
                <a:latin typeface="Courier New"/>
                <a:cs typeface="Courier New"/>
              </a:rPr>
              <a:t> &lt;- </a:t>
            </a:r>
            <a:r>
              <a:rPr lang="en-US" sz="1400" dirty="0" err="1">
                <a:latin typeface="Courier New"/>
                <a:cs typeface="Courier New"/>
              </a:rPr>
              <a:t>rdunif</a:t>
            </a:r>
            <a:r>
              <a:rPr lang="en-US" sz="1400" dirty="0">
                <a:latin typeface="Courier New"/>
                <a:cs typeface="Courier New"/>
              </a:rPr>
              <a:t>(10000,b=10,a=15)</a:t>
            </a:r>
          </a:p>
          <a:p>
            <a:r>
              <a:rPr lang="en-US" sz="1400" dirty="0">
                <a:latin typeface="Courier New"/>
                <a:cs typeface="Courier New"/>
              </a:rPr>
              <a:t>hist(</a:t>
            </a:r>
            <a:r>
              <a:rPr lang="en-US" sz="1400" err="1">
                <a:latin typeface="Courier New"/>
                <a:cs typeface="Courier New"/>
              </a:rPr>
              <a:t>unif</a:t>
            </a:r>
            <a:r>
              <a:rPr lang="en-US" sz="1400" dirty="0">
                <a:latin typeface="Courier New"/>
                <a:cs typeface="Courier New"/>
              </a:rPr>
              <a:t>)</a:t>
            </a:r>
          </a:p>
        </p:txBody>
      </p:sp>
      <p:pic>
        <p:nvPicPr>
          <p:cNvPr id="5" name="Imagen 5" descr="Gráfico, Gráfico de barras, Histograma&#10;&#10;Descripción generada automáticamente">
            <a:extLst>
              <a:ext uri="{FF2B5EF4-FFF2-40B4-BE49-F238E27FC236}">
                <a16:creationId xmlns:a16="http://schemas.microsoft.com/office/drawing/2014/main" id="{49635E03-4978-F230-870F-162FA47E97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9977" y="2290023"/>
            <a:ext cx="6414361" cy="4108693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Rot="1" noChangeArrowheads="1"/>
          </p:cNvSpPr>
          <p:nvPr/>
        </p:nvSpPr>
        <p:spPr>
          <a:xfrm>
            <a:off x="1219200" y="228600"/>
            <a:ext cx="6705600" cy="685800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s-CL" sz="3200" b="1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Distribución </a:t>
            </a:r>
            <a:r>
              <a:rPr lang="es-CL" sz="3200" b="1" kern="0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Bernoulli</a:t>
            </a:r>
            <a:endParaRPr lang="es-CL" sz="3200" b="1" kern="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37891" name="2 CuadroTexto"/>
          <p:cNvSpPr txBox="1">
            <a:spLocks noChangeArrowheads="1"/>
          </p:cNvSpPr>
          <p:nvPr/>
        </p:nvSpPr>
        <p:spPr bwMode="auto">
          <a:xfrm>
            <a:off x="304800" y="990600"/>
            <a:ext cx="5638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dirty="0">
                <a:latin typeface="Arial" charset="0"/>
                <a:cs typeface="Arial" charset="0"/>
              </a:rPr>
              <a:t>Éxito= p Fracaso= (1-p) ó q y UN UNICO EVENTO</a:t>
            </a:r>
          </a:p>
        </p:txBody>
      </p:sp>
      <p:sp>
        <p:nvSpPr>
          <p:cNvPr id="37892" name="3 CuadroTexto"/>
          <p:cNvSpPr txBox="1">
            <a:spLocks noChangeArrowheads="1"/>
          </p:cNvSpPr>
          <p:nvPr/>
        </p:nvSpPr>
        <p:spPr bwMode="auto">
          <a:xfrm>
            <a:off x="457200" y="1524000"/>
            <a:ext cx="2971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>
                <a:latin typeface="Arial" charset="0"/>
                <a:cs typeface="Arial" charset="0"/>
              </a:rPr>
              <a:t>Función de probabilidad:</a:t>
            </a:r>
          </a:p>
        </p:txBody>
      </p:sp>
      <p:sp>
        <p:nvSpPr>
          <p:cNvPr id="37893" name="4 Rectángulo"/>
          <p:cNvSpPr>
            <a:spLocks noChangeArrowheads="1"/>
          </p:cNvSpPr>
          <p:nvPr/>
        </p:nvSpPr>
        <p:spPr bwMode="auto">
          <a:xfrm>
            <a:off x="2057400" y="1981200"/>
            <a:ext cx="4405313" cy="461963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sz="2400" i="1" dirty="0">
                <a:solidFill>
                  <a:schemeClr val="bg1"/>
                </a:solidFill>
                <a:latin typeface="Arial" charset="0"/>
                <a:cs typeface="Arial" charset="0"/>
              </a:rPr>
              <a:t>f</a:t>
            </a:r>
            <a:r>
              <a:rPr lang="es-ES" sz="2400" dirty="0">
                <a:solidFill>
                  <a:schemeClr val="bg1"/>
                </a:solidFill>
                <a:latin typeface="Arial" charset="0"/>
                <a:cs typeface="Arial" charset="0"/>
              </a:rPr>
              <a:t>(</a:t>
            </a:r>
            <a:r>
              <a:rPr lang="es-ES" sz="2400" i="1" dirty="0">
                <a:solidFill>
                  <a:schemeClr val="bg1"/>
                </a:solidFill>
                <a:latin typeface="Arial" charset="0"/>
                <a:cs typeface="Arial" charset="0"/>
              </a:rPr>
              <a:t>x</a:t>
            </a:r>
            <a:r>
              <a:rPr lang="es-ES" sz="2400" dirty="0">
                <a:solidFill>
                  <a:schemeClr val="bg1"/>
                </a:solidFill>
                <a:latin typeface="Arial" charset="0"/>
                <a:cs typeface="Arial" charset="0"/>
              </a:rPr>
              <a:t>) = </a:t>
            </a:r>
            <a:r>
              <a:rPr lang="es-ES" sz="2400" i="1" dirty="0" err="1">
                <a:solidFill>
                  <a:schemeClr val="bg1"/>
                </a:solidFill>
                <a:latin typeface="Arial" charset="0"/>
                <a:cs typeface="Arial" charset="0"/>
              </a:rPr>
              <a:t>p</a:t>
            </a:r>
            <a:r>
              <a:rPr lang="es-ES" sz="2400" i="1" baseline="30000" dirty="0" err="1">
                <a:solidFill>
                  <a:schemeClr val="bg1"/>
                </a:solidFill>
                <a:latin typeface="Arial" charset="0"/>
                <a:cs typeface="Arial" charset="0"/>
              </a:rPr>
              <a:t>x</a:t>
            </a:r>
            <a:r>
              <a:rPr lang="es-ES" sz="2400" dirty="0">
                <a:solidFill>
                  <a:schemeClr val="bg1"/>
                </a:solidFill>
                <a:latin typeface="Arial" charset="0"/>
                <a:cs typeface="Arial" charset="0"/>
              </a:rPr>
              <a:t>(1 − </a:t>
            </a:r>
            <a:r>
              <a:rPr lang="es-ES" sz="2400" i="1" dirty="0">
                <a:solidFill>
                  <a:schemeClr val="bg1"/>
                </a:solidFill>
                <a:latin typeface="Arial" charset="0"/>
                <a:cs typeface="Arial" charset="0"/>
              </a:rPr>
              <a:t>p</a:t>
            </a:r>
            <a:r>
              <a:rPr lang="es-ES" sz="2400" dirty="0">
                <a:solidFill>
                  <a:schemeClr val="bg1"/>
                </a:solidFill>
                <a:latin typeface="Arial" charset="0"/>
                <a:cs typeface="Arial" charset="0"/>
              </a:rPr>
              <a:t>)</a:t>
            </a:r>
            <a:r>
              <a:rPr lang="es-ES" sz="2400" baseline="30000" dirty="0">
                <a:solidFill>
                  <a:schemeClr val="bg1"/>
                </a:solidFill>
                <a:latin typeface="Arial" charset="0"/>
                <a:cs typeface="Arial" charset="0"/>
              </a:rPr>
              <a:t>1 − </a:t>
            </a:r>
            <a:r>
              <a:rPr lang="es-ES" sz="2400" i="1" baseline="30000" dirty="0">
                <a:solidFill>
                  <a:schemeClr val="bg1"/>
                </a:solidFill>
                <a:latin typeface="Arial" charset="0"/>
                <a:cs typeface="Arial" charset="0"/>
              </a:rPr>
              <a:t>x</a:t>
            </a:r>
            <a:r>
              <a:rPr lang="es-ES" sz="2400" dirty="0">
                <a:solidFill>
                  <a:schemeClr val="bg1"/>
                </a:solidFill>
                <a:latin typeface="Arial" charset="0"/>
                <a:cs typeface="Arial" charset="0"/>
              </a:rPr>
              <a:t> con </a:t>
            </a:r>
            <a:r>
              <a:rPr lang="es-ES" sz="2400" i="1" dirty="0">
                <a:solidFill>
                  <a:schemeClr val="bg1"/>
                </a:solidFill>
                <a:latin typeface="Arial" charset="0"/>
                <a:cs typeface="Arial" charset="0"/>
              </a:rPr>
              <a:t>x</a:t>
            </a:r>
            <a:r>
              <a:rPr lang="es-ES" sz="2400" dirty="0">
                <a:solidFill>
                  <a:schemeClr val="bg1"/>
                </a:solidFill>
                <a:latin typeface="Arial" charset="0"/>
                <a:cs typeface="Arial" charset="0"/>
              </a:rPr>
              <a:t> = {0,1}</a:t>
            </a:r>
          </a:p>
        </p:txBody>
      </p:sp>
      <p:pic>
        <p:nvPicPr>
          <p:cNvPr id="37894" name="Picture 2" descr=" f\left(x;p\right) = \left\{\begin{matrix} p &amp; \mbox {si }x=1, \\&#10;q &amp; \mbox {si }x=0, \\&#10;0 &amp; \mbox {en cualquier otro caso}\end{matrix}\right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7400" y="3048000"/>
            <a:ext cx="442277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895" name="6 CuadroTexto"/>
          <p:cNvSpPr txBox="1">
            <a:spLocks noChangeArrowheads="1"/>
          </p:cNvSpPr>
          <p:nvPr/>
        </p:nvSpPr>
        <p:spPr bwMode="auto">
          <a:xfrm>
            <a:off x="457200" y="2590800"/>
            <a:ext cx="3048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>
                <a:latin typeface="Arial" charset="0"/>
                <a:cs typeface="Arial" charset="0"/>
              </a:rPr>
              <a:t>Función de distribución:</a:t>
            </a:r>
          </a:p>
        </p:txBody>
      </p:sp>
      <p:sp>
        <p:nvSpPr>
          <p:cNvPr id="37896" name="7 CuadroTexto"/>
          <p:cNvSpPr txBox="1">
            <a:spLocks noChangeArrowheads="1"/>
          </p:cNvSpPr>
          <p:nvPr/>
        </p:nvSpPr>
        <p:spPr bwMode="auto">
          <a:xfrm>
            <a:off x="457200" y="4572008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>
                <a:latin typeface="Arial" charset="0"/>
                <a:cs typeface="Arial" charset="0"/>
              </a:rPr>
              <a:t>Media:</a:t>
            </a:r>
          </a:p>
        </p:txBody>
      </p:sp>
      <p:sp>
        <p:nvSpPr>
          <p:cNvPr id="37897" name="8 CuadroTexto"/>
          <p:cNvSpPr txBox="1">
            <a:spLocks noChangeArrowheads="1"/>
          </p:cNvSpPr>
          <p:nvPr/>
        </p:nvSpPr>
        <p:spPr bwMode="auto">
          <a:xfrm>
            <a:off x="3962400" y="4572000"/>
            <a:ext cx="304800" cy="3810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dirty="0">
                <a:solidFill>
                  <a:schemeClr val="bg1"/>
                </a:solidFill>
                <a:latin typeface="Arial" charset="0"/>
                <a:cs typeface="Arial" charset="0"/>
              </a:rPr>
              <a:t>p</a:t>
            </a:r>
          </a:p>
        </p:txBody>
      </p:sp>
      <p:sp>
        <p:nvSpPr>
          <p:cNvPr id="37898" name="9 CuadroTexto"/>
          <p:cNvSpPr txBox="1">
            <a:spLocks noChangeArrowheads="1"/>
          </p:cNvSpPr>
          <p:nvPr/>
        </p:nvSpPr>
        <p:spPr bwMode="auto">
          <a:xfrm>
            <a:off x="457200" y="5572140"/>
            <a:ext cx="1219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dirty="0">
                <a:latin typeface="Arial" charset="0"/>
                <a:cs typeface="Arial" charset="0"/>
              </a:rPr>
              <a:t>Varianza:</a:t>
            </a:r>
          </a:p>
        </p:txBody>
      </p:sp>
      <p:sp>
        <p:nvSpPr>
          <p:cNvPr id="37899" name="10 CuadroTexto"/>
          <p:cNvSpPr txBox="1">
            <a:spLocks noChangeArrowheads="1"/>
          </p:cNvSpPr>
          <p:nvPr/>
        </p:nvSpPr>
        <p:spPr bwMode="auto">
          <a:xfrm>
            <a:off x="3886200" y="5638800"/>
            <a:ext cx="457200" cy="369888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dirty="0" err="1">
                <a:solidFill>
                  <a:schemeClr val="bg1"/>
                </a:solidFill>
                <a:latin typeface="Arial" charset="0"/>
                <a:cs typeface="Arial" charset="0"/>
              </a:rPr>
              <a:t>pq</a:t>
            </a:r>
            <a:endParaRPr lang="es-ES" dirty="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  <p:pic>
        <p:nvPicPr>
          <p:cNvPr id="37900" name="Picture 4" descr="http://pepedosmil.blogia.com/upload/20080609040441-cara-cruz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768" y="1500174"/>
            <a:ext cx="1194699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4" name="13 Forma"/>
          <p:cNvCxnSpPr>
            <a:stCxn id="37891" idx="3"/>
            <a:endCxn id="37900" idx="0"/>
          </p:cNvCxnSpPr>
          <p:nvPr/>
        </p:nvCxnSpPr>
        <p:spPr>
          <a:xfrm>
            <a:off x="5943600" y="1175544"/>
            <a:ext cx="1797518" cy="324630"/>
          </a:xfrm>
          <a:prstGeom prst="bentConnector2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98528B64-4E3A-588F-994D-2D5675A77C17}"/>
              </a:ext>
            </a:extLst>
          </p:cNvPr>
          <p:cNvSpPr txBox="1"/>
          <p:nvPr/>
        </p:nvSpPr>
        <p:spPr>
          <a:xfrm>
            <a:off x="468824" y="381646"/>
            <a:ext cx="6133455" cy="317978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 dirty="0" err="1">
                <a:latin typeface="Courier New"/>
                <a:cs typeface="Courier New"/>
              </a:rPr>
              <a:t>install.packages</a:t>
            </a:r>
            <a:r>
              <a:rPr lang="en-US" sz="1400" dirty="0">
                <a:latin typeface="Courier New"/>
                <a:cs typeface="Courier New"/>
              </a:rPr>
              <a:t>("</a:t>
            </a:r>
            <a:r>
              <a:rPr lang="en-US" sz="1400" dirty="0" err="1">
                <a:latin typeface="Courier New"/>
                <a:cs typeface="Courier New"/>
              </a:rPr>
              <a:t>Rlab</a:t>
            </a:r>
            <a:r>
              <a:rPr lang="en-US" sz="1400" dirty="0">
                <a:latin typeface="Courier New"/>
                <a:cs typeface="Courier New"/>
              </a:rPr>
              <a:t>", dependencies=TRUE)</a:t>
            </a:r>
          </a:p>
          <a:p>
            <a:r>
              <a:rPr lang="en-US" sz="1400" dirty="0">
                <a:latin typeface="Courier New"/>
                <a:cs typeface="Courier New"/>
              </a:rPr>
              <a:t>library(</a:t>
            </a:r>
            <a:r>
              <a:rPr lang="en-US" sz="1400" dirty="0" err="1">
                <a:latin typeface="Courier New"/>
                <a:cs typeface="Courier New"/>
              </a:rPr>
              <a:t>Rlab</a:t>
            </a:r>
            <a:r>
              <a:rPr lang="en-US" sz="1400" dirty="0">
                <a:latin typeface="Courier New"/>
                <a:cs typeface="Courier New"/>
              </a:rPr>
              <a:t>)</a:t>
            </a:r>
          </a:p>
          <a:p>
            <a:r>
              <a:rPr lang="en-US" sz="1400" dirty="0">
                <a:latin typeface="Courier New"/>
                <a:cs typeface="Courier New"/>
              </a:rPr>
              <a:t>#se </a:t>
            </a:r>
            <a:r>
              <a:rPr lang="en-US" sz="1400" dirty="0" err="1">
                <a:latin typeface="Courier New"/>
                <a:cs typeface="Courier New"/>
              </a:rPr>
              <a:t>selecciona</a:t>
            </a:r>
            <a:r>
              <a:rPr lang="en-US" sz="1400" dirty="0">
                <a:latin typeface="Courier New"/>
                <a:cs typeface="Courier New"/>
              </a:rPr>
              <a:t> </a:t>
            </a:r>
            <a:r>
              <a:rPr lang="en-US" sz="1400" dirty="0" err="1">
                <a:latin typeface="Courier New"/>
                <a:cs typeface="Courier New"/>
              </a:rPr>
              <a:t>una</a:t>
            </a:r>
            <a:r>
              <a:rPr lang="en-US" sz="1400" dirty="0">
                <a:latin typeface="Courier New"/>
                <a:cs typeface="Courier New"/>
              </a:rPr>
              <a:t> "</a:t>
            </a:r>
            <a:r>
              <a:rPr lang="en-US" sz="1400" dirty="0" err="1">
                <a:latin typeface="Courier New"/>
                <a:cs typeface="Courier New"/>
              </a:rPr>
              <a:t>semilla</a:t>
            </a:r>
            <a:r>
              <a:rPr lang="en-US" sz="1400" dirty="0">
                <a:latin typeface="Courier New"/>
                <a:cs typeface="Courier New"/>
              </a:rPr>
              <a:t>": </a:t>
            </a:r>
            <a:r>
              <a:rPr lang="en-US" sz="1400" dirty="0" err="1">
                <a:latin typeface="Courier New"/>
                <a:cs typeface="Courier New"/>
              </a:rPr>
              <a:t>número</a:t>
            </a:r>
            <a:r>
              <a:rPr lang="en-US" sz="1400" dirty="0">
                <a:latin typeface="Courier New"/>
                <a:cs typeface="Courier New"/>
              </a:rPr>
              <a:t> que R </a:t>
            </a:r>
            <a:r>
              <a:rPr lang="en-US" sz="1400" dirty="0" err="1">
                <a:latin typeface="Courier New"/>
                <a:cs typeface="Courier New"/>
              </a:rPr>
              <a:t>usa</a:t>
            </a:r>
            <a:r>
              <a:rPr lang="en-US" sz="1400" dirty="0">
                <a:latin typeface="Courier New"/>
                <a:cs typeface="Courier New"/>
              </a:rPr>
              <a:t> para </a:t>
            </a:r>
            <a:r>
              <a:rPr lang="en-US" sz="1400" dirty="0" err="1">
                <a:latin typeface="Courier New"/>
                <a:cs typeface="Courier New"/>
              </a:rPr>
              <a:t>empezar</a:t>
            </a:r>
            <a:r>
              <a:rPr lang="en-US" sz="1400" dirty="0">
                <a:latin typeface="Courier New"/>
                <a:cs typeface="Courier New"/>
              </a:rPr>
              <a:t> </a:t>
            </a:r>
            <a:r>
              <a:rPr lang="en-US" sz="1400" dirty="0" err="1">
                <a:latin typeface="Courier New"/>
                <a:cs typeface="Courier New"/>
              </a:rPr>
              <a:t>su</a:t>
            </a:r>
            <a:r>
              <a:rPr lang="en-US" sz="1400" dirty="0">
                <a:latin typeface="Courier New"/>
                <a:cs typeface="Courier New"/>
              </a:rPr>
              <a:t> </a:t>
            </a:r>
            <a:r>
              <a:rPr lang="en-US" sz="1400" dirty="0" err="1">
                <a:latin typeface="Courier New"/>
                <a:cs typeface="Courier New"/>
              </a:rPr>
              <a:t>algoritmo</a:t>
            </a:r>
            <a:r>
              <a:rPr lang="en-US" sz="1400" dirty="0">
                <a:latin typeface="Courier New"/>
                <a:cs typeface="Courier New"/>
              </a:rPr>
              <a:t> para </a:t>
            </a:r>
            <a:r>
              <a:rPr lang="en-US" sz="1400" dirty="0" err="1">
                <a:latin typeface="Courier New"/>
                <a:cs typeface="Courier New"/>
              </a:rPr>
              <a:t>generar</a:t>
            </a:r>
            <a:endParaRPr lang="en-US" sz="1400" dirty="0">
              <a:latin typeface="Courier New"/>
              <a:cs typeface="Courier New"/>
            </a:endParaRPr>
          </a:p>
          <a:p>
            <a:r>
              <a:rPr lang="en-US" sz="1400" dirty="0">
                <a:latin typeface="Courier New"/>
                <a:cs typeface="Courier New"/>
              </a:rPr>
              <a:t>#numeros de </a:t>
            </a:r>
            <a:r>
              <a:rPr lang="en-US" sz="1400" dirty="0" err="1">
                <a:latin typeface="Courier New"/>
                <a:cs typeface="Courier New"/>
              </a:rPr>
              <a:t>acuerdo</a:t>
            </a:r>
            <a:r>
              <a:rPr lang="en-US" sz="1400" dirty="0">
                <a:latin typeface="Courier New"/>
                <a:cs typeface="Courier New"/>
              </a:rPr>
              <a:t> a </a:t>
            </a:r>
            <a:r>
              <a:rPr lang="en-US" sz="1400" dirty="0" err="1">
                <a:latin typeface="Courier New"/>
                <a:cs typeface="Courier New"/>
              </a:rPr>
              <a:t>alguna</a:t>
            </a:r>
            <a:r>
              <a:rPr lang="en-US" sz="1400" dirty="0">
                <a:latin typeface="Courier New"/>
                <a:cs typeface="Courier New"/>
              </a:rPr>
              <a:t> </a:t>
            </a:r>
            <a:r>
              <a:rPr lang="en-US" sz="1400" dirty="0" err="1">
                <a:latin typeface="Courier New"/>
                <a:cs typeface="Courier New"/>
              </a:rPr>
              <a:t>distribucion</a:t>
            </a:r>
            <a:endParaRPr lang="en-US" sz="1400" dirty="0">
              <a:latin typeface="Courier New"/>
              <a:cs typeface="Courier New"/>
            </a:endParaRPr>
          </a:p>
          <a:p>
            <a:r>
              <a:rPr lang="en-US" sz="1400" dirty="0" err="1">
                <a:latin typeface="Courier New"/>
                <a:cs typeface="Courier New"/>
              </a:rPr>
              <a:t>set.seed</a:t>
            </a:r>
            <a:r>
              <a:rPr lang="en-US" sz="1400" dirty="0">
                <a:latin typeface="Courier New"/>
                <a:cs typeface="Courier New"/>
              </a:rPr>
              <a:t>(98999)</a:t>
            </a:r>
          </a:p>
          <a:p>
            <a:r>
              <a:rPr lang="en-US" sz="1400" dirty="0">
                <a:latin typeface="Courier New"/>
                <a:cs typeface="Courier New"/>
              </a:rPr>
              <a:t># se </a:t>
            </a:r>
            <a:r>
              <a:rPr lang="en-US" sz="1400" dirty="0" err="1">
                <a:latin typeface="Courier New"/>
                <a:cs typeface="Courier New"/>
              </a:rPr>
              <a:t>elige</a:t>
            </a:r>
            <a:r>
              <a:rPr lang="en-US" sz="1400" dirty="0">
                <a:latin typeface="Courier New"/>
                <a:cs typeface="Courier New"/>
              </a:rPr>
              <a:t> un </a:t>
            </a:r>
            <a:r>
              <a:rPr lang="en-US" sz="1400" dirty="0" err="1">
                <a:latin typeface="Courier New"/>
                <a:cs typeface="Courier New"/>
              </a:rPr>
              <a:t>tamaño</a:t>
            </a:r>
            <a:r>
              <a:rPr lang="en-US" sz="1400" dirty="0">
                <a:latin typeface="Courier New"/>
                <a:cs typeface="Courier New"/>
              </a:rPr>
              <a:t> </a:t>
            </a:r>
            <a:r>
              <a:rPr lang="en-US" sz="1400" dirty="0" err="1">
                <a:latin typeface="Courier New"/>
                <a:cs typeface="Courier New"/>
              </a:rPr>
              <a:t>muestral</a:t>
            </a:r>
            <a:endParaRPr lang="en-US" sz="1400" dirty="0">
              <a:latin typeface="Courier New"/>
              <a:cs typeface="Courier New"/>
            </a:endParaRPr>
          </a:p>
          <a:p>
            <a:r>
              <a:rPr lang="en-US" sz="1400" dirty="0">
                <a:latin typeface="Courier New"/>
                <a:cs typeface="Courier New"/>
              </a:rPr>
              <a:t>N &lt;- 1000</a:t>
            </a:r>
          </a:p>
          <a:p>
            <a:r>
              <a:rPr lang="en-US" sz="1400" dirty="0">
                <a:latin typeface="Courier New"/>
                <a:cs typeface="Courier New"/>
              </a:rPr>
              <a:t># </a:t>
            </a:r>
            <a:r>
              <a:rPr lang="en-US" sz="1400" dirty="0" err="1">
                <a:latin typeface="Courier New"/>
                <a:cs typeface="Courier New"/>
              </a:rPr>
              <a:t>generamos</a:t>
            </a:r>
            <a:r>
              <a:rPr lang="en-US" sz="1400" dirty="0">
                <a:latin typeface="Courier New"/>
                <a:cs typeface="Courier New"/>
              </a:rPr>
              <a:t> </a:t>
            </a:r>
            <a:r>
              <a:rPr lang="en-US" sz="1400" dirty="0" err="1">
                <a:latin typeface="Courier New"/>
                <a:cs typeface="Courier New"/>
              </a:rPr>
              <a:t>una</a:t>
            </a:r>
            <a:r>
              <a:rPr lang="en-US" sz="1400" dirty="0">
                <a:latin typeface="Courier New"/>
                <a:cs typeface="Courier New"/>
              </a:rPr>
              <a:t> variable </a:t>
            </a:r>
            <a:r>
              <a:rPr lang="en-US" sz="1400" dirty="0" err="1">
                <a:latin typeface="Courier New"/>
                <a:cs typeface="Courier New"/>
              </a:rPr>
              <a:t>usando</a:t>
            </a:r>
            <a:r>
              <a:rPr lang="en-US" sz="1400" dirty="0">
                <a:latin typeface="Courier New"/>
                <a:cs typeface="Courier New"/>
              </a:rPr>
              <a:t> la </a:t>
            </a:r>
            <a:r>
              <a:rPr lang="en-US" sz="1400" dirty="0" err="1">
                <a:latin typeface="Courier New"/>
                <a:cs typeface="Courier New"/>
              </a:rPr>
              <a:t>funcion</a:t>
            </a:r>
            <a:r>
              <a:rPr lang="en-US" sz="1400" dirty="0">
                <a:latin typeface="Courier New"/>
                <a:cs typeface="Courier New"/>
              </a:rPr>
              <a:t> </a:t>
            </a:r>
            <a:r>
              <a:rPr lang="en-US" sz="1400" dirty="0" err="1">
                <a:latin typeface="Courier New"/>
                <a:cs typeface="Courier New"/>
              </a:rPr>
              <a:t>rbern</a:t>
            </a:r>
            <a:r>
              <a:rPr lang="en-US" sz="1400" dirty="0">
                <a:latin typeface="Courier New"/>
                <a:cs typeface="Courier New"/>
              </a:rPr>
              <a:t>( )</a:t>
            </a:r>
          </a:p>
          <a:p>
            <a:r>
              <a:rPr lang="en-US" sz="1400" dirty="0">
                <a:latin typeface="Courier New"/>
                <a:cs typeface="Courier New"/>
              </a:rPr>
              <a:t>Bern &lt;- </a:t>
            </a:r>
            <a:r>
              <a:rPr lang="en-US" sz="1400" dirty="0" err="1">
                <a:latin typeface="Courier New"/>
                <a:cs typeface="Courier New"/>
              </a:rPr>
              <a:t>rbern</a:t>
            </a:r>
            <a:r>
              <a:rPr lang="en-US" sz="1400" dirty="0">
                <a:latin typeface="Courier New"/>
                <a:cs typeface="Courier New"/>
              </a:rPr>
              <a:t>(N, prob = 0.5)</a:t>
            </a:r>
          </a:p>
          <a:p>
            <a:r>
              <a:rPr lang="en-US" sz="1400" dirty="0">
                <a:latin typeface="Courier New"/>
                <a:cs typeface="Courier New"/>
              </a:rPr>
              <a:t># </a:t>
            </a:r>
            <a:r>
              <a:rPr lang="en-US" sz="1400" dirty="0" err="1">
                <a:latin typeface="Courier New"/>
                <a:cs typeface="Courier New"/>
              </a:rPr>
              <a:t>mostramos</a:t>
            </a:r>
            <a:r>
              <a:rPr lang="en-US" sz="1400" dirty="0">
                <a:latin typeface="Courier New"/>
                <a:cs typeface="Courier New"/>
              </a:rPr>
              <a:t> </a:t>
            </a:r>
            <a:r>
              <a:rPr lang="en-US" sz="1400" dirty="0" err="1">
                <a:latin typeface="Courier New"/>
                <a:cs typeface="Courier New"/>
              </a:rPr>
              <a:t>los</a:t>
            </a:r>
            <a:r>
              <a:rPr lang="en-US" sz="1400" dirty="0">
                <a:latin typeface="Courier New"/>
                <a:cs typeface="Courier New"/>
              </a:rPr>
              <a:t> </a:t>
            </a:r>
            <a:r>
              <a:rPr lang="en-US" sz="1400" dirty="0" err="1">
                <a:latin typeface="Courier New"/>
                <a:cs typeface="Courier New"/>
              </a:rPr>
              <a:t>numeros</a:t>
            </a:r>
            <a:endParaRPr lang="en-US" sz="1400" dirty="0">
              <a:latin typeface="Courier New"/>
              <a:cs typeface="Courier New"/>
            </a:endParaRPr>
          </a:p>
          <a:p>
            <a:r>
              <a:rPr lang="en-US" sz="1400" dirty="0">
                <a:latin typeface="Courier New"/>
                <a:cs typeface="Courier New"/>
              </a:rPr>
              <a:t>print(Bern)</a:t>
            </a:r>
          </a:p>
          <a:p>
            <a:r>
              <a:rPr lang="en-US" sz="1400" dirty="0">
                <a:latin typeface="Courier New"/>
                <a:cs typeface="Courier New"/>
              </a:rPr>
              <a:t>hist(</a:t>
            </a:r>
            <a:r>
              <a:rPr lang="en-US" sz="1400" dirty="0" err="1">
                <a:latin typeface="Courier New"/>
                <a:cs typeface="Courier New"/>
              </a:rPr>
              <a:t>Bern,breaks</a:t>
            </a:r>
            <a:r>
              <a:rPr lang="en-US" sz="1400" dirty="0">
                <a:latin typeface="Courier New"/>
                <a:cs typeface="Courier New"/>
              </a:rPr>
              <a:t> = 10,main = "")</a:t>
            </a:r>
          </a:p>
          <a:p>
            <a:endParaRPr lang="en-US"/>
          </a:p>
        </p:txBody>
      </p:sp>
      <p:pic>
        <p:nvPicPr>
          <p:cNvPr id="3" name="Imagen 3" descr="Gráfico, Histograma&#10;&#10;Descripción generada automáticamente">
            <a:extLst>
              <a:ext uri="{FF2B5EF4-FFF2-40B4-BE49-F238E27FC236}">
                <a16:creationId xmlns:a16="http://schemas.microsoft.com/office/drawing/2014/main" id="{F1707077-41D1-6647-E2E9-EA09F3D771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8654" y="3433022"/>
            <a:ext cx="4583623" cy="2936633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219200" y="228600"/>
            <a:ext cx="6705600" cy="628632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es-CL" sz="3200" b="1" dirty="0">
                <a:latin typeface="Arial" pitchFamily="34" charset="0"/>
                <a:cs typeface="Arial" pitchFamily="34" charset="0"/>
              </a:rPr>
              <a:t>Distribución </a:t>
            </a:r>
            <a:r>
              <a:rPr lang="es-CL" sz="3200" b="1" dirty="0" err="1">
                <a:latin typeface="Arial" pitchFamily="34" charset="0"/>
                <a:cs typeface="Arial" pitchFamily="34" charset="0"/>
              </a:rPr>
              <a:t>Binomial</a:t>
            </a:r>
            <a:endParaRPr lang="es-CL" sz="32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050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1143000" y="1785926"/>
          <a:ext cx="5410200" cy="795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111480" imgH="457200" progId="">
                  <p:embed/>
                </p:oleObj>
              </mc:Choice>
              <mc:Fallback>
                <p:oleObj name="Equation" r:id="rId2" imgW="3111480" imgH="457200" progId="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785926"/>
                        <a:ext cx="5410200" cy="795338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2" name="Text Box 6"/>
          <p:cNvSpPr txBox="1">
            <a:spLocks noChangeArrowheads="1"/>
          </p:cNvSpPr>
          <p:nvPr/>
        </p:nvSpPr>
        <p:spPr bwMode="auto">
          <a:xfrm>
            <a:off x="214282" y="1428736"/>
            <a:ext cx="342902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CL" b="1" dirty="0">
                <a:latin typeface="Arial" charset="0"/>
                <a:cs typeface="Arial" charset="0"/>
              </a:rPr>
              <a:t>Función de probabilidad:</a:t>
            </a:r>
          </a:p>
        </p:txBody>
      </p:sp>
      <p:sp>
        <p:nvSpPr>
          <p:cNvPr id="2053" name="4 CuadroTexto"/>
          <p:cNvSpPr txBox="1">
            <a:spLocks noChangeArrowheads="1"/>
          </p:cNvSpPr>
          <p:nvPr/>
        </p:nvSpPr>
        <p:spPr bwMode="auto">
          <a:xfrm>
            <a:off x="142844" y="3356992"/>
            <a:ext cx="342902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" b="1">
                <a:latin typeface="Arial" charset="0"/>
                <a:cs typeface="Arial" charset="0"/>
              </a:rPr>
              <a:t>Función de distribución:</a:t>
            </a:r>
          </a:p>
        </p:txBody>
      </p:sp>
      <p:sp>
        <p:nvSpPr>
          <p:cNvPr id="2054" name="5 CuadroTexto"/>
          <p:cNvSpPr txBox="1">
            <a:spLocks noChangeArrowheads="1"/>
          </p:cNvSpPr>
          <p:nvPr/>
        </p:nvSpPr>
        <p:spPr bwMode="auto">
          <a:xfrm>
            <a:off x="571472" y="782623"/>
            <a:ext cx="7543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S" dirty="0">
                <a:latin typeface="Arial" charset="0"/>
                <a:cs typeface="Arial" charset="0"/>
              </a:rPr>
              <a:t>Secuencia de n ensayos </a:t>
            </a:r>
            <a:r>
              <a:rPr lang="es-ES" dirty="0" err="1">
                <a:latin typeface="Arial" charset="0"/>
                <a:cs typeface="Arial" charset="0"/>
              </a:rPr>
              <a:t>Bernoulli</a:t>
            </a:r>
            <a:r>
              <a:rPr lang="es-ES" dirty="0">
                <a:latin typeface="Arial" charset="0"/>
                <a:cs typeface="Arial" charset="0"/>
              </a:rPr>
              <a:t> con una probabilidad fija de ocurrencia del éxito de los ensayos.</a:t>
            </a:r>
          </a:p>
        </p:txBody>
      </p:sp>
      <p:pic>
        <p:nvPicPr>
          <p:cNvPr id="2055" name="Picture 6" descr="I_{1-p}(n-\lfloor k\rfloor, 1+\lfloor k\rfloor) \!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60478" y="3798318"/>
            <a:ext cx="4754596" cy="571504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</p:pic>
      <p:sp>
        <p:nvSpPr>
          <p:cNvPr id="2056" name="7 CuadroTexto"/>
          <p:cNvSpPr txBox="1">
            <a:spLocks noChangeArrowheads="1"/>
          </p:cNvSpPr>
          <p:nvPr/>
        </p:nvSpPr>
        <p:spPr bwMode="auto">
          <a:xfrm>
            <a:off x="214282" y="4703194"/>
            <a:ext cx="257176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" b="1" dirty="0">
                <a:latin typeface="Arial" charset="0"/>
                <a:cs typeface="Arial" charset="0"/>
              </a:rPr>
              <a:t>Media:</a:t>
            </a:r>
          </a:p>
        </p:txBody>
      </p:sp>
      <p:pic>
        <p:nvPicPr>
          <p:cNvPr id="2057" name="Picture 8" descr="np\!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05200" y="5084194"/>
            <a:ext cx="533400" cy="315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8" name="9 CuadroTexto"/>
          <p:cNvSpPr txBox="1">
            <a:spLocks noChangeArrowheads="1"/>
          </p:cNvSpPr>
          <p:nvPr/>
        </p:nvSpPr>
        <p:spPr bwMode="auto">
          <a:xfrm>
            <a:off x="214282" y="5846194"/>
            <a:ext cx="2000264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" b="1" dirty="0">
                <a:latin typeface="Arial" charset="0"/>
                <a:cs typeface="Arial" charset="0"/>
              </a:rPr>
              <a:t>Varianza:</a:t>
            </a:r>
          </a:p>
        </p:txBody>
      </p:sp>
      <p:pic>
        <p:nvPicPr>
          <p:cNvPr id="2059" name="Picture 10" descr="np(1-p)\!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048000" y="6251025"/>
            <a:ext cx="1524000" cy="40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0" name="Picture 4" descr="http://pepedosmil.blogia.com/upload/20080609040441-cara-cruz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143768" y="1571612"/>
            <a:ext cx="1304948" cy="17166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61" name="12 CuadroTexto"/>
          <p:cNvSpPr txBox="1">
            <a:spLocks noChangeArrowheads="1"/>
          </p:cNvSpPr>
          <p:nvPr/>
        </p:nvSpPr>
        <p:spPr bwMode="auto">
          <a:xfrm>
            <a:off x="7072330" y="3286124"/>
            <a:ext cx="152398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2400" dirty="0">
                <a:latin typeface="Arial" charset="0"/>
                <a:cs typeface="Arial" charset="0"/>
              </a:rPr>
              <a:t>n veces</a:t>
            </a:r>
          </a:p>
        </p:txBody>
      </p:sp>
      <p:pic>
        <p:nvPicPr>
          <p:cNvPr id="14" name="Picture 2" descr="Resultado de imagen para candidato"/>
          <p:cNvPicPr>
            <a:picLocks noChangeAspect="1" noChangeArrowheads="1"/>
          </p:cNvPicPr>
          <p:nvPr/>
        </p:nvPicPr>
        <p:blipFill>
          <a:blip r:embed="rId8" cstate="print"/>
          <a:srcRect l="10465" r="12789"/>
          <a:stretch>
            <a:fillRect/>
          </a:stretch>
        </p:blipFill>
        <p:spPr bwMode="auto">
          <a:xfrm>
            <a:off x="6929454" y="4071942"/>
            <a:ext cx="1571636" cy="2015090"/>
          </a:xfrm>
          <a:prstGeom prst="rect">
            <a:avLst/>
          </a:prstGeom>
          <a:noFill/>
        </p:spPr>
      </p:pic>
      <p:cxnSp>
        <p:nvCxnSpPr>
          <p:cNvPr id="16" name="15 Conector recto de flecha"/>
          <p:cNvCxnSpPr/>
          <p:nvPr/>
        </p:nvCxnSpPr>
        <p:spPr>
          <a:xfrm flipH="1">
            <a:off x="1979712" y="2564904"/>
            <a:ext cx="144016" cy="288032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16 CuadroTexto"/>
          <p:cNvSpPr txBox="1"/>
          <p:nvPr/>
        </p:nvSpPr>
        <p:spPr>
          <a:xfrm>
            <a:off x="827584" y="2780928"/>
            <a:ext cx="2304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400" dirty="0"/>
              <a:t>Numero combinatorio (combinaciones de </a:t>
            </a:r>
            <a:r>
              <a:rPr lang="es-CL" sz="1400" i="1" dirty="0"/>
              <a:t>n</a:t>
            </a:r>
            <a:r>
              <a:rPr lang="es-CL" sz="1400" dirty="0"/>
              <a:t> en </a:t>
            </a:r>
            <a:r>
              <a:rPr lang="es-CL" sz="1400" i="1" dirty="0"/>
              <a:t>x</a:t>
            </a:r>
            <a:r>
              <a:rPr lang="es-CL" sz="1400" dirty="0"/>
              <a:t>)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9F2763F7-2321-0037-3F6E-36E9134CD63C}"/>
              </a:ext>
            </a:extLst>
          </p:cNvPr>
          <p:cNvSpPr txBox="1"/>
          <p:nvPr/>
        </p:nvSpPr>
        <p:spPr>
          <a:xfrm>
            <a:off x="817536" y="497883"/>
            <a:ext cx="7567047" cy="116955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 dirty="0">
                <a:latin typeface="Courier New"/>
                <a:cs typeface="Courier New"/>
              </a:rPr>
              <a:t>#rbinom(n, N, p)</a:t>
            </a:r>
          </a:p>
          <a:p>
            <a:r>
              <a:rPr lang="en-US" sz="1400" dirty="0">
                <a:latin typeface="Courier New"/>
                <a:cs typeface="Courier New"/>
              </a:rPr>
              <a:t>#n=numero de </a:t>
            </a:r>
            <a:r>
              <a:rPr lang="en-US" sz="1400" dirty="0" err="1">
                <a:latin typeface="Courier New"/>
                <a:cs typeface="Courier New"/>
              </a:rPr>
              <a:t>observaciones</a:t>
            </a:r>
            <a:r>
              <a:rPr lang="en-US" sz="1400" dirty="0">
                <a:latin typeface="Courier New"/>
                <a:cs typeface="Courier New"/>
              </a:rPr>
              <a:t>, N= </a:t>
            </a:r>
            <a:r>
              <a:rPr lang="en-US" sz="1400" dirty="0" err="1">
                <a:latin typeface="Courier New"/>
                <a:cs typeface="Courier New"/>
              </a:rPr>
              <a:t>numero</a:t>
            </a:r>
            <a:r>
              <a:rPr lang="en-US" sz="1400" dirty="0">
                <a:latin typeface="Courier New"/>
                <a:cs typeface="Courier New"/>
              </a:rPr>
              <a:t> total de </a:t>
            </a:r>
            <a:r>
              <a:rPr lang="en-US" sz="1400" dirty="0" err="1">
                <a:latin typeface="Courier New"/>
                <a:cs typeface="Courier New"/>
              </a:rPr>
              <a:t>intentos</a:t>
            </a:r>
            <a:r>
              <a:rPr lang="en-US" sz="1400" dirty="0">
                <a:latin typeface="Courier New"/>
                <a:cs typeface="Courier New"/>
              </a:rPr>
              <a:t>, p=</a:t>
            </a:r>
            <a:r>
              <a:rPr lang="en-US" sz="1400" dirty="0" err="1">
                <a:latin typeface="Courier New"/>
                <a:cs typeface="Courier New"/>
              </a:rPr>
              <a:t>probabilidad</a:t>
            </a:r>
            <a:r>
              <a:rPr lang="en-US" sz="1400" dirty="0">
                <a:latin typeface="Courier New"/>
                <a:cs typeface="Courier New"/>
              </a:rPr>
              <a:t> de </a:t>
            </a:r>
            <a:r>
              <a:rPr lang="en-US" sz="1400" dirty="0" err="1">
                <a:latin typeface="Courier New"/>
                <a:cs typeface="Courier New"/>
              </a:rPr>
              <a:t>éxito</a:t>
            </a:r>
          </a:p>
          <a:p>
            <a:r>
              <a:rPr lang="en-US" sz="1400" dirty="0" err="1">
                <a:latin typeface="Courier New"/>
                <a:cs typeface="Courier New"/>
              </a:rPr>
              <a:t>rbinom</a:t>
            </a:r>
            <a:r>
              <a:rPr lang="en-US" sz="1400" dirty="0">
                <a:latin typeface="Courier New"/>
                <a:cs typeface="Courier New"/>
              </a:rPr>
              <a:t>(8, size = 2, prob = 1 / 2)</a:t>
            </a:r>
          </a:p>
          <a:p>
            <a:r>
              <a:rPr lang="en-US" sz="1400" dirty="0">
                <a:latin typeface="Courier New"/>
                <a:cs typeface="Courier New"/>
              </a:rPr>
              <a:t>hist(</a:t>
            </a:r>
            <a:r>
              <a:rPr lang="en-US" sz="1400" dirty="0" err="1">
                <a:latin typeface="Courier New"/>
                <a:cs typeface="Courier New"/>
              </a:rPr>
              <a:t>rbinom</a:t>
            </a:r>
            <a:r>
              <a:rPr lang="en-US" sz="1400" dirty="0">
                <a:latin typeface="Courier New"/>
                <a:cs typeface="Courier New"/>
              </a:rPr>
              <a:t>(200, size = 5, prob = 1 / 2))</a:t>
            </a:r>
          </a:p>
        </p:txBody>
      </p:sp>
      <p:pic>
        <p:nvPicPr>
          <p:cNvPr id="3" name="Imagen 3" descr="Gráfico, Gráfico de barras, Histograma&#10;&#10;Descripción generada automáticamente">
            <a:extLst>
              <a:ext uri="{FF2B5EF4-FFF2-40B4-BE49-F238E27FC236}">
                <a16:creationId xmlns:a16="http://schemas.microsoft.com/office/drawing/2014/main" id="{DC99FAA7-468F-1249-6DAB-A43D144B4A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1264" y="1989742"/>
            <a:ext cx="7160216" cy="4593015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undición">
  <a:themeElements>
    <a:clrScheme name="Fundición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undición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undició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463</TotalTime>
  <Words>1405</Words>
  <Application>Microsoft Office PowerPoint</Application>
  <PresentationFormat>Presentación en pantalla (4:3)</PresentationFormat>
  <Paragraphs>418</Paragraphs>
  <Slides>37</Slides>
  <Notes>0</Notes>
  <HiddenSlides>3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37</vt:i4>
      </vt:variant>
    </vt:vector>
  </HeadingPairs>
  <TitlesOfParts>
    <vt:vector size="38" baseType="lpstr">
      <vt:lpstr>Fundición</vt:lpstr>
      <vt:lpstr>Sesión 3</vt:lpstr>
      <vt:lpstr>Presentación de PowerPoint</vt:lpstr>
      <vt:lpstr>Presentación de PowerPoint</vt:lpstr>
      <vt:lpstr>Distribución Uniforme Discreta</vt:lpstr>
      <vt:lpstr>Presentación de PowerPoint</vt:lpstr>
      <vt:lpstr>Presentación de PowerPoint</vt:lpstr>
      <vt:lpstr>Presentación de PowerPoint</vt:lpstr>
      <vt:lpstr>Distribución Binomial</vt:lpstr>
      <vt:lpstr>Presentación de PowerPoint</vt:lpstr>
      <vt:lpstr>Presentación de PowerPoint</vt:lpstr>
      <vt:lpstr>Presentación de PowerPoint</vt:lpstr>
      <vt:lpstr>Distribución Poisson</vt:lpstr>
      <vt:lpstr>Presentación de PowerPoint</vt:lpstr>
      <vt:lpstr>Presentación de PowerPoint</vt:lpstr>
      <vt:lpstr>Presentación de PowerPoint</vt:lpstr>
      <vt:lpstr>Presentación de PowerPoint</vt:lpstr>
      <vt:lpstr>Distribución Binomial Negativa (Pascal)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Distribución Uniforme</vt:lpstr>
      <vt:lpstr>Presentación de PowerPoint</vt:lpstr>
      <vt:lpstr>Distribución Normal (Gaussiana)</vt:lpstr>
      <vt:lpstr>Presentación de PowerPoint</vt:lpstr>
      <vt:lpstr>Presentación de PowerPoint</vt:lpstr>
      <vt:lpstr>Distribución Exponencial</vt:lpstr>
      <vt:lpstr>Presentación de PowerPoint</vt:lpstr>
      <vt:lpstr>Presentación de PowerPoint</vt:lpstr>
      <vt:lpstr>Muestras Exponenciales</vt:lpstr>
      <vt:lpstr>Presentación de PowerPoint</vt:lpstr>
      <vt:lpstr>Presentación de PowerPoint</vt:lpstr>
      <vt:lpstr>Presentación de PowerPoint</vt:lpstr>
      <vt:lpstr>Otras Distribuciones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Sesión 4</dc:title>
  <dc:creator>Rodrigo</dc:creator>
  <cp:lastModifiedBy>Rodrigo Retamal</cp:lastModifiedBy>
  <cp:revision>151</cp:revision>
  <dcterms:created xsi:type="dcterms:W3CDTF">2018-01-09T20:19:06Z</dcterms:created>
  <dcterms:modified xsi:type="dcterms:W3CDTF">2022-08-30T04:02:47Z</dcterms:modified>
</cp:coreProperties>
</file>