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7" r:id="rId2"/>
    <p:sldId id="305" r:id="rId3"/>
    <p:sldId id="277" r:id="rId4"/>
    <p:sldId id="293" r:id="rId5"/>
    <p:sldId id="259" r:id="rId6"/>
    <p:sldId id="282" r:id="rId7"/>
    <p:sldId id="306" r:id="rId8"/>
    <p:sldId id="292" r:id="rId9"/>
    <p:sldId id="301" r:id="rId10"/>
    <p:sldId id="278" r:id="rId11"/>
    <p:sldId id="294" r:id="rId12"/>
    <p:sldId id="308" r:id="rId13"/>
    <p:sldId id="280" r:id="rId14"/>
    <p:sldId id="281" r:id="rId15"/>
    <p:sldId id="300" r:id="rId16"/>
    <p:sldId id="284" r:id="rId17"/>
    <p:sldId id="309" r:id="rId18"/>
    <p:sldId id="311" r:id="rId19"/>
    <p:sldId id="314" r:id="rId20"/>
    <p:sldId id="316" r:id="rId21"/>
    <p:sldId id="313" r:id="rId22"/>
    <p:sldId id="315" r:id="rId23"/>
    <p:sldId id="318" r:id="rId24"/>
    <p:sldId id="312" r:id="rId25"/>
    <p:sldId id="317" r:id="rId26"/>
    <p:sldId id="310" r:id="rId27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DF622-F479-4446-BA47-10311C095185}" v="715" dt="2022-11-15T03:43:17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0929"/>
  </p:normalViewPr>
  <p:slideViewPr>
    <p:cSldViewPr>
      <p:cViewPr varScale="1">
        <p:scale>
          <a:sx n="73" d="100"/>
          <a:sy n="73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retamal yermani" userId="e7a31d24f9119115" providerId="Windows Live" clId="Web-{F93DF622-F479-4446-BA47-10311C095185}"/>
    <pc:docChg chg="addSld delSld modSld sldOrd">
      <pc:chgData name="rodrigo retamal yermani" userId="e7a31d24f9119115" providerId="Windows Live" clId="Web-{F93DF622-F479-4446-BA47-10311C095185}" dt="2022-11-15T03:43:17.344" v="489" actId="20577"/>
      <pc:docMkLst>
        <pc:docMk/>
      </pc:docMkLst>
      <pc:sldChg chg="modSp">
        <pc:chgData name="rodrigo retamal yermani" userId="e7a31d24f9119115" providerId="Windows Live" clId="Web-{F93DF622-F479-4446-BA47-10311C095185}" dt="2022-11-14T17:50:43.731" v="186" actId="20577"/>
        <pc:sldMkLst>
          <pc:docMk/>
          <pc:sldMk cId="0" sldId="257"/>
        </pc:sldMkLst>
        <pc:spChg chg="mod">
          <ac:chgData name="rodrigo retamal yermani" userId="e7a31d24f9119115" providerId="Windows Live" clId="Web-{F93DF622-F479-4446-BA47-10311C095185}" dt="2022-11-14T17:50:43.731" v="186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50:40.731" v="185" actId="20577"/>
          <ac:spMkLst>
            <pc:docMk/>
            <pc:sldMk cId="0" sldId="257"/>
            <ac:spMk id="9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50:31.121" v="183" actId="20577"/>
          <ac:spMkLst>
            <pc:docMk/>
            <pc:sldMk cId="0" sldId="257"/>
            <ac:spMk id="1029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4T17:06:24.383" v="77" actId="20577"/>
        <pc:sldMkLst>
          <pc:docMk/>
          <pc:sldMk cId="0" sldId="259"/>
        </pc:sldMkLst>
        <pc:spChg chg="mod">
          <ac:chgData name="rodrigo retamal yermani" userId="e7a31d24f9119115" providerId="Windows Live" clId="Web-{F93DF622-F479-4446-BA47-10311C095185}" dt="2022-11-14T17:06:24.383" v="77" actId="205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06:19.992" v="76" actId="20577"/>
          <ac:spMkLst>
            <pc:docMk/>
            <pc:sldMk cId="0" sldId="259"/>
            <ac:spMk id="6146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5T03:40:04.831" v="463" actId="14100"/>
        <pc:sldMkLst>
          <pc:docMk/>
          <pc:sldMk cId="0" sldId="277"/>
        </pc:sldMkLst>
        <pc:spChg chg="mod">
          <ac:chgData name="rodrigo retamal yermani" userId="e7a31d24f9119115" providerId="Windows Live" clId="Web-{F93DF622-F479-4446-BA47-10311C095185}" dt="2022-11-14T17:50:57.138" v="187" actId="20577"/>
          <ac:spMkLst>
            <pc:docMk/>
            <pc:sldMk cId="0" sldId="277"/>
            <ac:spMk id="25602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5T03:40:04.831" v="463" actId="14100"/>
          <ac:spMkLst>
            <pc:docMk/>
            <pc:sldMk cId="0" sldId="277"/>
            <ac:spMk id="25603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4T17:14:00.548" v="89" actId="14100"/>
        <pc:sldMkLst>
          <pc:docMk/>
          <pc:sldMk cId="0" sldId="278"/>
        </pc:sldMkLst>
        <pc:spChg chg="mod">
          <ac:chgData name="rodrigo retamal yermani" userId="e7a31d24f9119115" providerId="Windows Live" clId="Web-{F93DF622-F479-4446-BA47-10311C095185}" dt="2022-11-14T17:13:51.938" v="87" actId="20577"/>
          <ac:spMkLst>
            <pc:docMk/>
            <pc:sldMk cId="0" sldId="278"/>
            <ac:spMk id="26626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14:00.548" v="89" actId="14100"/>
          <ac:spMkLst>
            <pc:docMk/>
            <pc:sldMk cId="0" sldId="278"/>
            <ac:spMk id="26628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4T17:14:44.549" v="99" actId="14100"/>
        <pc:sldMkLst>
          <pc:docMk/>
          <pc:sldMk cId="0" sldId="280"/>
        </pc:sldMkLst>
        <pc:spChg chg="mod">
          <ac:chgData name="rodrigo retamal yermani" userId="e7a31d24f9119115" providerId="Windows Live" clId="Web-{F93DF622-F479-4446-BA47-10311C095185}" dt="2022-11-14T17:14:38.502" v="97" actId="14100"/>
          <ac:spMkLst>
            <pc:docMk/>
            <pc:sldMk cId="0" sldId="280"/>
            <ac:spMk id="28674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14:44.549" v="99" actId="14100"/>
          <ac:spMkLst>
            <pc:docMk/>
            <pc:sldMk cId="0" sldId="280"/>
            <ac:spMk id="28676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4T17:14:56.611" v="101" actId="20577"/>
        <pc:sldMkLst>
          <pc:docMk/>
          <pc:sldMk cId="0" sldId="281"/>
        </pc:sldMkLst>
        <pc:spChg chg="mod">
          <ac:chgData name="rodrigo retamal yermani" userId="e7a31d24f9119115" providerId="Windows Live" clId="Web-{F93DF622-F479-4446-BA47-10311C095185}" dt="2022-11-14T17:14:52.002" v="100" actId="20577"/>
          <ac:spMkLst>
            <pc:docMk/>
            <pc:sldMk cId="0" sldId="281"/>
            <ac:spMk id="29698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14:56.611" v="101" actId="20577"/>
          <ac:spMkLst>
            <pc:docMk/>
            <pc:sldMk cId="0" sldId="281"/>
            <ac:spMk id="29701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4T17:06:42.164" v="79" actId="20577"/>
        <pc:sldMkLst>
          <pc:docMk/>
          <pc:sldMk cId="0" sldId="282"/>
        </pc:sldMkLst>
        <pc:spChg chg="mod">
          <ac:chgData name="rodrigo retamal yermani" userId="e7a31d24f9119115" providerId="Windows Live" clId="Web-{F93DF622-F479-4446-BA47-10311C095185}" dt="2022-11-14T17:06:42.164" v="79" actId="20577"/>
          <ac:spMkLst>
            <pc:docMk/>
            <pc:sldMk cId="0" sldId="282"/>
            <ac:spMk id="30724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06:38.649" v="78" actId="20577"/>
          <ac:spMkLst>
            <pc:docMk/>
            <pc:sldMk cId="0" sldId="282"/>
            <ac:spMk id="30726" creationId="{00000000-0000-0000-0000-000000000000}"/>
          </ac:spMkLst>
        </pc:spChg>
      </pc:sldChg>
      <pc:sldChg chg="addSp delSp modSp mod modClrScheme chgLayout">
        <pc:chgData name="rodrigo retamal yermani" userId="e7a31d24f9119115" providerId="Windows Live" clId="Web-{F93DF622-F479-4446-BA47-10311C095185}" dt="2022-11-14T17:18:09.787" v="134" actId="1076"/>
        <pc:sldMkLst>
          <pc:docMk/>
          <pc:sldMk cId="0" sldId="284"/>
        </pc:sldMkLst>
        <pc:spChg chg="add del mod">
          <ac:chgData name="rodrigo retamal yermani" userId="e7a31d24f9119115" providerId="Windows Live" clId="Web-{F93DF622-F479-4446-BA47-10311C095185}" dt="2022-11-14T17:16:00.206" v="112"/>
          <ac:spMkLst>
            <pc:docMk/>
            <pc:sldMk cId="0" sldId="284"/>
            <ac:spMk id="3" creationId="{37D8B1A4-D385-B52E-89BB-CE12F6B2512A}"/>
          </ac:spMkLst>
        </pc:spChg>
        <pc:spChg chg="del">
          <ac:chgData name="rodrigo retamal yermani" userId="e7a31d24f9119115" providerId="Windows Live" clId="Web-{F93DF622-F479-4446-BA47-10311C095185}" dt="2022-11-14T17:15:54.456" v="111"/>
          <ac:spMkLst>
            <pc:docMk/>
            <pc:sldMk cId="0" sldId="284"/>
            <ac:spMk id="32770" creationId="{00000000-0000-0000-0000-000000000000}"/>
          </ac:spMkLst>
        </pc:spChg>
        <pc:spChg chg="mod ord">
          <ac:chgData name="rodrigo retamal yermani" userId="e7a31d24f9119115" providerId="Windows Live" clId="Web-{F93DF622-F479-4446-BA47-10311C095185}" dt="2022-11-14T17:16:12.879" v="113" actId="1076"/>
          <ac:spMkLst>
            <pc:docMk/>
            <pc:sldMk cId="0" sldId="284"/>
            <ac:spMk id="32771" creationId="{00000000-0000-0000-0000-000000000000}"/>
          </ac:spMkLst>
        </pc:spChg>
        <pc:spChg chg="del mod">
          <ac:chgData name="rodrigo retamal yermani" userId="e7a31d24f9119115" providerId="Windows Live" clId="Web-{F93DF622-F479-4446-BA47-10311C095185}" dt="2022-11-14T17:16:19.019" v="119"/>
          <ac:spMkLst>
            <pc:docMk/>
            <pc:sldMk cId="0" sldId="284"/>
            <ac:spMk id="32772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16:42.598" v="124" actId="20577"/>
          <ac:spMkLst>
            <pc:docMk/>
            <pc:sldMk cId="0" sldId="284"/>
            <ac:spMk id="32773" creationId="{00000000-0000-0000-0000-000000000000}"/>
          </ac:spMkLst>
        </pc:spChg>
        <pc:picChg chg="add mod modCrop">
          <ac:chgData name="rodrigo retamal yermani" userId="e7a31d24f9119115" providerId="Windows Live" clId="Web-{F93DF622-F479-4446-BA47-10311C095185}" dt="2022-11-14T17:18:09.787" v="134" actId="1076"/>
          <ac:picMkLst>
            <pc:docMk/>
            <pc:sldMk cId="0" sldId="284"/>
            <ac:picMk id="4" creationId="{B8154657-40A0-CC85-8967-A6E0E9E4A58E}"/>
          </ac:picMkLst>
        </pc:picChg>
        <pc:picChg chg="mod">
          <ac:chgData name="rodrigo retamal yermani" userId="e7a31d24f9119115" providerId="Windows Live" clId="Web-{F93DF622-F479-4446-BA47-10311C095185}" dt="2022-11-14T17:16:50.770" v="127" actId="1076"/>
          <ac:picMkLst>
            <pc:docMk/>
            <pc:sldMk cId="0" sldId="284"/>
            <ac:picMk id="10" creationId="{00000000-0000-0000-0000-000000000000}"/>
          </ac:picMkLst>
        </pc:picChg>
        <pc:picChg chg="mod">
          <ac:chgData name="rodrigo retamal yermani" userId="e7a31d24f9119115" providerId="Windows Live" clId="Web-{F93DF622-F479-4446-BA47-10311C095185}" dt="2022-11-14T17:16:49.145" v="126" actId="1076"/>
          <ac:picMkLst>
            <pc:docMk/>
            <pc:sldMk cId="0" sldId="284"/>
            <ac:picMk id="4098" creationId="{00000000-0000-0000-0000-000000000000}"/>
          </ac:picMkLst>
        </pc:picChg>
        <pc:picChg chg="del mod">
          <ac:chgData name="rodrigo retamal yermani" userId="e7a31d24f9119115" providerId="Windows Live" clId="Web-{F93DF622-F479-4446-BA47-10311C095185}" dt="2022-11-14T17:17:45.880" v="128"/>
          <ac:picMkLst>
            <pc:docMk/>
            <pc:sldMk cId="0" sldId="284"/>
            <ac:picMk id="4099" creationId="{00000000-0000-0000-0000-000000000000}"/>
          </ac:picMkLst>
        </pc:picChg>
      </pc:sldChg>
      <pc:sldChg chg="delSp modSp">
        <pc:chgData name="rodrigo retamal yermani" userId="e7a31d24f9119115" providerId="Windows Live" clId="Web-{F93DF622-F479-4446-BA47-10311C095185}" dt="2022-11-14T17:13:24.750" v="84" actId="1076"/>
        <pc:sldMkLst>
          <pc:docMk/>
          <pc:sldMk cId="0" sldId="292"/>
        </pc:sldMkLst>
        <pc:spChg chg="del">
          <ac:chgData name="rodrigo retamal yermani" userId="e7a31d24f9119115" providerId="Windows Live" clId="Web-{F93DF622-F479-4446-BA47-10311C095185}" dt="2022-11-14T17:13:16.516" v="82"/>
          <ac:spMkLst>
            <pc:docMk/>
            <pc:sldMk cId="0" sldId="292"/>
            <ac:spMk id="3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13:24.750" v="84" actId="1076"/>
          <ac:spMkLst>
            <pc:docMk/>
            <pc:sldMk cId="0" sldId="292"/>
            <ac:spMk id="4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4T17:51:05.294" v="188" actId="20577"/>
        <pc:sldMkLst>
          <pc:docMk/>
          <pc:sldMk cId="0" sldId="293"/>
        </pc:sldMkLst>
        <pc:spChg chg="mod">
          <ac:chgData name="rodrigo retamal yermani" userId="e7a31d24f9119115" providerId="Windows Live" clId="Web-{F93DF622-F479-4446-BA47-10311C095185}" dt="2022-11-14T17:51:05.294" v="188" actId="20577"/>
          <ac:spMkLst>
            <pc:docMk/>
            <pc:sldMk cId="0" sldId="293"/>
            <ac:spMk id="39938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06:13.508" v="75" actId="20577"/>
          <ac:spMkLst>
            <pc:docMk/>
            <pc:sldMk cId="0" sldId="293"/>
            <ac:spMk id="39939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4T17:14:20.455" v="93" actId="14100"/>
        <pc:sldMkLst>
          <pc:docMk/>
          <pc:sldMk cId="0" sldId="294"/>
        </pc:sldMkLst>
        <pc:spChg chg="mod">
          <ac:chgData name="rodrigo retamal yermani" userId="e7a31d24f9119115" providerId="Windows Live" clId="Web-{F93DF622-F479-4446-BA47-10311C095185}" dt="2022-11-14T17:14:05.970" v="90" actId="20577"/>
          <ac:spMkLst>
            <pc:docMk/>
            <pc:sldMk cId="0" sldId="294"/>
            <ac:spMk id="2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14:20.455" v="93" actId="14100"/>
          <ac:spMkLst>
            <pc:docMk/>
            <pc:sldMk cId="0" sldId="294"/>
            <ac:spMk id="3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4T17:50:20.434" v="182" actId="20577"/>
        <pc:sldMkLst>
          <pc:docMk/>
          <pc:sldMk cId="0" sldId="300"/>
        </pc:sldMkLst>
        <pc:spChg chg="mod">
          <ac:chgData name="rodrigo retamal yermani" userId="e7a31d24f9119115" providerId="Windows Live" clId="Web-{F93DF622-F479-4446-BA47-10311C095185}" dt="2022-11-14T17:50:20.434" v="182" actId="20577"/>
          <ac:spMkLst>
            <pc:docMk/>
            <pc:sldMk cId="0" sldId="300"/>
            <ac:spMk id="29698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15:46.659" v="110" actId="1076"/>
          <ac:spMkLst>
            <pc:docMk/>
            <pc:sldMk cId="0" sldId="300"/>
            <ac:spMk id="29701" creationId="{00000000-0000-0000-0000-000000000000}"/>
          </ac:spMkLst>
        </pc:spChg>
      </pc:sldChg>
      <pc:sldChg chg="modSp ord">
        <pc:chgData name="rodrigo retamal yermani" userId="e7a31d24f9119115" providerId="Windows Live" clId="Web-{F93DF622-F479-4446-BA47-10311C095185}" dt="2022-11-14T17:13:36.204" v="86" actId="20577"/>
        <pc:sldMkLst>
          <pc:docMk/>
          <pc:sldMk cId="1674856435" sldId="301"/>
        </pc:sldMkLst>
        <pc:spChg chg="mod">
          <ac:chgData name="rodrigo retamal yermani" userId="e7a31d24f9119115" providerId="Windows Live" clId="Web-{F93DF622-F479-4446-BA47-10311C095185}" dt="2022-11-14T17:13:32" v="85" actId="20577"/>
          <ac:spMkLst>
            <pc:docMk/>
            <pc:sldMk cId="1674856435" sldId="301"/>
            <ac:spMk id="2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13:36.204" v="86" actId="20577"/>
          <ac:spMkLst>
            <pc:docMk/>
            <pc:sldMk cId="1674856435" sldId="301"/>
            <ac:spMk id="3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4T17:05:44.210" v="71" actId="20577"/>
        <pc:sldMkLst>
          <pc:docMk/>
          <pc:sldMk cId="0" sldId="305"/>
        </pc:sldMkLst>
        <pc:spChg chg="mod">
          <ac:chgData name="rodrigo retamal yermani" userId="e7a31d24f9119115" providerId="Windows Live" clId="Web-{F93DF622-F479-4446-BA47-10311C095185}" dt="2022-11-14T17:05:08.428" v="55" actId="20577"/>
          <ac:spMkLst>
            <pc:docMk/>
            <pc:sldMk cId="0" sldId="305"/>
            <ac:spMk id="2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05:12.334" v="56" actId="20577"/>
          <ac:spMkLst>
            <pc:docMk/>
            <pc:sldMk cId="0" sldId="305"/>
            <ac:spMk id="4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05:31.304" v="67" actId="20577"/>
          <ac:spMkLst>
            <pc:docMk/>
            <pc:sldMk cId="0" sldId="305"/>
            <ac:spMk id="66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05:31.319" v="68" actId="20577"/>
          <ac:spMkLst>
            <pc:docMk/>
            <pc:sldMk cId="0" sldId="305"/>
            <ac:spMk id="67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05:37.413" v="70" actId="20577"/>
          <ac:spMkLst>
            <pc:docMk/>
            <pc:sldMk cId="0" sldId="305"/>
            <ac:spMk id="68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05:44.210" v="71" actId="20577"/>
          <ac:spMkLst>
            <pc:docMk/>
            <pc:sldMk cId="0" sldId="305"/>
            <ac:spMk id="69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05:31.335" v="69" actId="20577"/>
          <ac:spMkLst>
            <pc:docMk/>
            <pc:sldMk cId="0" sldId="305"/>
            <ac:spMk id="90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4T17:06:51.774" v="81" actId="20577"/>
        <pc:sldMkLst>
          <pc:docMk/>
          <pc:sldMk cId="0" sldId="306"/>
        </pc:sldMkLst>
        <pc:spChg chg="mod">
          <ac:chgData name="rodrigo retamal yermani" userId="e7a31d24f9119115" providerId="Windows Live" clId="Web-{F93DF622-F479-4446-BA47-10311C095185}" dt="2022-11-14T17:06:51.774" v="81" actId="20577"/>
          <ac:spMkLst>
            <pc:docMk/>
            <pc:sldMk cId="0" sldId="306"/>
            <ac:spMk id="4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06:47.930" v="80" actId="20577"/>
          <ac:spMkLst>
            <pc:docMk/>
            <pc:sldMk cId="0" sldId="306"/>
            <ac:spMk id="5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4T17:14:26.345" v="94" actId="20577"/>
        <pc:sldMkLst>
          <pc:docMk/>
          <pc:sldMk cId="0" sldId="308"/>
        </pc:sldMkLst>
        <pc:spChg chg="mod">
          <ac:chgData name="rodrigo retamal yermani" userId="e7a31d24f9119115" providerId="Windows Live" clId="Web-{F93DF622-F479-4446-BA47-10311C095185}" dt="2022-11-14T17:14:26.345" v="94" actId="20577"/>
          <ac:spMkLst>
            <pc:docMk/>
            <pc:sldMk cId="0" sldId="308"/>
            <ac:spMk id="4" creationId="{00000000-0000-0000-0000-000000000000}"/>
          </ac:spMkLst>
        </pc:spChg>
        <pc:picChg chg="mod">
          <ac:chgData name="rodrigo retamal yermani" userId="e7a31d24f9119115" providerId="Windows Live" clId="Web-{F93DF622-F479-4446-BA47-10311C095185}" dt="2022-11-14T16:53:56.071" v="14" actId="1076"/>
          <ac:picMkLst>
            <pc:docMk/>
            <pc:sldMk cId="0" sldId="308"/>
            <ac:picMk id="5" creationId="{00000000-0000-0000-0000-000000000000}"/>
          </ac:picMkLst>
        </pc:picChg>
      </pc:sldChg>
      <pc:sldChg chg="modSp">
        <pc:chgData name="rodrigo retamal yermani" userId="e7a31d24f9119115" providerId="Windows Live" clId="Web-{F93DF622-F479-4446-BA47-10311C095185}" dt="2022-11-14T17:50:05.480" v="180"/>
        <pc:sldMkLst>
          <pc:docMk/>
          <pc:sldMk cId="0" sldId="309"/>
        </pc:sldMkLst>
        <pc:spChg chg="mod">
          <ac:chgData name="rodrigo retamal yermani" userId="e7a31d24f9119115" providerId="Windows Live" clId="Web-{F93DF622-F479-4446-BA47-10311C095185}" dt="2022-11-14T17:50:05.480" v="180"/>
          <ac:spMkLst>
            <pc:docMk/>
            <pc:sldMk cId="0" sldId="309"/>
            <ac:spMk id="4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17:26:47.594" v="136" actId="1076"/>
          <ac:spMkLst>
            <pc:docMk/>
            <pc:sldMk cId="0" sldId="309"/>
            <ac:spMk id="5" creationId="{00000000-0000-0000-0000-000000000000}"/>
          </ac:spMkLst>
        </pc:spChg>
      </pc:sldChg>
      <pc:sldChg chg="modSp mod ord modShow">
        <pc:chgData name="rodrigo retamal yermani" userId="e7a31d24f9119115" providerId="Windows Live" clId="Web-{F93DF622-F479-4446-BA47-10311C095185}" dt="2022-11-14T17:49:01.167" v="160"/>
        <pc:sldMkLst>
          <pc:docMk/>
          <pc:sldMk cId="0" sldId="310"/>
        </pc:sldMkLst>
        <pc:spChg chg="mod">
          <ac:chgData name="rodrigo retamal yermani" userId="e7a31d24f9119115" providerId="Windows Live" clId="Web-{F93DF622-F479-4446-BA47-10311C095185}" dt="2022-11-14T17:39:50.672" v="147" actId="20577"/>
          <ac:spMkLst>
            <pc:docMk/>
            <pc:sldMk cId="0" sldId="310"/>
            <ac:spMk id="2" creationId="{00000000-0000-0000-0000-000000000000}"/>
          </ac:spMkLst>
        </pc:spChg>
      </pc:sldChg>
      <pc:sldChg chg="addSp delSp modSp">
        <pc:chgData name="rodrigo retamal yermani" userId="e7a31d24f9119115" providerId="Windows Live" clId="Web-{F93DF622-F479-4446-BA47-10311C095185}" dt="2022-11-15T03:24:17.998" v="315" actId="1076"/>
        <pc:sldMkLst>
          <pc:docMk/>
          <pc:sldMk cId="0" sldId="311"/>
        </pc:sldMkLst>
        <pc:spChg chg="mod">
          <ac:chgData name="rodrigo retamal yermani" userId="e7a31d24f9119115" providerId="Windows Live" clId="Web-{F93DF622-F479-4446-BA47-10311C095185}" dt="2022-11-14T20:13:07.044" v="220" actId="20577"/>
          <ac:spMkLst>
            <pc:docMk/>
            <pc:sldMk cId="0" sldId="311"/>
            <ac:spMk id="2" creationId="{00000000-0000-0000-0000-000000000000}"/>
          </ac:spMkLst>
        </pc:spChg>
        <pc:spChg chg="add mod">
          <ac:chgData name="rodrigo retamal yermani" userId="e7a31d24f9119115" providerId="Windows Live" clId="Web-{F93DF622-F479-4446-BA47-10311C095185}" dt="2022-11-14T17:49:57.590" v="178" actId="20577"/>
          <ac:spMkLst>
            <pc:docMk/>
            <pc:sldMk cId="0" sldId="311"/>
            <ac:spMk id="3" creationId="{B5BD8C4B-57CD-FDE2-5B29-1F086506CC32}"/>
          </ac:spMkLst>
        </pc:spChg>
        <pc:spChg chg="add mod">
          <ac:chgData name="rodrigo retamal yermani" userId="e7a31d24f9119115" providerId="Windows Live" clId="Web-{F93DF622-F479-4446-BA47-10311C095185}" dt="2022-11-15T03:24:17.998" v="315" actId="1076"/>
          <ac:spMkLst>
            <pc:docMk/>
            <pc:sldMk cId="0" sldId="311"/>
            <ac:spMk id="5" creationId="{0EFE117E-F7FB-E9DD-4B1A-1B4F95E9725C}"/>
          </ac:spMkLst>
        </pc:spChg>
        <pc:spChg chg="mod">
          <ac:chgData name="rodrigo retamal yermani" userId="e7a31d24f9119115" providerId="Windows Live" clId="Web-{F93DF622-F479-4446-BA47-10311C095185}" dt="2022-11-14T20:11:28.651" v="218" actId="20577"/>
          <ac:spMkLst>
            <pc:docMk/>
            <pc:sldMk cId="0" sldId="311"/>
            <ac:spMk id="6" creationId="{00000000-0000-0000-0000-000000000000}"/>
          </ac:spMkLst>
        </pc:spChg>
        <pc:spChg chg="del mod">
          <ac:chgData name="rodrigo retamal yermani" userId="e7a31d24f9119115" providerId="Windows Live" clId="Web-{F93DF622-F479-4446-BA47-10311C095185}" dt="2022-11-14T17:51:44.779" v="192"/>
          <ac:spMkLst>
            <pc:docMk/>
            <pc:sldMk cId="0" sldId="311"/>
            <ac:spMk id="8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5T03:24:17.998" v="314" actId="1076"/>
          <ac:spMkLst>
            <pc:docMk/>
            <pc:sldMk cId="0" sldId="311"/>
            <ac:spMk id="9" creationId="{00000000-0000-0000-0000-000000000000}"/>
          </ac:spMkLst>
        </pc:spChg>
        <pc:picChg chg="add mod">
          <ac:chgData name="rodrigo retamal yermani" userId="e7a31d24f9119115" providerId="Windows Live" clId="Web-{F93DF622-F479-4446-BA47-10311C095185}" dt="2022-11-14T20:11:30.167" v="219" actId="1076"/>
          <ac:picMkLst>
            <pc:docMk/>
            <pc:sldMk cId="0" sldId="311"/>
            <ac:picMk id="4" creationId="{610249F1-828F-1868-4E8F-597B967D1E18}"/>
          </ac:picMkLst>
        </pc:picChg>
        <pc:picChg chg="mod">
          <ac:chgData name="rodrigo retamal yermani" userId="e7a31d24f9119115" providerId="Windows Live" clId="Web-{F93DF622-F479-4446-BA47-10311C095185}" dt="2022-11-14T20:13:14.716" v="221" actId="1076"/>
          <ac:picMkLst>
            <pc:docMk/>
            <pc:sldMk cId="0" sldId="311"/>
            <ac:picMk id="1026" creationId="{00000000-0000-0000-0000-000000000000}"/>
          </ac:picMkLst>
        </pc:picChg>
      </pc:sldChg>
      <pc:sldChg chg="modSp ord">
        <pc:chgData name="rodrigo retamal yermani" userId="e7a31d24f9119115" providerId="Windows Live" clId="Web-{F93DF622-F479-4446-BA47-10311C095185}" dt="2022-11-15T03:42:57.265" v="484" actId="1076"/>
        <pc:sldMkLst>
          <pc:docMk/>
          <pc:sldMk cId="0" sldId="312"/>
        </pc:sldMkLst>
        <pc:spChg chg="mod">
          <ac:chgData name="rodrigo retamal yermani" userId="e7a31d24f9119115" providerId="Windows Live" clId="Web-{F93DF622-F479-4446-BA47-10311C095185}" dt="2022-11-15T03:38:40.623" v="459" actId="14100"/>
          <ac:spMkLst>
            <pc:docMk/>
            <pc:sldMk cId="0" sldId="312"/>
            <ac:spMk id="2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5T03:42:57.265" v="484" actId="1076"/>
          <ac:spMkLst>
            <pc:docMk/>
            <pc:sldMk cId="0" sldId="312"/>
            <ac:spMk id="3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5T03:38:44.529" v="460" actId="14100"/>
          <ac:spMkLst>
            <pc:docMk/>
            <pc:sldMk cId="0" sldId="312"/>
            <ac:spMk id="4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5T03:38:26.887" v="457" actId="1076"/>
          <ac:spMkLst>
            <pc:docMk/>
            <pc:sldMk cId="0" sldId="312"/>
            <ac:spMk id="5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5T03:25:03.736" v="319" actId="1076"/>
        <pc:sldMkLst>
          <pc:docMk/>
          <pc:sldMk cId="0" sldId="313"/>
        </pc:sldMkLst>
        <pc:spChg chg="mod">
          <ac:chgData name="rodrigo retamal yermani" userId="e7a31d24f9119115" providerId="Windows Live" clId="Web-{F93DF622-F479-4446-BA47-10311C095185}" dt="2022-11-14T20:44:49.049" v="274" actId="20577"/>
          <ac:spMkLst>
            <pc:docMk/>
            <pc:sldMk cId="0" sldId="313"/>
            <ac:spMk id="4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5T03:25:03.736" v="319" actId="1076"/>
          <ac:spMkLst>
            <pc:docMk/>
            <pc:sldMk cId="0" sldId="313"/>
            <ac:spMk id="5" creationId="{00000000-0000-0000-0000-000000000000}"/>
          </ac:spMkLst>
        </pc:spChg>
        <pc:spChg chg="mod">
          <ac:chgData name="rodrigo retamal yermani" userId="e7a31d24f9119115" providerId="Windows Live" clId="Web-{F93DF622-F479-4446-BA47-10311C095185}" dt="2022-11-14T20:51:16.732" v="297" actId="20577"/>
          <ac:spMkLst>
            <pc:docMk/>
            <pc:sldMk cId="0" sldId="313"/>
            <ac:spMk id="7" creationId="{00000000-0000-0000-0000-000000000000}"/>
          </ac:spMkLst>
        </pc:spChg>
      </pc:sldChg>
      <pc:sldChg chg="modSp">
        <pc:chgData name="rodrigo retamal yermani" userId="e7a31d24f9119115" providerId="Windows Live" clId="Web-{F93DF622-F479-4446-BA47-10311C095185}" dt="2022-11-14T17:41:14.783" v="158" actId="20577"/>
        <pc:sldMkLst>
          <pc:docMk/>
          <pc:sldMk cId="0" sldId="314"/>
        </pc:sldMkLst>
        <pc:spChg chg="mod">
          <ac:chgData name="rodrigo retamal yermani" userId="e7a31d24f9119115" providerId="Windows Live" clId="Web-{F93DF622-F479-4446-BA47-10311C095185}" dt="2022-11-14T17:41:14.783" v="158" actId="20577"/>
          <ac:spMkLst>
            <pc:docMk/>
            <pc:sldMk cId="0" sldId="314"/>
            <ac:spMk id="2" creationId="{00000000-0000-0000-0000-000000000000}"/>
          </ac:spMkLst>
        </pc:spChg>
      </pc:sldChg>
      <pc:sldChg chg="addSp modSp">
        <pc:chgData name="rodrigo retamal yermani" userId="e7a31d24f9119115" providerId="Windows Live" clId="Web-{F93DF622-F479-4446-BA47-10311C095185}" dt="2022-11-14T20:50:12.840" v="295" actId="20577"/>
        <pc:sldMkLst>
          <pc:docMk/>
          <pc:sldMk cId="0" sldId="315"/>
        </pc:sldMkLst>
        <pc:spChg chg="mod">
          <ac:chgData name="rodrigo retamal yermani" userId="e7a31d24f9119115" providerId="Windows Live" clId="Web-{F93DF622-F479-4446-BA47-10311C095185}" dt="2022-11-14T20:45:03.972" v="277" actId="20577"/>
          <ac:spMkLst>
            <pc:docMk/>
            <pc:sldMk cId="0" sldId="315"/>
            <ac:spMk id="2" creationId="{00000000-0000-0000-0000-000000000000}"/>
          </ac:spMkLst>
        </pc:spChg>
        <pc:spChg chg="add mod">
          <ac:chgData name="rodrigo retamal yermani" userId="e7a31d24f9119115" providerId="Windows Live" clId="Web-{F93DF622-F479-4446-BA47-10311C095185}" dt="2022-11-14T20:50:12.840" v="295" actId="20577"/>
          <ac:spMkLst>
            <pc:docMk/>
            <pc:sldMk cId="0" sldId="315"/>
            <ac:spMk id="3" creationId="{0F0A920F-EF5C-3C0A-A889-45742A84BFB7}"/>
          </ac:spMkLst>
        </pc:spChg>
        <pc:spChg chg="mod">
          <ac:chgData name="rodrigo retamal yermani" userId="e7a31d24f9119115" providerId="Windows Live" clId="Web-{F93DF622-F479-4446-BA47-10311C095185}" dt="2022-11-14T20:45:08.956" v="278" actId="20577"/>
          <ac:spMkLst>
            <pc:docMk/>
            <pc:sldMk cId="0" sldId="315"/>
            <ac:spMk id="4" creationId="{00000000-0000-0000-0000-000000000000}"/>
          </ac:spMkLst>
        </pc:spChg>
        <pc:picChg chg="mod">
          <ac:chgData name="rodrigo retamal yermani" userId="e7a31d24f9119115" providerId="Windows Live" clId="Web-{F93DF622-F479-4446-BA47-10311C095185}" dt="2022-11-14T20:43:52.876" v="263" actId="1076"/>
          <ac:picMkLst>
            <pc:docMk/>
            <pc:sldMk cId="0" sldId="315"/>
            <ac:picMk id="4098" creationId="{00000000-0000-0000-0000-000000000000}"/>
          </ac:picMkLst>
        </pc:picChg>
      </pc:sldChg>
      <pc:sldChg chg="addSp modSp new ord">
        <pc:chgData name="rodrigo retamal yermani" userId="e7a31d24f9119115" providerId="Windows Live" clId="Web-{F93DF622-F479-4446-BA47-10311C095185}" dt="2022-11-14T20:33:48.610" v="261"/>
        <pc:sldMkLst>
          <pc:docMk/>
          <pc:sldMk cId="2183578809" sldId="316"/>
        </pc:sldMkLst>
        <pc:spChg chg="add mod">
          <ac:chgData name="rodrigo retamal yermani" userId="e7a31d24f9119115" providerId="Windows Live" clId="Web-{F93DF622-F479-4446-BA47-10311C095185}" dt="2022-11-14T20:25:47.003" v="260" actId="20577"/>
          <ac:spMkLst>
            <pc:docMk/>
            <pc:sldMk cId="2183578809" sldId="316"/>
            <ac:spMk id="3" creationId="{B754C2AE-F6D2-A8ED-9418-8840C87E7387}"/>
          </ac:spMkLst>
        </pc:spChg>
        <pc:picChg chg="add mod">
          <ac:chgData name="rodrigo retamal yermani" userId="e7a31d24f9119115" providerId="Windows Live" clId="Web-{F93DF622-F479-4446-BA47-10311C095185}" dt="2022-11-14T20:23:31.046" v="224" actId="1076"/>
          <ac:picMkLst>
            <pc:docMk/>
            <pc:sldMk cId="2183578809" sldId="316"/>
            <ac:picMk id="2" creationId="{853D2DC1-8FBB-DFD9-09D6-38BF80B253E4}"/>
          </ac:picMkLst>
        </pc:picChg>
      </pc:sldChg>
      <pc:sldChg chg="addSp modSp new ord">
        <pc:chgData name="rodrigo retamal yermani" userId="e7a31d24f9119115" providerId="Windows Live" clId="Web-{F93DF622-F479-4446-BA47-10311C095185}" dt="2022-11-15T03:43:17.344" v="489" actId="20577"/>
        <pc:sldMkLst>
          <pc:docMk/>
          <pc:sldMk cId="2778282050" sldId="317"/>
        </pc:sldMkLst>
        <pc:spChg chg="add mod">
          <ac:chgData name="rodrigo retamal yermani" userId="e7a31d24f9119115" providerId="Windows Live" clId="Web-{F93DF622-F479-4446-BA47-10311C095185}" dt="2022-11-15T03:43:17.344" v="489" actId="20577"/>
          <ac:spMkLst>
            <pc:docMk/>
            <pc:sldMk cId="2778282050" sldId="317"/>
            <ac:spMk id="2" creationId="{21B9F6D3-58FC-6A77-6B40-6954142E6A1F}"/>
          </ac:spMkLst>
        </pc:spChg>
        <pc:spChg chg="add mod">
          <ac:chgData name="rodrigo retamal yermani" userId="e7a31d24f9119115" providerId="Windows Live" clId="Web-{F93DF622-F479-4446-BA47-10311C095185}" dt="2022-11-15T03:28:49.563" v="390" actId="1076"/>
          <ac:spMkLst>
            <pc:docMk/>
            <pc:sldMk cId="2778282050" sldId="317"/>
            <ac:spMk id="4" creationId="{97098788-54B8-5EFA-F6C7-8972A1E2F7E7}"/>
          </ac:spMkLst>
        </pc:spChg>
        <pc:spChg chg="add mod">
          <ac:chgData name="rodrigo retamal yermani" userId="e7a31d24f9119115" providerId="Windows Live" clId="Web-{F93DF622-F479-4446-BA47-10311C095185}" dt="2022-11-15T03:41:11.242" v="482" actId="1076"/>
          <ac:spMkLst>
            <pc:docMk/>
            <pc:sldMk cId="2778282050" sldId="317"/>
            <ac:spMk id="5" creationId="{31DB59A9-DC06-39B5-07D6-FB2B14B0728A}"/>
          </ac:spMkLst>
        </pc:spChg>
        <pc:picChg chg="add mod">
          <ac:chgData name="rodrigo retamal yermani" userId="e7a31d24f9119115" providerId="Windows Live" clId="Web-{F93DF622-F479-4446-BA47-10311C095185}" dt="2022-11-15T03:39:06.828" v="461" actId="1076"/>
          <ac:picMkLst>
            <pc:docMk/>
            <pc:sldMk cId="2778282050" sldId="317"/>
            <ac:picMk id="3" creationId="{B623CCC7-16F3-178D-51DF-49D52CFA5887}"/>
          </ac:picMkLst>
        </pc:picChg>
      </pc:sldChg>
      <pc:sldChg chg="addSp modSp new">
        <pc:chgData name="rodrigo retamal yermani" userId="e7a31d24f9119115" providerId="Windows Live" clId="Web-{F93DF622-F479-4446-BA47-10311C095185}" dt="2022-11-15T03:40:24.567" v="469" actId="20577"/>
        <pc:sldMkLst>
          <pc:docMk/>
          <pc:sldMk cId="2701964082" sldId="318"/>
        </pc:sldMkLst>
        <pc:spChg chg="add mod">
          <ac:chgData name="rodrigo retamal yermani" userId="e7a31d24f9119115" providerId="Windows Live" clId="Web-{F93DF622-F479-4446-BA47-10311C095185}" dt="2022-11-15T03:40:24.520" v="464" actId="20577"/>
          <ac:spMkLst>
            <pc:docMk/>
            <pc:sldMk cId="2701964082" sldId="318"/>
            <ac:spMk id="2" creationId="{DF9D97AE-E59E-91C2-3068-81412F74CCF0}"/>
          </ac:spMkLst>
        </pc:spChg>
        <pc:spChg chg="add mod">
          <ac:chgData name="rodrigo retamal yermani" userId="e7a31d24f9119115" providerId="Windows Live" clId="Web-{F93DF622-F479-4446-BA47-10311C095185}" dt="2022-11-15T03:40:24.520" v="465" actId="20577"/>
          <ac:spMkLst>
            <pc:docMk/>
            <pc:sldMk cId="2701964082" sldId="318"/>
            <ac:spMk id="3" creationId="{6F74F254-B69F-0B12-3213-487C033BB3E9}"/>
          </ac:spMkLst>
        </pc:spChg>
        <pc:spChg chg="add mod">
          <ac:chgData name="rodrigo retamal yermani" userId="e7a31d24f9119115" providerId="Windows Live" clId="Web-{F93DF622-F479-4446-BA47-10311C095185}" dt="2022-11-15T03:40:24.536" v="466" actId="20577"/>
          <ac:spMkLst>
            <pc:docMk/>
            <pc:sldMk cId="2701964082" sldId="318"/>
            <ac:spMk id="4" creationId="{39F53A2D-CAFB-CFE8-2FEF-8E0CB30C43BE}"/>
          </ac:spMkLst>
        </pc:spChg>
        <pc:spChg chg="add mod">
          <ac:chgData name="rodrigo retamal yermani" userId="e7a31d24f9119115" providerId="Windows Live" clId="Web-{F93DF622-F479-4446-BA47-10311C095185}" dt="2022-11-15T03:40:24.551" v="467" actId="20577"/>
          <ac:spMkLst>
            <pc:docMk/>
            <pc:sldMk cId="2701964082" sldId="318"/>
            <ac:spMk id="5" creationId="{B7A0A065-FCF5-DA88-AFF4-2CA1F72C8D1B}"/>
          </ac:spMkLst>
        </pc:spChg>
        <pc:spChg chg="add mod">
          <ac:chgData name="rodrigo retamal yermani" userId="e7a31d24f9119115" providerId="Windows Live" clId="Web-{F93DF622-F479-4446-BA47-10311C095185}" dt="2022-11-15T03:40:24.551" v="468" actId="20577"/>
          <ac:spMkLst>
            <pc:docMk/>
            <pc:sldMk cId="2701964082" sldId="318"/>
            <ac:spMk id="6" creationId="{4929B578-21EE-A074-5EDC-0161E020CCA6}"/>
          </ac:spMkLst>
        </pc:spChg>
        <pc:spChg chg="add mod">
          <ac:chgData name="rodrigo retamal yermani" userId="e7a31d24f9119115" providerId="Windows Live" clId="Web-{F93DF622-F479-4446-BA47-10311C095185}" dt="2022-11-15T03:40:24.567" v="469" actId="20577"/>
          <ac:spMkLst>
            <pc:docMk/>
            <pc:sldMk cId="2701964082" sldId="318"/>
            <ac:spMk id="7" creationId="{B36CD702-3B1D-D510-8B94-681F625240B1}"/>
          </ac:spMkLst>
        </pc:spChg>
      </pc:sldChg>
      <pc:sldChg chg="new del">
        <pc:chgData name="rodrigo retamal yermani" userId="e7a31d24f9119115" providerId="Windows Live" clId="Web-{F93DF622-F479-4446-BA47-10311C095185}" dt="2022-11-15T03:35:53.940" v="420"/>
        <pc:sldMkLst>
          <pc:docMk/>
          <pc:sldMk cId="616202357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BA7506F-7537-4C53-BC13-74D2B3A35A62}" type="datetimeFigureOut">
              <a:rPr lang="es-CL" smtClean="0"/>
              <a:pPr/>
              <a:t>14-11-2022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D40599-BDFA-48AF-8D8B-B6E53578488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18286B-BDC9-46D3-B651-CB2ECEA9BA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20BF-3B72-4443-87F3-1B085EDFDD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12D0-6B15-4788-BFE6-1FF7FAB5A1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936C-67C1-4166-AEF6-E4BC4DE96CE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84E7-0404-4671-AF37-B402FBF2FD0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C33-AC0D-4DBE-92FE-33C3D50E41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AE15-3708-4421-93E5-51E5D273C3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F5D1-2F15-4296-8783-5DF82495056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607F-1AE7-4856-86E6-B3010BDA8D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3AEC-6B44-4BBA-AD44-01E826E363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CC6C8C-0729-4803-A0D7-1318D4A2B90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B745EA-EBAE-4F4A-BF03-3F63527B59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785786" y="2714620"/>
            <a:ext cx="7772400" cy="12192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  <a:effectLst/>
                <a:latin typeface="Calibri"/>
                <a:cs typeface="Times New Roman"/>
              </a:rPr>
              <a:t>MUESTREO PROBABILISTICO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38200" y="3810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s-ES" sz="44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57752" y="5572140"/>
            <a:ext cx="350046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latin typeface="Calibri"/>
                <a:cs typeface="Calibri"/>
              </a:rPr>
              <a:t>Rodrigo Retamal </a:t>
            </a:r>
            <a:r>
              <a:rPr lang="es-ES" dirty="0" err="1">
                <a:latin typeface="Calibri"/>
                <a:cs typeface="Calibri"/>
              </a:rPr>
              <a:t>Yermani</a:t>
            </a:r>
            <a:endParaRPr lang="es-ES">
              <a:latin typeface="Calibri"/>
              <a:cs typeface="Calibri"/>
            </a:endParaRPr>
          </a:p>
        </p:txBody>
      </p:sp>
      <p:pic>
        <p:nvPicPr>
          <p:cNvPr id="1032" name="Picture 8" descr="C:\Documents and Settings\rodrigo.PORTATIL\Mis documentos\Mis imágenes\0RV4CPCAZAIY9BCAXXL0V7CAYLG6O8CAVSB76VCA886SE3CAPLV80MCAR1AAVQCAV8HM5WCAZAXCPTCACLO7YMCAMOLDC8CAMZ5X9OCAM14ELYCA8K05WTCA8NHPJXCA3S7NW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654785" cy="1411063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142976" y="812053"/>
            <a:ext cx="407196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Calibri"/>
                <a:cs typeface="Calibri"/>
              </a:rPr>
              <a:t>UNIVERSIDAD DE CHILE</a:t>
            </a:r>
          </a:p>
          <a:p>
            <a:r>
              <a:rPr lang="es-ES" sz="1600" dirty="0">
                <a:latin typeface="Calibri"/>
                <a:cs typeface="Calibri"/>
              </a:rPr>
              <a:t>DEPARTAMENTO DE ANTROPOLOGIA</a:t>
            </a:r>
          </a:p>
          <a:p>
            <a:r>
              <a:rPr lang="es-ES" sz="1600" dirty="0">
                <a:latin typeface="Calibri"/>
                <a:cs typeface="Calibri"/>
              </a:rPr>
              <a:t>TALLER DE INVESTIGACION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382000" cy="4419600"/>
          </a:xfrm>
        </p:spPr>
        <p:txBody>
          <a:bodyPr/>
          <a:lstStyle/>
          <a:p>
            <a:pPr>
              <a:buFontTx/>
              <a:buNone/>
            </a:pPr>
            <a:r>
              <a:rPr lang="es-ES_tradnl">
                <a:cs typeface="Times New Roman" pitchFamily="18" charset="0"/>
              </a:rPr>
              <a:t>	</a:t>
            </a:r>
            <a:endParaRPr lang="es-E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142852"/>
            <a:ext cx="4143404" cy="857256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_tradnl" sz="2800" dirty="0">
                <a:solidFill>
                  <a:schemeClr val="tx1"/>
                </a:solidFill>
                <a:effectLst/>
                <a:latin typeface="Calibri"/>
                <a:cs typeface="Times New Roman"/>
              </a:rPr>
              <a:t>TIPOS DE MUESTREO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5720" y="1214422"/>
            <a:ext cx="80778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just">
              <a:buClr>
                <a:schemeClr val="tx1"/>
              </a:buClr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" b="1" dirty="0">
                <a:latin typeface="Calibri"/>
                <a:cs typeface="Times New Roman"/>
              </a:rPr>
              <a:t>No probabilístico</a:t>
            </a:r>
            <a:r>
              <a:rPr lang="es-ES" dirty="0">
                <a:latin typeface="Calibri"/>
                <a:cs typeface="Times New Roman"/>
              </a:rPr>
              <a:t>: no es posible calcular o son nulas las probabilidades de inclusión de todas o algunas unidades en el universo</a:t>
            </a:r>
            <a:r>
              <a:rPr lang="es-ES" b="1" dirty="0">
                <a:latin typeface="Calibri"/>
                <a:cs typeface="Times New Roman"/>
              </a:rPr>
              <a:t>. </a:t>
            </a:r>
            <a:r>
              <a:rPr lang="es-ES" dirty="0">
                <a:latin typeface="Calibri"/>
                <a:cs typeface="Times New Roman"/>
              </a:rPr>
              <a:t>El criterio de elección se basa en el criterio del investigador. Más barato que el probabilístico. No tiene capacidad de predicción o de estimación del error.</a:t>
            </a:r>
          </a:p>
          <a:p>
            <a:pPr algn="just">
              <a:buClr>
                <a:schemeClr val="tx1"/>
              </a:buClr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endParaRPr lang="es-ES" dirty="0">
              <a:latin typeface="Calibri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" b="1" dirty="0">
                <a:latin typeface="Calibri"/>
                <a:cs typeface="Times New Roman"/>
              </a:rPr>
              <a:t>Probabilístico</a:t>
            </a:r>
            <a:r>
              <a:rPr lang="es-ES" dirty="0">
                <a:latin typeface="Calibri"/>
                <a:cs typeface="Times New Roman"/>
              </a:rPr>
              <a:t>: todas las unidades del universo tienen una probabilidad positiva y conocida de participar en la muestra. </a:t>
            </a:r>
            <a:endParaRPr lang="es-ES_tradnl">
              <a:latin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6556425" cy="4572000"/>
          </a:xfrm>
        </p:spPr>
        <p:txBody>
          <a:bodyPr vert="horz" lIns="91440" tIns="45720" rIns="91440" bIns="45720" anchor="t">
            <a:noAutofit/>
          </a:bodyPr>
          <a:lstStyle/>
          <a:p>
            <a:pPr indent="-255905" algn="just">
              <a:buNone/>
            </a:pPr>
            <a:r>
              <a:rPr lang="es-CL" sz="2400" b="1" dirty="0">
                <a:latin typeface="Calibri"/>
                <a:cs typeface="Times New Roman"/>
              </a:rPr>
              <a:t>Tipos de muestreo</a:t>
            </a:r>
            <a:endParaRPr lang="es-ES" sz="2400">
              <a:latin typeface="Calibri"/>
              <a:cs typeface="Times New Roman"/>
            </a:endParaRPr>
          </a:p>
          <a:p>
            <a:pPr indent="-255905" algn="just"/>
            <a:r>
              <a:rPr lang="es-CL" sz="2400" dirty="0">
                <a:latin typeface="Calibri"/>
                <a:cs typeface="Times New Roman"/>
              </a:rPr>
              <a:t>Muestreo por conveniencia: Poblaciones accesibles. Muestras lunares.</a:t>
            </a:r>
          </a:p>
          <a:p>
            <a:pPr indent="-255905" algn="just"/>
            <a:endParaRPr lang="es-CL" sz="2400" dirty="0">
              <a:latin typeface="Calibri"/>
              <a:cs typeface="Times New Roman" pitchFamily="18" charset="0"/>
            </a:endParaRPr>
          </a:p>
          <a:p>
            <a:pPr indent="-255905" algn="just"/>
            <a:endParaRPr lang="es-CL" sz="2400" dirty="0">
              <a:latin typeface="Calibri"/>
              <a:cs typeface="Times New Roman"/>
            </a:endParaRPr>
          </a:p>
          <a:p>
            <a:pPr indent="-255905" algn="just"/>
            <a:endParaRPr lang="es-CL" sz="2400" dirty="0">
              <a:latin typeface="Calibri"/>
              <a:cs typeface="Times New Roman"/>
            </a:endParaRPr>
          </a:p>
          <a:p>
            <a:pPr indent="-255905" algn="just"/>
            <a:endParaRPr lang="es-CL" sz="2400" dirty="0">
              <a:latin typeface="Calibri"/>
              <a:cs typeface="Times New Roman"/>
            </a:endParaRPr>
          </a:p>
          <a:p>
            <a:pPr indent="-255905" algn="just"/>
            <a:r>
              <a:rPr lang="es-CL" sz="2400" dirty="0">
                <a:latin typeface="Calibri"/>
                <a:cs typeface="Times New Roman"/>
              </a:rPr>
              <a:t>Muestreo por juicio: Cuando se supone que la persona encuestada tiene un conocimiento mayor que el resto de la población.</a:t>
            </a:r>
          </a:p>
          <a:p>
            <a:pPr indent="-255905" algn="just"/>
            <a:endParaRPr lang="es-CL" sz="2400" dirty="0">
              <a:latin typeface="Calibri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ES" sz="2800" b="1" dirty="0">
                <a:solidFill>
                  <a:schemeClr val="tx1"/>
                </a:solidFill>
                <a:effectLst/>
                <a:latin typeface="Calibri"/>
                <a:cs typeface="Times New Roman"/>
              </a:rPr>
              <a:t>MUESTREO NO PROBABILISTICO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47500" b="75326"/>
          <a:stretch>
            <a:fillRect/>
          </a:stretch>
        </p:blipFill>
        <p:spPr bwMode="auto">
          <a:xfrm>
            <a:off x="6929454" y="1071545"/>
            <a:ext cx="2071702" cy="201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696129"/>
            <a:ext cx="6357966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CL" dirty="0">
                <a:latin typeface="Calibri"/>
                <a:cs typeface="Times New Roman"/>
              </a:rPr>
              <a:t>Diseño bola de nieve: poblaciones pequeñas o difíciles de acceder. Se pregunta al entrevistado otro conocido que comparta características de interés.</a:t>
            </a:r>
          </a:p>
          <a:p>
            <a:pPr algn="just">
              <a:buFont typeface="Wingdings" pitchFamily="2" charset="2"/>
              <a:buChar char="Ø"/>
            </a:pPr>
            <a:endParaRPr lang="es-CL" dirty="0">
              <a:latin typeface="Calibri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s-CL" dirty="0">
              <a:latin typeface="Calibri"/>
              <a:cs typeface="Times New Roman"/>
            </a:endParaRPr>
          </a:p>
          <a:p>
            <a:pPr algn="just">
              <a:buFont typeface="Wingdings" pitchFamily="2" charset="2"/>
              <a:buChar char="Ø"/>
            </a:pPr>
            <a:endParaRPr lang="es-CL" dirty="0">
              <a:latin typeface="Calibri"/>
              <a:cs typeface="Times New Roman"/>
            </a:endParaRPr>
          </a:p>
          <a:p>
            <a:pPr algn="just">
              <a:buFont typeface="Wingdings" pitchFamily="2" charset="2"/>
              <a:buChar char="Ø"/>
            </a:pPr>
            <a:endParaRPr lang="es-CL" dirty="0">
              <a:latin typeface="Calibri"/>
              <a:cs typeface="Times New Roman"/>
            </a:endParaRPr>
          </a:p>
          <a:p>
            <a:pPr algn="just">
              <a:buFont typeface="Wingdings" pitchFamily="2" charset="2"/>
              <a:buChar char="Ø"/>
            </a:pPr>
            <a:r>
              <a:rPr lang="es-CL" dirty="0">
                <a:latin typeface="Calibri"/>
                <a:cs typeface="Times New Roman"/>
              </a:rPr>
              <a:t>Muestreo secuencial: Se toman nuevos casos sólo si están aportando información nueva y útil.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24860" b="50000"/>
          <a:stretch>
            <a:fillRect/>
          </a:stretch>
        </p:blipFill>
        <p:spPr bwMode="auto">
          <a:xfrm>
            <a:off x="6704977" y="432200"/>
            <a:ext cx="1994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382000" cy="4419600"/>
          </a:xfrm>
        </p:spPr>
        <p:txBody>
          <a:bodyPr/>
          <a:lstStyle/>
          <a:p>
            <a:pPr>
              <a:buFontTx/>
              <a:buNone/>
            </a:pPr>
            <a:r>
              <a:rPr lang="es-ES_tradnl" dirty="0">
                <a:cs typeface="Times New Roman" pitchFamily="18" charset="0"/>
              </a:rPr>
              <a:t>	</a:t>
            </a:r>
            <a:endParaRPr lang="es-E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7772400" cy="718268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ES" sz="2800" b="1" dirty="0">
                <a:solidFill>
                  <a:schemeClr val="tx1"/>
                </a:solidFill>
                <a:effectLst/>
                <a:latin typeface="Calibri"/>
                <a:cs typeface="Times New Roman"/>
              </a:rPr>
              <a:t>MUESTREO PROBABILÍSTICO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8596" y="1285860"/>
            <a:ext cx="75724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_tradnl" b="1" dirty="0">
                <a:latin typeface="Calibri"/>
                <a:cs typeface="Times New Roman"/>
              </a:rPr>
              <a:t>Propiedades</a:t>
            </a:r>
          </a:p>
          <a:p>
            <a:pPr algn="just"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endParaRPr lang="es-ES" dirty="0">
              <a:latin typeface="Calibri"/>
              <a:cs typeface="Times New Roman"/>
            </a:endParaRPr>
          </a:p>
          <a:p>
            <a:pPr algn="just"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" b="1" u="sng" dirty="0">
                <a:latin typeface="Calibri"/>
                <a:cs typeface="Times New Roman"/>
              </a:rPr>
              <a:t>Predice </a:t>
            </a:r>
            <a:r>
              <a:rPr lang="es-ES" dirty="0">
                <a:latin typeface="Calibri"/>
                <a:cs typeface="Times New Roman"/>
              </a:rPr>
              <a:t>el comportamiento estadístico de las estimaciones, </a:t>
            </a:r>
            <a:r>
              <a:rPr lang="es-ES" dirty="0" err="1">
                <a:latin typeface="Calibri"/>
                <a:cs typeface="Times New Roman"/>
              </a:rPr>
              <a:t>permi</a:t>
            </a:r>
            <a:r>
              <a:rPr lang="es-CL" dirty="0">
                <a:latin typeface="Calibri"/>
                <a:cs typeface="Times New Roman"/>
              </a:rPr>
              <a:t>tiendo</a:t>
            </a:r>
            <a:r>
              <a:rPr lang="es-ES" dirty="0">
                <a:latin typeface="Calibri"/>
                <a:cs typeface="Times New Roman"/>
              </a:rPr>
              <a:t> </a:t>
            </a:r>
            <a:r>
              <a:rPr lang="es-CL" dirty="0">
                <a:latin typeface="Calibri"/>
                <a:cs typeface="Times New Roman"/>
              </a:rPr>
              <a:t>identificar </a:t>
            </a:r>
            <a:r>
              <a:rPr lang="es-ES" dirty="0">
                <a:latin typeface="Calibri"/>
                <a:cs typeface="Times New Roman"/>
              </a:rPr>
              <a:t>las diferencias</a:t>
            </a:r>
            <a:r>
              <a:rPr lang="es-CL" dirty="0">
                <a:latin typeface="Calibri"/>
                <a:cs typeface="Times New Roman"/>
              </a:rPr>
              <a:t> </a:t>
            </a:r>
            <a:r>
              <a:rPr lang="es-ES" dirty="0">
                <a:latin typeface="Calibri"/>
                <a:cs typeface="Times New Roman"/>
              </a:rPr>
              <a:t>entre la estimación y el parámetro, evaluando la exactitud (confianza) y precisión (error de muestreo). </a:t>
            </a:r>
            <a:endParaRPr lang="es-ES_tradnl">
              <a:latin typeface="Calibri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endParaRPr lang="es-ES" dirty="0">
              <a:latin typeface="Calibri"/>
              <a:cs typeface="Times New Roman" pitchFamily="18" charset="0"/>
            </a:endParaRPr>
          </a:p>
          <a:p>
            <a:pPr algn="just"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" dirty="0">
                <a:latin typeface="Calibri"/>
                <a:cs typeface="Times New Roman"/>
              </a:rPr>
              <a:t>El diseño de muestreo determina las propiedades estadísticas de los estimadores.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62" y="142852"/>
            <a:ext cx="7772400" cy="714375"/>
          </a:xfr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ES" sz="2800" b="1" dirty="0">
                <a:solidFill>
                  <a:schemeClr val="tx1"/>
                </a:solidFill>
                <a:effectLst/>
                <a:latin typeface="Calibri"/>
                <a:cs typeface="Times New Roman"/>
              </a:rPr>
              <a:t>MUESTREO PROBABILÍSTICO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4800" y="2057400"/>
            <a:ext cx="822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endParaRPr lang="es-ES_tradnl" sz="2600">
              <a:cs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85720" y="1000108"/>
            <a:ext cx="564360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_tradnl" b="1" dirty="0">
                <a:latin typeface="Calibri"/>
                <a:cs typeface="Times New Roman"/>
              </a:rPr>
              <a:t>Tipos de Diseños</a:t>
            </a:r>
          </a:p>
          <a:p>
            <a:pPr marL="457200" indent="-457200"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CL" dirty="0">
                <a:latin typeface="Calibri"/>
                <a:cs typeface="Times New Roman"/>
              </a:rPr>
              <a:t>		</a:t>
            </a:r>
          </a:p>
          <a:p>
            <a:pPr marL="457200" indent="-457200">
              <a:buFont typeface="Wingdings" pitchFamily="2" charset="2"/>
              <a:buChar char="ü"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" dirty="0">
                <a:latin typeface="Calibri"/>
                <a:cs typeface="Times New Roman"/>
              </a:rPr>
              <a:t>Muestreo Aleatorio (simple) o muestreo al azar ( M.A.S.)</a:t>
            </a:r>
            <a:r>
              <a:rPr lang="es-CL" dirty="0">
                <a:latin typeface="Calibri"/>
                <a:cs typeface="Times New Roman"/>
              </a:rPr>
              <a:t>: todas las unidades tienen igual probabilidad de selección. </a:t>
            </a:r>
            <a:endParaRPr lang="es-CL" dirty="0">
              <a:latin typeface="Calibri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endParaRPr lang="es-CL" dirty="0">
              <a:latin typeface="Calibri"/>
              <a:cs typeface="Times New Roman" pitchFamily="18" charset="0"/>
            </a:endParaRPr>
          </a:p>
          <a:p>
            <a:pPr marL="457200" indent="-457200"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CL" dirty="0">
                <a:latin typeface="Calibri"/>
                <a:cs typeface="Times New Roman"/>
              </a:rPr>
              <a:t>			Curso 120 alumnos, se desea muestrear 30. Enumeración. Sorteo.</a:t>
            </a:r>
          </a:p>
          <a:p>
            <a:pPr marL="457200" indent="-457200">
              <a:buFont typeface="Wingdings" pitchFamily="2" charset="2"/>
              <a:buNone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endParaRPr lang="es-ES" dirty="0">
              <a:latin typeface="Calibri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-280" b="75140"/>
          <a:stretch>
            <a:fillRect/>
          </a:stretch>
        </p:blipFill>
        <p:spPr bwMode="auto">
          <a:xfrm>
            <a:off x="5929322" y="1500174"/>
            <a:ext cx="2000264" cy="207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76" y="71414"/>
            <a:ext cx="7772400" cy="714375"/>
          </a:xfr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ES" sz="2800" b="1" dirty="0">
                <a:solidFill>
                  <a:schemeClr val="tx1"/>
                </a:solidFill>
                <a:effectLst/>
                <a:latin typeface="Calibri"/>
                <a:cs typeface="Times New Roman"/>
              </a:rPr>
              <a:t>MUESTREO PROBABILÍSTICO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4800" y="2057400"/>
            <a:ext cx="822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endParaRPr lang="es-ES_tradnl" sz="2600">
              <a:cs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33908" y="1081111"/>
            <a:ext cx="59140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just">
              <a:buFont typeface="Wingdings" pitchFamily="2" charset="2"/>
              <a:buChar char="ü"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" dirty="0">
                <a:latin typeface="Calibri"/>
                <a:cs typeface="Times New Roman"/>
              </a:rPr>
              <a:t>Muestreo Aleatorio Sistemático (M.S.)</a:t>
            </a:r>
            <a:r>
              <a:rPr lang="es-CL" dirty="0">
                <a:latin typeface="Calibri"/>
                <a:cs typeface="Times New Roman"/>
              </a:rPr>
              <a:t>: Se selecciona al azar el primer elemento de la muestra. Intervalos regulares.</a:t>
            </a:r>
          </a:p>
          <a:p>
            <a:pPr marL="457200" indent="-457200" algn="just">
              <a:buFont typeface="Wingdings" pitchFamily="2" charset="2"/>
              <a:buChar char="ü"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endParaRPr lang="es-CL" dirty="0">
              <a:latin typeface="Calibri"/>
              <a:cs typeface="Times New Roman"/>
            </a:endParaRPr>
          </a:p>
          <a:p>
            <a:pPr algn="just"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CL" dirty="0">
                <a:latin typeface="Calibri"/>
                <a:cs typeface="Times New Roman"/>
              </a:rPr>
              <a:t>Curso: se enumeran del 1 al 120. Se calcula el intervalo constante entre cada individuo. Se sortean nº del 1 al 4.</a:t>
            </a:r>
            <a:endParaRPr lang="es-CL">
              <a:latin typeface="Calibri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endParaRPr lang="es-CL" dirty="0">
              <a:latin typeface="Calibri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" dirty="0">
                <a:latin typeface="Calibri"/>
                <a:cs typeface="Times New Roman"/>
              </a:rPr>
              <a:t>Muestreo con Probabilidades Proporcionales a un tamaño (M.P.P.T.)</a:t>
            </a:r>
            <a:r>
              <a:rPr lang="es-CL" dirty="0">
                <a:latin typeface="Calibri"/>
                <a:cs typeface="Times New Roman"/>
              </a:rPr>
              <a:t>: algunos elementos de la muestra tienen mayor probabilidad de selección.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1675" t="30941" r="10998" b="61633"/>
          <a:stretch>
            <a:fillRect/>
          </a:stretch>
        </p:blipFill>
        <p:spPr bwMode="auto">
          <a:xfrm>
            <a:off x="6200784" y="3000372"/>
            <a:ext cx="257176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Documents and Settings\rodrigo.PORTATIL\Escritorio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84" y="1000108"/>
            <a:ext cx="2586058" cy="1860004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0850" y="4286256"/>
            <a:ext cx="18685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9565" y="1636865"/>
            <a:ext cx="8382000" cy="4419600"/>
          </a:xfrm>
        </p:spPr>
        <p:txBody>
          <a:bodyPr/>
          <a:lstStyle/>
          <a:p>
            <a:pPr>
              <a:buFontTx/>
              <a:buNone/>
            </a:pPr>
            <a:r>
              <a:rPr lang="es-ES_tradnl" dirty="0">
                <a:cs typeface="Times New Roman" pitchFamily="18" charset="0"/>
              </a:rPr>
              <a:t>	</a:t>
            </a:r>
            <a:endParaRPr lang="es-E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00309"/>
            <a:ext cx="59293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just">
              <a:buFont typeface="Wingdings" pitchFamily="2" charset="2"/>
              <a:buChar char="ü"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" dirty="0">
                <a:latin typeface="Calibri"/>
                <a:cs typeface="Times New Roman"/>
              </a:rPr>
              <a:t>Muestreo Aleatorio Estratificado (M.E.)</a:t>
            </a:r>
            <a:r>
              <a:rPr lang="es-CL" dirty="0">
                <a:latin typeface="Calibri"/>
                <a:cs typeface="Times New Roman"/>
              </a:rPr>
              <a:t>: Se divide la población en estratos homogéneos dentro y heterogéneos entre ellos.</a:t>
            </a:r>
          </a:p>
          <a:p>
            <a:pPr marL="457200" indent="-457200" algn="just">
              <a:buFont typeface="Wingdings" pitchFamily="2" charset="2"/>
              <a:buNone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endParaRPr lang="es-ES" dirty="0">
              <a:latin typeface="Calibri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endParaRPr lang="es-ES" dirty="0">
              <a:latin typeface="Calibri"/>
              <a:cs typeface="Times New Roman"/>
            </a:endParaRPr>
          </a:p>
          <a:p>
            <a:pPr marL="457200" indent="-457200" algn="just">
              <a:buFont typeface="Wingdings" pitchFamily="2" charset="2"/>
              <a:buChar char="ü"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" dirty="0">
                <a:latin typeface="Calibri"/>
                <a:cs typeface="Times New Roman"/>
              </a:rPr>
              <a:t>Muestreo Aleatorio por conglomerado (M.C.)</a:t>
            </a:r>
            <a:r>
              <a:rPr lang="es-CL" dirty="0">
                <a:latin typeface="Calibri"/>
                <a:cs typeface="Times New Roman"/>
              </a:rPr>
              <a:t>: se divide el marco en agrupaciones o conglomerados de elementos. Homogeneidad y heterogeneidad de los conglomerados.</a:t>
            </a:r>
            <a:endParaRPr lang="es-CL"/>
          </a:p>
          <a:p>
            <a:pPr marL="457200" indent="-457200" algn="just">
              <a:buFont typeface="Wingdings" pitchFamily="2" charset="2"/>
              <a:buChar char="ü"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endParaRPr lang="es-CL" dirty="0">
              <a:latin typeface="Calibri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  <a:tabLst>
                <a:tab pos="-228600" algn="l"/>
                <a:tab pos="228600" algn="l"/>
                <a:tab pos="4572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</a:tabLst>
            </a:pPr>
            <a:r>
              <a:rPr lang="es-ES" dirty="0">
                <a:latin typeface="Calibri"/>
                <a:cs typeface="Times New Roman"/>
              </a:rPr>
              <a:t>Estos diseños probabilísticos básicos se combinan</a:t>
            </a:r>
            <a:r>
              <a:rPr lang="es-ES_tradnl" dirty="0">
                <a:latin typeface="Calibri"/>
                <a:cs typeface="Times New Roman"/>
              </a:rPr>
              <a:t> </a:t>
            </a:r>
            <a:r>
              <a:rPr lang="es-ES" dirty="0">
                <a:latin typeface="Calibri"/>
                <a:cs typeface="Times New Roman"/>
              </a:rPr>
              <a:t>permitiendo definir otros diseños más complejos: Diseños </a:t>
            </a:r>
            <a:r>
              <a:rPr lang="es-ES" dirty="0" err="1">
                <a:latin typeface="Calibri"/>
                <a:cs typeface="Times New Roman"/>
              </a:rPr>
              <a:t>bietápicos</a:t>
            </a:r>
            <a:r>
              <a:rPr lang="es-ES" dirty="0">
                <a:latin typeface="Calibri"/>
                <a:cs typeface="Times New Roman"/>
              </a:rPr>
              <a:t> y polietápicos.</a:t>
            </a:r>
            <a:endParaRPr lang="es-ES_tradnl">
              <a:latin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48883" r="48077" b="24580"/>
          <a:stretch>
            <a:fillRect/>
          </a:stretch>
        </p:blipFill>
        <p:spPr bwMode="auto">
          <a:xfrm>
            <a:off x="6690333" y="4691270"/>
            <a:ext cx="1581160" cy="166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24953" r="48461" b="49907"/>
          <a:stretch>
            <a:fillRect/>
          </a:stretch>
        </p:blipFill>
        <p:spPr bwMode="auto">
          <a:xfrm>
            <a:off x="6688983" y="2450691"/>
            <a:ext cx="170181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4" descr="Diagrama, Escala de tiempo&#10;&#10;Descripción generada automáticamente">
            <a:extLst>
              <a:ext uri="{FF2B5EF4-FFF2-40B4-BE49-F238E27FC236}">
                <a16:creationId xmlns:a16="http://schemas.microsoft.com/office/drawing/2014/main" id="{B8154657-40A0-CC85-8967-A6E0E9E4A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20" r="385" b="9091"/>
          <a:stretch/>
        </p:blipFill>
        <p:spPr>
          <a:xfrm>
            <a:off x="6251589" y="153547"/>
            <a:ext cx="2475392" cy="17187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332656"/>
            <a:ext cx="763284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800" b="1" dirty="0">
                <a:latin typeface="Calibri"/>
                <a:cs typeface="Calibri"/>
              </a:rPr>
              <a:t>Cálculo del tamaño muestral</a:t>
            </a:r>
            <a:endParaRPr lang="en-US" sz="2800" b="1">
              <a:latin typeface="Calibri"/>
              <a:cs typeface="Calibri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9711" y="1169868"/>
            <a:ext cx="746339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dirty="0">
                <a:latin typeface="Calibri"/>
                <a:cs typeface="Calibri"/>
              </a:rPr>
              <a:t>- Íntimamente asociado al objetivo de la investigación, los análisis estadísticos que se buscan realizar y la información previamente obtenida.</a:t>
            </a:r>
          </a:p>
          <a:p>
            <a:endParaRPr lang="es-CL" sz="2000" dirty="0">
              <a:latin typeface="Calibri"/>
              <a:cs typeface="Times New Roman"/>
            </a:endParaRPr>
          </a:p>
          <a:p>
            <a:pPr>
              <a:buFontTx/>
              <a:buChar char="-"/>
            </a:pPr>
            <a:r>
              <a:rPr lang="es-CL" sz="2000" dirty="0">
                <a:latin typeface="Calibri"/>
                <a:cs typeface="Calibri"/>
              </a:rPr>
              <a:t> Mientras más variables se busca obtener, más aumentará la muestra: </a:t>
            </a:r>
            <a:r>
              <a:rPr lang="es-CL" sz="2000" dirty="0">
                <a:latin typeface="Calibri"/>
                <a:cs typeface="Times New Roman"/>
              </a:rPr>
              <a:t>diseños complejos requieren un gran tamaño muestral.</a:t>
            </a:r>
          </a:p>
          <a:p>
            <a:pPr>
              <a:buFontTx/>
              <a:buChar char="-"/>
            </a:pPr>
            <a:endParaRPr lang="es-CL" sz="2000" dirty="0">
              <a:latin typeface="Calibri"/>
              <a:cs typeface="Times New Roman"/>
            </a:endParaRPr>
          </a:p>
          <a:p>
            <a:r>
              <a:rPr lang="en-US" sz="2000" dirty="0">
                <a:latin typeface="Calibri"/>
                <a:cs typeface="Calibri"/>
              </a:rPr>
              <a:t>- Un </a:t>
            </a:r>
            <a:r>
              <a:rPr lang="en-US" sz="2000" dirty="0" err="1">
                <a:latin typeface="Calibri"/>
                <a:cs typeface="Calibri"/>
              </a:rPr>
              <a:t>estudio</a:t>
            </a:r>
            <a:r>
              <a:rPr lang="en-US" sz="2000" dirty="0">
                <a:latin typeface="Calibri"/>
                <a:cs typeface="Calibri"/>
              </a:rPr>
              <a:t> con un </a:t>
            </a:r>
            <a:r>
              <a:rPr lang="en-US" sz="2000" dirty="0" err="1">
                <a:latin typeface="Calibri"/>
                <a:cs typeface="Calibri"/>
              </a:rPr>
              <a:t>tamaño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muestral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muy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grande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puede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tener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consecuencias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éticas</a:t>
            </a:r>
            <a:r>
              <a:rPr lang="en-US" sz="2000" dirty="0">
                <a:latin typeface="Calibri"/>
                <a:cs typeface="Calibri"/>
              </a:rPr>
              <a:t> (</a:t>
            </a:r>
            <a:r>
              <a:rPr lang="en-US" sz="2000" dirty="0" err="1">
                <a:latin typeface="Calibri"/>
                <a:cs typeface="Calibri"/>
              </a:rPr>
              <a:t>sobre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todo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en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poblaciones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actuales</a:t>
            </a:r>
            <a:r>
              <a:rPr lang="en-US" sz="2000" dirty="0">
                <a:latin typeface="Calibri"/>
                <a:cs typeface="Calibri"/>
              </a:rPr>
              <a:t>) y </a:t>
            </a:r>
            <a:r>
              <a:rPr lang="en-US" sz="2000" dirty="0" err="1">
                <a:latin typeface="Calibri"/>
                <a:cs typeface="Calibri"/>
              </a:rPr>
              <a:t>puede</a:t>
            </a:r>
            <a:r>
              <a:rPr lang="en-US" sz="2000" dirty="0">
                <a:latin typeface="Calibri"/>
                <a:cs typeface="Calibri"/>
              </a:rPr>
              <a:t> ser </a:t>
            </a:r>
            <a:r>
              <a:rPr lang="en-US" sz="2000" dirty="0" err="1">
                <a:latin typeface="Calibri"/>
                <a:cs typeface="Calibri"/>
              </a:rPr>
              <a:t>muy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costoso</a:t>
            </a:r>
            <a:r>
              <a:rPr lang="en-US" sz="2000" dirty="0">
                <a:latin typeface="Calibri"/>
                <a:cs typeface="Calibri"/>
              </a:rPr>
              <a:t>.</a:t>
            </a:r>
          </a:p>
          <a:p>
            <a:endParaRPr lang="en-US" sz="2000" dirty="0">
              <a:latin typeface="Calibri"/>
              <a:cs typeface="Times New Roman"/>
            </a:endParaRPr>
          </a:p>
          <a:p>
            <a:r>
              <a:rPr lang="en-US" sz="2000" dirty="0">
                <a:latin typeface="Calibri"/>
                <a:cs typeface="Times New Roman"/>
              </a:rPr>
              <a:t>- Un </a:t>
            </a:r>
            <a:r>
              <a:rPr lang="en-US" sz="2000" dirty="0" err="1">
                <a:latin typeface="Calibri"/>
                <a:cs typeface="Times New Roman"/>
              </a:rPr>
              <a:t>estudio</a:t>
            </a:r>
            <a:r>
              <a:rPr lang="en-US" sz="2000" dirty="0">
                <a:latin typeface="Calibri"/>
                <a:cs typeface="Times New Roman"/>
              </a:rPr>
              <a:t> con un </a:t>
            </a:r>
            <a:r>
              <a:rPr lang="en-US" sz="2000" dirty="0" err="1">
                <a:latin typeface="Calibri"/>
                <a:cs typeface="Times New Roman"/>
              </a:rPr>
              <a:t>tamaño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muestral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muy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pequeño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puede</a:t>
            </a:r>
            <a:r>
              <a:rPr lang="en-US" sz="2000" dirty="0">
                <a:latin typeface="Calibri"/>
                <a:cs typeface="Times New Roman"/>
              </a:rPr>
              <a:t> ser </a:t>
            </a:r>
            <a:r>
              <a:rPr lang="en-US" sz="2000" dirty="0" err="1">
                <a:latin typeface="Calibri"/>
                <a:cs typeface="Times New Roman"/>
              </a:rPr>
              <a:t>científicamente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inútil</a:t>
            </a:r>
            <a:r>
              <a:rPr lang="en-US" sz="2000" dirty="0">
                <a:latin typeface="Calibri"/>
                <a:cs typeface="Times New Roman"/>
              </a:rPr>
              <a:t> e </a:t>
            </a:r>
            <a:r>
              <a:rPr lang="en-US" sz="2000" dirty="0" err="1">
                <a:latin typeface="Calibri"/>
                <a:cs typeface="Times New Roman"/>
              </a:rPr>
              <a:t>igualmente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antiético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si</a:t>
            </a:r>
            <a:r>
              <a:rPr lang="en-US" sz="2000" dirty="0">
                <a:latin typeface="Calibri"/>
                <a:cs typeface="Times New Roman"/>
              </a:rPr>
              <a:t> con </a:t>
            </a:r>
            <a:r>
              <a:rPr lang="en-US" sz="2000" dirty="0" err="1">
                <a:latin typeface="Calibri"/>
                <a:cs typeface="Times New Roman"/>
              </a:rPr>
              <a:t>los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resultados</a:t>
            </a:r>
            <a:r>
              <a:rPr lang="en-US" sz="2000" dirty="0">
                <a:latin typeface="Calibri"/>
                <a:cs typeface="Times New Roman"/>
              </a:rPr>
              <a:t> se </a:t>
            </a:r>
            <a:r>
              <a:rPr lang="en-US" sz="2000" dirty="0" err="1">
                <a:latin typeface="Calibri"/>
                <a:cs typeface="Times New Roman"/>
              </a:rPr>
              <a:t>busca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afectar</a:t>
            </a:r>
            <a:r>
              <a:rPr lang="en-US" sz="2000" dirty="0">
                <a:latin typeface="Calibri"/>
                <a:cs typeface="Times New Roman"/>
              </a:rPr>
              <a:t> a la población (</a:t>
            </a:r>
            <a:r>
              <a:rPr lang="en-US" sz="2000" dirty="0" err="1">
                <a:latin typeface="Calibri"/>
                <a:cs typeface="Times New Roman"/>
              </a:rPr>
              <a:t>ensayos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clínicos</a:t>
            </a:r>
            <a:r>
              <a:rPr lang="en-US" sz="2000" dirty="0">
                <a:latin typeface="Calibri"/>
                <a:cs typeface="Times New Roman"/>
              </a:rPr>
              <a:t>, </a:t>
            </a:r>
            <a:r>
              <a:rPr lang="en-US" sz="2000" dirty="0" err="1">
                <a:latin typeface="Calibri"/>
                <a:cs typeface="Times New Roman"/>
              </a:rPr>
              <a:t>por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ejemplo</a:t>
            </a:r>
            <a:r>
              <a:rPr lang="en-US" sz="2000" dirty="0">
                <a:latin typeface="Calibri"/>
                <a:cs typeface="Times New Roman"/>
              </a:rPr>
              <a:t>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277" y="968890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latin typeface="Calibri"/>
                <a:cs typeface="Calibri"/>
              </a:rPr>
              <a:t>Medias: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403954" y="6581647"/>
            <a:ext cx="6153555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dirty="0">
                <a:latin typeface="Calibri"/>
                <a:cs typeface="Times New Roman"/>
              </a:rPr>
              <a:t>https://select-statistics.co.uk/calculators/sample-size-calculator-population-mean/</a:t>
            </a:r>
            <a:endParaRPr lang="es-ES" sz="1200">
              <a:latin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113" y="1437881"/>
            <a:ext cx="2923803" cy="127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67544" y="2901138"/>
            <a:ext cx="8208912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𝑧𝛼⁄2 = </a:t>
            </a:r>
            <a:r>
              <a:rPr lang="es-ES" dirty="0">
                <a:latin typeface="Calibri"/>
                <a:cs typeface="Calibri"/>
              </a:rPr>
              <a:t>cuantil de la distribución Normal estándar correspondiente (𝑧𝛼⁄2 = 1.96 en el caso de un IC95%).</a:t>
            </a:r>
          </a:p>
          <a:p>
            <a:r>
              <a:rPr lang="el-GR" dirty="0">
                <a:latin typeface="Calibri"/>
                <a:cs typeface="Calibri"/>
              </a:rPr>
              <a:t>σ</a:t>
            </a:r>
            <a:r>
              <a:rPr lang="es-CL" dirty="0">
                <a:latin typeface="Calibri"/>
                <a:cs typeface="Calibri"/>
              </a:rPr>
              <a:t> = </a:t>
            </a:r>
            <a:r>
              <a:rPr lang="es-ES" dirty="0">
                <a:latin typeface="Calibri"/>
                <a:cs typeface="Calibri"/>
              </a:rPr>
              <a:t>desviación típica de la respuesta</a:t>
            </a:r>
          </a:p>
          <a:p>
            <a:r>
              <a:rPr lang="es-ES" dirty="0">
                <a:latin typeface="Calibri"/>
                <a:cs typeface="Calibri"/>
              </a:rPr>
              <a:t>e = </a:t>
            </a:r>
            <a:r>
              <a:rPr lang="en-US" dirty="0">
                <a:latin typeface="Calibri"/>
                <a:cs typeface="Calibri"/>
              </a:rPr>
              <a:t>semi-</a:t>
            </a:r>
            <a:r>
              <a:rPr lang="en-US" dirty="0" err="1">
                <a:latin typeface="Calibri"/>
                <a:cs typeface="Calibri"/>
              </a:rPr>
              <a:t>amplitud</a:t>
            </a:r>
            <a:r>
              <a:rPr lang="en-US" dirty="0">
                <a:latin typeface="Calibri"/>
                <a:cs typeface="Calibri"/>
              </a:rPr>
              <a:t> del </a:t>
            </a:r>
            <a:r>
              <a:rPr lang="en-US" dirty="0" err="1">
                <a:latin typeface="Calibri"/>
                <a:cs typeface="Calibri"/>
              </a:rPr>
              <a:t>intervalo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confianza</a:t>
            </a:r>
            <a:r>
              <a:rPr lang="en-US" dirty="0">
                <a:latin typeface="Calibri"/>
                <a:cs typeface="Calibri"/>
              </a:rPr>
              <a:t>. Mide la precision de la </a:t>
            </a:r>
            <a:r>
              <a:rPr lang="en-US" dirty="0" err="1">
                <a:latin typeface="Calibri"/>
                <a:cs typeface="Calibri"/>
              </a:rPr>
              <a:t>estimación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BD8C4B-57CD-FDE2-5B29-1F086506CC32}"/>
              </a:ext>
            </a:extLst>
          </p:cNvPr>
          <p:cNvSpPr txBox="1"/>
          <p:nvPr/>
        </p:nvSpPr>
        <p:spPr>
          <a:xfrm>
            <a:off x="359638" y="149212"/>
            <a:ext cx="47231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2800" b="1" dirty="0">
                <a:latin typeface="Calibri"/>
              </a:rPr>
              <a:t>Estudios descriptivos</a:t>
            </a:r>
            <a:endParaRPr lang="es-ES" sz="2800" b="1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610249F1-828F-1868-4E8F-597B967D1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433" y="4959478"/>
            <a:ext cx="4503133" cy="7075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EFE117E-F7FB-E9DD-4B1A-1B4F95E9725C}"/>
              </a:ext>
            </a:extLst>
          </p:cNvPr>
          <p:cNvSpPr txBox="1"/>
          <p:nvPr/>
        </p:nvSpPr>
        <p:spPr>
          <a:xfrm>
            <a:off x="3850811" y="6308976"/>
            <a:ext cx="54022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http://www.ub.edu/ceea/sites/all/themes/ub/documents/Tamano_muestral.pdf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88640"/>
            <a:ext cx="8424936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dirty="0">
                <a:latin typeface="Calibri"/>
                <a:cs typeface="Calibri"/>
              </a:rPr>
              <a:t>Ejemplo 1.1: Para estudiar la imagen de los diferentes políticos, se pide a los encuestados que los evalúen en una escala (continua) de 0 a 10 puntos. Si se acepta que la desviación típica de esta variable es de 1.5 puntos, ¿cuántos casos se necesitan para que la </a:t>
            </a:r>
            <a:r>
              <a:rPr lang="es-ES" dirty="0" err="1">
                <a:latin typeface="Calibri"/>
                <a:cs typeface="Calibri"/>
              </a:rPr>
              <a:t>semiamplitud</a:t>
            </a:r>
            <a:r>
              <a:rPr lang="es-ES" dirty="0">
                <a:latin typeface="Calibri"/>
                <a:cs typeface="Calibri"/>
              </a:rPr>
              <a:t> del intervalo de confianza (e) al 95% de la media poblacional sea de 0.05 puntos?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2857500"/>
            <a:ext cx="877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00232" y="142852"/>
            <a:ext cx="671517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latin typeface="Calibri"/>
                <a:cs typeface="Calibri"/>
              </a:rPr>
              <a:t>Estimador de una población. Número que resume o caracteriza a una población o una distribución de probabilidades.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1868" y="1201151"/>
            <a:ext cx="2357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µ χ σ λ β η γ</a:t>
            </a:r>
            <a:endParaRPr kumimoji="0" lang="es-C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628" y="142852"/>
            <a:ext cx="150016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latin typeface="Calibri"/>
                <a:cs typeface="Calibri"/>
              </a:rPr>
              <a:t>Parámetro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928802"/>
            <a:ext cx="2367422" cy="13573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CuadroTexto"/>
          <p:cNvSpPr txBox="1"/>
          <p:nvPr/>
        </p:nvSpPr>
        <p:spPr>
          <a:xfrm>
            <a:off x="785786" y="1928802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3" name="22 Elipse"/>
          <p:cNvSpPr/>
          <p:nvPr/>
        </p:nvSpPr>
        <p:spPr>
          <a:xfrm>
            <a:off x="6357950" y="2000240"/>
            <a:ext cx="1500198" cy="12559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59 CuadroTexto"/>
          <p:cNvSpPr txBox="1"/>
          <p:nvPr/>
        </p:nvSpPr>
        <p:spPr>
          <a:xfrm>
            <a:off x="6500826" y="321468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Muestra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1071538" y="328612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Universo o población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428596" y="4354305"/>
            <a:ext cx="278608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latin typeface="Calibri"/>
                <a:cs typeface="Calibri"/>
              </a:rPr>
              <a:t>Media, esperanza matemática (E) o </a:t>
            </a:r>
            <a:r>
              <a:rPr lang="es-CL" sz="2400" i="1" dirty="0">
                <a:latin typeface="Calibri"/>
                <a:ea typeface="Calibri" pitchFamily="34" charset="0"/>
                <a:cs typeface="Times New Roman"/>
              </a:rPr>
              <a:t>µ</a:t>
            </a:r>
            <a:r>
              <a:rPr lang="es-CL" dirty="0">
                <a:latin typeface="Calibri"/>
                <a:cs typeface="Calibri"/>
              </a:rPr>
              <a:t> 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428596" y="5396227"/>
            <a:ext cx="27860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latin typeface="Calibri"/>
                <a:cs typeface="Calibri"/>
              </a:rPr>
              <a:t>Varianza (V) o </a:t>
            </a:r>
            <a:r>
              <a:rPr lang="es-CL" sz="2400" i="1" dirty="0">
                <a:latin typeface="Calibri"/>
                <a:ea typeface="Calibri" pitchFamily="34" charset="0"/>
                <a:cs typeface="Times New Roman"/>
              </a:rPr>
              <a:t>σ</a:t>
            </a:r>
            <a:r>
              <a:rPr lang="es-CL" sz="2400" baseline="30000" dirty="0">
                <a:latin typeface="Calibri"/>
                <a:ea typeface="Calibri" pitchFamily="34" charset="0"/>
                <a:cs typeface="Times New Roman"/>
              </a:rPr>
              <a:t>2</a:t>
            </a:r>
            <a:endParaRPr lang="es-CL" sz="2400" baseline="30000">
              <a:latin typeface="Calibri"/>
              <a:cs typeface="Times New Roman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6357950" y="4357694"/>
            <a:ext cx="235745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latin typeface="Calibri"/>
                <a:cs typeface="Times New Roman"/>
              </a:rPr>
              <a:t>Media, promedio o </a:t>
            </a:r>
            <a:r>
              <a:rPr lang="es-CL" sz="2400" i="1" dirty="0">
                <a:latin typeface="MS Reference Sans Serif"/>
                <a:cs typeface="Times New Roman"/>
              </a:rPr>
              <a:t></a:t>
            </a:r>
            <a:endParaRPr lang="es-CL" sz="2400" i="1">
              <a:latin typeface="Times New Roman"/>
              <a:cs typeface="Times New Roman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6357950" y="5214950"/>
            <a:ext cx="257176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latin typeface="Calibri"/>
                <a:cs typeface="Calibri"/>
              </a:rPr>
              <a:t>Desviación estándar o </a:t>
            </a:r>
            <a:r>
              <a:rPr lang="es-CL" dirty="0" err="1">
                <a:latin typeface="Calibri"/>
                <a:cs typeface="Calibri"/>
              </a:rPr>
              <a:t>d.s</a:t>
            </a:r>
            <a:r>
              <a:rPr lang="es-CL" dirty="0">
                <a:latin typeface="Calibri"/>
                <a:cs typeface="Calibri"/>
              </a:rPr>
              <a:t>.</a:t>
            </a:r>
          </a:p>
        </p:txBody>
      </p:sp>
      <p:cxnSp>
        <p:nvCxnSpPr>
          <p:cNvPr id="73" name="72 Conector recto de flecha"/>
          <p:cNvCxnSpPr/>
          <p:nvPr/>
        </p:nvCxnSpPr>
        <p:spPr>
          <a:xfrm rot="10800000">
            <a:off x="3286116" y="4769805"/>
            <a:ext cx="3143272" cy="338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>
            <a:stCxn id="69" idx="1"/>
            <a:endCxn id="67" idx="3"/>
          </p:cNvCxnSpPr>
          <p:nvPr/>
        </p:nvCxnSpPr>
        <p:spPr>
          <a:xfrm rot="10800000">
            <a:off x="3214678" y="5627061"/>
            <a:ext cx="3143272" cy="338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>
            <a:stCxn id="5" idx="3"/>
            <a:endCxn id="23" idx="2"/>
          </p:cNvCxnSpPr>
          <p:nvPr/>
        </p:nvCxnSpPr>
        <p:spPr>
          <a:xfrm>
            <a:off x="3153208" y="2607463"/>
            <a:ext cx="3204742" cy="20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CuadroTexto"/>
          <p:cNvSpPr txBox="1"/>
          <p:nvPr/>
        </p:nvSpPr>
        <p:spPr>
          <a:xfrm>
            <a:off x="3714744" y="5753417"/>
            <a:ext cx="242889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latin typeface="Calibri"/>
                <a:cs typeface="Calibri"/>
              </a:rPr>
              <a:t>Solo estimando!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853D2DC1-8FBB-DFD9-09D6-38BF80B25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52" y="135682"/>
            <a:ext cx="942975" cy="8477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54C2AE-F6D2-A8ED-9418-8840C87E7387}"/>
              </a:ext>
            </a:extLst>
          </p:cNvPr>
          <p:cNvSpPr txBox="1"/>
          <p:nvPr/>
        </p:nvSpPr>
        <p:spPr>
          <a:xfrm>
            <a:off x="512677" y="1555245"/>
            <a:ext cx="8424722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Times New Roman"/>
              </a:rPr>
              <a:t>Ejemplo</a:t>
            </a:r>
            <a:r>
              <a:rPr lang="en-US" sz="1800" dirty="0">
                <a:latin typeface="Courier New"/>
                <a:cs typeface="Times New Roman"/>
              </a:rPr>
              <a:t> de R</a:t>
            </a:r>
            <a:endParaRPr lang="es-ES" dirty="0">
              <a:cs typeface="Times New Roman" pitchFamily="18" charset="0"/>
            </a:endParaRPr>
          </a:p>
          <a:p>
            <a:endParaRPr lang="en-US" sz="1800" dirty="0">
              <a:latin typeface="Courier New"/>
              <a:cs typeface="Times New Roman"/>
            </a:endParaRPr>
          </a:p>
          <a:p>
            <a:r>
              <a:rPr lang="en-US" sz="1800" dirty="0">
                <a:latin typeface="Courier New"/>
                <a:cs typeface="Times New Roman"/>
              </a:rPr>
              <a:t># </a:t>
            </a:r>
            <a:r>
              <a:rPr lang="en-US" sz="1800" dirty="0" err="1">
                <a:latin typeface="Courier New"/>
                <a:cs typeface="Times New Roman"/>
              </a:rPr>
              <a:t>Instalación</a:t>
            </a:r>
            <a:r>
              <a:rPr lang="en-US" sz="1800" dirty="0">
                <a:latin typeface="Courier New"/>
                <a:cs typeface="Times New Roman"/>
              </a:rPr>
              <a:t> y carga </a:t>
            </a:r>
            <a:r>
              <a:rPr lang="en-US" sz="1800" dirty="0">
                <a:latin typeface="Courier New"/>
                <a:cs typeface="Courier New"/>
              </a:rPr>
              <a:t>de</a:t>
            </a:r>
            <a:r>
              <a:rPr lang="en-US" sz="1800" dirty="0">
                <a:latin typeface="Courier New"/>
                <a:cs typeface="Times New Roman"/>
              </a:rPr>
              <a:t> ‘</a:t>
            </a:r>
            <a:r>
              <a:rPr lang="en-US" sz="1800" dirty="0" err="1">
                <a:latin typeface="Courier New"/>
                <a:cs typeface="Times New Roman"/>
              </a:rPr>
              <a:t>samplingbook</a:t>
            </a:r>
            <a:r>
              <a:rPr lang="en-US" sz="1800" dirty="0">
                <a:latin typeface="Courier New"/>
                <a:cs typeface="Times New Roman"/>
              </a:rPr>
              <a:t>’ </a:t>
            </a:r>
            <a:endParaRPr lang="es-ES">
              <a:cs typeface="Times New Roman" pitchFamily="18" charset="0"/>
            </a:endParaRPr>
          </a:p>
          <a:p>
            <a:r>
              <a:rPr lang="en-US" sz="1800" dirty="0" err="1">
                <a:latin typeface="Courier New"/>
                <a:cs typeface="Times New Roman"/>
              </a:rPr>
              <a:t>install.packages</a:t>
            </a:r>
            <a:r>
              <a:rPr lang="en-US" sz="1800" dirty="0">
                <a:latin typeface="Courier New"/>
                <a:cs typeface="Times New Roman"/>
              </a:rPr>
              <a:t>('</a:t>
            </a:r>
            <a:r>
              <a:rPr lang="en-US" sz="1800" dirty="0" err="1">
                <a:latin typeface="Courier New"/>
                <a:cs typeface="Times New Roman"/>
              </a:rPr>
              <a:t>samplingbook</a:t>
            </a:r>
            <a:r>
              <a:rPr lang="en-US" sz="1800" dirty="0">
                <a:latin typeface="Courier New"/>
                <a:cs typeface="Times New Roman"/>
              </a:rPr>
              <a:t>')</a:t>
            </a:r>
            <a:endParaRPr lang="es-ES" dirty="0">
              <a:cs typeface="Times New Roman" pitchFamily="18" charset="0"/>
            </a:endParaRPr>
          </a:p>
          <a:p>
            <a:r>
              <a:rPr lang="en-US" sz="1800" dirty="0">
                <a:latin typeface="Courier New"/>
                <a:cs typeface="Times New Roman"/>
              </a:rPr>
              <a:t>library(</a:t>
            </a:r>
            <a:r>
              <a:rPr lang="en-US" sz="1800" dirty="0" err="1">
                <a:latin typeface="Courier New"/>
                <a:cs typeface="Times New Roman"/>
              </a:rPr>
              <a:t>samplingbook</a:t>
            </a:r>
            <a:r>
              <a:rPr lang="en-US" sz="1800" dirty="0">
                <a:latin typeface="Courier New"/>
                <a:cs typeface="Times New Roman"/>
              </a:rPr>
              <a:t>)</a:t>
            </a:r>
            <a:endParaRPr lang="es-ES" dirty="0">
              <a:cs typeface="Times New Roman" pitchFamily="18" charset="0"/>
            </a:endParaRPr>
          </a:p>
          <a:p>
            <a:endParaRPr lang="en-US" sz="1800" dirty="0">
              <a:latin typeface="Courier New"/>
              <a:cs typeface="Times New Roman"/>
            </a:endParaRPr>
          </a:p>
          <a:p>
            <a:r>
              <a:rPr lang="en-US" sz="1800" dirty="0">
                <a:latin typeface="Courier New"/>
                <a:cs typeface="Times New Roman"/>
              </a:rPr>
              <a:t># </a:t>
            </a:r>
            <a:r>
              <a:rPr lang="en-US" sz="1800" dirty="0" err="1">
                <a:latin typeface="Courier New"/>
                <a:cs typeface="Times New Roman"/>
              </a:rPr>
              <a:t>Aplicación</a:t>
            </a:r>
            <a:r>
              <a:rPr lang="en-US" sz="1800" dirty="0">
                <a:latin typeface="Courier New"/>
                <a:cs typeface="Times New Roman"/>
              </a:rPr>
              <a:t> al </a:t>
            </a:r>
            <a:r>
              <a:rPr lang="en-US" sz="1800" dirty="0" err="1">
                <a:latin typeface="Courier New"/>
                <a:cs typeface="Times New Roman"/>
              </a:rPr>
              <a:t>Ejemplo</a:t>
            </a:r>
            <a:r>
              <a:rPr lang="en-US" sz="1800" dirty="0">
                <a:latin typeface="Courier New"/>
                <a:cs typeface="Times New Roman"/>
              </a:rPr>
              <a:t> 1.1. (e es la semi-</a:t>
            </a:r>
            <a:r>
              <a:rPr lang="en-US" sz="1800" dirty="0" err="1">
                <a:latin typeface="Courier New"/>
                <a:cs typeface="Times New Roman"/>
              </a:rPr>
              <a:t>amplitud</a:t>
            </a:r>
            <a:r>
              <a:rPr lang="en-US" sz="1800" dirty="0">
                <a:latin typeface="Courier New"/>
                <a:cs typeface="Times New Roman"/>
              </a:rPr>
              <a:t>, S es </a:t>
            </a:r>
            <a:endParaRPr lang="es-ES">
              <a:cs typeface="Times New Roman" pitchFamily="18" charset="0"/>
            </a:endParaRPr>
          </a:p>
          <a:p>
            <a:r>
              <a:rPr lang="en-US" sz="1800" dirty="0">
                <a:latin typeface="Courier New"/>
                <a:cs typeface="Times New Roman"/>
              </a:rPr>
              <a:t># la sigma (σ) y level es la </a:t>
            </a:r>
            <a:r>
              <a:rPr lang="en-US" sz="1800" dirty="0" err="1">
                <a:latin typeface="Courier New"/>
                <a:cs typeface="Times New Roman"/>
              </a:rPr>
              <a:t>confianza</a:t>
            </a:r>
            <a:r>
              <a:rPr lang="en-US" sz="1800" dirty="0">
                <a:latin typeface="Courier New"/>
                <a:cs typeface="Times New Roman"/>
              </a:rPr>
              <a:t>)</a:t>
            </a:r>
            <a:endParaRPr lang="es-ES" dirty="0">
              <a:cs typeface="Times New Roman" pitchFamily="18" charset="0"/>
            </a:endParaRPr>
          </a:p>
          <a:p>
            <a:r>
              <a:rPr lang="en-US" sz="1800" dirty="0" err="1">
                <a:latin typeface="Courier New"/>
                <a:cs typeface="Times New Roman"/>
              </a:rPr>
              <a:t>sample.size.mean</a:t>
            </a:r>
            <a:r>
              <a:rPr lang="en-US" sz="1800" dirty="0">
                <a:latin typeface="Courier New"/>
                <a:cs typeface="Times New Roman"/>
              </a:rPr>
              <a:t>(e=0.05, S=1.5, level = 0.95)</a:t>
            </a:r>
            <a:endParaRPr lang="es-ES" dirty="0">
              <a:cs typeface="Times New Roman" pitchFamily="18" charset="0"/>
            </a:endParaRPr>
          </a:p>
          <a:p>
            <a:endParaRPr lang="en-US" sz="1800" dirty="0">
              <a:latin typeface="Courier New"/>
              <a:cs typeface="Times New Roman"/>
            </a:endParaRPr>
          </a:p>
          <a:p>
            <a:r>
              <a:rPr lang="en-US" sz="1800" dirty="0">
                <a:latin typeface="Courier New"/>
                <a:cs typeface="Times New Roman"/>
              </a:rPr>
              <a:t>Sample size needed: 3458</a:t>
            </a:r>
            <a:endParaRPr lang="es-E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78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75856" y="260648"/>
            <a:ext cx="27363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latin typeface="Calibri"/>
                <a:cs typeface="Calibri"/>
              </a:rPr>
              <a:t>Para proporciones: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89536" y="5868416"/>
            <a:ext cx="681244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https://select-statistics.co.uk/calculators/sample-size-calculator-population-proportion/#:~:text=X%20%3D%20Z%CE%B1%2F22,N%20is%20the%20population%20size.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836712"/>
            <a:ext cx="3571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83568" y="3140968"/>
            <a:ext cx="7776864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dirty="0">
                <a:latin typeface="Calibri"/>
                <a:cs typeface="Calibri"/>
              </a:rPr>
              <a:t>En el caso particular de un IC al 95%, la fórmula será n ≈ 1/e2 (ya que 1.96 ≈ 2).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23475"/>
            <a:ext cx="8496944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dirty="0">
                <a:latin typeface="Calibri"/>
                <a:cs typeface="Calibri"/>
              </a:rPr>
              <a:t>Para conocer el porcentaje de votos de un partido político, con una </a:t>
            </a:r>
            <a:r>
              <a:rPr lang="es-ES" dirty="0" err="1">
                <a:latin typeface="Calibri"/>
                <a:cs typeface="Calibri"/>
              </a:rPr>
              <a:t>semiamplitud</a:t>
            </a:r>
            <a:r>
              <a:rPr lang="es-ES" dirty="0">
                <a:latin typeface="Calibri"/>
                <a:cs typeface="Calibri"/>
              </a:rPr>
              <a:t> total del intervalo de confianza al 95% igual a 0.5% (Amplitud del 1%) ¿Cuántos casos se necesitan?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203" y="1400873"/>
            <a:ext cx="68770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95536" y="2821903"/>
            <a:ext cx="8352928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dirty="0">
                <a:latin typeface="Calibri"/>
                <a:cs typeface="Calibri"/>
              </a:rPr>
              <a:t>Decididamente 38416 son demasiados casos, por lo que una vez más se rebaja la ambición de conocimiento desde una semi-amplitud de 0.5 puntos (0.5%=0.005) hasta 2.5 puntos (2.5%=0.025). 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0A920F-EF5C-3C0A-A889-45742A84BFB7}"/>
              </a:ext>
            </a:extLst>
          </p:cNvPr>
          <p:cNvSpPr txBox="1"/>
          <p:nvPr/>
        </p:nvSpPr>
        <p:spPr>
          <a:xfrm>
            <a:off x="392158" y="4591129"/>
            <a:ext cx="664757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Calibri"/>
                <a:cs typeface="Times New Roman"/>
              </a:rPr>
              <a:t>En R:</a:t>
            </a:r>
          </a:p>
          <a:p>
            <a:r>
              <a:rPr lang="es-ES" sz="1800" dirty="0" err="1">
                <a:latin typeface="Courier New"/>
                <a:cs typeface="Times New Roman"/>
              </a:rPr>
              <a:t>sample.size.prop</a:t>
            </a:r>
            <a:r>
              <a:rPr lang="es-ES" sz="1800" dirty="0">
                <a:latin typeface="Courier New"/>
                <a:cs typeface="Times New Roman"/>
              </a:rPr>
              <a:t>(e=0.005, </a:t>
            </a:r>
            <a:r>
              <a:rPr lang="es-ES" sz="1800" dirty="0" err="1">
                <a:latin typeface="Courier New"/>
                <a:cs typeface="Times New Roman"/>
              </a:rPr>
              <a:t>level</a:t>
            </a:r>
            <a:r>
              <a:rPr lang="es-ES" sz="1800" dirty="0">
                <a:latin typeface="Courier New"/>
                <a:cs typeface="Times New Roman"/>
              </a:rPr>
              <a:t> = 0.95)</a:t>
            </a:r>
          </a:p>
          <a:p>
            <a:r>
              <a:rPr lang="es-ES" sz="1800" dirty="0" err="1">
                <a:latin typeface="Courier New"/>
                <a:cs typeface="Courier New"/>
              </a:rPr>
              <a:t>sample.size.prop</a:t>
            </a:r>
            <a:r>
              <a:rPr lang="es-ES" sz="1800" dirty="0">
                <a:latin typeface="Courier New"/>
                <a:cs typeface="Courier New"/>
              </a:rPr>
              <a:t>(e=0.025, </a:t>
            </a:r>
            <a:r>
              <a:rPr lang="es-ES" sz="1800" dirty="0" err="1">
                <a:latin typeface="Courier New"/>
                <a:cs typeface="Courier New"/>
              </a:rPr>
              <a:t>level</a:t>
            </a:r>
            <a:r>
              <a:rPr lang="es-ES" sz="1800" dirty="0">
                <a:latin typeface="Courier New"/>
                <a:cs typeface="Courier New"/>
              </a:rPr>
              <a:t> = 0.95)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F9D97AE-E59E-91C2-3068-81412F74CCF0}"/>
              </a:ext>
            </a:extLst>
          </p:cNvPr>
          <p:cNvSpPr txBox="1"/>
          <p:nvPr/>
        </p:nvSpPr>
        <p:spPr>
          <a:xfrm>
            <a:off x="512676" y="1622199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/>
                <a:cs typeface="Calibri"/>
              </a:rPr>
              <a:t>Análisis</a:t>
            </a:r>
            <a:r>
              <a:rPr lang="en-US" dirty="0">
                <a:latin typeface="Calibri"/>
                <a:cs typeface="Calibri"/>
              </a:rPr>
              <a:t> del </a:t>
            </a:r>
            <a:r>
              <a:rPr lang="en-US" dirty="0" err="1">
                <a:latin typeface="Calibri"/>
                <a:cs typeface="Calibri"/>
              </a:rPr>
              <a:t>cambio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74F254-B69F-0B12-3213-487C033BB3E9}"/>
              </a:ext>
            </a:extLst>
          </p:cNvPr>
          <p:cNvSpPr txBox="1"/>
          <p:nvPr/>
        </p:nvSpPr>
        <p:spPr>
          <a:xfrm>
            <a:off x="512676" y="1038743"/>
            <a:ext cx="39388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Calibri"/>
                <a:cs typeface="Calibri"/>
              </a:rPr>
              <a:t>Comparaciones entre medias.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F53A2D-CAFB-CFE8-2FEF-8E0CB30C43BE}"/>
              </a:ext>
            </a:extLst>
          </p:cNvPr>
          <p:cNvSpPr txBox="1"/>
          <p:nvPr/>
        </p:nvSpPr>
        <p:spPr>
          <a:xfrm>
            <a:off x="512676" y="2186525"/>
            <a:ext cx="49909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/>
                <a:cs typeface="Times New Roman"/>
              </a:rPr>
              <a:t>Precisión</a:t>
            </a:r>
            <a:r>
              <a:rPr lang="en-US" dirty="0">
                <a:latin typeface="Calibri"/>
                <a:cs typeface="Times New Roman"/>
              </a:rPr>
              <a:t> de la </a:t>
            </a:r>
            <a:r>
              <a:rPr lang="en-US" dirty="0" err="1">
                <a:latin typeface="Calibri"/>
                <a:cs typeface="Times New Roman"/>
              </a:rPr>
              <a:t>estimación</a:t>
            </a:r>
            <a:r>
              <a:rPr lang="en-US" dirty="0">
                <a:latin typeface="Calibri"/>
                <a:cs typeface="Times New Roman"/>
              </a:rPr>
              <a:t> del </a:t>
            </a:r>
            <a:r>
              <a:rPr lang="en-US" dirty="0" err="1">
                <a:latin typeface="Calibri"/>
                <a:cs typeface="Times New Roman"/>
              </a:rPr>
              <a:t>efecto</a:t>
            </a:r>
            <a:r>
              <a:rPr lang="en-US" dirty="0">
                <a:latin typeface="Calibri"/>
                <a:cs typeface="Times New Roman"/>
              </a:rPr>
              <a:t>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A0A065-FCF5-DA88-AFF4-2CA1F72C8D1B}"/>
              </a:ext>
            </a:extLst>
          </p:cNvPr>
          <p:cNvSpPr txBox="1"/>
          <p:nvPr/>
        </p:nvSpPr>
        <p:spPr>
          <a:xfrm>
            <a:off x="512676" y="2731722"/>
            <a:ext cx="43405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/>
                <a:cs typeface="Calibri"/>
              </a:rPr>
              <a:t>Comparación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probabilidades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29B578-21EE-A074-5EDC-0161E020CCA6}"/>
              </a:ext>
            </a:extLst>
          </p:cNvPr>
          <p:cNvSpPr txBox="1"/>
          <p:nvPr/>
        </p:nvSpPr>
        <p:spPr>
          <a:xfrm>
            <a:off x="512676" y="3372567"/>
            <a:ext cx="55361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/>
                <a:cs typeface="Calibri"/>
              </a:rPr>
              <a:t>Comparación</a:t>
            </a:r>
            <a:r>
              <a:rPr lang="en-US" dirty="0">
                <a:latin typeface="Calibri"/>
                <a:cs typeface="Calibri"/>
              </a:rPr>
              <a:t> del </a:t>
            </a:r>
            <a:r>
              <a:rPr lang="en-US" dirty="0" err="1">
                <a:latin typeface="Calibri"/>
                <a:cs typeface="Calibri"/>
              </a:rPr>
              <a:t>tiempo</a:t>
            </a:r>
            <a:r>
              <a:rPr lang="en-US" dirty="0">
                <a:latin typeface="Calibri"/>
                <a:cs typeface="Calibri"/>
              </a:rPr>
              <a:t> hasta un </a:t>
            </a:r>
            <a:r>
              <a:rPr lang="en-US" dirty="0" err="1">
                <a:latin typeface="Calibri"/>
                <a:cs typeface="Calibri"/>
              </a:rPr>
              <a:t>evento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6CD702-3B1D-D510-8B94-681F625240B1}"/>
              </a:ext>
            </a:extLst>
          </p:cNvPr>
          <p:cNvSpPr txBox="1"/>
          <p:nvPr/>
        </p:nvSpPr>
        <p:spPr>
          <a:xfrm>
            <a:off x="516502" y="545195"/>
            <a:ext cx="15495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latin typeface="Calibri"/>
                <a:cs typeface="Times New Roman"/>
              </a:rPr>
              <a:t>Varianza</a:t>
            </a:r>
            <a:endParaRPr lang="es-E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964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9174" y="188640"/>
            <a:ext cx="791925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latin typeface="Calibri"/>
                <a:cs typeface="Calibri"/>
              </a:rPr>
              <a:t>Mientras más complejo es el análisis, se requieren fórmulas diferentes para calcular el tamaño muestral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86763" y="1488752"/>
            <a:ext cx="698477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https://www.statskingdom.com/sample_size_all.html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801761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latin typeface="Calibri"/>
                <a:cs typeface="Calibri"/>
              </a:rPr>
              <a:t>Cuando se busca calcular el tamaño muestral, hay que tener claro el poder estadístico (</a:t>
            </a:r>
            <a:r>
              <a:rPr lang="el-GR" dirty="0">
                <a:latin typeface="Calibri"/>
                <a:cs typeface="Calibri"/>
              </a:rPr>
              <a:t>β</a:t>
            </a:r>
            <a:r>
              <a:rPr lang="es-CL" dirty="0">
                <a:latin typeface="Calibri"/>
                <a:cs typeface="Calibri"/>
              </a:rPr>
              <a:t>) y el valor de la probabilidad (</a:t>
            </a:r>
            <a:r>
              <a:rPr lang="el-GR" dirty="0">
                <a:latin typeface="Calibri"/>
                <a:cs typeface="Calibri"/>
              </a:rPr>
              <a:t>α</a:t>
            </a:r>
            <a:r>
              <a:rPr lang="es-CL" dirty="0">
                <a:latin typeface="Calibri"/>
                <a:cs typeface="Calibri"/>
              </a:rPr>
              <a:t>). Cuando uno tiene una muestra, se puede calcular el poder para conocer cuál es la probabilidad de rechazar correctamente la H</a:t>
            </a:r>
            <a:r>
              <a:rPr lang="es-CL" baseline="-25000" dirty="0">
                <a:latin typeface="Calibri"/>
                <a:cs typeface="Calibri"/>
              </a:rPr>
              <a:t>0</a:t>
            </a:r>
            <a:r>
              <a:rPr lang="es-CL" dirty="0">
                <a:latin typeface="Calibri"/>
                <a:cs typeface="Calibri"/>
              </a:rPr>
              <a:t> dada H</a:t>
            </a:r>
            <a:r>
              <a:rPr lang="es-CL" baseline="-25000" dirty="0">
                <a:latin typeface="Calibri"/>
                <a:cs typeface="Calibri"/>
              </a:rPr>
              <a:t>0</a:t>
            </a:r>
            <a:r>
              <a:rPr lang="es-CL" dirty="0">
                <a:latin typeface="Calibri"/>
                <a:cs typeface="Calibri"/>
              </a:rPr>
              <a:t> falsa</a:t>
            </a:r>
          </a:p>
          <a:p>
            <a:r>
              <a:rPr lang="es-CL" dirty="0">
                <a:latin typeface="Calibri"/>
                <a:cs typeface="Calibri"/>
              </a:rPr>
              <a:t>Una herramienta para calcular el poder estadístico es </a:t>
            </a:r>
            <a:r>
              <a:rPr lang="es-CL" dirty="0" err="1">
                <a:latin typeface="Calibri"/>
                <a:cs typeface="Calibri"/>
              </a:rPr>
              <a:t>Gpower</a:t>
            </a:r>
            <a:r>
              <a:rPr lang="es-CL" dirty="0">
                <a:latin typeface="Calibri"/>
                <a:cs typeface="Calibri"/>
              </a:rPr>
              <a:t> (gratis).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36223" y="5204368"/>
            <a:ext cx="7179331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https://www.psychologie.hhu.de/arbeitsgruppen/allgemeine-psychologie-und-arbeitspsychologie/gpower.html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1B9F6D3-58FC-6A77-6B40-6954142E6A1F}"/>
              </a:ext>
            </a:extLst>
          </p:cNvPr>
          <p:cNvSpPr txBox="1"/>
          <p:nvPr/>
        </p:nvSpPr>
        <p:spPr>
          <a:xfrm>
            <a:off x="382593" y="420853"/>
            <a:ext cx="504067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dirty="0">
                <a:latin typeface="Calibri"/>
                <a:cs typeface="Times New Roman"/>
              </a:rPr>
              <a:t>Comparaciones entre medias</a:t>
            </a:r>
          </a:p>
          <a:p>
            <a:endParaRPr lang="es-ES" sz="2800" dirty="0">
              <a:latin typeface="Calibri"/>
              <a:cs typeface="Times New Roman"/>
            </a:endParaRPr>
          </a:p>
        </p:txBody>
      </p:sp>
      <p:pic>
        <p:nvPicPr>
          <p:cNvPr id="3" name="Imagen 3" descr="Gráfico, Histograma&#10;&#10;Descripción generada automáticamente">
            <a:extLst>
              <a:ext uri="{FF2B5EF4-FFF2-40B4-BE49-F238E27FC236}">
                <a16:creationId xmlns:a16="http://schemas.microsoft.com/office/drawing/2014/main" id="{B623CCC7-16F3-178D-51DF-49D52CFA5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823" y="1019547"/>
            <a:ext cx="4101409" cy="2915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7098788-54B8-5EFA-F6C7-8972A1E2F7E7}"/>
              </a:ext>
            </a:extLst>
          </p:cNvPr>
          <p:cNvSpPr txBox="1"/>
          <p:nvPr/>
        </p:nvSpPr>
        <p:spPr>
          <a:xfrm>
            <a:off x="378768" y="1182215"/>
            <a:ext cx="4292706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Courier New"/>
                <a:cs typeface="Times New Roman"/>
              </a:rPr>
              <a:t>Ejemplo</a:t>
            </a:r>
            <a:r>
              <a:rPr lang="en-US" sz="1400" dirty="0">
                <a:latin typeface="Courier New"/>
                <a:cs typeface="Times New Roman"/>
              </a:rPr>
              <a:t> de R # </a:t>
            </a:r>
            <a:endParaRPr lang="es-ES"/>
          </a:p>
          <a:p>
            <a:r>
              <a:rPr lang="en-US" sz="1400" dirty="0" err="1">
                <a:latin typeface="Courier New"/>
                <a:cs typeface="Times New Roman"/>
              </a:rPr>
              <a:t>Instalación</a:t>
            </a:r>
            <a:r>
              <a:rPr lang="en-US" sz="1400" dirty="0">
                <a:latin typeface="Courier New"/>
                <a:cs typeface="Times New Roman"/>
              </a:rPr>
              <a:t> y carga de ‘</a:t>
            </a:r>
            <a:r>
              <a:rPr lang="en-US" sz="1400" dirty="0" err="1">
                <a:latin typeface="Courier New"/>
                <a:cs typeface="Times New Roman"/>
              </a:rPr>
              <a:t>TrialSize</a:t>
            </a:r>
            <a:r>
              <a:rPr lang="en-US" sz="1400" dirty="0">
                <a:latin typeface="Courier New"/>
                <a:cs typeface="Times New Roman"/>
              </a:rPr>
              <a:t>’</a:t>
            </a:r>
            <a:endParaRPr lang="en-US" dirty="0">
              <a:cs typeface="Times New Roman" pitchFamily="18" charset="0"/>
            </a:endParaRPr>
          </a:p>
          <a:p>
            <a:r>
              <a:rPr lang="en-US" sz="1400" dirty="0" err="1">
                <a:latin typeface="Courier New"/>
                <a:cs typeface="Times New Roman"/>
              </a:rPr>
              <a:t>install.packages</a:t>
            </a:r>
            <a:r>
              <a:rPr lang="en-US" sz="1400" dirty="0">
                <a:latin typeface="Courier New"/>
                <a:cs typeface="Times New Roman"/>
              </a:rPr>
              <a:t>('</a:t>
            </a:r>
            <a:r>
              <a:rPr lang="en-US" sz="1400" dirty="0" err="1">
                <a:latin typeface="Courier New"/>
                <a:cs typeface="Times New Roman"/>
              </a:rPr>
              <a:t>TrialSize</a:t>
            </a:r>
            <a:r>
              <a:rPr lang="en-US" sz="1400" dirty="0">
                <a:latin typeface="Courier New"/>
                <a:cs typeface="Times New Roman"/>
              </a:rPr>
              <a:t>')</a:t>
            </a:r>
            <a:endParaRPr lang="en-US" dirty="0">
              <a:cs typeface="Times New Roman"/>
            </a:endParaRPr>
          </a:p>
          <a:p>
            <a:r>
              <a:rPr lang="en-US" sz="1400" dirty="0">
                <a:latin typeface="Courier New"/>
                <a:cs typeface="Times New Roman"/>
              </a:rPr>
              <a:t>library(</a:t>
            </a:r>
            <a:r>
              <a:rPr lang="en-US" sz="1400" dirty="0" err="1">
                <a:latin typeface="Courier New"/>
                <a:cs typeface="Times New Roman"/>
              </a:rPr>
              <a:t>TrialSize</a:t>
            </a:r>
            <a:r>
              <a:rPr lang="en-US" sz="1400" dirty="0">
                <a:latin typeface="Courier New"/>
                <a:cs typeface="Times New Roman"/>
              </a:rPr>
              <a:t>) </a:t>
            </a:r>
            <a:endParaRPr lang="en-US">
              <a:cs typeface="Times New Roman"/>
            </a:endParaRPr>
          </a:p>
          <a:p>
            <a:endParaRPr lang="en-US" sz="1400" dirty="0">
              <a:latin typeface="Courier New"/>
              <a:cs typeface="Times New Roman"/>
            </a:endParaRPr>
          </a:p>
          <a:p>
            <a:r>
              <a:rPr lang="en-US" sz="1400" dirty="0">
                <a:latin typeface="Courier New"/>
                <a:cs typeface="Times New Roman"/>
              </a:rPr>
              <a:t># </a:t>
            </a:r>
            <a:r>
              <a:rPr lang="en-US" sz="1400" dirty="0" err="1">
                <a:latin typeface="Courier New"/>
                <a:cs typeface="Times New Roman"/>
              </a:rPr>
              <a:t>Aplicación</a:t>
            </a:r>
            <a:r>
              <a:rPr lang="en-US" sz="1400" dirty="0">
                <a:latin typeface="Courier New"/>
                <a:cs typeface="Times New Roman"/>
              </a:rPr>
              <a:t> al </a:t>
            </a:r>
            <a:r>
              <a:rPr lang="en-US" sz="1400" dirty="0" err="1">
                <a:latin typeface="Courier New"/>
                <a:cs typeface="Times New Roman"/>
              </a:rPr>
              <a:t>Ejemplo</a:t>
            </a:r>
            <a:r>
              <a:rPr lang="en-US" sz="1400" dirty="0">
                <a:latin typeface="Courier New"/>
                <a:cs typeface="Times New Roman"/>
              </a:rPr>
              <a:t> 2.4 (k es </a:t>
            </a:r>
            <a:r>
              <a:rPr lang="en-US" sz="1400" dirty="0" err="1">
                <a:latin typeface="Courier New"/>
                <a:cs typeface="Times New Roman"/>
              </a:rPr>
              <a:t>el</a:t>
            </a:r>
            <a:r>
              <a:rPr lang="en-US" sz="1400" dirty="0">
                <a:latin typeface="Courier New"/>
                <a:cs typeface="Times New Roman"/>
              </a:rPr>
              <a:t> </a:t>
            </a:r>
            <a:r>
              <a:rPr lang="en-US" sz="1400" dirty="0" err="1">
                <a:latin typeface="Courier New"/>
                <a:cs typeface="Times New Roman"/>
              </a:rPr>
              <a:t>cociente</a:t>
            </a:r>
            <a:r>
              <a:rPr lang="en-US" sz="1400" dirty="0">
                <a:latin typeface="Courier New"/>
                <a:cs typeface="Times New Roman"/>
              </a:rPr>
              <a:t> entre </a:t>
            </a:r>
            <a:r>
              <a:rPr lang="en-US" sz="1400" dirty="0" err="1">
                <a:latin typeface="Courier New"/>
                <a:cs typeface="Times New Roman"/>
              </a:rPr>
              <a:t>los</a:t>
            </a:r>
            <a:r>
              <a:rPr lang="en-US" sz="1400" dirty="0">
                <a:latin typeface="Courier New"/>
                <a:cs typeface="Times New Roman"/>
              </a:rPr>
              <a:t> </a:t>
            </a:r>
            <a:r>
              <a:rPr lang="en-US" sz="1400" dirty="0" err="1">
                <a:latin typeface="Courier New"/>
                <a:cs typeface="Times New Roman"/>
              </a:rPr>
              <a:t>tamaños</a:t>
            </a:r>
            <a:r>
              <a:rPr lang="en-US" sz="1400" dirty="0">
                <a:latin typeface="Courier New"/>
                <a:cs typeface="Times New Roman"/>
              </a:rPr>
              <a:t> de ambos </a:t>
            </a:r>
            <a:r>
              <a:rPr lang="en-US" sz="1400" dirty="0" err="1">
                <a:latin typeface="Courier New"/>
                <a:cs typeface="Times New Roman"/>
              </a:rPr>
              <a:t>grupos</a:t>
            </a:r>
            <a:r>
              <a:rPr lang="en-US" sz="1400" dirty="0">
                <a:latin typeface="Courier New"/>
                <a:cs typeface="Times New Roman"/>
              </a:rPr>
              <a:t>. k=1 </a:t>
            </a:r>
            <a:r>
              <a:rPr lang="en-US" sz="1400" dirty="0" err="1">
                <a:latin typeface="Courier New"/>
                <a:cs typeface="Times New Roman"/>
              </a:rPr>
              <a:t>implica</a:t>
            </a:r>
            <a:r>
              <a:rPr lang="en-US" sz="1400" dirty="0">
                <a:latin typeface="Courier New"/>
                <a:cs typeface="Times New Roman"/>
              </a:rPr>
              <a:t> </a:t>
            </a:r>
            <a:r>
              <a:rPr lang="en-US" sz="1400" dirty="0" err="1">
                <a:latin typeface="Courier New"/>
                <a:cs typeface="Times New Roman"/>
              </a:rPr>
              <a:t>grupos</a:t>
            </a:r>
            <a:r>
              <a:rPr lang="en-US" sz="1400" dirty="0">
                <a:latin typeface="Courier New"/>
                <a:cs typeface="Times New Roman"/>
              </a:rPr>
              <a:t> </a:t>
            </a:r>
            <a:r>
              <a:rPr lang="en-US" sz="1400" dirty="0" err="1">
                <a:latin typeface="Courier New"/>
                <a:cs typeface="Times New Roman"/>
              </a:rPr>
              <a:t>iguales</a:t>
            </a:r>
            <a:r>
              <a:rPr lang="en-US" sz="1400" dirty="0">
                <a:latin typeface="Courier New"/>
                <a:cs typeface="Times New Roman"/>
              </a:rPr>
              <a:t>)</a:t>
            </a:r>
            <a:endParaRPr lang="en-US" dirty="0">
              <a:cs typeface="Times New Roman"/>
            </a:endParaRPr>
          </a:p>
          <a:p>
            <a:r>
              <a:rPr lang="en-US" sz="1400" dirty="0">
                <a:latin typeface="Courier New"/>
                <a:cs typeface="Times New Roman"/>
              </a:rPr>
              <a:t>n &lt;- </a:t>
            </a:r>
            <a:r>
              <a:rPr lang="en-US" sz="1400" dirty="0" err="1">
                <a:latin typeface="Courier New"/>
                <a:cs typeface="Times New Roman"/>
              </a:rPr>
              <a:t>TwoSampleMean.Equality</a:t>
            </a:r>
            <a:r>
              <a:rPr lang="en-US" sz="1400" dirty="0">
                <a:latin typeface="Courier New"/>
                <a:cs typeface="Times New Roman"/>
              </a:rPr>
              <a:t>(alpha=0.05, beta=0.20, sigma=8, margin=10, k=1)</a:t>
            </a:r>
            <a:endParaRPr lang="en-US" dirty="0">
              <a:cs typeface="Times New Roman"/>
            </a:endParaRPr>
          </a:p>
          <a:p>
            <a:endParaRPr lang="en-US" sz="1400" dirty="0">
              <a:latin typeface="Courier New"/>
              <a:cs typeface="Times New Roman"/>
            </a:endParaRPr>
          </a:p>
          <a:p>
            <a:r>
              <a:rPr lang="en-US" sz="1400" dirty="0">
                <a:latin typeface="Courier New"/>
                <a:cs typeface="Times New Roman"/>
              </a:rPr>
              <a:t>n [1] 10.04657</a:t>
            </a:r>
            <a:endParaRPr lang="en-US" dirty="0">
              <a:cs typeface="Times New Roman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DB59A9-DC06-39B5-07D6-FB2B14B0728A}"/>
              </a:ext>
            </a:extLst>
          </p:cNvPr>
          <p:cNvSpPr txBox="1"/>
          <p:nvPr/>
        </p:nvSpPr>
        <p:spPr>
          <a:xfrm>
            <a:off x="1880451" y="4711647"/>
            <a:ext cx="53926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http://www.ub.edu/ceea/sites/all/themes/ub/documents/Tamano_muestral.pdf</a:t>
            </a:r>
          </a:p>
        </p:txBody>
      </p:sp>
    </p:spTree>
    <p:extLst>
      <p:ext uri="{BB962C8B-B14F-4D97-AF65-F5344CB8AC3E}">
        <p14:creationId xmlns:p14="http://schemas.microsoft.com/office/powerpoint/2010/main" val="2778282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332656"/>
            <a:ext cx="842493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dirty="0">
                <a:latin typeface="Calibri"/>
                <a:cs typeface="Times New Roman"/>
              </a:rPr>
              <a:t>El cálculo del tamaño muestral depende de la complejidad del diseño de estudio:</a:t>
            </a:r>
          </a:p>
          <a:p>
            <a:endParaRPr lang="es-CL" dirty="0"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s-CL" dirty="0">
                <a:latin typeface="Calibri"/>
                <a:cs typeface="Calibri"/>
              </a:rPr>
              <a:t>El poder del test (</a:t>
            </a:r>
            <a:r>
              <a:rPr lang="el-GR" dirty="0">
                <a:latin typeface="Calibri"/>
                <a:cs typeface="Calibri"/>
              </a:rPr>
              <a:t>β</a:t>
            </a:r>
            <a:r>
              <a:rPr lang="es-CL" dirty="0">
                <a:latin typeface="Calibri"/>
                <a:cs typeface="Calibri"/>
              </a:rPr>
              <a:t> = probabilidad de rechazar correctamente la H</a:t>
            </a:r>
            <a:r>
              <a:rPr lang="es-CL" baseline="-25000" dirty="0">
                <a:latin typeface="Calibri"/>
                <a:cs typeface="Calibri"/>
              </a:rPr>
              <a:t>0</a:t>
            </a:r>
            <a:r>
              <a:rPr lang="es-CL" dirty="0">
                <a:latin typeface="Calibri"/>
                <a:cs typeface="Calibri"/>
              </a:rPr>
              <a:t> dada H</a:t>
            </a:r>
            <a:r>
              <a:rPr lang="es-CL" baseline="-25000" dirty="0">
                <a:latin typeface="Calibri"/>
                <a:cs typeface="Calibri"/>
              </a:rPr>
              <a:t>0</a:t>
            </a:r>
            <a:r>
              <a:rPr lang="es-CL" dirty="0">
                <a:latin typeface="Calibri"/>
                <a:cs typeface="Calibri"/>
              </a:rPr>
              <a:t> falsa).</a:t>
            </a:r>
          </a:p>
          <a:p>
            <a:pPr marL="457200" indent="-457200">
              <a:buAutoNum type="arabicPeriod"/>
            </a:pPr>
            <a:endParaRPr lang="es-CL" dirty="0"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s-CL" dirty="0">
                <a:latin typeface="Calibri"/>
                <a:cs typeface="Calibri"/>
              </a:rPr>
              <a:t>El nivel de significación (</a:t>
            </a:r>
            <a:r>
              <a:rPr lang="el-GR" dirty="0">
                <a:latin typeface="Calibri"/>
                <a:cs typeface="Calibri"/>
              </a:rPr>
              <a:t>α</a:t>
            </a:r>
            <a:r>
              <a:rPr lang="es-CL" dirty="0">
                <a:latin typeface="Calibri"/>
                <a:cs typeface="Calibri"/>
              </a:rPr>
              <a:t> = 0.95 </a:t>
            </a:r>
            <a:r>
              <a:rPr lang="es-CL" dirty="0">
                <a:latin typeface="Calibri"/>
                <a:cs typeface="Calibri"/>
                <a:sym typeface="Wingdings" pitchFamily="2" charset="2"/>
              </a:rPr>
              <a:t> de ahí el p-valor de 0.05).</a:t>
            </a:r>
            <a:endParaRPr lang="es-CL" dirty="0"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endParaRPr lang="es-CL" dirty="0"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s-CL" dirty="0">
                <a:latin typeface="Calibri"/>
                <a:cs typeface="Times New Roman"/>
                <a:sym typeface="Wingdings" pitchFamily="2" charset="2"/>
              </a:rPr>
              <a:t>Para las medias, los coeficientes de variación y la diferencia. porcentual entre las medias de los grupos. </a:t>
            </a:r>
          </a:p>
          <a:p>
            <a:pPr marL="457200" indent="-457200">
              <a:buAutoNum type="arabicPeriod"/>
            </a:pPr>
            <a:endParaRPr lang="es-CL" dirty="0">
              <a:latin typeface="Calibri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s-CL" dirty="0">
                <a:latin typeface="Calibri"/>
                <a:cs typeface="Times New Roman"/>
                <a:sym typeface="Wingdings" pitchFamily="2" charset="2"/>
              </a:rPr>
              <a:t>Para las proporciones, la diferencia entre las proporciones.</a:t>
            </a:r>
            <a:endParaRPr lang="es-CL">
              <a:latin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85860"/>
            <a:ext cx="8362871" cy="4790717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>
              <a:lnSpc>
                <a:spcPct val="90000"/>
              </a:lnSpc>
              <a:buFontTx/>
              <a:buNone/>
            </a:pPr>
            <a:r>
              <a:rPr lang="es-ES" sz="2400" dirty="0">
                <a:latin typeface="Calibri"/>
                <a:cs typeface="Times New Roman"/>
              </a:rPr>
              <a:t>Dos modos:</a:t>
            </a:r>
            <a:br>
              <a:rPr lang="es-ES" sz="2400" dirty="0">
                <a:latin typeface="Calibri"/>
                <a:cs typeface="Times New Roman" pitchFamily="18" charset="0"/>
              </a:rPr>
            </a:br>
            <a:r>
              <a:rPr lang="es-ES" sz="2400" dirty="0">
                <a:latin typeface="Calibri"/>
                <a:cs typeface="Times New Roman"/>
              </a:rPr>
              <a:t> </a:t>
            </a:r>
            <a:br>
              <a:rPr lang="es-ES" sz="2400" dirty="0">
                <a:latin typeface="Calibri"/>
                <a:cs typeface="Times New Roman" pitchFamily="18" charset="0"/>
              </a:rPr>
            </a:br>
            <a:r>
              <a:rPr lang="es-ES" sz="2400" b="1" dirty="0">
                <a:latin typeface="Calibri"/>
                <a:cs typeface="Times New Roman"/>
              </a:rPr>
              <a:t>Censo</a:t>
            </a:r>
            <a:r>
              <a:rPr lang="es-ES" sz="2400" dirty="0">
                <a:latin typeface="Calibri"/>
                <a:cs typeface="Times New Roman"/>
              </a:rPr>
              <a:t>: se investigan todos los elementos de la población. Se obtienen los parámetros de la población. Demanda gran cantidad de recursos humanos y financieros.</a:t>
            </a:r>
            <a:br>
              <a:rPr lang="es-ES" sz="2400" dirty="0">
                <a:latin typeface="Calibri"/>
                <a:cs typeface="Times New Roman" pitchFamily="18" charset="0"/>
              </a:rPr>
            </a:br>
            <a:endParaRPr lang="es-ES_tradnl" sz="2400">
              <a:latin typeface="Calibri"/>
              <a:cs typeface="Times New Roman" pitchFamily="18" charset="0"/>
            </a:endParaRPr>
          </a:p>
          <a:p>
            <a:pPr indent="-255905">
              <a:lnSpc>
                <a:spcPct val="90000"/>
              </a:lnSpc>
              <a:buFontTx/>
              <a:buNone/>
            </a:pPr>
            <a:r>
              <a:rPr lang="es-ES_tradnl" sz="2400" dirty="0">
                <a:latin typeface="Calibri"/>
                <a:cs typeface="Times New Roman"/>
              </a:rPr>
              <a:t>	</a:t>
            </a:r>
            <a:r>
              <a:rPr lang="es-ES" sz="2400" b="1" dirty="0">
                <a:latin typeface="Calibri"/>
                <a:cs typeface="Times New Roman"/>
              </a:rPr>
              <a:t>Muestreo</a:t>
            </a:r>
            <a:r>
              <a:rPr lang="es-ES" sz="2400" dirty="0">
                <a:latin typeface="Calibri"/>
                <a:cs typeface="Times New Roman"/>
              </a:rPr>
              <a:t>: se </a:t>
            </a:r>
            <a:r>
              <a:rPr lang="es-ES" sz="2400" b="1" dirty="0">
                <a:latin typeface="Calibri"/>
                <a:cs typeface="Times New Roman"/>
              </a:rPr>
              <a:t>Infiere</a:t>
            </a:r>
            <a:r>
              <a:rPr lang="es-ES" sz="2400" dirty="0">
                <a:latin typeface="Calibri"/>
                <a:cs typeface="Times New Roman"/>
              </a:rPr>
              <a:t> acerca de la población, a partir de una parte o subconjunto llamada </a:t>
            </a:r>
            <a:r>
              <a:rPr lang="es-ES" sz="2400" b="1" dirty="0">
                <a:latin typeface="Calibri"/>
                <a:cs typeface="Times New Roman"/>
              </a:rPr>
              <a:t>muestra</a:t>
            </a:r>
            <a:r>
              <a:rPr lang="es-ES" sz="2400" dirty="0">
                <a:latin typeface="Calibri"/>
                <a:cs typeface="Times New Roman"/>
              </a:rPr>
              <a:t>. Se obtienen estimadores de los parámetros.</a:t>
            </a:r>
            <a:br>
              <a:rPr lang="es-ES" sz="2400" dirty="0">
                <a:latin typeface="Calibri"/>
                <a:cs typeface="Times New Roman" pitchFamily="18" charset="0"/>
              </a:rPr>
            </a:br>
            <a:endParaRPr lang="es-ES_tradnl" sz="2400">
              <a:latin typeface="Calibri"/>
              <a:cs typeface="Times New Roman" pitchFamily="18" charset="0"/>
            </a:endParaRPr>
          </a:p>
          <a:p>
            <a:pPr indent="-255905">
              <a:lnSpc>
                <a:spcPct val="90000"/>
              </a:lnSpc>
              <a:buFontTx/>
              <a:buNone/>
            </a:pPr>
            <a:r>
              <a:rPr lang="es-ES_tradnl" sz="2400" dirty="0">
                <a:latin typeface="Calibri"/>
                <a:cs typeface="Times New Roman"/>
              </a:rPr>
              <a:t>	El método para seleccionar la muestra se denomina </a:t>
            </a:r>
            <a:r>
              <a:rPr lang="es-ES_tradnl" sz="2400" b="1" dirty="0">
                <a:latin typeface="Calibri"/>
                <a:cs typeface="Times New Roman"/>
              </a:rPr>
              <a:t>Diseño </a:t>
            </a:r>
            <a:r>
              <a:rPr lang="es-ES_tradnl" sz="2400" b="1" err="1">
                <a:latin typeface="Calibri"/>
                <a:cs typeface="Times New Roman"/>
              </a:rPr>
              <a:t>Muestral</a:t>
            </a:r>
            <a:endParaRPr lang="es-ES" sz="2400" b="1">
              <a:latin typeface="Calibri"/>
              <a:cs typeface="Times New Roman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772400" cy="64294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ES_tradnl" sz="2800" b="1" dirty="0">
                <a:solidFill>
                  <a:schemeClr val="tx1"/>
                </a:solidFill>
                <a:effectLst/>
                <a:latin typeface="Calibri"/>
                <a:cs typeface="Times New Roman"/>
              </a:rPr>
              <a:t>DISEÑO MUESTRAL PROBABILISTICO</a:t>
            </a:r>
            <a:endParaRPr lang="es-ES" sz="2800" b="1">
              <a:solidFill>
                <a:schemeClr val="tx1"/>
              </a:solidFill>
              <a:effectLst/>
              <a:latin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142984"/>
            <a:ext cx="8286808" cy="3929090"/>
          </a:xfrm>
        </p:spPr>
        <p:txBody>
          <a:bodyPr vert="horz" lIns="91440" tIns="45720" rIns="91440" bIns="45720" anchor="t">
            <a:noAutofit/>
          </a:bodyPr>
          <a:lstStyle/>
          <a:p>
            <a:pPr indent="-255905"/>
            <a:r>
              <a:rPr lang="es-ES" sz="2800" dirty="0">
                <a:latin typeface="Calibri"/>
                <a:cs typeface="Times New Roman"/>
              </a:rPr>
              <a:t>Representatividad de la muestra</a:t>
            </a:r>
          </a:p>
          <a:p>
            <a:pPr indent="-255905"/>
            <a:r>
              <a:rPr lang="es-ES" sz="2800" dirty="0">
                <a:latin typeface="Calibri"/>
                <a:cs typeface="Times New Roman"/>
              </a:rPr>
              <a:t>Menor costo</a:t>
            </a:r>
          </a:p>
          <a:p>
            <a:pPr indent="-255905"/>
            <a:r>
              <a:rPr lang="es-ES" sz="2800" dirty="0">
                <a:latin typeface="Calibri"/>
                <a:cs typeface="Times New Roman"/>
              </a:rPr>
              <a:t>Mayor rapidez en su aplicación</a:t>
            </a:r>
          </a:p>
          <a:p>
            <a:pPr indent="-255905"/>
            <a:r>
              <a:rPr lang="es-ES" sz="2800" dirty="0">
                <a:latin typeface="Calibri"/>
                <a:cs typeface="Times New Roman"/>
              </a:rPr>
              <a:t>Mayor frecuencia</a:t>
            </a:r>
          </a:p>
          <a:p>
            <a:pPr indent="-255905"/>
            <a:r>
              <a:rPr lang="es-ES" sz="2800" dirty="0">
                <a:latin typeface="Calibri"/>
                <a:cs typeface="Times New Roman"/>
              </a:rPr>
              <a:t>Exactitud similar</a:t>
            </a:r>
          </a:p>
          <a:p>
            <a:pPr indent="-255905"/>
            <a:r>
              <a:rPr lang="es-ES" sz="2800" dirty="0">
                <a:latin typeface="Calibri"/>
                <a:cs typeface="Times New Roman"/>
              </a:rPr>
              <a:t>Mayor desagregación de los análisis</a:t>
            </a:r>
          </a:p>
          <a:p>
            <a:pPr indent="-255905"/>
            <a:r>
              <a:rPr lang="es-ES" sz="2800" dirty="0">
                <a:latin typeface="Calibri"/>
                <a:cs typeface="Times New Roman"/>
              </a:rPr>
              <a:t>Mayor rapidez de publicación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7772400" cy="64294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ES" sz="2800" b="1" dirty="0">
                <a:solidFill>
                  <a:schemeClr val="tx1"/>
                </a:solidFill>
                <a:effectLst/>
                <a:latin typeface="Calibri"/>
                <a:cs typeface="Times New Roman"/>
              </a:rPr>
              <a:t>VENTAJAS DEL MUESTREO</a:t>
            </a:r>
            <a:endParaRPr lang="es-ES" sz="3200" b="1">
              <a:solidFill>
                <a:schemeClr val="tx1"/>
              </a:solidFill>
              <a:effectLst/>
              <a:latin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429684" cy="71438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ES_tradnl" sz="2800" b="1" dirty="0">
                <a:solidFill>
                  <a:schemeClr val="tx1"/>
                </a:solidFill>
                <a:effectLst/>
                <a:latin typeface="Calibri"/>
                <a:cs typeface="Times New Roman"/>
              </a:rPr>
              <a:t>METODOLOGIA DEL MUESTREO</a:t>
            </a:r>
            <a:r>
              <a:rPr lang="es-ES" sz="28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 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1472" y="1357298"/>
            <a:ext cx="7215238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s-ES" sz="2800" dirty="0">
                <a:latin typeface="Calibri"/>
                <a:cs typeface="Calibri"/>
              </a:rPr>
              <a:t>Definición objetivos</a:t>
            </a:r>
          </a:p>
          <a:p>
            <a:pPr>
              <a:buFont typeface="Courier New" pitchFamily="49" charset="0"/>
              <a:buChar char="o"/>
            </a:pPr>
            <a:r>
              <a:rPr lang="es-ES" sz="2800" dirty="0">
                <a:latin typeface="Calibri"/>
                <a:cs typeface="Calibri"/>
              </a:rPr>
              <a:t>Diseño metodológico-conceptual </a:t>
            </a:r>
          </a:p>
          <a:p>
            <a:pPr>
              <a:buFont typeface="Courier New" pitchFamily="49" charset="0"/>
              <a:buChar char="o"/>
            </a:pPr>
            <a:r>
              <a:rPr lang="es-ES" sz="2800" dirty="0">
                <a:latin typeface="Calibri"/>
                <a:cs typeface="Calibri"/>
              </a:rPr>
              <a:t>Diseño metodológico del muestreo</a:t>
            </a:r>
          </a:p>
          <a:p>
            <a:pPr>
              <a:buFont typeface="Courier New" pitchFamily="49" charset="0"/>
              <a:buChar char="o"/>
            </a:pPr>
            <a:r>
              <a:rPr lang="es-ES" sz="2800" dirty="0">
                <a:latin typeface="Calibri"/>
                <a:cs typeface="Calibri"/>
              </a:rPr>
              <a:t>Levantamiento de la información</a:t>
            </a:r>
          </a:p>
          <a:p>
            <a:pPr>
              <a:buFont typeface="Courier New" pitchFamily="49" charset="0"/>
              <a:buChar char="o"/>
            </a:pPr>
            <a:r>
              <a:rPr lang="es-ES" sz="2800" dirty="0">
                <a:latin typeface="Calibri"/>
                <a:cs typeface="Calibri"/>
              </a:rPr>
              <a:t>Procesamiento de la encuesta</a:t>
            </a:r>
          </a:p>
          <a:p>
            <a:pPr>
              <a:buFont typeface="Courier New" pitchFamily="49" charset="0"/>
              <a:buChar char="o"/>
            </a:pPr>
            <a:r>
              <a:rPr lang="es-ES" sz="2800" dirty="0">
                <a:latin typeface="Calibri"/>
                <a:cs typeface="Calibri"/>
              </a:rPr>
              <a:t>Presentación de resultados finales</a:t>
            </a:r>
          </a:p>
          <a:p>
            <a:pPr>
              <a:buFont typeface="Courier New" pitchFamily="49" charset="0"/>
              <a:buChar char="o"/>
            </a:pPr>
            <a:r>
              <a:rPr lang="es-ES" sz="2800" dirty="0">
                <a:latin typeface="Calibri"/>
                <a:cs typeface="Calibri"/>
              </a:rPr>
              <a:t>Mantenimiento y actualización del sistema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5720" y="914662"/>
            <a:ext cx="8643998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CL" u="sng" dirty="0">
                <a:latin typeface="Calibri"/>
                <a:cs typeface="Calibri"/>
              </a:rPr>
              <a:t>Objetivos</a:t>
            </a:r>
            <a:r>
              <a:rPr lang="es-CL" dirty="0">
                <a:latin typeface="Calibri"/>
                <a:cs typeface="Calibri"/>
              </a:rPr>
              <a:t>: </a:t>
            </a:r>
            <a:r>
              <a:rPr lang="es-ES" b="1" dirty="0">
                <a:latin typeface="Calibri"/>
                <a:cs typeface="Times New Roman"/>
              </a:rPr>
              <a:t>Tema a Investigar</a:t>
            </a:r>
          </a:p>
          <a:p>
            <a:pPr algn="just"/>
            <a:endParaRPr lang="es-ES" b="1" dirty="0">
              <a:latin typeface="Calibri"/>
              <a:cs typeface="Times New Roman" pitchFamily="18" charset="0"/>
            </a:endParaRPr>
          </a:p>
          <a:p>
            <a:pPr algn="just"/>
            <a:r>
              <a:rPr lang="es-CL" dirty="0">
                <a:latin typeface="Calibri"/>
                <a:cs typeface="Calibri"/>
              </a:rPr>
              <a:t>Factores determinantes, condicionantes.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u="sng" dirty="0">
              <a:latin typeface="Calibri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S" dirty="0">
                <a:latin typeface="Calibri"/>
                <a:cs typeface="Times New Roman"/>
              </a:rPr>
              <a:t>Condicionantes del Estudio: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b="1" dirty="0">
              <a:latin typeface="Calibri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dirty="0">
                <a:latin typeface="Calibri"/>
                <a:cs typeface="Times New Roman"/>
              </a:rPr>
              <a:t>Utilidad y oportunidad de la información recogida</a:t>
            </a:r>
          </a:p>
          <a:p>
            <a:pPr algn="just">
              <a:lnSpc>
                <a:spcPct val="90000"/>
              </a:lnSpc>
            </a:pPr>
            <a:endParaRPr lang="es-ES" b="1" dirty="0">
              <a:latin typeface="Calibri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dirty="0">
                <a:latin typeface="Calibri"/>
                <a:cs typeface="Times New Roman"/>
              </a:rPr>
              <a:t>Análisis de factibilidad económica </a:t>
            </a:r>
            <a:endParaRPr lang="es-ES" dirty="0">
              <a:latin typeface="Calibri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s-ES" b="1" dirty="0">
              <a:latin typeface="Calibri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dirty="0">
                <a:latin typeface="Calibri"/>
                <a:cs typeface="Times New Roman"/>
              </a:rPr>
              <a:t>Plazos estimados para desarrollar el estudio</a:t>
            </a:r>
            <a:endParaRPr lang="es-ES" b="1">
              <a:latin typeface="Calibri"/>
              <a:cs typeface="Times New Roman"/>
            </a:endParaRPr>
          </a:p>
          <a:p>
            <a:pPr algn="just"/>
            <a:endParaRPr lang="es-CL" dirty="0">
              <a:latin typeface="Calibri"/>
              <a:cs typeface="Calibri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214446" y="119698"/>
            <a:ext cx="6858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_tradnl" sz="2800" b="1" dirty="0">
                <a:latin typeface="Calibri"/>
                <a:cs typeface="Times New Roman"/>
              </a:rPr>
              <a:t>METODOLOGIA DEL MUESTREO</a:t>
            </a:r>
            <a:endParaRPr lang="es-ES" sz="2800" b="1">
              <a:latin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631846"/>
            <a:ext cx="8215370" cy="55584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CL" u="sng" dirty="0">
                <a:latin typeface="Calibri"/>
                <a:cs typeface="Calibri"/>
              </a:rPr>
              <a:t>Diseño conceptual</a:t>
            </a:r>
            <a:r>
              <a:rPr lang="es-CL" dirty="0">
                <a:latin typeface="Calibri"/>
                <a:cs typeface="Calibri"/>
              </a:rPr>
              <a:t>: </a:t>
            </a:r>
            <a:r>
              <a:rPr lang="es-CL" b="1" dirty="0">
                <a:latin typeface="Calibri"/>
                <a:cs typeface="Calibri"/>
              </a:rPr>
              <a:t>Tipo de investigación</a:t>
            </a:r>
            <a:r>
              <a:rPr lang="es-CL" dirty="0">
                <a:latin typeface="Calibri"/>
                <a:cs typeface="Calibri"/>
              </a:rPr>
              <a:t>, conceptos, implementación  operativa, pruebas piloto, manuales, planificación de recursos.</a:t>
            </a:r>
          </a:p>
          <a:p>
            <a:pPr algn="just"/>
            <a:endParaRPr lang="es-CL" dirty="0">
              <a:latin typeface="Calibri"/>
              <a:cs typeface="Calibri"/>
            </a:endParaRPr>
          </a:p>
          <a:p>
            <a:pPr algn="just">
              <a:lnSpc>
                <a:spcPct val="90000"/>
              </a:lnSpc>
            </a:pPr>
            <a:r>
              <a:rPr lang="es-ES" dirty="0">
                <a:latin typeface="Calibri"/>
                <a:cs typeface="Times New Roman"/>
              </a:rPr>
              <a:t>Población objetivo</a:t>
            </a:r>
          </a:p>
          <a:p>
            <a:pPr algn="just">
              <a:lnSpc>
                <a:spcPct val="90000"/>
              </a:lnSpc>
            </a:pPr>
            <a:endParaRPr lang="es-ES" b="1" dirty="0">
              <a:latin typeface="Calibri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dirty="0">
                <a:latin typeface="Calibri"/>
                <a:cs typeface="Times New Roman"/>
              </a:rPr>
              <a:t>Cobertura geográfica y temática </a:t>
            </a:r>
            <a:endParaRPr lang="es-ES" dirty="0">
              <a:latin typeface="Calibri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s-ES" b="1" dirty="0">
              <a:latin typeface="Calibri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dirty="0">
                <a:latin typeface="Calibri"/>
                <a:cs typeface="Times New Roman"/>
              </a:rPr>
              <a:t>Período de referencia y periodicidad </a:t>
            </a:r>
            <a:endParaRPr lang="es-ES" dirty="0">
              <a:latin typeface="Calibri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s-ES" dirty="0">
              <a:latin typeface="Calibri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CL" b="1" dirty="0">
                <a:latin typeface="Calibri"/>
                <a:cs typeface="Calibri"/>
              </a:rPr>
              <a:t>Análisis a realizar </a:t>
            </a:r>
            <a:r>
              <a:rPr lang="es-CL" dirty="0">
                <a:latin typeface="Calibri"/>
                <a:cs typeface="Calibri"/>
                <a:sym typeface="Wingdings" pitchFamily="2" charset="2"/>
              </a:rPr>
              <a:t> distribución probabilística de la información</a:t>
            </a:r>
            <a:endParaRPr lang="es-CL" dirty="0">
              <a:latin typeface="Calibri"/>
              <a:cs typeface="Calibri"/>
            </a:endParaRPr>
          </a:p>
          <a:p>
            <a:pPr algn="just">
              <a:lnSpc>
                <a:spcPct val="90000"/>
              </a:lnSpc>
            </a:pPr>
            <a:endParaRPr lang="es-ES" b="1" dirty="0">
              <a:latin typeface="Calibri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dirty="0">
                <a:latin typeface="Calibri"/>
                <a:cs typeface="Times New Roman"/>
              </a:rPr>
              <a:t>Niveles de Estimación</a:t>
            </a:r>
          </a:p>
          <a:p>
            <a:pPr algn="just">
              <a:lnSpc>
                <a:spcPct val="90000"/>
              </a:lnSpc>
            </a:pPr>
            <a:endParaRPr lang="es-ES" b="1" dirty="0">
              <a:latin typeface="Calibri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ES" b="1" dirty="0">
                <a:latin typeface="Calibri"/>
                <a:cs typeface="Times New Roman"/>
              </a:rPr>
              <a:t>Precisión de la información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14446" y="119698"/>
            <a:ext cx="6858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_tradnl" sz="2800" b="1" dirty="0">
                <a:latin typeface="Calibri"/>
                <a:cs typeface="Times New Roman"/>
              </a:rPr>
              <a:t>METODOLOGIA DEL MUESTREO</a:t>
            </a:r>
            <a:endParaRPr lang="es-ES" sz="2800" b="1">
              <a:latin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348134"/>
            <a:ext cx="8572560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L" u="sng" dirty="0">
                <a:latin typeface="Calibri"/>
                <a:cs typeface="Calibri"/>
              </a:rPr>
              <a:t>Diseño muestral</a:t>
            </a:r>
            <a:r>
              <a:rPr lang="es-CL" dirty="0">
                <a:latin typeface="Calibri"/>
                <a:cs typeface="Calibri"/>
              </a:rPr>
              <a:t>: Construcción del diseño, selección de las variables, factores de expansión, estimadores, errores muestrales, pruebas piloto.</a:t>
            </a:r>
          </a:p>
          <a:p>
            <a:endParaRPr lang="es-CL" dirty="0">
              <a:latin typeface="Calibri"/>
              <a:cs typeface="Calibri"/>
            </a:endParaRPr>
          </a:p>
          <a:p>
            <a:r>
              <a:rPr lang="es-CL" u="sng" dirty="0">
                <a:latin typeface="Calibri"/>
                <a:cs typeface="Calibri"/>
              </a:rPr>
              <a:t>Apoyo de sistemas</a:t>
            </a:r>
            <a:r>
              <a:rPr lang="es-CL" dirty="0">
                <a:latin typeface="Calibri"/>
                <a:cs typeface="Calibri"/>
              </a:rPr>
              <a:t>: cartográfico, informático.</a:t>
            </a:r>
          </a:p>
          <a:p>
            <a:endParaRPr lang="es-CL" dirty="0">
              <a:latin typeface="Calibri"/>
              <a:cs typeface="Calibri"/>
            </a:endParaRPr>
          </a:p>
          <a:p>
            <a:r>
              <a:rPr lang="es-CL" u="sng" dirty="0">
                <a:latin typeface="Calibri"/>
                <a:cs typeface="Calibri"/>
              </a:rPr>
              <a:t>Levantamiento de la información</a:t>
            </a:r>
            <a:r>
              <a:rPr lang="es-CL" dirty="0">
                <a:latin typeface="Calibri"/>
                <a:cs typeface="Calibri"/>
              </a:rPr>
              <a:t>: selección del personal, capacitación, implementación, supervisión.</a:t>
            </a:r>
          </a:p>
          <a:p>
            <a:endParaRPr lang="es-CL" dirty="0">
              <a:latin typeface="Calibri"/>
              <a:cs typeface="Calibri"/>
            </a:endParaRPr>
          </a:p>
          <a:p>
            <a:r>
              <a:rPr lang="es-CL" u="sng" dirty="0">
                <a:latin typeface="Calibri"/>
                <a:cs typeface="Calibri"/>
              </a:rPr>
              <a:t>Procesamiento</a:t>
            </a:r>
            <a:r>
              <a:rPr lang="es-CL" dirty="0">
                <a:latin typeface="Calibri"/>
                <a:cs typeface="Calibri"/>
              </a:rPr>
              <a:t>: manual, codificación y digitación, análisis.</a:t>
            </a:r>
          </a:p>
          <a:p>
            <a:endParaRPr lang="es-CL" dirty="0">
              <a:latin typeface="Calibri"/>
              <a:cs typeface="Calibri"/>
            </a:endParaRPr>
          </a:p>
          <a:p>
            <a:r>
              <a:rPr lang="es-CL" u="sng" dirty="0">
                <a:latin typeface="Calibri"/>
                <a:cs typeface="Calibri"/>
              </a:rPr>
              <a:t>Presentación de resultados finales</a:t>
            </a:r>
            <a:r>
              <a:rPr lang="es-CL" dirty="0">
                <a:latin typeface="Calibri"/>
                <a:cs typeface="Calibri"/>
              </a:rPr>
              <a:t>: Formatos y medios de difusión</a:t>
            </a:r>
          </a:p>
          <a:p>
            <a:endParaRPr lang="es-CL" dirty="0">
              <a:latin typeface="Calibri"/>
              <a:cs typeface="Calibri"/>
            </a:endParaRPr>
          </a:p>
          <a:p>
            <a:r>
              <a:rPr lang="es-CL" u="sng" dirty="0">
                <a:latin typeface="Calibri"/>
                <a:cs typeface="Calibri"/>
              </a:rPr>
              <a:t>Mantención</a:t>
            </a:r>
            <a:r>
              <a:rPr lang="es-CL" dirty="0">
                <a:latin typeface="Calibri"/>
                <a:cs typeface="Calibri"/>
              </a:rPr>
              <a:t>: Seguimiento y actualización</a:t>
            </a:r>
            <a:endParaRPr lang="es-E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effectLst/>
                <a:latin typeface="Calibri"/>
                <a:cs typeface="Times New Roman"/>
              </a:rPr>
              <a:t>¿CÓMO SELECCIONAR LA MUESTRA?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en-GB" sz="2400" dirty="0">
                <a:latin typeface="Calibri"/>
                <a:cs typeface="Times New Roman"/>
              </a:rPr>
              <a:t>Que sea </a:t>
            </a:r>
            <a:r>
              <a:rPr lang="en-GB" sz="2400" dirty="0" err="1">
                <a:latin typeface="Calibri"/>
                <a:cs typeface="Times New Roman"/>
              </a:rPr>
              <a:t>representativa</a:t>
            </a:r>
            <a:r>
              <a:rPr lang="en-GB" sz="2400" dirty="0">
                <a:latin typeface="Calibri"/>
                <a:cs typeface="Times New Roman"/>
              </a:rPr>
              <a:t> (</a:t>
            </a:r>
            <a:r>
              <a:rPr lang="en-GB" sz="2400" dirty="0" err="1">
                <a:latin typeface="Calibri"/>
                <a:cs typeface="Times New Roman"/>
              </a:rPr>
              <a:t>idealmente</a:t>
            </a:r>
            <a:r>
              <a:rPr lang="en-GB" sz="2400" dirty="0">
                <a:latin typeface="Calibri"/>
                <a:cs typeface="Times New Roman"/>
              </a:rPr>
              <a:t> y/o </a:t>
            </a:r>
            <a:r>
              <a:rPr lang="en-GB" sz="2400" dirty="0" err="1">
                <a:latin typeface="Calibri"/>
                <a:cs typeface="Times New Roman"/>
              </a:rPr>
              <a:t>dentro</a:t>
            </a:r>
            <a:r>
              <a:rPr lang="en-GB" sz="2400" dirty="0">
                <a:latin typeface="Calibri"/>
                <a:cs typeface="Times New Roman"/>
              </a:rPr>
              <a:t> de lo </a:t>
            </a:r>
            <a:r>
              <a:rPr lang="en-GB" sz="2400" dirty="0" err="1">
                <a:latin typeface="Calibri"/>
                <a:cs typeface="Times New Roman"/>
              </a:rPr>
              <a:t>posible</a:t>
            </a:r>
            <a:r>
              <a:rPr lang="en-GB" sz="2400" dirty="0">
                <a:latin typeface="Calibri"/>
                <a:cs typeface="Times New Roman"/>
              </a:rPr>
              <a:t>)</a:t>
            </a:r>
          </a:p>
          <a:p>
            <a:pPr indent="-255905"/>
            <a:endParaRPr lang="en-GB" sz="2400" dirty="0">
              <a:latin typeface="Calibri"/>
              <a:cs typeface="Times New Roman" pitchFamily="18" charset="0"/>
            </a:endParaRPr>
          </a:p>
          <a:p>
            <a:pPr indent="-255905"/>
            <a:r>
              <a:rPr lang="en-GB" sz="2400" dirty="0" err="1">
                <a:latin typeface="Calibri"/>
                <a:cs typeface="Times New Roman"/>
              </a:rPr>
              <a:t>Evitar</a:t>
            </a:r>
            <a:r>
              <a:rPr lang="en-GB" sz="2400" dirty="0">
                <a:latin typeface="Calibri"/>
                <a:cs typeface="Times New Roman"/>
              </a:rPr>
              <a:t> </a:t>
            </a:r>
            <a:r>
              <a:rPr lang="en-GB" sz="2400" dirty="0" err="1">
                <a:latin typeface="Calibri"/>
                <a:cs typeface="Times New Roman"/>
              </a:rPr>
              <a:t>sesgos</a:t>
            </a:r>
            <a:endParaRPr lang="en-GB" sz="2400">
              <a:latin typeface="Calibri"/>
              <a:cs typeface="Times New Roman"/>
            </a:endParaRPr>
          </a:p>
          <a:p>
            <a:pPr indent="-255905"/>
            <a:endParaRPr lang="en-GB" sz="2400" dirty="0">
              <a:latin typeface="Calibri"/>
              <a:cs typeface="Times New Roman" pitchFamily="18" charset="0"/>
            </a:endParaRPr>
          </a:p>
          <a:p>
            <a:pPr indent="-255905"/>
            <a:r>
              <a:rPr lang="en-GB" sz="2400" dirty="0" err="1">
                <a:latin typeface="Calibri"/>
                <a:cs typeface="Times New Roman"/>
              </a:rPr>
              <a:t>Muestreo</a:t>
            </a:r>
            <a:r>
              <a:rPr lang="en-GB" sz="2400" dirty="0">
                <a:latin typeface="Calibri"/>
                <a:cs typeface="Times New Roman"/>
              </a:rPr>
              <a:t> </a:t>
            </a:r>
            <a:r>
              <a:rPr lang="en-GB" sz="2400" dirty="0" err="1">
                <a:latin typeface="Calibri"/>
                <a:cs typeface="Times New Roman"/>
              </a:rPr>
              <a:t>estadístico</a:t>
            </a:r>
            <a:r>
              <a:rPr lang="en-GB" sz="2400" dirty="0">
                <a:latin typeface="Calibri"/>
                <a:cs typeface="Times New Roman"/>
              </a:rPr>
              <a:t> en </a:t>
            </a:r>
            <a:r>
              <a:rPr lang="en-GB" sz="2400" dirty="0" err="1">
                <a:latin typeface="Calibri"/>
                <a:cs typeface="Times New Roman"/>
              </a:rPr>
              <a:t>caso</a:t>
            </a:r>
            <a:r>
              <a:rPr lang="en-GB" sz="2400" dirty="0">
                <a:latin typeface="Calibri"/>
                <a:cs typeface="Times New Roman"/>
              </a:rPr>
              <a:t> de ser </a:t>
            </a:r>
            <a:r>
              <a:rPr lang="en-GB" sz="2400" dirty="0" err="1">
                <a:latin typeface="Calibri"/>
                <a:cs typeface="Times New Roman"/>
              </a:rPr>
              <a:t>necesario</a:t>
            </a:r>
            <a:endParaRPr lang="en-GB" sz="2400">
              <a:latin typeface="Calibri"/>
              <a:cs typeface="Times New Roman"/>
            </a:endParaRPr>
          </a:p>
          <a:p>
            <a:pPr indent="-255905"/>
            <a:endParaRPr lang="en-GB" sz="2400" dirty="0">
              <a:latin typeface="Calibri"/>
              <a:cs typeface="Times New Roman" pitchFamily="18" charset="0"/>
            </a:endParaRPr>
          </a:p>
          <a:p>
            <a:pPr indent="-255905"/>
            <a:r>
              <a:rPr lang="en-GB" sz="2400" dirty="0">
                <a:latin typeface="Calibri"/>
                <a:cs typeface="Times New Roman"/>
              </a:rPr>
              <a:t>Que sea </a:t>
            </a:r>
            <a:r>
              <a:rPr lang="en-GB" sz="2400" dirty="0" err="1">
                <a:latin typeface="Calibri"/>
                <a:cs typeface="Times New Roman"/>
              </a:rPr>
              <a:t>asequible</a:t>
            </a:r>
            <a:endParaRPr lang="en-GB" sz="240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4856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3366</TotalTime>
  <Words>1159</Words>
  <Application>Microsoft Office PowerPoint</Application>
  <PresentationFormat>Presentación en pantalla (4:3)</PresentationFormat>
  <Paragraphs>151</Paragraphs>
  <Slides>26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Concurrencia</vt:lpstr>
      <vt:lpstr>MUESTREO PROBABILISTICO</vt:lpstr>
      <vt:lpstr>Presentación de PowerPoint</vt:lpstr>
      <vt:lpstr>DISEÑO MUESTRAL PROBABILISTICO</vt:lpstr>
      <vt:lpstr>VENTAJAS DEL MUESTREO</vt:lpstr>
      <vt:lpstr>METODOLOGIA DEL MUESTREO </vt:lpstr>
      <vt:lpstr>Presentación de PowerPoint</vt:lpstr>
      <vt:lpstr>Presentación de PowerPoint</vt:lpstr>
      <vt:lpstr>Presentación de PowerPoint</vt:lpstr>
      <vt:lpstr>¿CÓMO SELECCIONAR LA MUESTRA?</vt:lpstr>
      <vt:lpstr>TIPOS DE MUESTREO</vt:lpstr>
      <vt:lpstr>MUESTREO NO PROBABILISTICO</vt:lpstr>
      <vt:lpstr>Presentación de PowerPoint</vt:lpstr>
      <vt:lpstr>MUESTREO PROBABILÍSTICO</vt:lpstr>
      <vt:lpstr>MUESTREO PROBABILÍSTICO</vt:lpstr>
      <vt:lpstr>MUESTREO PROBABILÍSTICO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METODOLOGICO DE CALIDAD TOTAL  MERCOSUR Y CHILE</dc:title>
  <dc:creator>Teresa Varela</dc:creator>
  <cp:lastModifiedBy>Rodrigo Retamal</cp:lastModifiedBy>
  <cp:revision>569</cp:revision>
  <dcterms:created xsi:type="dcterms:W3CDTF">2002-10-20T14:45:51Z</dcterms:created>
  <dcterms:modified xsi:type="dcterms:W3CDTF">2022-11-15T03:43:17Z</dcterms:modified>
</cp:coreProperties>
</file>