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71" r:id="rId15"/>
    <p:sldId id="272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9BC178-8134-4786-9D07-FF3E4FC1A738}" v="26" dt="2022-09-26T19:43:11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retamal yermani" userId="e7a31d24f9119115" providerId="Windows Live" clId="Web-{4A9BC178-8134-4786-9D07-FF3E4FC1A738}"/>
    <pc:docChg chg="delSld modSld">
      <pc:chgData name="rodrigo retamal yermani" userId="e7a31d24f9119115" providerId="Windows Live" clId="Web-{4A9BC178-8134-4786-9D07-FF3E4FC1A738}" dt="2022-09-26T19:43:11.144" v="17"/>
      <pc:docMkLst>
        <pc:docMk/>
      </pc:docMkLst>
      <pc:sldChg chg="delSp modSp">
        <pc:chgData name="rodrigo retamal yermani" userId="e7a31d24f9119115" providerId="Windows Live" clId="Web-{4A9BC178-8134-4786-9D07-FF3E4FC1A738}" dt="2022-09-26T19:43:08.863" v="16" actId="20577"/>
        <pc:sldMkLst>
          <pc:docMk/>
          <pc:sldMk cId="0" sldId="265"/>
        </pc:sldMkLst>
        <pc:spChg chg="mod">
          <ac:chgData name="rodrigo retamal yermani" userId="e7a31d24f9119115" providerId="Windows Live" clId="Web-{4A9BC178-8134-4786-9D07-FF3E4FC1A738}" dt="2022-09-26T19:43:08.863" v="16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rodrigo retamal yermani" userId="e7a31d24f9119115" providerId="Windows Live" clId="Web-{4A9BC178-8134-4786-9D07-FF3E4FC1A738}" dt="2022-09-26T19:42:34.080" v="0"/>
          <ac:picMkLst>
            <pc:docMk/>
            <pc:sldMk cId="0" sldId="265"/>
            <ac:picMk id="24577" creationId="{00000000-0000-0000-0000-000000000000}"/>
          </ac:picMkLst>
        </pc:picChg>
      </pc:sldChg>
      <pc:sldChg chg="del">
        <pc:chgData name="rodrigo retamal yermani" userId="e7a31d24f9119115" providerId="Windows Live" clId="Web-{4A9BC178-8134-4786-9D07-FF3E4FC1A738}" dt="2022-09-26T19:42:47.518" v="5"/>
        <pc:sldMkLst>
          <pc:docMk/>
          <pc:sldMk cId="0" sldId="269"/>
        </pc:sldMkLst>
      </pc:sldChg>
      <pc:sldChg chg="delSp modSp del">
        <pc:chgData name="rodrigo retamal yermani" userId="e7a31d24f9119115" providerId="Windows Live" clId="Web-{4A9BC178-8134-4786-9D07-FF3E4FC1A738}" dt="2022-09-26T19:43:11.144" v="17"/>
        <pc:sldMkLst>
          <pc:docMk/>
          <pc:sldMk cId="0" sldId="270"/>
        </pc:sldMkLst>
        <pc:spChg chg="mod">
          <ac:chgData name="rodrigo retamal yermani" userId="e7a31d24f9119115" providerId="Windows Live" clId="Web-{4A9BC178-8134-4786-9D07-FF3E4FC1A738}" dt="2022-09-26T19:42:57.019" v="9" actId="20577"/>
          <ac:spMkLst>
            <pc:docMk/>
            <pc:sldMk cId="0" sldId="270"/>
            <ac:spMk id="4" creationId="{00000000-0000-0000-0000-000000000000}"/>
          </ac:spMkLst>
        </pc:spChg>
        <pc:picChg chg="del">
          <ac:chgData name="rodrigo retamal yermani" userId="e7a31d24f9119115" providerId="Windows Live" clId="Web-{4A9BC178-8134-4786-9D07-FF3E4FC1A738}" dt="2022-09-26T19:42:50.518" v="6"/>
          <ac:picMkLst>
            <pc:docMk/>
            <pc:sldMk cId="0" sldId="270"/>
            <ac:picMk id="26626" creationId="{00000000-0000-0000-0000-000000000000}"/>
          </ac:picMkLst>
        </pc:picChg>
        <pc:picChg chg="del">
          <ac:chgData name="rodrigo retamal yermani" userId="e7a31d24f9119115" providerId="Windows Live" clId="Web-{4A9BC178-8134-4786-9D07-FF3E4FC1A738}" dt="2022-09-26T19:42:52.253" v="7"/>
          <ac:picMkLst>
            <pc:docMk/>
            <pc:sldMk cId="0" sldId="270"/>
            <ac:picMk id="26627" creationId="{00000000-0000-0000-0000-000000000000}"/>
          </ac:picMkLst>
        </pc:picChg>
      </pc:sldChg>
      <pc:sldChg chg="del">
        <pc:chgData name="rodrigo retamal yermani" userId="e7a31d24f9119115" providerId="Windows Live" clId="Web-{4A9BC178-8134-4786-9D07-FF3E4FC1A738}" dt="2022-09-26T19:42:45.440" v="4"/>
        <pc:sldMkLst>
          <pc:docMk/>
          <pc:sldMk cId="0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8077200" cy="1673352"/>
          </a:xfrm>
        </p:spPr>
        <p:txBody>
          <a:bodyPr/>
          <a:lstStyle/>
          <a:p>
            <a:r>
              <a:rPr lang="es-CL" dirty="0"/>
              <a:t>Sesión 6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8062912" cy="642942"/>
          </a:xfrm>
        </p:spPr>
        <p:txBody>
          <a:bodyPr>
            <a:normAutofit/>
          </a:bodyPr>
          <a:lstStyle/>
          <a:p>
            <a:r>
              <a:rPr lang="es-CL" sz="3600" dirty="0"/>
              <a:t>Asociación entre variables continuas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2786058"/>
            <a:ext cx="7715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/>
              <a:t>Correlaciones: </a:t>
            </a:r>
            <a:r>
              <a:rPr lang="es-CL" sz="2000" dirty="0" err="1"/>
              <a:t>Pearson</a:t>
            </a:r>
            <a:r>
              <a:rPr lang="es-CL" sz="2000" dirty="0"/>
              <a:t>, </a:t>
            </a:r>
            <a:r>
              <a:rPr lang="es-CL" sz="2000" dirty="0" err="1"/>
              <a:t>Spearman</a:t>
            </a:r>
            <a:r>
              <a:rPr lang="es-CL" sz="2000" dirty="0"/>
              <a:t>. Correlaciones espurias y parciales.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71349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/>
              <a:t>Además, las correlaciones de </a:t>
            </a:r>
            <a:r>
              <a:rPr lang="es-CL" sz="3600" dirty="0" err="1"/>
              <a:t>Pearson</a:t>
            </a:r>
            <a:r>
              <a:rPr lang="es-CL" sz="3600" dirty="0"/>
              <a:t> pueden tener significación estadística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714348" y="2285992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library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Hmisc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rcorr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type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s-CL" b="1" dirty="0" err="1">
                <a:cs typeface="Courier New" pitchFamily="49" charset="0"/>
              </a:rPr>
              <a:t>Type</a:t>
            </a:r>
            <a:r>
              <a:rPr lang="es-CL" b="1" dirty="0">
                <a:cs typeface="Courier New" pitchFamily="49" charset="0"/>
              </a:rPr>
              <a:t> puede ser “</a:t>
            </a:r>
            <a:r>
              <a:rPr lang="es-CL" b="1" dirty="0" err="1">
                <a:cs typeface="Courier New" pitchFamily="49" charset="0"/>
              </a:rPr>
              <a:t>pearson</a:t>
            </a:r>
            <a:r>
              <a:rPr lang="es-CL" b="1" dirty="0">
                <a:cs typeface="Courier New" pitchFamily="49" charset="0"/>
              </a:rPr>
              <a:t>” o “</a:t>
            </a:r>
            <a:r>
              <a:rPr lang="es-CL" b="1" dirty="0" err="1">
                <a:cs typeface="Courier New" pitchFamily="49" charset="0"/>
              </a:rPr>
              <a:t>spearman</a:t>
            </a:r>
            <a:r>
              <a:rPr lang="es-CL" b="1" dirty="0">
                <a:cs typeface="Courier New" pitchFamily="49" charset="0"/>
              </a:rPr>
              <a:t>”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28596" y="4286256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Por lo tanto, pueden existir correlaciones leves o moderadas pero significativas . Correlaciones fuertes siempre son significativas.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jerrydallal.com/lhsp/pix/corr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34" y="285728"/>
            <a:ext cx="4071966" cy="6362447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28596" y="428604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Problemas asociados a las correlaciones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28596" y="114298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En todos estos ejemplos r=0.7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4282" y="3071810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Entonces, no solo guíense por los coeficientes calculados, sino también utilicen </a:t>
            </a:r>
            <a:r>
              <a:rPr lang="es-CL" b="1" dirty="0"/>
              <a:t>GRAFICOS DE DISPERSION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14282" y="6509587"/>
            <a:ext cx="55007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200" dirty="0" err="1"/>
              <a:t>Anscombe</a:t>
            </a:r>
            <a:r>
              <a:rPr lang="es-CL" sz="1200" dirty="0"/>
              <a:t>, F. J. 1973. </a:t>
            </a:r>
            <a:r>
              <a:rPr lang="es-CL" sz="1200" dirty="0" err="1"/>
              <a:t>Graphs</a:t>
            </a:r>
            <a:r>
              <a:rPr lang="es-CL" sz="1200" dirty="0"/>
              <a:t> in </a:t>
            </a:r>
            <a:r>
              <a:rPr lang="es-CL" sz="1200" dirty="0" err="1"/>
              <a:t>statistical</a:t>
            </a:r>
            <a:r>
              <a:rPr lang="es-CL" sz="1200" dirty="0"/>
              <a:t> </a:t>
            </a:r>
            <a:r>
              <a:rPr lang="es-CL" sz="1200" dirty="0" err="1"/>
              <a:t>analysis</a:t>
            </a:r>
            <a:r>
              <a:rPr lang="es-CL" sz="1200" dirty="0"/>
              <a:t>. </a:t>
            </a:r>
            <a:r>
              <a:rPr lang="es-CL" sz="1200" i="1" dirty="0"/>
              <a:t>American </a:t>
            </a:r>
            <a:r>
              <a:rPr lang="es-CL" sz="1200" i="1" dirty="0" err="1"/>
              <a:t>Statistician</a:t>
            </a:r>
            <a:r>
              <a:rPr lang="es-CL" sz="1200" i="1" dirty="0"/>
              <a:t> </a:t>
            </a:r>
            <a:r>
              <a:rPr lang="es-CL" sz="1200" dirty="0"/>
              <a:t>27:17–21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188640"/>
            <a:ext cx="8462744" cy="59093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CL" b="1" dirty="0">
                <a:latin typeface="Calibri"/>
                <a:cs typeface="Calibri"/>
              </a:rPr>
              <a:t>Una limitación importante de Pearson es que debe asumir NORMALIDAD BIVARIADA de las variables de interés.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Por lo tanto, se han propuesto otros índices para sortear esta limitación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Correlación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τ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 (tau) de Kendall (no es un parámetro sino que un estadístico)</a:t>
            </a:r>
          </a:p>
          <a:p>
            <a:r>
              <a:rPr lang="es-CL" b="1" dirty="0">
                <a:latin typeface="Calibri"/>
                <a:cs typeface="Calibri"/>
              </a:rPr>
              <a:t>Calcula el coeficiente de una variable rankeada. El ranking se puede realizar de diferentes formas.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endParaRPr lang="es-CL" b="1" dirty="0">
              <a:latin typeface="Calibri"/>
              <a:cs typeface="Calibri"/>
            </a:endParaRPr>
          </a:p>
          <a:p>
            <a:endParaRPr lang="es-CL" b="1" dirty="0">
              <a:latin typeface="Calibri"/>
              <a:cs typeface="Calibri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La correlación de Spearman es similar al tau de Kendall, aunque su cálculo es diferente. </a:t>
            </a:r>
            <a:endParaRPr lang="en-US" dirty="0">
              <a:ea typeface="+mn-lt"/>
              <a:cs typeface="+mn-lt"/>
            </a:endParaRPr>
          </a:p>
          <a:p>
            <a:r>
              <a:rPr lang="es-CL" b="1" dirty="0">
                <a:latin typeface="Calibri"/>
                <a:cs typeface="Calibri"/>
              </a:rPr>
              <a:t>Ambas correlaciones son NO PARAMETRICAS, es decir, no asume una distribución </a:t>
            </a:r>
            <a:r>
              <a:rPr lang="es-CL" b="1" i="1" dirty="0">
                <a:latin typeface="Calibri"/>
                <a:cs typeface="Calibri"/>
              </a:rPr>
              <a:t>a priori</a:t>
            </a:r>
            <a:r>
              <a:rPr lang="es-CL" b="1" dirty="0">
                <a:latin typeface="Calibri"/>
                <a:cs typeface="Calibri"/>
              </a:rPr>
              <a:t> de las variables de interés.</a:t>
            </a:r>
            <a:endParaRPr lang="en-US" dirty="0">
              <a:latin typeface="Calibri"/>
              <a:ea typeface="+mn-lt"/>
              <a:cs typeface="Calibri"/>
            </a:endParaRPr>
          </a:p>
          <a:p>
            <a:endParaRPr lang="es-CL" dirty="0">
              <a:ea typeface="+mn-lt"/>
              <a:cs typeface="+mn-lt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Kendall es más favorable  en ciertos sentidos que Spearman.</a:t>
            </a:r>
            <a:endParaRPr lang="en-US" dirty="0">
              <a:ea typeface="+mn-lt"/>
              <a:cs typeface="+mn-lt"/>
            </a:endParaRPr>
          </a:p>
          <a:p>
            <a:r>
              <a:rPr lang="es-CL" b="1" dirty="0">
                <a:latin typeface="Calibri"/>
                <a:cs typeface="Calibri"/>
              </a:rPr>
              <a:t>Kendall es útil para tamaños muestrales pequeños</a:t>
            </a:r>
            <a:endParaRPr lang="en-US" dirty="0">
              <a:latin typeface="Calibri"/>
              <a:ea typeface="+mn-lt"/>
              <a:cs typeface="Calibri"/>
            </a:endParaRPr>
          </a:p>
          <a:p>
            <a:r>
              <a:rPr lang="es-CL" b="1" dirty="0">
                <a:latin typeface="Calibri"/>
                <a:cs typeface="Calibri"/>
              </a:rPr>
              <a:t>Kendall es más útil tratando datos extremos (</a:t>
            </a:r>
            <a:r>
              <a:rPr lang="es-CL" b="1" i="1" dirty="0" err="1">
                <a:latin typeface="Calibri"/>
                <a:cs typeface="Calibri"/>
              </a:rPr>
              <a:t>outliers</a:t>
            </a:r>
            <a:r>
              <a:rPr lang="es-CL" b="1" dirty="0">
                <a:latin typeface="Calibri"/>
                <a:cs typeface="Calibri"/>
              </a:rPr>
              <a:t>)</a:t>
            </a:r>
            <a:endParaRPr lang="en-US" dirty="0">
              <a:latin typeface="Calibri"/>
              <a:ea typeface="+mn-lt"/>
              <a:cs typeface="Calibri"/>
            </a:endParaRPr>
          </a:p>
          <a:p>
            <a:r>
              <a:rPr lang="es-CL" b="1" dirty="0">
                <a:latin typeface="Calibri"/>
                <a:cs typeface="Calibri"/>
              </a:rPr>
              <a:t>Spearman cuando una o ambas variables son ordinales</a:t>
            </a:r>
            <a:endParaRPr lang="en-US" dirty="0">
              <a:latin typeface="Calibri"/>
              <a:ea typeface="+mn-lt"/>
              <a:cs typeface="Calibri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En general se prefiere tau de Kendall a Spearman </a:t>
            </a:r>
            <a:endParaRPr lang="es-C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357166"/>
            <a:ext cx="81439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Calibri" pitchFamily="34" charset="0"/>
                <a:cs typeface="Calibri" pitchFamily="34" charset="0"/>
              </a:rPr>
              <a:t>Correlaciones espurias y correlaciones parciales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Debido a que una correlación no indica causación, pueden darse casos en donde dos variables se encuentran correlacionadas sin tener sentido alguno.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>
                <a:latin typeface="Calibri" pitchFamily="34" charset="0"/>
                <a:cs typeface="Calibri" pitchFamily="34" charset="0"/>
              </a:rPr>
              <a:t>P.e.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 Si tomamos todas las ciudades chilenas ¿Es posible que exista una correlación entre la cantidad de iglesias y la cantidad de asaltos en un periodo determinado?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¿O una correlación entre la cantidad de asaltos y la cantidad de suicidios en un periodo determinado?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A estas correlaciones sin sentido, se les llaman correlaciones ESPURIAS (Que es falso, ilegítimo o no auténtico.)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¿Por qué se dan este tipo de correlaciones?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43042" y="357166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Calibri" pitchFamily="34" charset="0"/>
                <a:cs typeface="Calibri" pitchFamily="34" charset="0"/>
              </a:rPr>
              <a:t>Correlaciones parciales y el concepto de controlar variables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00034" y="1071546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Calibri" pitchFamily="34" charset="0"/>
                <a:cs typeface="Calibri" pitchFamily="34" charset="0"/>
              </a:rPr>
              <a:t>Es posible que la correlación entre dos variables se esté dando porque una tercera variable esté condicionando esta relación.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¿Qué pasa si </a:t>
            </a:r>
            <a:r>
              <a:rPr lang="es-CL" b="1" i="1" dirty="0">
                <a:latin typeface="Calibri" pitchFamily="34" charset="0"/>
                <a:cs typeface="Calibri" pitchFamily="34" charset="0"/>
              </a:rPr>
              <a:t>controlamos, quitamos el efecto o removemos 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s-CL" b="1" i="1" dirty="0">
                <a:latin typeface="Calibri" pitchFamily="34" charset="0"/>
                <a:cs typeface="Calibri" pitchFamily="34" charset="0"/>
              </a:rPr>
              <a:t>el efecto 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de esta tercera variable? 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¿Se sigue dando esta correlación que consideramos sin sentido?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Correlación parcial: herramienta estadística que evalúa la magnitud de asociación entre dos variables continuas controlando el efecto de una tercera variable (</a:t>
            </a:r>
            <a:r>
              <a:rPr lang="es-CL" b="1" dirty="0" err="1">
                <a:latin typeface="Calibri" pitchFamily="34" charset="0"/>
                <a:cs typeface="Calibri" pitchFamily="34" charset="0"/>
              </a:rPr>
              <a:t>confusora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). Es decir, manteniendo constante el efecto de la tercera variable.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No solo con una tercera variable </a:t>
            </a:r>
            <a:r>
              <a:rPr lang="es-CL" b="1" dirty="0" err="1">
                <a:latin typeface="Calibri" pitchFamily="34" charset="0"/>
                <a:cs typeface="Calibri" pitchFamily="34" charset="0"/>
              </a:rPr>
              <a:t>confusora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, sino también con una cuarta, quinta, etc. variables </a:t>
            </a:r>
            <a:r>
              <a:rPr lang="es-CL" b="1" dirty="0" err="1">
                <a:latin typeface="Calibri" pitchFamily="34" charset="0"/>
                <a:cs typeface="Calibri" pitchFamily="34" charset="0"/>
              </a:rPr>
              <a:t>confusoras</a:t>
            </a:r>
            <a:r>
              <a:rPr lang="es-CL" b="1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1472" y="500042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b="1" dirty="0">
                <a:latin typeface="Calibri" pitchFamily="34" charset="0"/>
                <a:cs typeface="Calibri" pitchFamily="34" charset="0"/>
              </a:rPr>
              <a:t>Correlación parcial en R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install.packages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dependencies=TRUE)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library("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ppcor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")</a:t>
            </a:r>
            <a:endParaRPr lang="es-CL" dirty="0">
              <a:latin typeface="Courier New" pitchFamily="49" charset="0"/>
              <a:cs typeface="Courier New" pitchFamily="49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mydata$HAZ0,mydata$WHZ0)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(mydata$WHZ0,mydata$WAZ0, mydata$HAZ0)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CL" dirty="0" err="1">
                <a:latin typeface="Courier New" pitchFamily="49" charset="0"/>
                <a:cs typeface="Courier New" pitchFamily="49" charset="0"/>
              </a:rPr>
              <a:t>pcor.test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(mydata$HAZ0,mydata$WHZ0,mydata$WAZ0)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Correlación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57158" y="1714488"/>
            <a:ext cx="842968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Indica el grado o cantidad de asociación entre dos variables continuas.</a:t>
            </a:r>
          </a:p>
          <a:p>
            <a:endParaRPr lang="es-CL" b="1" dirty="0"/>
          </a:p>
          <a:p>
            <a:r>
              <a:rPr lang="es-CL" b="1" dirty="0"/>
              <a:t>NO se asume que una variable influya sobre otra (como en las regresiones o ANOVA que se verán más tarde), sino que ambas variables </a:t>
            </a:r>
            <a:r>
              <a:rPr lang="es-CL" b="1" i="1" dirty="0" err="1"/>
              <a:t>covarían</a:t>
            </a:r>
            <a:r>
              <a:rPr lang="es-CL" b="1" dirty="0"/>
              <a:t>, es decir, varían conjuntamente o también que son interdependientes.</a:t>
            </a:r>
          </a:p>
          <a:p>
            <a:endParaRPr lang="es-CL" b="1" dirty="0"/>
          </a:p>
          <a:p>
            <a:r>
              <a:rPr lang="es-CL" b="1" dirty="0"/>
              <a:t>Por lo tanto, no se asume que una variable es dependiente y la otra independiente.</a:t>
            </a:r>
          </a:p>
          <a:p>
            <a:endParaRPr lang="es-CL" b="1" dirty="0"/>
          </a:p>
          <a:p>
            <a:r>
              <a:rPr lang="es-CL" b="1" dirty="0"/>
              <a:t>Variable dependiente: variable que depende de otra variable (</a:t>
            </a:r>
            <a:r>
              <a:rPr lang="es-CL" sz="20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b="1" dirty="0"/>
              <a:t>). Variable a la que el investigador le hace la pregunta. También llamada variable respuesta (en inglés </a:t>
            </a:r>
            <a:r>
              <a:rPr lang="es-CL" b="1" i="1" dirty="0" err="1"/>
              <a:t>outcome</a:t>
            </a:r>
            <a:r>
              <a:rPr lang="es-CL" b="1" dirty="0"/>
              <a:t>)</a:t>
            </a:r>
          </a:p>
          <a:p>
            <a:endParaRPr lang="es-CL" b="1" dirty="0"/>
          </a:p>
          <a:p>
            <a:r>
              <a:rPr lang="es-CL" b="1" dirty="0"/>
              <a:t>Variable(s) independiente(s): variable(s) que afecta(n) a la variable dependiente (</a:t>
            </a:r>
            <a:r>
              <a:rPr lang="es-CL" sz="20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b="1" dirty="0"/>
              <a:t>). Variable(s) que el investigador asigna como influyente(s) sobre el cambio de la variable dependiente.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7158" y="214290"/>
            <a:ext cx="6858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Se puede asumir que ambas variables son efecto de una causa común.</a:t>
            </a:r>
          </a:p>
          <a:p>
            <a:endParaRPr lang="es-CL" b="1" dirty="0"/>
          </a:p>
          <a:p>
            <a:r>
              <a:rPr lang="es-CL" b="1" dirty="0"/>
              <a:t>Las correlaciones también pueden servir para explorar la asociación entre variables sin importar si una es dependiente de la otra (estadística exploratoria).</a:t>
            </a:r>
          </a:p>
          <a:p>
            <a:endParaRPr lang="es-CL" dirty="0"/>
          </a:p>
          <a:p>
            <a:r>
              <a:rPr lang="es-CL" b="1" dirty="0"/>
              <a:t>Vamos a querer estimar el grado en que ambas variables varían conjuntamente.</a:t>
            </a:r>
          </a:p>
          <a:p>
            <a:endParaRPr lang="es-CL" b="1" dirty="0"/>
          </a:p>
          <a:p>
            <a:r>
              <a:rPr lang="es-CL" b="1" dirty="0"/>
              <a:t>Por ejemplo, ¿Durante el crecimiento de un individuo cómo se correlaciona el crecimiento del miembro superior (o parte de éste) con el miembro inferior?</a:t>
            </a:r>
          </a:p>
          <a:p>
            <a:endParaRPr lang="es-CL" b="1" dirty="0"/>
          </a:p>
          <a:p>
            <a:r>
              <a:rPr lang="es-CL" b="1" dirty="0"/>
              <a:t>¿Cuál es la correlación entre el peso para la edad y la talla para la edad en niños entre 0 a 3 años?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72" y="571480"/>
          <a:ext cx="1524000" cy="2787015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WAZ0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HAZ0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1.57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1.53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-0.08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-0.47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-0.5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-0.56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-1.52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>
                          <a:latin typeface="Arial"/>
                        </a:rPr>
                        <a:t>0.38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0" i="0" u="none" strike="noStrike" dirty="0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2" name="11 Rectángulo"/>
          <p:cNvSpPr/>
          <p:nvPr/>
        </p:nvSpPr>
        <p:spPr>
          <a:xfrm>
            <a:off x="3609173" y="214290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mydata$HAZ0)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582900"/>
            <a:ext cx="6143668" cy="61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285728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/>
              <a:t>Correlación de </a:t>
            </a:r>
            <a:r>
              <a:rPr lang="es-CL" sz="2800" dirty="0" err="1"/>
              <a:t>Pearson</a:t>
            </a:r>
            <a:r>
              <a:rPr lang="es-CL" sz="2800" dirty="0"/>
              <a:t>: suma de productos de ambas variables para cada sujeto (covarianza) partido por la multiplicación de la desviación estándar de cada variable</a:t>
            </a:r>
          </a:p>
        </p:txBody>
      </p:sp>
      <p:pic>
        <p:nvPicPr>
          <p:cNvPr id="3" name="Picture 12" descr="Resultado de imagen para correlation pearson formu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932792"/>
            <a:ext cx="4055581" cy="2000264"/>
          </a:xfrm>
          <a:prstGeom prst="rect">
            <a:avLst/>
          </a:prstGeom>
          <a:noFill/>
        </p:spPr>
      </p:pic>
      <p:pic>
        <p:nvPicPr>
          <p:cNvPr id="13314" name="Picture 2" descr="Cómo se calcula la covarianza entre dos variables?"/>
          <p:cNvPicPr>
            <a:picLocks noChangeAspect="1" noChangeArrowheads="1"/>
          </p:cNvPicPr>
          <p:nvPr/>
        </p:nvPicPr>
        <p:blipFill>
          <a:blip r:embed="rId3" cstate="print"/>
          <a:srcRect t="19551" b="31570"/>
          <a:stretch>
            <a:fillRect/>
          </a:stretch>
        </p:blipFill>
        <p:spPr bwMode="auto">
          <a:xfrm>
            <a:off x="709369" y="4221088"/>
            <a:ext cx="7679055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57160" y="214283"/>
          <a:ext cx="8426627" cy="5874577"/>
        </p:xfrm>
        <a:graphic>
          <a:graphicData uri="http://schemas.openxmlformats.org/drawingml/2006/table">
            <a:tbl>
              <a:tblPr/>
              <a:tblGrid>
                <a:gridCol w="1568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1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WAZ0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HAZ0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xi*</a:t>
                      </a:r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yi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xi^2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yi^2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0.150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0.149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1.570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2.402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2.465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2.341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-0.003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0.281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0.348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0.637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1.166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0.348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0.210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-0.470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-0.099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0.044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0.221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-0.500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-0.295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0.250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0.348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0.241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0.109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0.533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-0.560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-1.520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0.851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2.310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0.376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0.144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3.940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4.572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4.797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8.416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Media de X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0.323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Media de Y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0.394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5403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Desviacion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est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X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0.613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Desviacion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est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Y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0.828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Covarianza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4079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Pearson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0.650</a:t>
                      </a: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99" marR="9399" marT="9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4935"/>
            <a:ext cx="6500858" cy="648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Rectángulo"/>
          <p:cNvSpPr/>
          <p:nvPr/>
        </p:nvSpPr>
        <p:spPr>
          <a:xfrm>
            <a:off x="1537471" y="214290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plot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mydata$HAZ0)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286644" y="2357430"/>
            <a:ext cx="953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/>
              <a:t>r= 0.751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572264" y="1071546"/>
            <a:ext cx="2500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err="1">
                <a:latin typeface="Courier New" pitchFamily="49" charset="0"/>
                <a:cs typeface="Courier New" pitchFamily="49" charset="0"/>
              </a:rPr>
              <a:t>cor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(mydata$WAZ0, mydata$HAZ0, 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 = c("</a:t>
            </a:r>
            <a:r>
              <a:rPr lang="es-CL" dirty="0" err="1">
                <a:latin typeface="Courier New" pitchFamily="49" charset="0"/>
                <a:cs typeface="Courier New" pitchFamily="49" charset="0"/>
              </a:rPr>
              <a:t>pearson</a:t>
            </a:r>
            <a:r>
              <a:rPr lang="es-CL" dirty="0">
                <a:latin typeface="Courier New" pitchFamily="49" charset="0"/>
                <a:cs typeface="Courier New" pitchFamily="49" charset="0"/>
              </a:rPr>
              <a:t>"))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85786" y="642918"/>
            <a:ext cx="607223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Calibri" pitchFamily="34" charset="0"/>
                <a:cs typeface="Calibri" pitchFamily="34" charset="0"/>
              </a:rPr>
              <a:t>Las correlaciones varían entre [-1 y 1]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Siendo: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 = 1 correlación positiva perfecta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0 &lt; r &lt; 1, existe correlación positiva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r~0.7, existe una correlación positiva fuerte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r~0.5, existe una correlación positiva moderada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r~0.3, existe una correlación positiva débil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 = 0 no existe correlación lineal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-1 &lt; r &lt; 0 correlación negativa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r~-0.7, existe una correlación negativa fuerte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r~-0.5, existe una correlación negativa moderada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r~-0.3, existe una correlación negativa débil</a:t>
            </a: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Si r = -1 correlación negativa perfecta</a:t>
            </a: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endParaRPr lang="es-CL" b="1" dirty="0">
              <a:latin typeface="Calibri" pitchFamily="34" charset="0"/>
              <a:cs typeface="Calibri" pitchFamily="34" charset="0"/>
            </a:endParaRPr>
          </a:p>
          <a:p>
            <a:r>
              <a:rPr lang="es-CL" b="1" dirty="0">
                <a:latin typeface="Calibri" pitchFamily="34" charset="0"/>
                <a:cs typeface="Calibri" pitchFamily="34" charset="0"/>
              </a:rPr>
              <a:t>DA EJEMPLOS DE CORRELACIONES NEGATIVAS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upload.wikimedia.org/wikipedia/commons/thumb/d/d4/Correlation_examples2.svg/300px-Correlation_examples2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1480"/>
            <a:ext cx="9073140" cy="414340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28596" y="6202940"/>
            <a:ext cx="8358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Fuente: https://es.wikipedia.org/wiki/Coeficiente_de_correlaci%C3%B3n_de_Pearson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387</TotalTime>
  <Words>942</Words>
  <Application>Microsoft Office PowerPoint</Application>
  <PresentationFormat>Presentación en pantalla (4:3)</PresentationFormat>
  <Paragraphs>190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Corbel</vt:lpstr>
      <vt:lpstr>Courier New</vt:lpstr>
      <vt:lpstr>Times New Roman</vt:lpstr>
      <vt:lpstr>Wingdings</vt:lpstr>
      <vt:lpstr>Wingdings 2</vt:lpstr>
      <vt:lpstr>Wingdings 3</vt:lpstr>
      <vt:lpstr>Módulo</vt:lpstr>
      <vt:lpstr>Sesión 6</vt:lpstr>
      <vt:lpstr>Correlación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7</dc:title>
  <dc:creator>Rodrigo</dc:creator>
  <cp:lastModifiedBy>Rodrigo</cp:lastModifiedBy>
  <cp:revision>49</cp:revision>
  <dcterms:created xsi:type="dcterms:W3CDTF">2018-01-09T20:20:24Z</dcterms:created>
  <dcterms:modified xsi:type="dcterms:W3CDTF">2024-05-14T19:42:26Z</dcterms:modified>
</cp:coreProperties>
</file>