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92" r:id="rId2"/>
    <p:sldId id="294" r:id="rId3"/>
    <p:sldId id="278" r:id="rId4"/>
    <p:sldId id="291" r:id="rId5"/>
    <p:sldId id="295" r:id="rId6"/>
    <p:sldId id="312" r:id="rId7"/>
    <p:sldId id="313" r:id="rId8"/>
    <p:sldId id="314" r:id="rId9"/>
    <p:sldId id="297" r:id="rId10"/>
    <p:sldId id="288" r:id="rId11"/>
    <p:sldId id="298" r:id="rId12"/>
    <p:sldId id="272" r:id="rId13"/>
    <p:sldId id="257" r:id="rId14"/>
    <p:sldId id="282" r:id="rId15"/>
    <p:sldId id="316" r:id="rId16"/>
    <p:sldId id="284" r:id="rId17"/>
    <p:sldId id="287" r:id="rId18"/>
    <p:sldId id="266" r:id="rId19"/>
    <p:sldId id="273" r:id="rId20"/>
    <p:sldId id="274" r:id="rId21"/>
    <p:sldId id="275" r:id="rId22"/>
    <p:sldId id="276" r:id="rId23"/>
    <p:sldId id="277" r:id="rId24"/>
    <p:sldId id="299" r:id="rId25"/>
    <p:sldId id="300" r:id="rId26"/>
    <p:sldId id="301" r:id="rId27"/>
    <p:sldId id="302" r:id="rId28"/>
    <p:sldId id="303" r:id="rId29"/>
    <p:sldId id="304" r:id="rId30"/>
    <p:sldId id="305" r:id="rId31"/>
    <p:sldId id="306" r:id="rId32"/>
    <p:sldId id="307" r:id="rId33"/>
    <p:sldId id="308" r:id="rId34"/>
    <p:sldId id="309" r:id="rId35"/>
    <p:sldId id="311" r:id="rId3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9"/>
    <p:restoredTop sz="93373" autoAdjust="0"/>
  </p:normalViewPr>
  <p:slideViewPr>
    <p:cSldViewPr snapToGrid="0" snapToObjects="1">
      <p:cViewPr varScale="1">
        <p:scale>
          <a:sx n="150" d="100"/>
          <a:sy n="150" d="100"/>
        </p:scale>
        <p:origin x="138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26/8/25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26/8/25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26/8/25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19E6ED74-7EA7-6045-916D-8EC07025AE68}" type="datetimeFigureOut">
              <a:rPr lang="es-ES" smtClean="0"/>
              <a:t>26/8/25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19E6ED74-7EA7-6045-916D-8EC07025AE68}" type="datetimeFigureOut">
              <a:rPr lang="es-ES" smtClean="0"/>
              <a:t>26/8/25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p:txBody>
          <a:bodyPr/>
          <a:lstStyle/>
          <a:p>
            <a:fld id="{19E6ED74-7EA7-6045-916D-8EC07025AE68}" type="datetimeFigureOut">
              <a:rPr lang="es-ES" smtClean="0"/>
              <a:t>26/8/25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p:txBody>
          <a:bodyPr/>
          <a:lstStyle/>
          <a:p>
            <a:fld id="{19E6ED74-7EA7-6045-916D-8EC07025AE68}" type="datetimeFigureOut">
              <a:rPr lang="es-ES" smtClean="0"/>
              <a:t>26/8/25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19E6ED74-7EA7-6045-916D-8EC07025AE68}" type="datetimeFigureOut">
              <a:rPr lang="es-ES" smtClean="0"/>
              <a:t>26/8/25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6ED74-7EA7-6045-916D-8EC07025AE68}" type="datetimeFigureOut">
              <a:rPr lang="es-ES" smtClean="0"/>
              <a:t>26/8/25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9E6ED74-7EA7-6045-916D-8EC07025AE68}" type="datetimeFigureOut">
              <a:rPr lang="es-ES" smtClean="0"/>
              <a:t>26/8/25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9E6ED74-7EA7-6045-916D-8EC07025AE68}" type="datetimeFigureOut">
              <a:rPr lang="es-ES" smtClean="0"/>
              <a:t>26/8/25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D0C399-CDD6-AF41-BD23-D77BD2763912}" type="slidenum">
              <a:rPr lang="es-ES" smtClean="0"/>
              <a:t>‹Nº›</a:t>
            </a:fld>
            <a:endParaRPr lang="es-E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ED74-7EA7-6045-916D-8EC07025AE68}" type="datetimeFigureOut">
              <a:rPr lang="es-ES" smtClean="0"/>
              <a:t>26/8/25</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0C399-CDD6-AF41-BD23-D77BD2763912}" type="slidenum">
              <a:rPr lang="es-ES" smtClean="0"/>
              <a:t>‹Nº›</a:t>
            </a:fld>
            <a:endParaRPr lang="es-E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docx"/><Relationship Id="rId7"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g"/></Relationships>
</file>

<file path=ppt/slides/_rels/slide1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76F2294-DEC5-7545-9A77-94DA4E70FE40}"/>
              </a:ext>
            </a:extLst>
          </p:cNvPr>
          <p:cNvSpPr/>
          <p:nvPr/>
        </p:nvSpPr>
        <p:spPr>
          <a:xfrm>
            <a:off x="2576557" y="1674674"/>
            <a:ext cx="4572000" cy="1754326"/>
          </a:xfrm>
          <a:prstGeom prst="rect">
            <a:avLst/>
          </a:prstGeom>
        </p:spPr>
        <p:txBody>
          <a:bodyPr>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Giro ontológico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naturalismo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correlacionismo</a:t>
            </a:r>
            <a:r>
              <a:rPr lang="es-ES" dirty="0">
                <a:latin typeface="Calibri" panose="020F0502020204030204" pitchFamily="34" charset="0"/>
                <a:ea typeface="Calibri" panose="020F0502020204030204" pitchFamily="34" charset="0"/>
                <a:cs typeface="Times New Roman" panose="02020603050405020304" pitchFamily="18" charset="0"/>
              </a:rPr>
              <a:t> (Kant)</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Ej. Fenomenología o estructuralismo</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01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771" y="516888"/>
            <a:ext cx="5601790" cy="1200329"/>
          </a:xfrm>
          <a:prstGeom prst="rect">
            <a:avLst/>
          </a:prstGeom>
          <a:noFill/>
        </p:spPr>
        <p:txBody>
          <a:bodyPr wrap="none" rtlCol="0">
            <a:spAutoFit/>
          </a:bodyPr>
          <a:lstStyle/>
          <a:p>
            <a:r>
              <a:rPr lang="es-ES" dirty="0"/>
              <a:t>Vivir sin amarras… ética v/s moral</a:t>
            </a:r>
          </a:p>
          <a:p>
            <a:endParaRPr lang="es-ES" dirty="0"/>
          </a:p>
          <a:p>
            <a:r>
              <a:rPr lang="es-ES" dirty="0"/>
              <a:t>Contra autonomía individuo tipo Robinson Crusoe  (Marx)</a:t>
            </a:r>
          </a:p>
          <a:p>
            <a:endParaRPr lang="es-ES" dirty="0"/>
          </a:p>
        </p:txBody>
      </p:sp>
      <p:sp>
        <p:nvSpPr>
          <p:cNvPr id="6" name="CuadroTexto 5"/>
          <p:cNvSpPr txBox="1"/>
          <p:nvPr/>
        </p:nvSpPr>
        <p:spPr>
          <a:xfrm>
            <a:off x="281771" y="2017228"/>
            <a:ext cx="7765835" cy="1138773"/>
          </a:xfrm>
          <a:prstGeom prst="rect">
            <a:avLst/>
          </a:prstGeom>
          <a:noFill/>
        </p:spPr>
        <p:txBody>
          <a:bodyPr wrap="square" rtlCol="0">
            <a:spAutoFit/>
          </a:bodyPr>
          <a:lstStyle/>
          <a:p>
            <a:r>
              <a:rPr lang="es-ES" dirty="0"/>
              <a:t>No se trata de piedra-fetiche sino que de </a:t>
            </a:r>
            <a:r>
              <a:rPr lang="es-ES" i="1" dirty="0" err="1"/>
              <a:t>factiche</a:t>
            </a:r>
            <a:r>
              <a:rPr lang="es-ES" dirty="0"/>
              <a:t>, de esos seres desfasados que permiten vivir, es decir pasar continuamente de la construcción a la autonomía sin nunca creer en una  o en la otra. </a:t>
            </a:r>
          </a:p>
          <a:p>
            <a:pPr algn="r"/>
            <a:r>
              <a:rPr lang="es-ES" sz="1400" dirty="0" err="1"/>
              <a:t>Latour</a:t>
            </a:r>
            <a:r>
              <a:rPr lang="es-ES" sz="1400" dirty="0"/>
              <a:t>, B. 2009 </a:t>
            </a:r>
            <a:r>
              <a:rPr lang="es-ES" sz="1400" i="1" dirty="0"/>
              <a:t>Sur le </a:t>
            </a:r>
            <a:r>
              <a:rPr lang="es-ES" sz="1400" i="1" dirty="0" err="1"/>
              <a:t>culte</a:t>
            </a:r>
            <a:r>
              <a:rPr lang="es-ES" sz="1400" i="1" dirty="0"/>
              <a:t> </a:t>
            </a:r>
            <a:r>
              <a:rPr lang="es-ES" sz="1400" i="1" dirty="0" err="1"/>
              <a:t>moderne</a:t>
            </a:r>
            <a:r>
              <a:rPr lang="es-ES" sz="1400" i="1" dirty="0"/>
              <a:t> des </a:t>
            </a:r>
            <a:r>
              <a:rPr lang="es-ES" sz="1400" i="1" dirty="0" err="1"/>
              <a:t>dieux</a:t>
            </a:r>
            <a:r>
              <a:rPr lang="es-ES" sz="1400" i="1" dirty="0"/>
              <a:t> </a:t>
            </a:r>
            <a:r>
              <a:rPr lang="es-ES" sz="1400" i="1" dirty="0" err="1"/>
              <a:t>faitiches</a:t>
            </a:r>
            <a:r>
              <a:rPr lang="es-ES" sz="1400" i="1" dirty="0"/>
              <a:t>, </a:t>
            </a:r>
            <a:r>
              <a:rPr lang="es-ES" sz="1400" dirty="0"/>
              <a:t> París: La </a:t>
            </a:r>
            <a:r>
              <a:rPr lang="es-ES" sz="1400" dirty="0" err="1"/>
              <a:t>découverte</a:t>
            </a:r>
            <a:r>
              <a:rPr lang="es-ES" sz="1400" dirty="0"/>
              <a:t>, p. 65.</a:t>
            </a:r>
          </a:p>
        </p:txBody>
      </p:sp>
      <p:pic>
        <p:nvPicPr>
          <p:cNvPr id="7" name="Imagen 6">
            <a:extLst>
              <a:ext uri="{FF2B5EF4-FFF2-40B4-BE49-F238E27FC236}">
                <a16:creationId xmlns:a16="http://schemas.microsoft.com/office/drawing/2014/main" id="{8E4A9B44-FAED-1842-9490-75720B410041}"/>
              </a:ext>
            </a:extLst>
          </p:cNvPr>
          <p:cNvPicPr>
            <a:picLocks noChangeAspect="1"/>
          </p:cNvPicPr>
          <p:nvPr/>
        </p:nvPicPr>
        <p:blipFill>
          <a:blip r:embed="rId2"/>
          <a:stretch>
            <a:fillRect/>
          </a:stretch>
        </p:blipFill>
        <p:spPr>
          <a:xfrm>
            <a:off x="3700328" y="3555613"/>
            <a:ext cx="4738665" cy="2665499"/>
          </a:xfrm>
          <a:prstGeom prst="rect">
            <a:avLst/>
          </a:prstGeom>
        </p:spPr>
      </p:pic>
      <p:sp>
        <p:nvSpPr>
          <p:cNvPr id="3" name="Rectángulo 2">
            <a:extLst>
              <a:ext uri="{FF2B5EF4-FFF2-40B4-BE49-F238E27FC236}">
                <a16:creationId xmlns:a16="http://schemas.microsoft.com/office/drawing/2014/main" id="{B7E61807-72AA-8448-A8AD-E6A9BA59FA16}"/>
              </a:ext>
            </a:extLst>
          </p:cNvPr>
          <p:cNvSpPr/>
          <p:nvPr/>
        </p:nvSpPr>
        <p:spPr>
          <a:xfrm>
            <a:off x="127479" y="5971780"/>
            <a:ext cx="2886239" cy="307777"/>
          </a:xfrm>
          <a:prstGeom prst="rect">
            <a:avLst/>
          </a:prstGeom>
        </p:spPr>
        <p:txBody>
          <a:bodyPr wrap="none">
            <a:spAutoFit/>
          </a:bodyPr>
          <a:lstStyle/>
          <a:p>
            <a:r>
              <a:rPr lang="es-ES_tradnl" sz="1400" dirty="0"/>
              <a:t>Caso </a:t>
            </a:r>
            <a:r>
              <a:rPr lang="es-ES_tradnl" sz="1400" dirty="0" err="1"/>
              <a:t>Jannagath</a:t>
            </a:r>
            <a:r>
              <a:rPr lang="es-ES_tradnl" sz="1400" dirty="0"/>
              <a:t> o </a:t>
            </a:r>
            <a:r>
              <a:rPr lang="es-ES_tradnl" sz="1400" i="1" dirty="0" err="1"/>
              <a:t>Silence</a:t>
            </a:r>
            <a:r>
              <a:rPr lang="es-ES_tradnl" sz="1400" i="1" dirty="0"/>
              <a:t> </a:t>
            </a:r>
            <a:r>
              <a:rPr lang="es-ES_tradnl" sz="1400" dirty="0"/>
              <a:t>de Scorsese</a:t>
            </a:r>
          </a:p>
        </p:txBody>
      </p:sp>
    </p:spTree>
    <p:extLst>
      <p:ext uri="{BB962C8B-B14F-4D97-AF65-F5344CB8AC3E}">
        <p14:creationId xmlns:p14="http://schemas.microsoft.com/office/powerpoint/2010/main" val="187499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20 a la(s) 09.24.28.png">
            <a:extLst>
              <a:ext uri="{FF2B5EF4-FFF2-40B4-BE49-F238E27FC236}">
                <a16:creationId xmlns:a16="http://schemas.microsoft.com/office/drawing/2014/main" id="{48EA5F59-773F-EB48-AFB8-61A8C7EB3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 y="3392293"/>
            <a:ext cx="8071251" cy="2354115"/>
          </a:xfrm>
          <a:prstGeom prst="rect">
            <a:avLst/>
          </a:prstGeom>
        </p:spPr>
      </p:pic>
      <p:sp>
        <p:nvSpPr>
          <p:cNvPr id="3" name="Rectángulo 2">
            <a:extLst>
              <a:ext uri="{FF2B5EF4-FFF2-40B4-BE49-F238E27FC236}">
                <a16:creationId xmlns:a16="http://schemas.microsoft.com/office/drawing/2014/main" id="{C7F5261E-2D5A-AF43-BD4B-13E045563263}"/>
              </a:ext>
            </a:extLst>
          </p:cNvPr>
          <p:cNvSpPr/>
          <p:nvPr/>
        </p:nvSpPr>
        <p:spPr>
          <a:xfrm>
            <a:off x="479826" y="742260"/>
            <a:ext cx="3330335" cy="369332"/>
          </a:xfrm>
          <a:prstGeom prst="rect">
            <a:avLst/>
          </a:prstGeom>
        </p:spPr>
        <p:txBody>
          <a:bodyPr wrap="none">
            <a:spAutoFit/>
          </a:bodyPr>
          <a:lstStyle/>
          <a:p>
            <a:r>
              <a:rPr lang="es-ES" dirty="0"/>
              <a:t>Vivir sin amarras… ética v/s moral</a:t>
            </a:r>
          </a:p>
        </p:txBody>
      </p:sp>
    </p:spTree>
    <p:extLst>
      <p:ext uri="{BB962C8B-B14F-4D97-AF65-F5344CB8AC3E}">
        <p14:creationId xmlns:p14="http://schemas.microsoft.com/office/powerpoint/2010/main" val="166932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188" y="91497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894" y="337490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525487" y="3166280"/>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969" y="533659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373" y="5085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193"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933820" y="2625336"/>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9694" y="1774797"/>
            <a:ext cx="1176660" cy="1069691"/>
          </a:xfrm>
          <a:prstGeom prst="rect">
            <a:avLst/>
          </a:prstGeom>
        </p:spPr>
      </p:pic>
      <p:sp>
        <p:nvSpPr>
          <p:cNvPr id="2" name="CuadroTexto 1"/>
          <p:cNvSpPr txBox="1"/>
          <p:nvPr/>
        </p:nvSpPr>
        <p:spPr>
          <a:xfrm>
            <a:off x="2393990" y="437246"/>
            <a:ext cx="4664198" cy="923330"/>
          </a:xfrm>
          <a:prstGeom prst="rect">
            <a:avLst/>
          </a:prstGeom>
          <a:noFill/>
        </p:spPr>
        <p:txBody>
          <a:bodyPr wrap="square" rtlCol="0">
            <a:spAutoFit/>
          </a:bodyPr>
          <a:lstStyle/>
          <a:p>
            <a:pPr algn="ctr"/>
            <a:r>
              <a:rPr lang="es-ES" dirty="0"/>
              <a:t>Modelo Actor-Red</a:t>
            </a:r>
          </a:p>
          <a:p>
            <a:pPr algn="ctr"/>
            <a:r>
              <a:rPr lang="es-ES" dirty="0"/>
              <a:t>Aplanamiento ontológico </a:t>
            </a:r>
          </a:p>
          <a:p>
            <a:pPr algn="ctr"/>
            <a:r>
              <a:rPr lang="es-ES" dirty="0"/>
              <a:t>(trivialización del acontecimiento)</a:t>
            </a:r>
          </a:p>
        </p:txBody>
      </p:sp>
      <p:pic>
        <p:nvPicPr>
          <p:cNvPr id="13" name="Imagen 12" descr="televisio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49" y="1774097"/>
            <a:ext cx="1185208" cy="1070391"/>
          </a:xfrm>
          <a:prstGeom prst="rect">
            <a:avLst/>
          </a:prstGeom>
        </p:spPr>
      </p:pic>
      <p:cxnSp>
        <p:nvCxnSpPr>
          <p:cNvPr id="15" name="Conector recto 14"/>
          <p:cNvCxnSpPr/>
          <p:nvPr/>
        </p:nvCxnSpPr>
        <p:spPr>
          <a:xfrm>
            <a:off x="2643797" y="2844488"/>
            <a:ext cx="1290023" cy="5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a:stCxn id="12" idx="1"/>
          </p:cNvCxnSpPr>
          <p:nvPr/>
        </p:nvCxnSpPr>
        <p:spPr>
          <a:xfrm flipH="1" flipV="1">
            <a:off x="353894" y="1774797"/>
            <a:ext cx="1265800" cy="534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a:stCxn id="10" idx="3"/>
            <a:endCxn id="11" idx="1"/>
          </p:cNvCxnSpPr>
          <p:nvPr/>
        </p:nvCxnSpPr>
        <p:spPr>
          <a:xfrm flipV="1">
            <a:off x="3411597" y="3614346"/>
            <a:ext cx="522223" cy="47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cto 20"/>
          <p:cNvCxnSpPr>
            <a:stCxn id="11" idx="2"/>
          </p:cNvCxnSpPr>
          <p:nvPr/>
        </p:nvCxnSpPr>
        <p:spPr>
          <a:xfrm>
            <a:off x="4213987" y="4603356"/>
            <a:ext cx="739062" cy="984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a:off x="3933820" y="6108571"/>
            <a:ext cx="726149" cy="491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H="1" flipV="1">
            <a:off x="3164230" y="5587358"/>
            <a:ext cx="20817" cy="1012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p:cNvCxnSpPr>
            <a:stCxn id="11" idx="3"/>
            <a:endCxn id="6" idx="1"/>
          </p:cNvCxnSpPr>
          <p:nvPr/>
        </p:nvCxnSpPr>
        <p:spPr>
          <a:xfrm>
            <a:off x="4494153" y="3614346"/>
            <a:ext cx="972741" cy="374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a:stCxn id="6" idx="3"/>
            <a:endCxn id="7" idx="1"/>
          </p:cNvCxnSpPr>
          <p:nvPr/>
        </p:nvCxnSpPr>
        <p:spPr>
          <a:xfrm>
            <a:off x="6809620" y="3989130"/>
            <a:ext cx="715867" cy="1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V="1">
            <a:off x="4494153" y="2406069"/>
            <a:ext cx="458896" cy="43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13" idx="3"/>
          </p:cNvCxnSpPr>
          <p:nvPr/>
        </p:nvCxnSpPr>
        <p:spPr>
          <a:xfrm flipV="1">
            <a:off x="6138257" y="1774097"/>
            <a:ext cx="1387230" cy="535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2796354" y="4093677"/>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0" idx="1"/>
          </p:cNvCxnSpPr>
          <p:nvPr/>
        </p:nvCxnSpPr>
        <p:spPr>
          <a:xfrm flipH="1">
            <a:off x="1144952" y="4093677"/>
            <a:ext cx="1180241" cy="9921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11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1543" y="929898"/>
            <a:ext cx="7685217" cy="830997"/>
          </a:xfrm>
          <a:prstGeom prst="rect">
            <a:avLst/>
          </a:prstGeom>
          <a:noFill/>
        </p:spPr>
        <p:txBody>
          <a:bodyPr wrap="none" rtlCol="0">
            <a:spAutoFit/>
          </a:bodyPr>
          <a:lstStyle/>
          <a:p>
            <a:r>
              <a:rPr lang="es-ES" sz="4800" dirty="0"/>
              <a:t>J. </a:t>
            </a:r>
            <a:r>
              <a:rPr lang="es-ES" sz="4800" dirty="0" err="1"/>
              <a:t>Bazin</a:t>
            </a:r>
            <a:r>
              <a:rPr lang="es-ES" sz="4800" dirty="0"/>
              <a:t> y el Fetiche afirmativo</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1" y="2457682"/>
            <a:ext cx="2914421" cy="4080190"/>
          </a:xfrm>
          <a:prstGeom prst="rect">
            <a:avLst/>
          </a:prstGeom>
        </p:spPr>
      </p:pic>
      <p:pic>
        <p:nvPicPr>
          <p:cNvPr id="5" name="Imagen 4"/>
          <p:cNvPicPr>
            <a:picLocks noChangeAspect="1"/>
          </p:cNvPicPr>
          <p:nvPr/>
        </p:nvPicPr>
        <p:blipFill>
          <a:blip r:embed="rId3"/>
          <a:stretch>
            <a:fillRect/>
          </a:stretch>
        </p:blipFill>
        <p:spPr>
          <a:xfrm>
            <a:off x="5275008" y="2339616"/>
            <a:ext cx="2724279" cy="4056807"/>
          </a:xfrm>
          <a:prstGeom prst="rect">
            <a:avLst/>
          </a:prstGeom>
        </p:spPr>
      </p:pic>
    </p:spTree>
    <p:extLst>
      <p:ext uri="{BB962C8B-B14F-4D97-AF65-F5344CB8AC3E}">
        <p14:creationId xmlns:p14="http://schemas.microsoft.com/office/powerpoint/2010/main" val="69663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33692"/>
            <a:ext cx="9144000" cy="1384995"/>
          </a:xfrm>
          <a:prstGeom prst="rect">
            <a:avLst/>
          </a:prstGeom>
          <a:noFill/>
        </p:spPr>
        <p:txBody>
          <a:bodyPr wrap="square" rtlCol="0">
            <a:spAutoFit/>
          </a:bodyPr>
          <a:lstStyle/>
          <a:p>
            <a:r>
              <a:rPr lang="es-ES" sz="2100" dirty="0" err="1"/>
              <a:t>Monalisa</a:t>
            </a:r>
            <a:r>
              <a:rPr lang="es-ES" sz="2100" dirty="0"/>
              <a:t> = Fetiche </a:t>
            </a:r>
            <a:r>
              <a:rPr lang="es-ES" sz="2100" dirty="0">
                <a:sym typeface="Wingdings"/>
              </a:rPr>
              <a:t> </a:t>
            </a:r>
            <a:r>
              <a:rPr lang="es-ES" sz="2100" dirty="0"/>
              <a:t>Pb. de la autenticidad, del objeto  singular</a:t>
            </a:r>
          </a:p>
          <a:p>
            <a:endParaRPr lang="es-ES" sz="2100" dirty="0"/>
          </a:p>
          <a:p>
            <a:r>
              <a:rPr lang="es-ES" sz="2100" dirty="0"/>
              <a:t> cosa = suma de todo lo que le ha ocurrido / objeto = cosa menos acontecimiento</a:t>
            </a:r>
          </a:p>
          <a:p>
            <a:r>
              <a:rPr lang="es-ES" sz="2100" dirty="0"/>
              <a:t>Fetiche = cubismo = no representa / expresa, contiene = capital singularidad </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1" y="2457682"/>
            <a:ext cx="2914421" cy="4080190"/>
          </a:xfrm>
          <a:prstGeom prst="rect">
            <a:avLst/>
          </a:prstGeom>
        </p:spPr>
      </p:pic>
      <p:pic>
        <p:nvPicPr>
          <p:cNvPr id="5" name="Imagen 4"/>
          <p:cNvPicPr>
            <a:picLocks noChangeAspect="1"/>
          </p:cNvPicPr>
          <p:nvPr/>
        </p:nvPicPr>
        <p:blipFill>
          <a:blip r:embed="rId3"/>
          <a:stretch>
            <a:fillRect/>
          </a:stretch>
        </p:blipFill>
        <p:spPr>
          <a:xfrm>
            <a:off x="5275008" y="2339616"/>
            <a:ext cx="2724279" cy="4056807"/>
          </a:xfrm>
          <a:prstGeom prst="rect">
            <a:avLst/>
          </a:prstGeom>
        </p:spPr>
      </p:pic>
    </p:spTree>
    <p:extLst>
      <p:ext uri="{BB962C8B-B14F-4D97-AF65-F5344CB8AC3E}">
        <p14:creationId xmlns:p14="http://schemas.microsoft.com/office/powerpoint/2010/main" val="236282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dera terrem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13" y="4389613"/>
            <a:ext cx="2934176" cy="2200633"/>
          </a:xfrm>
          <a:prstGeom prst="rect">
            <a:avLst/>
          </a:prstGeom>
        </p:spPr>
      </p:pic>
      <p:graphicFrame>
        <p:nvGraphicFramePr>
          <p:cNvPr id="5" name="Objeto 4"/>
          <p:cNvGraphicFramePr>
            <a:graphicFrameLocks noChangeAspect="1"/>
          </p:cNvGraphicFramePr>
          <p:nvPr/>
        </p:nvGraphicFramePr>
        <p:xfrm>
          <a:off x="417513" y="190500"/>
          <a:ext cx="8153400" cy="1760538"/>
        </p:xfrm>
        <a:graphic>
          <a:graphicData uri="http://schemas.openxmlformats.org/presentationml/2006/ole">
            <mc:AlternateContent xmlns:mc="http://schemas.openxmlformats.org/markup-compatibility/2006">
              <mc:Choice xmlns:v="urn:schemas-microsoft-com:vml" Requires="v">
                <p:oleObj name="Documento" r:id="rId3" imgW="5765800" imgH="1244600" progId="Word.Document.12">
                  <p:embed/>
                </p:oleObj>
              </mc:Choice>
              <mc:Fallback>
                <p:oleObj name="Documento" r:id="rId3" imgW="5765800" imgH="1244600" progId="Word.Document.12">
                  <p:embed/>
                  <p:pic>
                    <p:nvPicPr>
                      <p:cNvPr id="5" name="Objeto 4"/>
                      <p:cNvPicPr/>
                      <p:nvPr/>
                    </p:nvPicPr>
                    <p:blipFill>
                      <a:blip r:embed="rId4"/>
                      <a:stretch>
                        <a:fillRect/>
                      </a:stretch>
                    </p:blipFill>
                    <p:spPr>
                      <a:xfrm>
                        <a:off x="417513" y="190500"/>
                        <a:ext cx="8153400" cy="1760538"/>
                      </a:xfrm>
                      <a:prstGeom prst="rect">
                        <a:avLst/>
                      </a:prstGeom>
                    </p:spPr>
                  </p:pic>
                </p:oleObj>
              </mc:Fallback>
            </mc:AlternateContent>
          </a:graphicData>
        </a:graphic>
      </p:graphicFrame>
      <p:pic>
        <p:nvPicPr>
          <p:cNvPr id="6" name="Imagen 5" descr="lienz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13" y="1819309"/>
            <a:ext cx="2468050" cy="2468050"/>
          </a:xfrm>
          <a:prstGeom prst="rect">
            <a:avLst/>
          </a:prstGeom>
        </p:spPr>
      </p:pic>
      <p:pic>
        <p:nvPicPr>
          <p:cNvPr id="7" name="Imagen 6" descr="bander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530" y="4657367"/>
            <a:ext cx="2904599" cy="1932879"/>
          </a:xfrm>
          <a:prstGeom prst="rect">
            <a:avLst/>
          </a:prstGeom>
        </p:spPr>
      </p:pic>
      <p:pic>
        <p:nvPicPr>
          <p:cNvPr id="8" name="Imagen 7" descr="bandera u.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1818" y="1819309"/>
            <a:ext cx="3441700" cy="2362200"/>
          </a:xfrm>
          <a:prstGeom prst="rect">
            <a:avLst/>
          </a:prstGeom>
        </p:spPr>
      </p:pic>
      <p:sp>
        <p:nvSpPr>
          <p:cNvPr id="9" name="CuadroTexto 8"/>
          <p:cNvSpPr txBox="1"/>
          <p:nvPr/>
        </p:nvSpPr>
        <p:spPr>
          <a:xfrm>
            <a:off x="417513" y="190500"/>
            <a:ext cx="8492292" cy="1477328"/>
          </a:xfrm>
          <a:prstGeom prst="rect">
            <a:avLst/>
          </a:prstGeom>
          <a:noFill/>
        </p:spPr>
        <p:txBody>
          <a:bodyPr wrap="square" rtlCol="0">
            <a:spAutoFit/>
          </a:bodyPr>
          <a:lstStyle/>
          <a:p>
            <a:r>
              <a:rPr lang="es-ES" dirty="0"/>
              <a:t>Fetiche					Símbolo</a:t>
            </a:r>
          </a:p>
          <a:p>
            <a:r>
              <a:rPr lang="es-ES_tradnl" dirty="0"/>
              <a:t>produce a grupo				producido por grupo </a:t>
            </a:r>
          </a:p>
          <a:p>
            <a:r>
              <a:rPr lang="es-ES_tradnl" dirty="0"/>
              <a:t>lo convoca				lo representa</a:t>
            </a:r>
          </a:p>
          <a:p>
            <a:r>
              <a:rPr lang="es-ES_tradnl" dirty="0"/>
              <a:t>Singular 					Reemplazable</a:t>
            </a:r>
          </a:p>
          <a:p>
            <a:r>
              <a:rPr lang="es-ES_tradnl" dirty="0"/>
              <a:t>Inmanencia metonímica 			Dualismo metafórico</a:t>
            </a:r>
            <a:endParaRPr lang="es-ES" dirty="0"/>
          </a:p>
        </p:txBody>
      </p:sp>
    </p:spTree>
    <p:extLst>
      <p:ext uri="{BB962C8B-B14F-4D97-AF65-F5344CB8AC3E}">
        <p14:creationId xmlns:p14="http://schemas.microsoft.com/office/powerpoint/2010/main" val="231386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ica del clin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540"/>
            <a:ext cx="5127357" cy="3491486"/>
          </a:xfrm>
          <a:prstGeom prst="rect">
            <a:avLst/>
          </a:prstGeom>
        </p:spPr>
      </p:pic>
      <p:pic>
        <p:nvPicPr>
          <p:cNvPr id="3" name="Imagen 2" descr="pica de ob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993" y="1000559"/>
            <a:ext cx="3246127" cy="4328170"/>
          </a:xfrm>
          <a:prstGeom prst="rect">
            <a:avLst/>
          </a:prstGeom>
        </p:spPr>
      </p:pic>
    </p:spTree>
    <p:extLst>
      <p:ext uri="{BB962C8B-B14F-4D97-AF65-F5344CB8AC3E}">
        <p14:creationId xmlns:p14="http://schemas.microsoft.com/office/powerpoint/2010/main" val="426079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animita_dubo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8" y="271819"/>
            <a:ext cx="3997446" cy="5988681"/>
          </a:xfrm>
          <a:prstGeom prst="rect">
            <a:avLst/>
          </a:prstGeom>
        </p:spPr>
      </p:pic>
      <p:pic>
        <p:nvPicPr>
          <p:cNvPr id="3" name="Imagen 2" descr="brazo san fco javi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235" y="425550"/>
            <a:ext cx="3405545" cy="2277458"/>
          </a:xfrm>
          <a:prstGeom prst="rect">
            <a:avLst/>
          </a:prstGeom>
        </p:spPr>
      </p:pic>
      <p:pic>
        <p:nvPicPr>
          <p:cNvPr id="4" name="Imagen 3" descr="palom on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235" y="3032550"/>
            <a:ext cx="4094675" cy="3050451"/>
          </a:xfrm>
          <a:prstGeom prst="rect">
            <a:avLst/>
          </a:prstGeom>
        </p:spPr>
      </p:pic>
    </p:spTree>
    <p:extLst>
      <p:ext uri="{BB962C8B-B14F-4D97-AF65-F5344CB8AC3E}">
        <p14:creationId xmlns:p14="http://schemas.microsoft.com/office/powerpoint/2010/main" val="260042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a:t>Menos individualidad				Más individualidad</a:t>
            </a:r>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Tree>
    <p:extLst>
      <p:ext uri="{BB962C8B-B14F-4D97-AF65-F5344CB8AC3E}">
        <p14:creationId xmlns:p14="http://schemas.microsoft.com/office/powerpoint/2010/main" val="339970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flipV="1">
            <a:off x="791057" y="4539033"/>
            <a:ext cx="7577498" cy="62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645336" y="5205313"/>
            <a:ext cx="7952210" cy="369332"/>
          </a:xfrm>
          <a:prstGeom prst="rect">
            <a:avLst/>
          </a:prstGeom>
          <a:noFill/>
        </p:spPr>
        <p:txBody>
          <a:bodyPr wrap="square" rtlCol="0">
            <a:spAutoFit/>
          </a:bodyPr>
          <a:lstStyle/>
          <a:p>
            <a:r>
              <a:rPr lang="es-ES" dirty="0"/>
              <a:t>Menos individualidad				Más individualidad</a:t>
            </a:r>
          </a:p>
        </p:txBody>
      </p:sp>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695" y="2934890"/>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969" y="225133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7462897" y="2373624"/>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364" y="3608431"/>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03" y="2934890"/>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5"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3165085" y="2474853"/>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8627" y="3405593"/>
            <a:ext cx="1176660" cy="1069691"/>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a:t>Modelo ontología fetichista (diferenciales de individualidad)</a:t>
            </a:r>
          </a:p>
          <a:p>
            <a:r>
              <a:rPr lang="es-ES" dirty="0"/>
              <a:t> </a:t>
            </a:r>
          </a:p>
        </p:txBody>
      </p:sp>
      <p:sp>
        <p:nvSpPr>
          <p:cNvPr id="13" name="CuadroTexto 12"/>
          <p:cNvSpPr txBox="1"/>
          <p:nvPr/>
        </p:nvSpPr>
        <p:spPr>
          <a:xfrm>
            <a:off x="1379636" y="5929219"/>
            <a:ext cx="6988919" cy="923330"/>
          </a:xfrm>
          <a:prstGeom prst="rect">
            <a:avLst/>
          </a:prstGeom>
          <a:noFill/>
        </p:spPr>
        <p:txBody>
          <a:bodyPr wrap="square" rtlCol="0">
            <a:spAutoFit/>
          </a:bodyPr>
          <a:lstStyle/>
          <a:p>
            <a:r>
              <a:rPr lang="es-ES" dirty="0"/>
              <a:t>… pero Lo importante no es la posición en una escala, sino que los diferenciales (dinámicos, contingentes) de individualidad…</a:t>
            </a:r>
          </a:p>
          <a:p>
            <a:endParaRPr lang="es-ES" dirty="0"/>
          </a:p>
        </p:txBody>
      </p:sp>
    </p:spTree>
    <p:extLst>
      <p:ext uri="{BB962C8B-B14F-4D97-AF65-F5344CB8AC3E}">
        <p14:creationId xmlns:p14="http://schemas.microsoft.com/office/powerpoint/2010/main" val="21891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8845B8-8F2F-4049-B26A-103A0D6723A8}"/>
              </a:ext>
            </a:extLst>
          </p:cNvPr>
          <p:cNvSpPr/>
          <p:nvPr/>
        </p:nvSpPr>
        <p:spPr>
          <a:xfrm>
            <a:off x="743484" y="1393182"/>
            <a:ext cx="8477428" cy="4247317"/>
          </a:xfrm>
          <a:prstGeom prst="rect">
            <a:avLst/>
          </a:prstGeom>
        </p:spPr>
        <p:txBody>
          <a:bodyPr wrap="squar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Gell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Agencia = problema causalidad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actos mentales v/s leyes naturales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Agencia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Intencionalidad (siempre social)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Agentes primarios / agentes secundarios = objetos de arte = agente secundario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Agencia se ejerce materialmente :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cosas son tan necesarias como la mente para ejercer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ej. Soldados Pol </a:t>
            </a:r>
            <a:r>
              <a:rPr lang="es-ES" dirty="0" err="1">
                <a:latin typeface="Calibri" panose="020F0502020204030204" pitchFamily="34" charset="0"/>
                <a:ea typeface="Calibri" panose="020F0502020204030204" pitchFamily="34" charset="0"/>
                <a:cs typeface="Times New Roman" panose="02020603050405020304" pitchFamily="18" charset="0"/>
              </a:rPr>
              <a:t>Pot</a:t>
            </a:r>
            <a:r>
              <a:rPr lang="es-ES" dirty="0">
                <a:latin typeface="Calibri" panose="020F0502020204030204" pitchFamily="34" charset="0"/>
                <a:ea typeface="Calibri" panose="020F0502020204030204" pitchFamily="34" charset="0"/>
                <a:cs typeface="Times New Roman" panose="02020603050405020304" pitchFamily="18" charset="0"/>
              </a:rPr>
              <a:t> y minas antipersonales = partes de persona distribuida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Pero relación agente/paciente = relativa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Ej. Automóvil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873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a:t>Menos individualidad	        Más individualidad</a:t>
            </a:r>
          </a:p>
        </p:txBody>
      </p:sp>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4560940" y="2519371"/>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a:t>Modelo ontología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1000-anver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45" y="4670704"/>
            <a:ext cx="1086404" cy="509096"/>
          </a:xfrm>
          <a:prstGeom prst="rect">
            <a:avLst/>
          </a:prstGeom>
        </p:spPr>
      </p:pic>
    </p:spTree>
    <p:extLst>
      <p:ext uri="{BB962C8B-B14F-4D97-AF65-F5344CB8AC3E}">
        <p14:creationId xmlns:p14="http://schemas.microsoft.com/office/powerpoint/2010/main" val="415010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345" y="5666018"/>
            <a:ext cx="7952210" cy="369332"/>
          </a:xfrm>
          <a:prstGeom prst="rect">
            <a:avLst/>
          </a:prstGeom>
          <a:noFill/>
        </p:spPr>
        <p:txBody>
          <a:bodyPr wrap="square" rtlCol="0">
            <a:spAutoFit/>
          </a:bodyPr>
          <a:lstStyle/>
          <a:p>
            <a:r>
              <a:rPr lang="es-ES" dirty="0"/>
              <a:t>Menos individualidad	        Más individualidad</a:t>
            </a:r>
          </a:p>
        </p:txBody>
      </p:sp>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76" y="261306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1334259" y="322729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a:t>Modelo ontología fetichista (diferenciales de individualidad)</a:t>
            </a:r>
          </a:p>
          <a:p>
            <a:endParaRPr lang="es-ES" dirty="0"/>
          </a:p>
        </p:txBody>
      </p:sp>
      <p:cxnSp>
        <p:nvCxnSpPr>
          <p:cNvPr id="14" name="Conector curvado 13"/>
          <p:cNvCxnSpPr/>
          <p:nvPr/>
        </p:nvCxnSpPr>
        <p:spPr>
          <a:xfrm flipV="1">
            <a:off x="1334259" y="40185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19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bol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426" y="3602077"/>
            <a:ext cx="1342726" cy="1228452"/>
          </a:xfrm>
          <a:prstGeom prst="rect">
            <a:avLst/>
          </a:prstGeom>
        </p:spPr>
      </p:pic>
      <p:pic>
        <p:nvPicPr>
          <p:cNvPr id="11" name="Imagen 10" descr="yo.jpg"/>
          <p:cNvPicPr>
            <a:picLocks noChangeAspect="1"/>
          </p:cNvPicPr>
          <p:nvPr/>
        </p:nvPicPr>
        <p:blipFill rotWithShape="1">
          <a:blip r:embed="rId3">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a:t>Modelo ontología fetichista (diferenciales de individualidad)</a:t>
            </a:r>
          </a:p>
          <a:p>
            <a:endParaRPr lang="es-ES" dirty="0"/>
          </a:p>
        </p:txBody>
      </p:sp>
      <p:cxnSp>
        <p:nvCxnSpPr>
          <p:cNvPr id="14" name="Conector curvado 13"/>
          <p:cNvCxnSpPr/>
          <p:nvPr/>
        </p:nvCxnSpPr>
        <p:spPr>
          <a:xfrm flipV="1">
            <a:off x="4371852" y="4507802"/>
            <a:ext cx="2995740" cy="147830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2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yo.jpg"/>
          <p:cNvPicPr>
            <a:picLocks noChangeAspect="1"/>
          </p:cNvPicPr>
          <p:nvPr/>
        </p:nvPicPr>
        <p:blipFill rotWithShape="1">
          <a:blip r:embed="rId2">
            <a:extLst>
              <a:ext uri="{28A0092B-C50C-407E-A947-70E740481C1C}">
                <a14:useLocalDpi xmlns:a14="http://schemas.microsoft.com/office/drawing/2010/main" val="0"/>
              </a:ext>
            </a:extLst>
          </a:blip>
          <a:srcRect l="34937" t="23075" r="44422" b="4060"/>
          <a:stretch/>
        </p:blipFill>
        <p:spPr>
          <a:xfrm>
            <a:off x="3811519" y="4216303"/>
            <a:ext cx="560333" cy="1978020"/>
          </a:xfrm>
          <a:prstGeom prst="rect">
            <a:avLst/>
          </a:prstGeom>
        </p:spPr>
      </p:pic>
      <p:sp>
        <p:nvSpPr>
          <p:cNvPr id="2" name="CuadroTexto 1"/>
          <p:cNvSpPr txBox="1"/>
          <p:nvPr/>
        </p:nvSpPr>
        <p:spPr>
          <a:xfrm>
            <a:off x="1334259" y="374783"/>
            <a:ext cx="7034296" cy="646331"/>
          </a:xfrm>
          <a:prstGeom prst="rect">
            <a:avLst/>
          </a:prstGeom>
          <a:noFill/>
        </p:spPr>
        <p:txBody>
          <a:bodyPr wrap="square" rtlCol="0">
            <a:spAutoFit/>
          </a:bodyPr>
          <a:lstStyle/>
          <a:p>
            <a:r>
              <a:rPr lang="es-ES" dirty="0"/>
              <a:t>Modelo ontología fetichista (diferenciales de individualidad)</a:t>
            </a:r>
          </a:p>
          <a:p>
            <a:endParaRPr lang="es-ES" dirty="0"/>
          </a:p>
        </p:txBody>
      </p:sp>
      <p:pic>
        <p:nvPicPr>
          <p:cNvPr id="7" name="Imagen 6" descr="volcan.jpeg"/>
          <p:cNvPicPr>
            <a:picLocks noChangeAspect="1"/>
          </p:cNvPicPr>
          <p:nvPr/>
        </p:nvPicPr>
        <p:blipFill rotWithShape="1">
          <a:blip r:embed="rId3">
            <a:extLst>
              <a:ext uri="{28A0092B-C50C-407E-A947-70E740481C1C}">
                <a14:useLocalDpi xmlns:a14="http://schemas.microsoft.com/office/drawing/2010/main" val="0"/>
              </a:ext>
            </a:extLst>
          </a:blip>
          <a:srcRect l="37475" r="12804"/>
          <a:stretch/>
        </p:blipFill>
        <p:spPr>
          <a:xfrm>
            <a:off x="406050" y="1249276"/>
            <a:ext cx="1488542" cy="1676518"/>
          </a:xfrm>
          <a:prstGeom prst="rect">
            <a:avLst/>
          </a:prstGeom>
        </p:spPr>
      </p:pic>
      <p:cxnSp>
        <p:nvCxnSpPr>
          <p:cNvPr id="12" name="Conector curvado 11"/>
          <p:cNvCxnSpPr/>
          <p:nvPr/>
        </p:nvCxnSpPr>
        <p:spPr>
          <a:xfrm rot="16200000" flipV="1">
            <a:off x="1042732" y="3217324"/>
            <a:ext cx="3060316" cy="247725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 name="Rectángulo 2"/>
          <p:cNvSpPr/>
          <p:nvPr/>
        </p:nvSpPr>
        <p:spPr>
          <a:xfrm>
            <a:off x="4572000" y="1249276"/>
            <a:ext cx="4572000" cy="4801315"/>
          </a:xfrm>
          <a:prstGeom prst="rect">
            <a:avLst/>
          </a:prstGeom>
        </p:spPr>
        <p:txBody>
          <a:bodyPr>
            <a:spAutoFit/>
          </a:bodyPr>
          <a:lstStyle/>
          <a:p>
            <a:r>
              <a:rPr lang="es-ES_tradnl" dirty="0"/>
              <a:t>Para ellos [los mapuches] la línea divisoria entre persona, animal, árbol y montaña no está suficiente tensada. Ellos no diferencian ‘a primera vista’ entre ‘animado’ e ‘inanimado’, ‘sensible’ e ‘insensible’, ‘pensante’ y ‘no pensante’, sino ante todo entre fuerte y débil, grande y chico, </a:t>
            </a:r>
            <a:r>
              <a:rPr lang="es-ES_tradnl" dirty="0" err="1"/>
              <a:t>fortaleciente</a:t>
            </a:r>
            <a:r>
              <a:rPr lang="es-ES_tradnl" dirty="0"/>
              <a:t> y debilitante, útil y dañino: el </a:t>
            </a:r>
            <a:r>
              <a:rPr lang="es-ES_tradnl" dirty="0" err="1"/>
              <a:t>Pellü</a:t>
            </a:r>
            <a:r>
              <a:rPr lang="es-ES_tradnl" dirty="0"/>
              <a:t> determina la línea divisoria de su escala de valores. Para el mapuche </a:t>
            </a:r>
            <a:r>
              <a:rPr lang="es-ES_tradnl" dirty="0" err="1"/>
              <a:t>Pichumilla</a:t>
            </a:r>
            <a:r>
              <a:rPr lang="es-ES_tradnl" dirty="0"/>
              <a:t> el volcán Villarrica no es, en primer lugar, una elevada masa de basalto y lava, piedra muerta, sino un Am rico en </a:t>
            </a:r>
            <a:r>
              <a:rPr lang="es-ES_tradnl" dirty="0" err="1"/>
              <a:t>Pellü</a:t>
            </a:r>
            <a:r>
              <a:rPr lang="es-ES_tradnl" dirty="0"/>
              <a:t>, un ser que tiene poder, un Pillán ante el cual él se siente débil y pequeño con su diminuto </a:t>
            </a:r>
            <a:r>
              <a:rPr lang="es-ES_tradnl" dirty="0" err="1"/>
              <a:t>Pellü</a:t>
            </a:r>
            <a:r>
              <a:rPr lang="es-ES_tradnl" dirty="0"/>
              <a:t>, expuesto a la misericordia e inclemencia, como el impotente ante el poderoso  (</a:t>
            </a:r>
            <a:r>
              <a:rPr lang="es-ES_tradnl" dirty="0" err="1"/>
              <a:t>Böning</a:t>
            </a:r>
            <a:r>
              <a:rPr lang="es-ES_tradnl" dirty="0"/>
              <a:t> 1972 (1995) :136-137)</a:t>
            </a:r>
            <a:endParaRPr lang="es-ES" dirty="0"/>
          </a:p>
        </p:txBody>
      </p:sp>
    </p:spTree>
    <p:extLst>
      <p:ext uri="{BB962C8B-B14F-4D97-AF65-F5344CB8AC3E}">
        <p14:creationId xmlns:p14="http://schemas.microsoft.com/office/powerpoint/2010/main" val="207252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0A4ED26-C106-A74C-992B-F2B87AB072AE}"/>
              </a:ext>
            </a:extLst>
          </p:cNvPr>
          <p:cNvSpPr/>
          <p:nvPr/>
        </p:nvSpPr>
        <p:spPr>
          <a:xfrm>
            <a:off x="259977" y="197346"/>
            <a:ext cx="8624046" cy="6186309"/>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Eduardo </a:t>
            </a:r>
            <a:r>
              <a:rPr lang="es-ES" dirty="0" err="1">
                <a:latin typeface="Calibri" panose="020F0502020204030204" pitchFamily="34" charset="0"/>
                <a:ea typeface="Calibri" panose="020F0502020204030204" pitchFamily="34" charset="0"/>
                <a:cs typeface="Times New Roman" panose="02020603050405020304" pitchFamily="18" charset="0"/>
              </a:rPr>
              <a:t>Viveiros</a:t>
            </a:r>
            <a:r>
              <a:rPr lang="es-ES" dirty="0">
                <a:latin typeface="Calibri" panose="020F0502020204030204" pitchFamily="34" charset="0"/>
                <a:ea typeface="Calibri" panose="020F0502020204030204" pitchFamily="34" charset="0"/>
                <a:cs typeface="Times New Roman" panose="02020603050405020304" pitchFamily="18" charset="0"/>
              </a:rPr>
              <a:t> de Castro “Pronombres cosmológicos y </a:t>
            </a:r>
            <a:r>
              <a:rPr lang="es-ES" dirty="0" err="1">
                <a:latin typeface="Calibri" panose="020F0502020204030204" pitchFamily="34" charset="0"/>
                <a:ea typeface="Calibri" panose="020F0502020204030204" pitchFamily="34" charset="0"/>
                <a:cs typeface="Times New Roman" panose="02020603050405020304" pitchFamily="18" charset="0"/>
              </a:rPr>
              <a:t>persepectivismo</a:t>
            </a:r>
            <a:r>
              <a:rPr lang="es-ES" dirty="0">
                <a:latin typeface="Calibri" panose="020F0502020204030204" pitchFamily="34" charset="0"/>
                <a:ea typeface="Calibri" panose="020F0502020204030204" pitchFamily="34" charset="0"/>
                <a:cs typeface="Times New Roman" panose="02020603050405020304" pitchFamily="18" charset="0"/>
              </a:rPr>
              <a:t> amazónico”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b="1" dirty="0" err="1">
                <a:latin typeface="Calibri" panose="020F0502020204030204" pitchFamily="34" charset="0"/>
                <a:ea typeface="Calibri" panose="020F0502020204030204" pitchFamily="34" charset="0"/>
                <a:cs typeface="Times New Roman" panose="02020603050405020304" pitchFamily="18" charset="0"/>
              </a:rPr>
              <a:t>Multinaturalismo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Occidente</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natura / muchas culturas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cuerpo / espíritus</a:t>
            </a:r>
          </a:p>
          <a:p>
            <a:pPr algn="ct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v/s </a:t>
            </a:r>
          </a:p>
          <a:p>
            <a:pPr algn="ct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amazónico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1 cultura / muchos cuerpos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endParaRPr lang="es-ES"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La apariencia del animal = vestido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v/s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forma humana = sujeto intencional humano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perspectiva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77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09975AA-BC87-5D40-BC0E-D4F3DC79059E}"/>
              </a:ext>
            </a:extLst>
          </p:cNvPr>
          <p:cNvSpPr/>
          <p:nvPr/>
        </p:nvSpPr>
        <p:spPr>
          <a:xfrm>
            <a:off x="770965" y="58847"/>
            <a:ext cx="7010400" cy="5355312"/>
          </a:xfrm>
          <a:prstGeom prst="rect">
            <a:avLst/>
          </a:prstGeom>
        </p:spPr>
        <p:txBody>
          <a:bodyPr wrap="square">
            <a:spAutoFit/>
          </a:bodyPr>
          <a:lstStyle/>
          <a:p>
            <a:pPr algn="ctr"/>
            <a:r>
              <a:rPr lang="es-CL" dirty="0">
                <a:latin typeface="Calibri" panose="020F0502020204030204" pitchFamily="34" charset="0"/>
                <a:ea typeface="Calibri" panose="020F0502020204030204" pitchFamily="34" charset="0"/>
                <a:cs typeface="Times New Roman" panose="02020603050405020304" pitchFamily="18" charset="0"/>
              </a:rPr>
              <a:t> </a:t>
            </a:r>
            <a:r>
              <a:rPr lang="es-ES" b="1" dirty="0">
                <a:latin typeface="Calibri" panose="020F0502020204030204" pitchFamily="34" charset="0"/>
                <a:ea typeface="Calibri" panose="020F0502020204030204" pitchFamily="34" charset="0"/>
                <a:cs typeface="Times New Roman" panose="02020603050405020304" pitchFamily="18" charset="0"/>
              </a:rPr>
              <a:t>Cosmologías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Totemismo =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sistema clasificación = DISCONTINUA Metafórica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Animismo =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 --- </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CONTINUIDAD</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Naturalismo =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CONTINUIDAD Metonímica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1348740"/>
            <a:r>
              <a:rPr lang="es-ES" dirty="0">
                <a:latin typeface="Calibri" panose="020F0502020204030204" pitchFamily="34" charset="0"/>
                <a:ea typeface="Calibri" panose="020F0502020204030204" pitchFamily="34" charset="0"/>
                <a:cs typeface="Times New Roman" panose="02020603050405020304" pitchFamily="18" charset="0"/>
              </a:rPr>
              <a:t>entre natura (necesaria) – sociedad (espontánea)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Animismo = relación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 SOCIAL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Naturalismo = relación </a:t>
            </a:r>
            <a:r>
              <a:rPr lang="es-ES" dirty="0" err="1">
                <a:latin typeface="Calibri" panose="020F0502020204030204" pitchFamily="34" charset="0"/>
                <a:ea typeface="Calibri" panose="020F0502020204030204" pitchFamily="34" charset="0"/>
                <a:cs typeface="Times New Roman" panose="02020603050405020304" pitchFamily="18" charset="0"/>
              </a:rPr>
              <a:t>soc</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err="1">
                <a:latin typeface="Calibri" panose="020F0502020204030204" pitchFamily="34" charset="0"/>
                <a:ea typeface="Calibri" panose="020F0502020204030204" pitchFamily="34" charset="0"/>
                <a:cs typeface="Times New Roman" panose="02020603050405020304" pitchFamily="18" charset="0"/>
              </a:rPr>
              <a:t>nat</a:t>
            </a:r>
            <a:r>
              <a:rPr lang="es-ES" dirty="0">
                <a:latin typeface="Calibri" panose="020F0502020204030204" pitchFamily="34" charset="0"/>
                <a:ea typeface="Calibri" panose="020F0502020204030204" pitchFamily="34" charset="0"/>
                <a:cs typeface="Times New Roman" panose="02020603050405020304" pitchFamily="18" charset="0"/>
              </a:rPr>
              <a:t> = NATURAL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Inestabilidad animismo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Problema gestión animalidad/humanidad en animales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v/s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Inestabilidad naturalismo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Problema combinación naturaleza/cultura en humano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pb</a:t>
            </a:r>
            <a:r>
              <a:rPr lang="es-ES" dirty="0">
                <a:latin typeface="Calibri" panose="020F0502020204030204" pitchFamily="34" charset="0"/>
                <a:ea typeface="Calibri" panose="020F0502020204030204" pitchFamily="34" charset="0"/>
                <a:cs typeface="Times New Roman" panose="02020603050405020304" pitchFamily="18" charset="0"/>
              </a:rPr>
              <a:t>. Racismo, “máquina antropológica”…)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50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10B246-2286-D64C-B62A-3DC4DD8563BE}"/>
              </a:ext>
            </a:extLst>
          </p:cNvPr>
          <p:cNvSpPr/>
          <p:nvPr/>
        </p:nvSpPr>
        <p:spPr>
          <a:xfrm>
            <a:off x="2286000" y="106286"/>
            <a:ext cx="4572000" cy="2123658"/>
          </a:xfrm>
          <a:prstGeom prst="rect">
            <a:avLst/>
          </a:prstGeom>
        </p:spPr>
        <p:txBody>
          <a:bodyPr>
            <a:spAutoFit/>
          </a:bodyPr>
          <a:lstStyle/>
          <a:p>
            <a:pPr algn="ctr"/>
            <a:r>
              <a:rPr lang="es-ES" b="1" dirty="0" err="1">
                <a:latin typeface="Calibri" panose="020F0502020204030204" pitchFamily="34" charset="0"/>
                <a:ea typeface="Calibri" panose="020F0502020204030204" pitchFamily="34" charset="0"/>
                <a:cs typeface="Times New Roman" panose="02020603050405020304" pitchFamily="18" charset="0"/>
              </a:rPr>
              <a:t>Etnónimo</a:t>
            </a:r>
            <a:r>
              <a:rPr lang="es-ES" b="1" dirty="0">
                <a:latin typeface="Calibri" panose="020F0502020204030204" pitchFamily="34" charset="0"/>
                <a:ea typeface="Calibri" panose="020F0502020204030204" pitchFamily="34" charset="0"/>
                <a:cs typeface="Times New Roman" panose="02020603050405020304" pitchFamily="18" charset="0"/>
              </a:rPr>
              <a:t> = deíctico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“ser humano” </a:t>
            </a:r>
            <a:r>
              <a:rPr lang="es-ES" sz="16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600" dirty="0">
                <a:latin typeface="Calibri" panose="020F0502020204030204" pitchFamily="34" charset="0"/>
                <a:ea typeface="Calibri" panose="020F0502020204030204" pitchFamily="34" charset="0"/>
                <a:cs typeface="Times New Roman" panose="02020603050405020304" pitchFamily="18" charset="0"/>
              </a:rPr>
              <a:t> especie natural</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 condición social</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sustantivo = perspectivo = pronombre personal </a:t>
            </a:r>
          </a:p>
          <a:p>
            <a:r>
              <a:rPr lang="es-ES" sz="1600" dirty="0">
                <a:latin typeface="Calibri" panose="020F0502020204030204" pitchFamily="34" charset="0"/>
                <a:ea typeface="Calibri" panose="020F0502020204030204" pitchFamily="34" charset="0"/>
                <a:cs typeface="Times New Roman" panose="02020603050405020304" pitchFamily="18" charset="0"/>
              </a:rPr>
              <a:t>“</a:t>
            </a:r>
            <a:r>
              <a:rPr lang="es-ES" sz="1600" i="1" dirty="0" err="1">
                <a:latin typeface="Calibri" panose="020F0502020204030204" pitchFamily="34" charset="0"/>
                <a:ea typeface="Calibri" panose="020F0502020204030204" pitchFamily="34" charset="0"/>
                <a:cs typeface="Times New Roman" panose="02020603050405020304" pitchFamily="18" charset="0"/>
              </a:rPr>
              <a:t>on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a gente</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Etnónimo</a:t>
            </a:r>
            <a:r>
              <a:rPr lang="es-ES" sz="1600" dirty="0">
                <a:latin typeface="Calibri" panose="020F0502020204030204" pitchFamily="34" charset="0"/>
                <a:ea typeface="Calibri" panose="020F0502020204030204" pitchFamily="34" charset="0"/>
                <a:cs typeface="Times New Roman" panose="02020603050405020304" pitchFamily="18" charset="0"/>
              </a:rPr>
              <a:t> se aplican a otros = “ellos” no a “nosotros”</a:t>
            </a:r>
            <a:endParaRPr lang="es-C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Mapa&#10;&#10;Descripción generada automáticamente">
            <a:extLst>
              <a:ext uri="{FF2B5EF4-FFF2-40B4-BE49-F238E27FC236}">
                <a16:creationId xmlns:a16="http://schemas.microsoft.com/office/drawing/2014/main" id="{3F4C5DDE-C172-D446-83FA-C35B982EDC30}"/>
              </a:ext>
            </a:extLst>
          </p:cNvPr>
          <p:cNvPicPr>
            <a:picLocks noChangeAspect="1"/>
          </p:cNvPicPr>
          <p:nvPr/>
        </p:nvPicPr>
        <p:blipFill>
          <a:blip r:embed="rId2"/>
          <a:stretch>
            <a:fillRect/>
          </a:stretch>
        </p:blipFill>
        <p:spPr>
          <a:xfrm>
            <a:off x="573740" y="2229944"/>
            <a:ext cx="7645774" cy="4073481"/>
          </a:xfrm>
          <a:prstGeom prst="rect">
            <a:avLst/>
          </a:prstGeom>
        </p:spPr>
      </p:pic>
      <p:sp>
        <p:nvSpPr>
          <p:cNvPr id="5" name="Rectángulo 4">
            <a:extLst>
              <a:ext uri="{FF2B5EF4-FFF2-40B4-BE49-F238E27FC236}">
                <a16:creationId xmlns:a16="http://schemas.microsoft.com/office/drawing/2014/main" id="{99F0091F-57BD-4B49-BD71-5B6B9823B524}"/>
              </a:ext>
            </a:extLst>
          </p:cNvPr>
          <p:cNvSpPr/>
          <p:nvPr/>
        </p:nvSpPr>
        <p:spPr>
          <a:xfrm>
            <a:off x="1972235" y="6303425"/>
            <a:ext cx="6247279" cy="400110"/>
          </a:xfrm>
          <a:prstGeom prst="rect">
            <a:avLst/>
          </a:prstGeom>
        </p:spPr>
        <p:txBody>
          <a:bodyPr wrap="square">
            <a:spAutoFit/>
          </a:bodyPr>
          <a:lstStyle/>
          <a:p>
            <a:r>
              <a:rPr lang="es-CL" sz="1000" dirty="0">
                <a:latin typeface="Helvetica Neue" panose="02000503000000020004" pitchFamily="2" charset="0"/>
              </a:rPr>
              <a:t>Nicolas Richard. La querelle des noms. Chaînes et strates ethnonymiques dans le Chaco boréal. </a:t>
            </a:r>
            <a:r>
              <a:rPr lang="es-CL" sz="1000" i="1" dirty="0">
                <a:latin typeface="Helvetica Neue" panose="02000503000000020004" pitchFamily="2" charset="0"/>
              </a:rPr>
              <a:t>Journal de la Societe des americanistes</a:t>
            </a:r>
            <a:r>
              <a:rPr lang="es-CL" sz="1000" dirty="0">
                <a:latin typeface="Helvetica Neue" panose="02000503000000020004" pitchFamily="2" charset="0"/>
              </a:rPr>
              <a:t>, Société des américanistes, 2011, 97 (2), pp. 201-230.</a:t>
            </a:r>
            <a:endParaRPr lang="es-CL" sz="1000" dirty="0"/>
          </a:p>
        </p:txBody>
      </p:sp>
    </p:spTree>
    <p:extLst>
      <p:ext uri="{BB962C8B-B14F-4D97-AF65-F5344CB8AC3E}">
        <p14:creationId xmlns:p14="http://schemas.microsoft.com/office/powerpoint/2010/main" val="287593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2205318" y="288703"/>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3645913" y="2583595"/>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524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5432612" y="4537973"/>
            <a:ext cx="3272118" cy="2172891"/>
          </a:xfrm>
          <a:prstGeom prst="rect">
            <a:avLst/>
          </a:prstGeom>
        </p:spPr>
      </p:pic>
    </p:spTree>
    <p:extLst>
      <p:ext uri="{BB962C8B-B14F-4D97-AF65-F5344CB8AC3E}">
        <p14:creationId xmlns:p14="http://schemas.microsoft.com/office/powerpoint/2010/main" val="61000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2205318" y="288703"/>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3645913" y="2583595"/>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524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5432612" y="4537973"/>
            <a:ext cx="3272118" cy="2172891"/>
          </a:xfrm>
          <a:prstGeom prst="rect">
            <a:avLst/>
          </a:prstGeom>
        </p:spPr>
      </p:pic>
      <p:sp>
        <p:nvSpPr>
          <p:cNvPr id="3" name="CuadroTexto 2">
            <a:extLst>
              <a:ext uri="{FF2B5EF4-FFF2-40B4-BE49-F238E27FC236}">
                <a16:creationId xmlns:a16="http://schemas.microsoft.com/office/drawing/2014/main" id="{18A1BBB5-3B52-7C48-8454-E5D4AD3F9781}"/>
              </a:ext>
            </a:extLst>
          </p:cNvPr>
          <p:cNvSpPr txBox="1"/>
          <p:nvPr/>
        </p:nvSpPr>
        <p:spPr>
          <a:xfrm>
            <a:off x="5432612" y="3281985"/>
            <a:ext cx="624273" cy="369332"/>
          </a:xfrm>
          <a:prstGeom prst="rect">
            <a:avLst/>
          </a:prstGeom>
          <a:noFill/>
        </p:spPr>
        <p:txBody>
          <a:bodyPr wrap="none" rtlCol="0">
            <a:spAutoFit/>
          </a:bodyPr>
          <a:lstStyle/>
          <a:p>
            <a:r>
              <a:rPr lang="es-CL" dirty="0"/>
              <a:t>tapir</a:t>
            </a:r>
          </a:p>
        </p:txBody>
      </p:sp>
      <p:sp>
        <p:nvSpPr>
          <p:cNvPr id="5" name="CuadroTexto 4">
            <a:extLst>
              <a:ext uri="{FF2B5EF4-FFF2-40B4-BE49-F238E27FC236}">
                <a16:creationId xmlns:a16="http://schemas.microsoft.com/office/drawing/2014/main" id="{A6471ECE-A4AE-754B-9DC4-9A4162A588EB}"/>
              </a:ext>
            </a:extLst>
          </p:cNvPr>
          <p:cNvSpPr txBox="1"/>
          <p:nvPr/>
        </p:nvSpPr>
        <p:spPr>
          <a:xfrm>
            <a:off x="8130988" y="4274404"/>
            <a:ext cx="961032" cy="369332"/>
          </a:xfrm>
          <a:prstGeom prst="rect">
            <a:avLst/>
          </a:prstGeom>
          <a:noFill/>
        </p:spPr>
        <p:txBody>
          <a:bodyPr wrap="none" rtlCol="0">
            <a:spAutoFit/>
          </a:bodyPr>
          <a:lstStyle/>
          <a:p>
            <a:r>
              <a:rPr lang="es-CL" dirty="0"/>
              <a:t>hormiga</a:t>
            </a:r>
          </a:p>
        </p:txBody>
      </p:sp>
      <p:sp>
        <p:nvSpPr>
          <p:cNvPr id="6" name="CuadroTexto 5">
            <a:extLst>
              <a:ext uri="{FF2B5EF4-FFF2-40B4-BE49-F238E27FC236}">
                <a16:creationId xmlns:a16="http://schemas.microsoft.com/office/drawing/2014/main" id="{A55B7835-EF3C-E64C-9E4E-B7F4C396B4EB}"/>
              </a:ext>
            </a:extLst>
          </p:cNvPr>
          <p:cNvSpPr txBox="1"/>
          <p:nvPr/>
        </p:nvSpPr>
        <p:spPr>
          <a:xfrm>
            <a:off x="3420035" y="5710518"/>
            <a:ext cx="966931" cy="369332"/>
          </a:xfrm>
          <a:prstGeom prst="rect">
            <a:avLst/>
          </a:prstGeom>
          <a:noFill/>
        </p:spPr>
        <p:txBody>
          <a:bodyPr wrap="none" rtlCol="0">
            <a:spAutoFit/>
          </a:bodyPr>
          <a:lstStyle/>
          <a:p>
            <a:r>
              <a:rPr lang="es-CL" dirty="0"/>
              <a:t>humano</a:t>
            </a:r>
          </a:p>
        </p:txBody>
      </p:sp>
      <p:pic>
        <p:nvPicPr>
          <p:cNvPr id="9" name="Imagen 8" descr="Imagen que contiene persona, interior, ropa, hombre&#10;&#10;Descripción generada automáticamente">
            <a:extLst>
              <a:ext uri="{FF2B5EF4-FFF2-40B4-BE49-F238E27FC236}">
                <a16:creationId xmlns:a16="http://schemas.microsoft.com/office/drawing/2014/main" id="{9A7ADAA5-9CFE-2E45-AEDC-3994E6C1F16F}"/>
              </a:ext>
            </a:extLst>
          </p:cNvPr>
          <p:cNvPicPr>
            <a:picLocks noChangeAspect="1"/>
          </p:cNvPicPr>
          <p:nvPr/>
        </p:nvPicPr>
        <p:blipFill>
          <a:blip r:embed="rId2"/>
          <a:stretch>
            <a:fillRect/>
          </a:stretch>
        </p:blipFill>
        <p:spPr>
          <a:xfrm>
            <a:off x="3645913" y="2511877"/>
            <a:ext cx="1690809" cy="1690809"/>
          </a:xfrm>
          <a:prstGeom prst="rect">
            <a:avLst/>
          </a:prstGeom>
        </p:spPr>
      </p:pic>
    </p:spTree>
    <p:extLst>
      <p:ext uri="{BB962C8B-B14F-4D97-AF65-F5344CB8AC3E}">
        <p14:creationId xmlns:p14="http://schemas.microsoft.com/office/powerpoint/2010/main" val="198955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33B777-A8DE-D74F-961B-F86907189BA2}"/>
              </a:ext>
            </a:extLst>
          </p:cNvPr>
          <p:cNvSpPr/>
          <p:nvPr/>
        </p:nvSpPr>
        <p:spPr>
          <a:xfrm>
            <a:off x="2205318" y="288703"/>
            <a:ext cx="4572000" cy="2031325"/>
          </a:xfrm>
          <a:prstGeom prst="rect">
            <a:avLst/>
          </a:prstGeom>
        </p:spPr>
        <p:txBody>
          <a:bodyPr>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En occidente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objeto / en perspectivismo </a:t>
            </a:r>
            <a:r>
              <a:rPr lang="es-ES" b="1" dirty="0" err="1">
                <a:latin typeface="Calibri" panose="020F0502020204030204" pitchFamily="34" charset="0"/>
                <a:ea typeface="Calibri" panose="020F0502020204030204" pitchFamily="34" charset="0"/>
                <a:cs typeface="Times New Roman" panose="02020603050405020304" pitchFamily="18" charset="0"/>
              </a:rPr>
              <a:t>pto</a:t>
            </a:r>
            <a:r>
              <a:rPr lang="es-ES" b="1" dirty="0">
                <a:latin typeface="Calibri" panose="020F0502020204030204" pitchFamily="34" charset="0"/>
                <a:ea typeface="Calibri" panose="020F0502020204030204" pitchFamily="34" charset="0"/>
                <a:cs typeface="Times New Roman" panose="02020603050405020304" pitchFamily="18" charset="0"/>
              </a:rPr>
              <a:t>. de vista crea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Humanidad = forma general del sujeto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Diferencia cuerpos = haces diferenciales de afectos =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diferentes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persona, interior, ropa, hombre&#10;&#10;Descripción generada automáticamente">
            <a:extLst>
              <a:ext uri="{FF2B5EF4-FFF2-40B4-BE49-F238E27FC236}">
                <a16:creationId xmlns:a16="http://schemas.microsoft.com/office/drawing/2014/main" id="{B939E5CE-A449-074B-993E-E96C4036B744}"/>
              </a:ext>
            </a:extLst>
          </p:cNvPr>
          <p:cNvPicPr>
            <a:picLocks noChangeAspect="1"/>
          </p:cNvPicPr>
          <p:nvPr/>
        </p:nvPicPr>
        <p:blipFill>
          <a:blip r:embed="rId2"/>
          <a:stretch>
            <a:fillRect/>
          </a:stretch>
        </p:blipFill>
        <p:spPr>
          <a:xfrm>
            <a:off x="3645913" y="2583595"/>
            <a:ext cx="1690809" cy="1690809"/>
          </a:xfrm>
          <a:prstGeom prst="rect">
            <a:avLst/>
          </a:prstGeom>
        </p:spPr>
      </p:pic>
      <p:pic>
        <p:nvPicPr>
          <p:cNvPr id="10" name="Imagen 9" descr="Imagen que contiene animal, mamífero, exterior, roca&#10;&#10;Descripción generada automáticamente">
            <a:extLst>
              <a:ext uri="{FF2B5EF4-FFF2-40B4-BE49-F238E27FC236}">
                <a16:creationId xmlns:a16="http://schemas.microsoft.com/office/drawing/2014/main" id="{1CAC3A4C-3F57-8F4F-B4FD-214718A9A62B}"/>
              </a:ext>
            </a:extLst>
          </p:cNvPr>
          <p:cNvPicPr>
            <a:picLocks noChangeAspect="1"/>
          </p:cNvPicPr>
          <p:nvPr/>
        </p:nvPicPr>
        <p:blipFill>
          <a:blip r:embed="rId3"/>
          <a:stretch>
            <a:fillRect/>
          </a:stretch>
        </p:blipFill>
        <p:spPr>
          <a:xfrm>
            <a:off x="524435" y="4568451"/>
            <a:ext cx="2895600" cy="1828800"/>
          </a:xfrm>
          <a:prstGeom prst="rect">
            <a:avLst/>
          </a:prstGeom>
        </p:spPr>
      </p:pic>
      <p:pic>
        <p:nvPicPr>
          <p:cNvPr id="12" name="Imagen 11" descr="Imagen que contiene animal, parado, viendo, pasto&#10;&#10;Descripción generada automáticamente">
            <a:extLst>
              <a:ext uri="{FF2B5EF4-FFF2-40B4-BE49-F238E27FC236}">
                <a16:creationId xmlns:a16="http://schemas.microsoft.com/office/drawing/2014/main" id="{FF45E20A-A34D-2A40-8EE9-F3D820DD4154}"/>
              </a:ext>
            </a:extLst>
          </p:cNvPr>
          <p:cNvPicPr>
            <a:picLocks noChangeAspect="1"/>
          </p:cNvPicPr>
          <p:nvPr/>
        </p:nvPicPr>
        <p:blipFill>
          <a:blip r:embed="rId4"/>
          <a:stretch>
            <a:fillRect/>
          </a:stretch>
        </p:blipFill>
        <p:spPr>
          <a:xfrm>
            <a:off x="5432612" y="4537973"/>
            <a:ext cx="3272118" cy="2172891"/>
          </a:xfrm>
          <a:prstGeom prst="rect">
            <a:avLst/>
          </a:prstGeom>
        </p:spPr>
      </p:pic>
      <p:sp>
        <p:nvSpPr>
          <p:cNvPr id="3" name="CuadroTexto 2">
            <a:extLst>
              <a:ext uri="{FF2B5EF4-FFF2-40B4-BE49-F238E27FC236}">
                <a16:creationId xmlns:a16="http://schemas.microsoft.com/office/drawing/2014/main" id="{18A1BBB5-3B52-7C48-8454-E5D4AD3F9781}"/>
              </a:ext>
            </a:extLst>
          </p:cNvPr>
          <p:cNvSpPr txBox="1"/>
          <p:nvPr/>
        </p:nvSpPr>
        <p:spPr>
          <a:xfrm>
            <a:off x="5336722" y="3074907"/>
            <a:ext cx="771365" cy="369332"/>
          </a:xfrm>
          <a:prstGeom prst="rect">
            <a:avLst/>
          </a:prstGeom>
          <a:noFill/>
        </p:spPr>
        <p:txBody>
          <a:bodyPr wrap="none" rtlCol="0">
            <a:spAutoFit/>
          </a:bodyPr>
          <a:lstStyle/>
          <a:p>
            <a:r>
              <a:rPr lang="es-CL" dirty="0"/>
              <a:t>jaguar</a:t>
            </a:r>
          </a:p>
        </p:txBody>
      </p:sp>
      <p:sp>
        <p:nvSpPr>
          <p:cNvPr id="5" name="CuadroTexto 4">
            <a:extLst>
              <a:ext uri="{FF2B5EF4-FFF2-40B4-BE49-F238E27FC236}">
                <a16:creationId xmlns:a16="http://schemas.microsoft.com/office/drawing/2014/main" id="{A6471ECE-A4AE-754B-9DC4-9A4162A588EB}"/>
              </a:ext>
            </a:extLst>
          </p:cNvPr>
          <p:cNvSpPr txBox="1"/>
          <p:nvPr/>
        </p:nvSpPr>
        <p:spPr>
          <a:xfrm>
            <a:off x="7453414" y="4537973"/>
            <a:ext cx="966931" cy="369332"/>
          </a:xfrm>
          <a:prstGeom prst="rect">
            <a:avLst/>
          </a:prstGeom>
          <a:noFill/>
        </p:spPr>
        <p:txBody>
          <a:bodyPr wrap="none" rtlCol="0">
            <a:spAutoFit/>
          </a:bodyPr>
          <a:lstStyle/>
          <a:p>
            <a:r>
              <a:rPr lang="es-CL" dirty="0"/>
              <a:t>humano</a:t>
            </a:r>
          </a:p>
        </p:txBody>
      </p:sp>
      <p:sp>
        <p:nvSpPr>
          <p:cNvPr id="6" name="CuadroTexto 5">
            <a:extLst>
              <a:ext uri="{FF2B5EF4-FFF2-40B4-BE49-F238E27FC236}">
                <a16:creationId xmlns:a16="http://schemas.microsoft.com/office/drawing/2014/main" id="{A55B7835-EF3C-E64C-9E4E-B7F4C396B4EB}"/>
              </a:ext>
            </a:extLst>
          </p:cNvPr>
          <p:cNvSpPr txBox="1"/>
          <p:nvPr/>
        </p:nvSpPr>
        <p:spPr>
          <a:xfrm>
            <a:off x="3420035" y="5195880"/>
            <a:ext cx="896399" cy="369332"/>
          </a:xfrm>
          <a:prstGeom prst="rect">
            <a:avLst/>
          </a:prstGeom>
          <a:noFill/>
        </p:spPr>
        <p:txBody>
          <a:bodyPr wrap="none" rtlCol="0">
            <a:spAutoFit/>
          </a:bodyPr>
          <a:lstStyle/>
          <a:p>
            <a:r>
              <a:rPr lang="es-CL" dirty="0"/>
              <a:t>espíritu</a:t>
            </a:r>
          </a:p>
        </p:txBody>
      </p:sp>
      <p:pic>
        <p:nvPicPr>
          <p:cNvPr id="9" name="Imagen 8" descr="Imagen que contiene persona, interior, ropa, hombre&#10;&#10;Descripción generada automáticamente">
            <a:extLst>
              <a:ext uri="{FF2B5EF4-FFF2-40B4-BE49-F238E27FC236}">
                <a16:creationId xmlns:a16="http://schemas.microsoft.com/office/drawing/2014/main" id="{9A7ADAA5-9CFE-2E45-AEDC-3994E6C1F16F}"/>
              </a:ext>
            </a:extLst>
          </p:cNvPr>
          <p:cNvPicPr>
            <a:picLocks noChangeAspect="1"/>
          </p:cNvPicPr>
          <p:nvPr/>
        </p:nvPicPr>
        <p:blipFill>
          <a:blip r:embed="rId2"/>
          <a:stretch>
            <a:fillRect/>
          </a:stretch>
        </p:blipFill>
        <p:spPr>
          <a:xfrm>
            <a:off x="3645913" y="2511877"/>
            <a:ext cx="1690809" cy="1690809"/>
          </a:xfrm>
          <a:prstGeom prst="rect">
            <a:avLst/>
          </a:prstGeom>
        </p:spPr>
      </p:pic>
    </p:spTree>
    <p:extLst>
      <p:ext uri="{BB962C8B-B14F-4D97-AF65-F5344CB8AC3E}">
        <p14:creationId xmlns:p14="http://schemas.microsoft.com/office/powerpoint/2010/main" val="59537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13 a la(s) 12.0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677"/>
            <a:ext cx="7970193" cy="6021017"/>
          </a:xfrm>
          <a:prstGeom prst="rect">
            <a:avLst/>
          </a:prstGeom>
        </p:spPr>
      </p:pic>
      <p:sp>
        <p:nvSpPr>
          <p:cNvPr id="3" name="CuadroTexto 2"/>
          <p:cNvSpPr txBox="1"/>
          <p:nvPr/>
        </p:nvSpPr>
        <p:spPr>
          <a:xfrm>
            <a:off x="2211030" y="6550223"/>
            <a:ext cx="6932970" cy="307777"/>
          </a:xfrm>
          <a:prstGeom prst="rect">
            <a:avLst/>
          </a:prstGeom>
          <a:noFill/>
        </p:spPr>
        <p:txBody>
          <a:bodyPr wrap="none" rtlCol="0">
            <a:spAutoFit/>
          </a:bodyPr>
          <a:lstStyle/>
          <a:p>
            <a:r>
              <a:rPr lang="es-ES" sz="1400" dirty="0"/>
              <a:t>Fuente: http://</a:t>
            </a:r>
            <a:r>
              <a:rPr lang="es-ES" sz="1400" dirty="0" err="1"/>
              <a:t>kali.azc.uam.mx</a:t>
            </a:r>
            <a:r>
              <a:rPr lang="es-ES" sz="1400" dirty="0"/>
              <a:t>/</a:t>
            </a:r>
            <a:r>
              <a:rPr lang="es-ES" sz="1400" dirty="0" err="1"/>
              <a:t>clc</a:t>
            </a:r>
            <a:r>
              <a:rPr lang="es-ES" sz="1400" dirty="0"/>
              <a:t>/03_docencia/licenciatura/</a:t>
            </a:r>
            <a:r>
              <a:rPr lang="es-ES" sz="1400" dirty="0" err="1"/>
              <a:t>log_simb</a:t>
            </a:r>
            <a:r>
              <a:rPr lang="es-ES" sz="1400" dirty="0"/>
              <a:t>/</a:t>
            </a:r>
            <a:r>
              <a:rPr lang="es-ES" sz="1400" dirty="0" err="1"/>
              <a:t>Ra_LoSim_D_I_A.pdf</a:t>
            </a:r>
            <a:endParaRPr lang="es-ES" sz="1400" dirty="0"/>
          </a:p>
        </p:txBody>
      </p:sp>
      <p:sp>
        <p:nvSpPr>
          <p:cNvPr id="4" name="Rectángulo 3"/>
          <p:cNvSpPr/>
          <p:nvPr/>
        </p:nvSpPr>
        <p:spPr>
          <a:xfrm>
            <a:off x="328766" y="-28838"/>
            <a:ext cx="8560422" cy="646331"/>
          </a:xfrm>
          <a:prstGeom prst="rect">
            <a:avLst/>
          </a:prstGeom>
        </p:spPr>
        <p:txBody>
          <a:bodyPr wrap="square">
            <a:spAutoFit/>
          </a:bodyPr>
          <a:lstStyle/>
          <a:p>
            <a:pPr algn="ctr"/>
            <a:r>
              <a:rPr lang="es-ES_tradnl" dirty="0">
                <a:solidFill>
                  <a:schemeClr val="accent6">
                    <a:lumMod val="20000"/>
                    <a:lumOff val="80000"/>
                  </a:schemeClr>
                </a:solidFill>
              </a:rPr>
              <a:t>El Concepto de  abducción en Ch. Pierce:</a:t>
            </a:r>
          </a:p>
          <a:p>
            <a:r>
              <a:rPr lang="es-ES_tradnl" dirty="0"/>
              <a:t> </a:t>
            </a:r>
          </a:p>
        </p:txBody>
      </p:sp>
    </p:spTree>
    <p:extLst>
      <p:ext uri="{BB962C8B-B14F-4D97-AF65-F5344CB8AC3E}">
        <p14:creationId xmlns:p14="http://schemas.microsoft.com/office/powerpoint/2010/main" val="1106168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E047F6-A839-0A4D-A65F-2253498EBD37}"/>
              </a:ext>
            </a:extLst>
          </p:cNvPr>
          <p:cNvSpPr/>
          <p:nvPr/>
        </p:nvSpPr>
        <p:spPr>
          <a:xfrm>
            <a:off x="304799" y="289679"/>
            <a:ext cx="8543365" cy="2031325"/>
          </a:xfrm>
          <a:prstGeom prst="rect">
            <a:avLst/>
          </a:prstGeom>
        </p:spPr>
        <p:txBody>
          <a:bodyPr wrap="square">
            <a:spAutoFit/>
          </a:bodyPr>
          <a:lstStyle/>
          <a:p>
            <a:pPr algn="ctr"/>
            <a:r>
              <a:rPr lang="es-ES" dirty="0">
                <a:latin typeface="Calibri" panose="020F0502020204030204" pitchFamily="34" charset="0"/>
                <a:ea typeface="Calibri" panose="020F0502020204030204" pitchFamily="34" charset="0"/>
                <a:cs typeface="Times New Roman" panose="02020603050405020304" pitchFamily="18" charset="0"/>
              </a:rPr>
              <a:t>Etnocentrismo europeo: niega que otros cuerpos tengan alma</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v/s</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etnocentrismo amerindio: duda que otras almas tengan mismo cuerpo</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occidente : continuidad física	/discontinuidad metafísica</a:t>
            </a:r>
            <a:endParaRPr lang="es-CL" dirty="0">
              <a:latin typeface="Calibri" panose="020F0502020204030204" pitchFamily="34" charset="0"/>
              <a:ea typeface="Calibri" panose="020F0502020204030204" pitchFamily="34" charset="0"/>
              <a:cs typeface="Times New Roman" panose="02020603050405020304" pitchFamily="18" charset="0"/>
            </a:endParaRPr>
          </a:p>
          <a:p>
            <a:pPr algn="ctr"/>
            <a:r>
              <a:rPr lang="es-ES" dirty="0">
                <a:latin typeface="Calibri" panose="020F0502020204030204" pitchFamily="34" charset="0"/>
                <a:ea typeface="Calibri" panose="020F0502020204030204" pitchFamily="34" charset="0"/>
                <a:cs typeface="Times New Roman" panose="02020603050405020304" pitchFamily="18" charset="0"/>
              </a:rPr>
              <a:t>amerindio: continuidad metafísica	/  discontinuidad física </a:t>
            </a:r>
            <a:r>
              <a:rPr lang="es-ES" sz="1050" dirty="0">
                <a:latin typeface="Calibri" panose="020F0502020204030204" pitchFamily="34" charset="0"/>
                <a:ea typeface="Calibri" panose="020F0502020204030204" pitchFamily="34" charset="0"/>
                <a:cs typeface="Times New Roman" panose="02020603050405020304" pitchFamily="18" charset="0"/>
              </a:rPr>
              <a:t>(cuerpo no es sustancia es afección activa)</a:t>
            </a:r>
            <a:r>
              <a:rPr lang="es-CL" sz="105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animismo			perspectivismo</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681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A8BF65-5194-734B-822A-EFCBEE170F45}"/>
              </a:ext>
            </a:extLst>
          </p:cNvPr>
          <p:cNvSpPr/>
          <p:nvPr/>
        </p:nvSpPr>
        <p:spPr>
          <a:xfrm>
            <a:off x="349624" y="508000"/>
            <a:ext cx="8794376" cy="3416320"/>
          </a:xfrm>
          <a:prstGeom prst="rect">
            <a:avLst/>
          </a:prstGeom>
        </p:spPr>
        <p:txBody>
          <a:bodyPr wrap="square">
            <a:spAutoFit/>
          </a:bodyPr>
          <a:lstStyle/>
          <a:p>
            <a:pPr algn="ctr"/>
            <a:r>
              <a:rPr lang="es-ES" b="1" dirty="0">
                <a:latin typeface="Calibri" panose="020F0502020204030204" pitchFamily="34" charset="0"/>
                <a:ea typeface="Calibri" panose="020F0502020204030204" pitchFamily="34" charset="0"/>
                <a:cs typeface="Times New Roman" panose="02020603050405020304" pitchFamily="18" charset="0"/>
              </a:rPr>
              <a:t>Tema disfraz</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Hombre = animal desnudo = sujeto = espíritu= cultura=</a:t>
            </a:r>
            <a:r>
              <a:rPr lang="es-ES" dirty="0" err="1">
                <a:latin typeface="Calibri" panose="020F0502020204030204" pitchFamily="34" charset="0"/>
                <a:ea typeface="Calibri" panose="020F0502020204030204" pitchFamily="34" charset="0"/>
                <a:cs typeface="Times New Roman" panose="02020603050405020304" pitchFamily="18" charset="0"/>
              </a:rPr>
              <a:t>sobrenaturaleza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Animal = hombre vestido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Disfraz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disimular esencia humana con apariencia animal</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activar poderes de otro cuerpo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Foto en blanco y negro de un grupo de personas posando para una foto&#10;&#10;Descripción generada automáticamente">
            <a:extLst>
              <a:ext uri="{FF2B5EF4-FFF2-40B4-BE49-F238E27FC236}">
                <a16:creationId xmlns:a16="http://schemas.microsoft.com/office/drawing/2014/main" id="{53473412-E8CD-BF4F-B329-1CD30A647FDF}"/>
              </a:ext>
            </a:extLst>
          </p:cNvPr>
          <p:cNvPicPr>
            <a:picLocks noChangeAspect="1"/>
          </p:cNvPicPr>
          <p:nvPr/>
        </p:nvPicPr>
        <p:blipFill>
          <a:blip r:embed="rId2"/>
          <a:stretch>
            <a:fillRect/>
          </a:stretch>
        </p:blipFill>
        <p:spPr>
          <a:xfrm>
            <a:off x="632011" y="3225800"/>
            <a:ext cx="5593690" cy="3162300"/>
          </a:xfrm>
          <a:prstGeom prst="rect">
            <a:avLst/>
          </a:prstGeom>
        </p:spPr>
      </p:pic>
    </p:spTree>
    <p:extLst>
      <p:ext uri="{BB962C8B-B14F-4D97-AF65-F5344CB8AC3E}">
        <p14:creationId xmlns:p14="http://schemas.microsoft.com/office/powerpoint/2010/main" val="2633773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C43884-6B62-6040-B5B3-1BB1C8EF85F7}"/>
              </a:ext>
            </a:extLst>
          </p:cNvPr>
          <p:cNvSpPr/>
          <p:nvPr/>
        </p:nvSpPr>
        <p:spPr>
          <a:xfrm>
            <a:off x="2402541" y="624425"/>
            <a:ext cx="4572000" cy="1200329"/>
          </a:xfrm>
          <a:prstGeom prst="rect">
            <a:avLst/>
          </a:prstGeom>
        </p:spPr>
        <p:txBody>
          <a:bodyPr>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Cuerpo = 	construido	/	dado</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449580" indent="449580"/>
            <a:r>
              <a:rPr lang="es-ES" dirty="0">
                <a:latin typeface="Calibri" panose="020F0502020204030204" pitchFamily="34" charset="0"/>
                <a:ea typeface="Calibri" panose="020F0502020204030204" pitchFamily="34" charset="0"/>
                <a:cs typeface="Times New Roman" panose="02020603050405020304" pitchFamily="18" charset="0"/>
              </a:rPr>
              <a:t>Alianza			Filiación</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Disfraz = registro = historicidad</a:t>
            </a:r>
            <a:endParaRPr lang="es-CL" dirty="0"/>
          </a:p>
        </p:txBody>
      </p:sp>
      <p:pic>
        <p:nvPicPr>
          <p:cNvPr id="3" name="Picture 4">
            <a:extLst>
              <a:ext uri="{FF2B5EF4-FFF2-40B4-BE49-F238E27FC236}">
                <a16:creationId xmlns:a16="http://schemas.microsoft.com/office/drawing/2014/main" id="{B8BB2BEE-C784-A846-ADDB-6B0731FCB10F}"/>
              </a:ext>
            </a:extLst>
          </p:cNvPr>
          <p:cNvPicPr/>
          <p:nvPr/>
        </p:nvPicPr>
        <p:blipFill rotWithShape="1">
          <a:blip r:embed="rId2"/>
          <a:srcRect l="10036" t="15035" r="9318" b="14971"/>
          <a:stretch/>
        </p:blipFill>
        <p:spPr>
          <a:xfrm>
            <a:off x="2997200" y="2101752"/>
            <a:ext cx="5956300" cy="4413347"/>
          </a:xfrm>
          <a:prstGeom prst="rect">
            <a:avLst/>
          </a:prstGeom>
        </p:spPr>
      </p:pic>
      <p:pic>
        <p:nvPicPr>
          <p:cNvPr id="6" name="Picture 4">
            <a:extLst>
              <a:ext uri="{FF2B5EF4-FFF2-40B4-BE49-F238E27FC236}">
                <a16:creationId xmlns:a16="http://schemas.microsoft.com/office/drawing/2014/main" id="{AAE59967-CFDA-1546-B29F-E10A7900B3D2}"/>
              </a:ext>
            </a:extLst>
          </p:cNvPr>
          <p:cNvPicPr/>
          <p:nvPr/>
        </p:nvPicPr>
        <p:blipFill>
          <a:blip r:embed="rId3"/>
          <a:stretch>
            <a:fillRect/>
          </a:stretch>
        </p:blipFill>
        <p:spPr>
          <a:xfrm>
            <a:off x="744070" y="2101753"/>
            <a:ext cx="1936729" cy="4571640"/>
          </a:xfrm>
          <a:prstGeom prst="rect">
            <a:avLst/>
          </a:prstGeom>
        </p:spPr>
      </p:pic>
    </p:spTree>
    <p:extLst>
      <p:ext uri="{BB962C8B-B14F-4D97-AF65-F5344CB8AC3E}">
        <p14:creationId xmlns:p14="http://schemas.microsoft.com/office/powerpoint/2010/main" val="414032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8E9AAD-AB95-DC46-8E59-6CA98D414F1A}"/>
              </a:ext>
            </a:extLst>
          </p:cNvPr>
          <p:cNvSpPr/>
          <p:nvPr/>
        </p:nvSpPr>
        <p:spPr>
          <a:xfrm>
            <a:off x="0" y="2286113"/>
            <a:ext cx="8794376" cy="4197175"/>
          </a:xfrm>
          <a:prstGeom prst="rect">
            <a:avLst/>
          </a:prstGeom>
        </p:spPr>
        <p:txBody>
          <a:bodyPr wrap="square">
            <a:spAutoFit/>
          </a:bodyPr>
          <a:lstStyle/>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“De tal modo los antepasados paganos se reencarnan como bebés cristianos, proceso que se percibe como análogo a la conversión religiosa del sociedad andina en el siglo XVI”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p. 128). De esta forma la configuración mítica del paso de un mundo oscuro y húmedo a uno soleado y seco, paso que habría significado la extinción o más bien la relegación de esa humanidad arcaica al espacio subterráneo y escalofriante de las chullpas, se articula analógicamente con el proceso histórico y político de la conversión al cristianismo. </a:t>
            </a:r>
          </a:p>
          <a:p>
            <a:pPr>
              <a:lnSpc>
                <a:spcPct val="150000"/>
              </a:lnSpc>
            </a:pPr>
            <a:endParaRPr lang="es-ES" dirty="0">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La constitución de la persona a partir de su condición de “feto agresivo” mediante ritos como el bautismo, hace que “cada persona india sigue construyéndose, individualmente, como un cristiano nuevo”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2002, p. 128).</a:t>
            </a:r>
            <a:endParaRPr lang="es-CL"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descr="Una explicación - Canal-M - Montevideo Portal">
            <a:extLst>
              <a:ext uri="{FF2B5EF4-FFF2-40B4-BE49-F238E27FC236}">
                <a16:creationId xmlns:a16="http://schemas.microsoft.com/office/drawing/2014/main" id="{F07DFBDD-464B-6649-9A0A-82B4661E88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6" b="15293"/>
          <a:stretch/>
        </p:blipFill>
        <p:spPr bwMode="auto">
          <a:xfrm>
            <a:off x="1755963" y="161366"/>
            <a:ext cx="4498960" cy="19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70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A4367E3-CF3E-384D-B18D-AFE2A01AA66F}"/>
              </a:ext>
            </a:extLst>
          </p:cNvPr>
          <p:cNvSpPr/>
          <p:nvPr/>
        </p:nvSpPr>
        <p:spPr>
          <a:xfrm>
            <a:off x="1317812" y="1122663"/>
            <a:ext cx="6508376" cy="4612673"/>
          </a:xfrm>
          <a:prstGeom prst="rect">
            <a:avLst/>
          </a:prstGeom>
        </p:spPr>
        <p:txBody>
          <a:bodyPr wrap="square">
            <a:spAutoFit/>
          </a:bodyPr>
          <a:lstStyle/>
          <a:p>
            <a:pPr>
              <a:lnSpc>
                <a:spcPct val="150000"/>
              </a:lnSpc>
            </a:pPr>
            <a:r>
              <a:rPr lang="es-ES" dirty="0">
                <a:latin typeface="Times New Roman" panose="02020603050405020304" pitchFamily="18" charset="0"/>
                <a:ea typeface="MS Mincho" panose="02020609040205080304" pitchFamily="49" charset="-128"/>
                <a:cs typeface="Times New Roman" panose="02020603050405020304" pitchFamily="18" charset="0"/>
              </a:rPr>
              <a:t>Para los indígenas, la conversión de un estado anterior de gentilidad fue un requisito para mantener sus derechos a la tierra bajo el gobierno español. Por lo tanto, el problema para los nativos andinos fue cómo compatibilizar la autoctonía, que necesariamente implicaba la descendencia sustantiva desde los paganos, con su renacimiento como conversos andino cristianos. Parte de la solución parece haber consistido en repetir el proceso de conversión con cada nuevo nacimiento. De este modo, podían afirmar una continuidad esencial con los paganos muertos, al mismo tiempo que reafirmaban su transformación histórica en nuevos cristianos (</a:t>
            </a:r>
            <a:r>
              <a:rPr lang="es-ES" dirty="0" err="1">
                <a:latin typeface="Times New Roman" panose="02020603050405020304" pitchFamily="18" charset="0"/>
                <a:ea typeface="MS Mincho" panose="02020609040205080304" pitchFamily="49" charset="-128"/>
                <a:cs typeface="Times New Roman" panose="02020603050405020304" pitchFamily="18" charset="0"/>
              </a:rPr>
              <a:t>Platt</a:t>
            </a:r>
            <a:r>
              <a:rPr lang="es-ES" dirty="0">
                <a:latin typeface="Times New Roman" panose="02020603050405020304" pitchFamily="18" charset="0"/>
                <a:ea typeface="MS Mincho" panose="02020609040205080304" pitchFamily="49" charset="-128"/>
                <a:cs typeface="Times New Roman" panose="02020603050405020304" pitchFamily="18" charset="0"/>
              </a:rPr>
              <a:t>, 2002, p. 129).</a:t>
            </a:r>
            <a:endParaRPr lang="es-CL"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85699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834" y="3429000"/>
            <a:ext cx="4160263" cy="2795697"/>
          </a:xfrm>
          <a:prstGeom prst="rect">
            <a:avLst/>
          </a:prstGeom>
        </p:spPr>
      </p:pic>
      <p:sp>
        <p:nvSpPr>
          <p:cNvPr id="3" name="CuadroTexto 2"/>
          <p:cNvSpPr txBox="1"/>
          <p:nvPr/>
        </p:nvSpPr>
        <p:spPr>
          <a:xfrm>
            <a:off x="3193571" y="6383511"/>
            <a:ext cx="7877238" cy="307777"/>
          </a:xfrm>
          <a:prstGeom prst="rect">
            <a:avLst/>
          </a:prstGeom>
          <a:noFill/>
        </p:spPr>
        <p:txBody>
          <a:bodyPr wrap="square" rtlCol="0">
            <a:spAutoFit/>
          </a:bodyPr>
          <a:lstStyle/>
          <a:p>
            <a:r>
              <a:rPr lang="es-ES" sz="1400" dirty="0" err="1"/>
              <a:t>Alcades</a:t>
            </a:r>
            <a:r>
              <a:rPr lang="es-ES" sz="1400" dirty="0"/>
              <a:t> de </a:t>
            </a:r>
            <a:r>
              <a:rPr lang="es-ES" sz="1400" dirty="0" err="1"/>
              <a:t>Cancuc</a:t>
            </a:r>
            <a:r>
              <a:rPr lang="es-ES" sz="1400" dirty="0"/>
              <a:t> en un receso de una ceremonia en la iglesia (1990).</a:t>
            </a:r>
          </a:p>
        </p:txBody>
      </p:sp>
      <p:sp>
        <p:nvSpPr>
          <p:cNvPr id="4" name="Rectángulo 3">
            <a:extLst>
              <a:ext uri="{FF2B5EF4-FFF2-40B4-BE49-F238E27FC236}">
                <a16:creationId xmlns:a16="http://schemas.microsoft.com/office/drawing/2014/main" id="{74FD6C4F-EF01-4042-907C-4518A4491E19}"/>
              </a:ext>
            </a:extLst>
          </p:cNvPr>
          <p:cNvSpPr/>
          <p:nvPr/>
        </p:nvSpPr>
        <p:spPr>
          <a:xfrm>
            <a:off x="242047" y="94200"/>
            <a:ext cx="8301318" cy="3139321"/>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T. </a:t>
            </a:r>
            <a:r>
              <a:rPr lang="es-ES" dirty="0" err="1">
                <a:latin typeface="Calibri" panose="020F0502020204030204" pitchFamily="34" charset="0"/>
                <a:ea typeface="Calibri" panose="020F0502020204030204" pitchFamily="34" charset="0"/>
                <a:cs typeface="Times New Roman" panose="02020603050405020304" pitchFamily="18" charset="0"/>
              </a:rPr>
              <a:t>Platt</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Identidad </a:t>
            </a:r>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desnudez anterior a disfraz o naturaleza </a:t>
            </a:r>
            <a:r>
              <a:rPr lang="es-ES" dirty="0" err="1">
                <a:latin typeface="Calibri" panose="020F0502020204030204" pitchFamily="34" charset="0"/>
                <a:ea typeface="Calibri" panose="020F0502020204030204" pitchFamily="34" charset="0"/>
                <a:cs typeface="Times New Roman" panose="02020603050405020304" pitchFamily="18" charset="0"/>
              </a:rPr>
              <a:t>prehispana</a:t>
            </a:r>
            <a:r>
              <a:rPr lang="es-ES" dirty="0">
                <a:latin typeface="Calibri" panose="020F0502020204030204" pitchFamily="34" charset="0"/>
                <a:ea typeface="Calibri" panose="020F0502020204030204" pitchFamily="34" charset="0"/>
                <a:cs typeface="Times New Roman" panose="02020603050405020304" pitchFamily="18" charset="0"/>
              </a:rPr>
              <a:t> anterior a conversión</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Identidad  = construida = cuerpo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 </a:t>
            </a:r>
            <a:r>
              <a:rPr lang="es-ES" dirty="0" err="1">
                <a:latin typeface="Calibri" panose="020F0502020204030204" pitchFamily="34" charset="0"/>
                <a:ea typeface="Calibri" panose="020F0502020204030204" pitchFamily="34" charset="0"/>
                <a:cs typeface="Times New Roman" panose="02020603050405020304" pitchFamily="18" charset="0"/>
              </a:rPr>
              <a:t>Pitarch</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Interior = lugar Otro occidental = tradición = rito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Exterior = lugar </a:t>
            </a:r>
            <a:r>
              <a:rPr lang="es-ES" i="1" dirty="0" err="1">
                <a:latin typeface="Calibri" panose="020F0502020204030204" pitchFamily="34" charset="0"/>
                <a:ea typeface="Calibri" panose="020F0502020204030204" pitchFamily="34" charset="0"/>
                <a:cs typeface="Times New Roman" panose="02020603050405020304" pitchFamily="18" charset="0"/>
              </a:rPr>
              <a:t>habitus</a:t>
            </a:r>
            <a:r>
              <a:rPr lang="es-ES" dirty="0">
                <a:latin typeface="Calibri" panose="020F0502020204030204" pitchFamily="34" charset="0"/>
                <a:ea typeface="Calibri" panose="020F0502020204030204" pitchFamily="34" charset="0"/>
                <a:cs typeface="Times New Roman" panose="02020603050405020304" pitchFamily="18" charset="0"/>
              </a:rPr>
              <a:t> indígena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77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429" y="825578"/>
            <a:ext cx="8328164" cy="6032422"/>
          </a:xfrm>
          <a:prstGeom prst="rect">
            <a:avLst/>
          </a:prstGeom>
        </p:spPr>
        <p:txBody>
          <a:bodyPr wrap="square">
            <a:spAutoFit/>
          </a:bodyPr>
          <a:lstStyle/>
          <a:p>
            <a:r>
              <a:rPr lang="es-ES_tradnl" dirty="0"/>
              <a:t>Una vez concluida la primera canción ritual, se envió a calentar el </a:t>
            </a:r>
            <a:r>
              <a:rPr lang="es-ES_tradnl" dirty="0" err="1"/>
              <a:t>kultrún</a:t>
            </a:r>
            <a:r>
              <a:rPr lang="es-ES_tradnl" dirty="0"/>
              <a:t> a  una cocina de gas. La persona encargada de dicha tarea carecía de experiencia y quemó la membrana del </a:t>
            </a:r>
            <a:r>
              <a:rPr lang="es-ES_tradnl" dirty="0" err="1"/>
              <a:t>kultrún</a:t>
            </a:r>
            <a:r>
              <a:rPr lang="es-ES_tradnl" dirty="0"/>
              <a:t>, causándole una perforación irreparable. En el transcurso de ese lapso de tiempo la machi había desarrollado un estado de </a:t>
            </a:r>
            <a:r>
              <a:rPr lang="es-ES_tradnl" dirty="0" err="1"/>
              <a:t>semi</a:t>
            </a:r>
            <a:r>
              <a:rPr lang="es-ES_tradnl" dirty="0"/>
              <a:t>-trance. </a:t>
            </a:r>
            <a:r>
              <a:rPr lang="es-ES_tradnl" dirty="0">
                <a:solidFill>
                  <a:srgbClr val="FFFF00"/>
                </a:solidFill>
              </a:rPr>
              <a:t>Al entregarle el </a:t>
            </a:r>
            <a:r>
              <a:rPr lang="es-ES_tradnl" dirty="0" err="1">
                <a:solidFill>
                  <a:srgbClr val="FFFF00"/>
                </a:solidFill>
              </a:rPr>
              <a:t>kultrún</a:t>
            </a:r>
            <a:r>
              <a:rPr lang="es-ES_tradnl" dirty="0">
                <a:solidFill>
                  <a:srgbClr val="FFFF00"/>
                </a:solidFill>
              </a:rPr>
              <a:t> roto, ella lo rechazó con violencia al comprobar su deterioro. (…) a  partir de ese momento, la machi entró en un estado de angustia y depresión, en el cual se evidenció una pérdida de la capacidad normal de respiración y de la actividad motora, quedando postrada en una silla con el torso y la cabeza doblados hacia adelante. En un primer momento, se quejaba en forma lastimera y acompasada, mientras su cuerpo y manos tiritaban continuamente. Poco a  poco fue perdiendo su voz, manifestando incapacidad para articular palabra. Evidenciaba serias dificultades para respirar. Sufría intensamente y lo manifestaba en sus quejas cada vez más débiles.</a:t>
            </a:r>
            <a:r>
              <a:rPr lang="es-ES_tradnl" dirty="0"/>
              <a:t> Su hija trató de tranquilizarla por medio de recitaciones rituales, empleando, asimismo, un cuchillo aplicado en cruz sobre su cuerpo y fumigaciones con humo de tabaco</a:t>
            </a:r>
            <a:r>
              <a:rPr lang="es-ES_tradnl" dirty="0">
                <a:solidFill>
                  <a:srgbClr val="FFFF00"/>
                </a:solidFill>
              </a:rPr>
              <a:t>. No obstante, la machi empeoró, entrando en un estado </a:t>
            </a:r>
            <a:r>
              <a:rPr lang="es-ES_tradnl" dirty="0" err="1">
                <a:solidFill>
                  <a:srgbClr val="FFFF00"/>
                </a:solidFill>
              </a:rPr>
              <a:t>pseudo</a:t>
            </a:r>
            <a:r>
              <a:rPr lang="es-ES_tradnl" dirty="0">
                <a:solidFill>
                  <a:srgbClr val="FFFF00"/>
                </a:solidFill>
              </a:rPr>
              <a:t>-agónico y quedando casi sin respiración, aparentemente desvanecida. </a:t>
            </a:r>
            <a:r>
              <a:rPr lang="es-ES_tradnl" dirty="0"/>
              <a:t>Nuestros esfuerzos por hacerla volver en sí fueron infructuosos (…). </a:t>
            </a:r>
            <a:r>
              <a:rPr lang="es-ES_tradnl" dirty="0">
                <a:solidFill>
                  <a:srgbClr val="FFFF00"/>
                </a:solidFill>
              </a:rPr>
              <a:t>El cansancio, el dolor corporal intenso y la pérdida total de fuerzas invadían a la machi, mientras seguía quejándose en forma cada vez más débil, como si fuera su último aliento. </a:t>
            </a:r>
          </a:p>
          <a:p>
            <a:endParaRPr lang="es-ES_tradnl" sz="1200" dirty="0"/>
          </a:p>
          <a:p>
            <a:r>
              <a:rPr lang="es-ES_tradnl" sz="1600" dirty="0"/>
              <a:t>En </a:t>
            </a:r>
            <a:r>
              <a:rPr lang="es-ES_tradnl" sz="1600" dirty="0" err="1"/>
              <a:t>Grebe</a:t>
            </a:r>
            <a:r>
              <a:rPr lang="es-ES_tradnl" sz="1600" dirty="0"/>
              <a:t>, </a:t>
            </a:r>
            <a:r>
              <a:rPr lang="es-ES_tradnl" sz="1600" dirty="0" err="1"/>
              <a:t>Maria</a:t>
            </a:r>
            <a:r>
              <a:rPr lang="es-ES_tradnl" sz="1600" dirty="0"/>
              <a:t> Ester 1973, “El </a:t>
            </a:r>
            <a:r>
              <a:rPr lang="es-ES_tradnl" sz="1600" dirty="0" err="1"/>
              <a:t>kultrún</a:t>
            </a:r>
            <a:r>
              <a:rPr lang="es-ES_tradnl" sz="1600" dirty="0"/>
              <a:t> mapuche: un microcosmo simbólico”, en </a:t>
            </a:r>
            <a:r>
              <a:rPr lang="es-ES_tradnl" sz="1600" i="1" dirty="0"/>
              <a:t>Revista Musical Chilena</a:t>
            </a:r>
            <a:r>
              <a:rPr lang="es-ES_tradnl" sz="1600" dirty="0"/>
              <a:t>, XXVII, p. 39 </a:t>
            </a:r>
            <a:endParaRPr lang="es-ES" sz="1600" dirty="0"/>
          </a:p>
        </p:txBody>
      </p:sp>
      <p:sp>
        <p:nvSpPr>
          <p:cNvPr id="3" name="CuadroTexto 2"/>
          <p:cNvSpPr txBox="1"/>
          <p:nvPr/>
        </p:nvSpPr>
        <p:spPr>
          <a:xfrm>
            <a:off x="295325" y="236292"/>
            <a:ext cx="7722748" cy="369332"/>
          </a:xfrm>
          <a:prstGeom prst="rect">
            <a:avLst/>
          </a:prstGeom>
          <a:noFill/>
        </p:spPr>
        <p:txBody>
          <a:bodyPr wrap="square" rtlCol="0">
            <a:spAutoFit/>
          </a:bodyPr>
          <a:lstStyle/>
          <a:p>
            <a:r>
              <a:rPr lang="es-ES" dirty="0"/>
              <a:t>Persona distribuida (</a:t>
            </a:r>
            <a:r>
              <a:rPr lang="es-ES" dirty="0" err="1"/>
              <a:t>Gell</a:t>
            </a:r>
            <a:r>
              <a:rPr lang="es-ES" dirty="0"/>
              <a:t>). Pb. fotografía, nombre propio, honor…</a:t>
            </a:r>
          </a:p>
        </p:txBody>
      </p:sp>
    </p:spTree>
    <p:extLst>
      <p:ext uri="{BB962C8B-B14F-4D97-AF65-F5344CB8AC3E}">
        <p14:creationId xmlns:p14="http://schemas.microsoft.com/office/powerpoint/2010/main" val="135916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A66EA4-FBE4-F847-9401-1ABE292DEEED}"/>
              </a:ext>
            </a:extLst>
          </p:cNvPr>
          <p:cNvSpPr/>
          <p:nvPr/>
        </p:nvSpPr>
        <p:spPr>
          <a:xfrm>
            <a:off x="544982" y="478725"/>
            <a:ext cx="5346151" cy="3970318"/>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Cap. 7</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Para que piedra sea agente social solo hace falta que haya humanos en su entorno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Pb. Creencia idólatras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dificultad filosofía occidental para explicar agencia humana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diferenciar realizar acciones / hechos derivados de leyes causales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tema DECISIÓN (libre arbitrio, etc.)</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Acciones / hechos (:: hechos / hechos en </a:t>
            </a:r>
            <a:r>
              <a:rPr lang="es-ES" dirty="0" err="1">
                <a:latin typeface="Calibri" panose="020F0502020204030204" pitchFamily="34" charset="0"/>
                <a:ea typeface="Calibri" panose="020F0502020204030204" pitchFamily="34" charset="0"/>
                <a:cs typeface="Times New Roman" panose="02020603050405020304" pitchFamily="18" charset="0"/>
              </a:rPr>
              <a:t>Latour</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CL" dirty="0"/>
          </a:p>
        </p:txBody>
      </p:sp>
      <p:pic>
        <p:nvPicPr>
          <p:cNvPr id="3" name="Imagen 3">
            <a:extLst>
              <a:ext uri="{FF2B5EF4-FFF2-40B4-BE49-F238E27FC236}">
                <a16:creationId xmlns:a16="http://schemas.microsoft.com/office/drawing/2014/main" id="{6F9AC7E7-DCBD-CF4F-9D16-0050A2BC36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5549"/>
            <a:ext cx="1973263" cy="34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61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04943-43C5-F641-AC80-72E71A383F96}"/>
              </a:ext>
            </a:extLst>
          </p:cNvPr>
          <p:cNvSpPr/>
          <p:nvPr/>
        </p:nvSpPr>
        <p:spPr>
          <a:xfrm>
            <a:off x="196555" y="377711"/>
            <a:ext cx="6383150" cy="4616648"/>
          </a:xfrm>
          <a:prstGeom prst="rect">
            <a:avLst/>
          </a:prstGeom>
        </p:spPr>
        <p:txBody>
          <a:bodyPr wrap="square">
            <a:spAutoFit/>
          </a:bodyPr>
          <a:lstStyle/>
          <a:p>
            <a:r>
              <a:rPr lang="es-ES" sz="1400" dirty="0" err="1">
                <a:latin typeface="Calibri" panose="020F0502020204030204" pitchFamily="34" charset="0"/>
                <a:ea typeface="Calibri" panose="020F0502020204030204" pitchFamily="34" charset="0"/>
                <a:cs typeface="Times New Roman" panose="02020603050405020304" pitchFamily="18" charset="0"/>
              </a:rPr>
              <a:t>Gell</a:t>
            </a:r>
            <a:r>
              <a:rPr lang="es-ES" sz="1400" dirty="0">
                <a:latin typeface="Calibri" panose="020F0502020204030204" pitchFamily="34" charset="0"/>
                <a:ea typeface="Calibri" panose="020F0502020204030204" pitchFamily="34" charset="0"/>
                <a:cs typeface="Times New Roman" panose="02020603050405020304" pitchFamily="18" charset="0"/>
              </a:rPr>
              <a:t> Define persona como: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Todo individuo es la suma de sus relaciones distribuidas en el espacio y el tiempo biográfico, con los demás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a:t>
            </a:r>
            <a:r>
              <a:rPr lang="es-ES" sz="14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organismo bilógico limitado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todos los objetos o sucesos en el entorno del que se puede abducir agencia o personalidad</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 suma de índices que demuestran no solo en vida la existencia biográfica de aquella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objeto distribuido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Tema efectividad social dispersa del fallecido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Se puede adherir a un índice material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de él se abduce efectividad acumulada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K de individualidad (</a:t>
            </a:r>
            <a:r>
              <a:rPr lang="es-ES" sz="1400" dirty="0" err="1">
                <a:latin typeface="Calibri" panose="020F0502020204030204" pitchFamily="34" charset="0"/>
                <a:ea typeface="Calibri" panose="020F0502020204030204" pitchFamily="34" charset="0"/>
                <a:cs typeface="Times New Roman" panose="02020603050405020304" pitchFamily="18" charset="0"/>
              </a:rPr>
              <a:t>Bazin</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pila cargada</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n on New Ireland Art Malangan | Malanggan masks">
            <a:extLst>
              <a:ext uri="{FF2B5EF4-FFF2-40B4-BE49-F238E27FC236}">
                <a16:creationId xmlns:a16="http://schemas.microsoft.com/office/drawing/2014/main" id="{18BD2B95-F912-2818-5DAB-DC197BC75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442" y="745435"/>
            <a:ext cx="1477203"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6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obriand Islanders">
            <a:extLst>
              <a:ext uri="{FF2B5EF4-FFF2-40B4-BE49-F238E27FC236}">
                <a16:creationId xmlns:a16="http://schemas.microsoft.com/office/drawing/2014/main" id="{0B1B8F70-51A2-03AD-D691-628B18885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017" y="1946792"/>
            <a:ext cx="5681317" cy="426544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45CCD13-A78C-56AA-3F5D-B3F60A8B6936}"/>
              </a:ext>
            </a:extLst>
          </p:cNvPr>
          <p:cNvSpPr txBox="1"/>
          <p:nvPr/>
        </p:nvSpPr>
        <p:spPr>
          <a:xfrm>
            <a:off x="1630017" y="296303"/>
            <a:ext cx="5903844" cy="1200329"/>
          </a:xfrm>
          <a:prstGeom prst="rect">
            <a:avLst/>
          </a:prstGeom>
          <a:noFill/>
        </p:spPr>
        <p:txBody>
          <a:bodyPr wrap="square">
            <a:spAutoFit/>
          </a:bodyPr>
          <a:lstStyle/>
          <a:p>
            <a:r>
              <a:rPr lang="es-ES" sz="1800" dirty="0">
                <a:latin typeface="Calibri" panose="020F0502020204030204" pitchFamily="34" charset="0"/>
                <a:ea typeface="Calibri" panose="020F0502020204030204" pitchFamily="34" charset="0"/>
                <a:cs typeface="Times New Roman" panose="02020603050405020304" pitchFamily="18" charset="0"/>
              </a:rPr>
              <a:t>Ej. Persona – objetos en </a:t>
            </a:r>
            <a:r>
              <a:rPr lang="es-ES" sz="1800" dirty="0" err="1">
                <a:latin typeface="Calibri" panose="020F0502020204030204" pitchFamily="34" charset="0"/>
                <a:ea typeface="Calibri" panose="020F0502020204030204" pitchFamily="34" charset="0"/>
                <a:cs typeface="Times New Roman" panose="02020603050405020304" pitchFamily="18" charset="0"/>
              </a:rPr>
              <a:t>kula</a:t>
            </a:r>
            <a:r>
              <a:rPr lang="es-ES" sz="1800" dirty="0">
                <a:latin typeface="Calibri" panose="020F0502020204030204" pitchFamily="34" charset="0"/>
                <a:ea typeface="Calibri" panose="020F0502020204030204" pitchFamily="34" charset="0"/>
                <a:cs typeface="Times New Roman" panose="02020603050405020304" pitchFamily="18" charset="0"/>
              </a:rPr>
              <a:t> = ser expandido y distribuido</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Su NOMBRE PROPIO está vinculado con objetos que circulan</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 </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Brazalete o collar no representa a persona / son esa persona</a:t>
            </a:r>
            <a:endParaRPr lang="es-CL"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91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A4CE75-41AE-D4C1-CE05-93EDDB4B1E12}"/>
              </a:ext>
            </a:extLst>
          </p:cNvPr>
          <p:cNvSpPr txBox="1"/>
          <p:nvPr/>
        </p:nvSpPr>
        <p:spPr>
          <a:xfrm>
            <a:off x="675860" y="276425"/>
            <a:ext cx="8080513" cy="1477328"/>
          </a:xfrm>
          <a:prstGeom prst="rect">
            <a:avLst/>
          </a:prstGeom>
          <a:noFill/>
        </p:spPr>
        <p:txBody>
          <a:bodyPr wrap="square">
            <a:spAutoFit/>
          </a:bodyPr>
          <a:lstStyle/>
          <a:p>
            <a:r>
              <a:rPr lang="es-ES" sz="1800" dirty="0">
                <a:latin typeface="Calibri" panose="020F0502020204030204" pitchFamily="34" charset="0"/>
                <a:ea typeface="Calibri" panose="020F0502020204030204" pitchFamily="34" charset="0"/>
                <a:cs typeface="Times New Roman" panose="02020603050405020304" pitchFamily="18" charset="0"/>
              </a:rPr>
              <a:t>Ej. Casa maorí  </a:t>
            </a:r>
            <a:r>
              <a:rPr lang="es-ES" sz="1800" i="1" dirty="0" err="1">
                <a:latin typeface="Calibri" panose="020F0502020204030204" pitchFamily="34" charset="0"/>
                <a:ea typeface="Calibri" panose="020F0502020204030204" pitchFamily="34" charset="0"/>
                <a:cs typeface="Times New Roman" panose="02020603050405020304" pitchFamily="18" charset="0"/>
              </a:rPr>
              <a:t>wharenui</a:t>
            </a:r>
            <a:r>
              <a:rPr lang="es-ES" sz="1800" i="1"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800" dirty="0">
                <a:latin typeface="Calibri" panose="020F0502020204030204" pitchFamily="34" charset="0"/>
                <a:ea typeface="Calibri" panose="020F0502020204030204" pitchFamily="34" charset="0"/>
                <a:cs typeface="Times New Roman" panose="02020603050405020304" pitchFamily="18" charset="0"/>
              </a:rPr>
              <a:t> monumento al ancestro o símbolo</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reconstrucción cuerpo del ancestro = lugar de ejercicio de su agencia</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 índice de su agencia</a:t>
            </a:r>
            <a:endParaRPr lang="es-CL"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 </a:t>
            </a:r>
          </a:p>
          <a:p>
            <a:r>
              <a:rPr lang="es-ES" sz="1800" dirty="0">
                <a:latin typeface="Calibri" panose="020F0502020204030204" pitchFamily="34" charset="0"/>
                <a:ea typeface="Calibri" panose="020F0502020204030204" pitchFamily="34" charset="0"/>
                <a:cs typeface="Times New Roman" panose="02020603050405020304" pitchFamily="18" charset="0"/>
              </a:rPr>
              <a:t>Ej. Animita</a:t>
            </a:r>
            <a:endParaRPr lang="es-CL" dirty="0"/>
          </a:p>
        </p:txBody>
      </p:sp>
      <p:pic>
        <p:nvPicPr>
          <p:cNvPr id="4" name="Picture 2">
            <a:extLst>
              <a:ext uri="{FF2B5EF4-FFF2-40B4-BE49-F238E27FC236}">
                <a16:creationId xmlns:a16="http://schemas.microsoft.com/office/drawing/2014/main" id="{539C885E-3019-C508-E661-6582DE1D3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9" y="1935576"/>
            <a:ext cx="4294100" cy="2693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ditional Maori house with carved frame, New Zealand 1850 Fotografía de  noticias - Getty Images">
            <a:extLst>
              <a:ext uri="{FF2B5EF4-FFF2-40B4-BE49-F238E27FC236}">
                <a16:creationId xmlns:a16="http://schemas.microsoft.com/office/drawing/2014/main" id="{85655CF2-5FD5-2731-220B-902856B73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116" y="1935577"/>
            <a:ext cx="4040257" cy="26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65A8976-1801-C545-A37D-FA6E470C67C8}"/>
              </a:ext>
            </a:extLst>
          </p:cNvPr>
          <p:cNvSpPr/>
          <p:nvPr/>
        </p:nvSpPr>
        <p:spPr>
          <a:xfrm>
            <a:off x="2469407" y="1535175"/>
            <a:ext cx="3316421" cy="369332"/>
          </a:xfrm>
          <a:prstGeom prst="rect">
            <a:avLst/>
          </a:prstGeom>
        </p:spPr>
        <p:txBody>
          <a:bodyPr wrap="non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Latour</a:t>
            </a:r>
            <a:r>
              <a:rPr lang="es-ES" dirty="0">
                <a:latin typeface="Calibri" panose="020F0502020204030204" pitchFamily="34" charset="0"/>
                <a:ea typeface="Calibri" panose="020F0502020204030204" pitchFamily="34" charset="0"/>
                <a:cs typeface="Times New Roman" panose="02020603050405020304" pitchFamily="18" charset="0"/>
              </a:rPr>
              <a:t> y los </a:t>
            </a:r>
            <a:r>
              <a:rPr lang="es-ES" dirty="0" err="1">
                <a:latin typeface="Calibri" panose="020F0502020204030204" pitchFamily="34" charset="0"/>
                <a:ea typeface="Calibri" panose="020F0502020204030204" pitchFamily="34" charset="0"/>
                <a:cs typeface="Times New Roman" panose="02020603050405020304" pitchFamily="18" charset="0"/>
              </a:rPr>
              <a:t>factiches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faitiches</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B02180C-9DA4-C846-B849-1C33A170DF11}"/>
              </a:ext>
            </a:extLst>
          </p:cNvPr>
          <p:cNvSpPr/>
          <p:nvPr/>
        </p:nvSpPr>
        <p:spPr>
          <a:xfrm>
            <a:off x="358923" y="2137818"/>
            <a:ext cx="8127051" cy="3139321"/>
          </a:xfrm>
          <a:prstGeom prst="rect">
            <a:avLst/>
          </a:prstGeom>
        </p:spPr>
        <p:txBody>
          <a:bodyPr wrap="squar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Dif</a:t>
            </a:r>
            <a:r>
              <a:rPr lang="es-ES" dirty="0">
                <a:latin typeface="Calibri" panose="020F0502020204030204" pitchFamily="34" charset="0"/>
                <a:ea typeface="Calibri" panose="020F0502020204030204" pitchFamily="34" charset="0"/>
                <a:cs typeface="Times New Roman" panose="02020603050405020304" pitchFamily="18" charset="0"/>
              </a:rPr>
              <a:t>. Hecho / hecho = moderna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Hecho = natural, </a:t>
            </a:r>
            <a:r>
              <a:rPr lang="es-ES" dirty="0" err="1">
                <a:latin typeface="Calibri" panose="020F0502020204030204" pitchFamily="34" charset="0"/>
                <a:ea typeface="Calibri" panose="020F0502020204030204" pitchFamily="34" charset="0"/>
                <a:cs typeface="Times New Roman" panose="02020603050405020304" pitchFamily="18" charset="0"/>
              </a:rPr>
              <a:t>prepolítico</a:t>
            </a:r>
            <a:r>
              <a:rPr lang="es-ES" dirty="0">
                <a:latin typeface="Calibri" panose="020F0502020204030204" pitchFamily="34" charset="0"/>
                <a:ea typeface="Calibri" panose="020F0502020204030204" pitchFamily="34" charset="0"/>
                <a:cs typeface="Times New Roman" panose="02020603050405020304" pitchFamily="18" charset="0"/>
              </a:rPr>
              <a:t>, objetivo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Hecho = social, político, subjetivo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Caso Louis Pasteur y sus microbios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Caso Samuel Cohen y neutrones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Teoría Actor Red</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Concepto de acontecimiento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 problema agencia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359"/>
      </p:ext>
    </p:extLst>
  </p:cSld>
  <p:clrMapOvr>
    <a:masterClrMapping/>
  </p:clrMapOvr>
</p:sld>
</file>

<file path=ppt/theme/theme1.xml><?xml version="1.0" encoding="utf-8"?>
<a:theme xmlns:a="http://schemas.openxmlformats.org/drawingml/2006/main" name="Neg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12625</TotalTime>
  <Words>1955</Words>
  <Application>Microsoft Macintosh PowerPoint</Application>
  <PresentationFormat>Presentación en pantalla (4:3)</PresentationFormat>
  <Paragraphs>215</Paragraphs>
  <Slides>35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3" baseType="lpstr">
      <vt:lpstr>Arial</vt:lpstr>
      <vt:lpstr>Calibri</vt:lpstr>
      <vt:lpstr>Cambria</vt:lpstr>
      <vt:lpstr>Helvetica Neue</vt:lpstr>
      <vt:lpstr>Times New Roman</vt:lpstr>
      <vt:lpstr>Wingdings</vt:lpstr>
      <vt:lpstr>Negro</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menard</dc:creator>
  <cp:lastModifiedBy>Andre Menard Poupin (menard)</cp:lastModifiedBy>
  <cp:revision>42</cp:revision>
  <dcterms:created xsi:type="dcterms:W3CDTF">2020-08-13T07:13:56Z</dcterms:created>
  <dcterms:modified xsi:type="dcterms:W3CDTF">2025-08-26T15:59:41Z</dcterms:modified>
</cp:coreProperties>
</file>