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40" r:id="rId2"/>
    <p:sldId id="332" r:id="rId3"/>
    <p:sldId id="333" r:id="rId4"/>
    <p:sldId id="334" r:id="rId5"/>
    <p:sldId id="335" r:id="rId6"/>
    <p:sldId id="336" r:id="rId7"/>
    <p:sldId id="337" r:id="rId8"/>
    <p:sldId id="338" r:id="rId9"/>
    <p:sldId id="339" r:id="rId10"/>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327"/>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2C9E8E-C599-5140-AFF9-F436CB7A2510}"/>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5705EEF2-A24B-E742-9F92-2BCF658789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55B37C48-0AC9-1742-80CF-BD3C9C0F6A9D}"/>
              </a:ext>
            </a:extLst>
          </p:cNvPr>
          <p:cNvSpPr>
            <a:spLocks noGrp="1"/>
          </p:cNvSpPr>
          <p:nvPr>
            <p:ph type="dt" sz="half" idx="10"/>
          </p:nvPr>
        </p:nvSpPr>
        <p:spPr/>
        <p:txBody>
          <a:bodyPr/>
          <a:lstStyle/>
          <a:p>
            <a:fld id="{B77D5272-2732-AE46-B377-0E4010E1EA2D}" type="datetimeFigureOut">
              <a:rPr lang="es-CL" smtClean="0"/>
              <a:t>02-06-21</a:t>
            </a:fld>
            <a:endParaRPr lang="es-CL"/>
          </a:p>
        </p:txBody>
      </p:sp>
      <p:sp>
        <p:nvSpPr>
          <p:cNvPr id="5" name="Marcador de pie de página 4">
            <a:extLst>
              <a:ext uri="{FF2B5EF4-FFF2-40B4-BE49-F238E27FC236}">
                <a16:creationId xmlns:a16="http://schemas.microsoft.com/office/drawing/2014/main" id="{BDB69F15-6FB8-2142-970E-A22496A4DA38}"/>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8819C771-85AE-094C-8E1B-FD7785AC5231}"/>
              </a:ext>
            </a:extLst>
          </p:cNvPr>
          <p:cNvSpPr>
            <a:spLocks noGrp="1"/>
          </p:cNvSpPr>
          <p:nvPr>
            <p:ph type="sldNum" sz="quarter" idx="12"/>
          </p:nvPr>
        </p:nvSpPr>
        <p:spPr/>
        <p:txBody>
          <a:bodyPr/>
          <a:lstStyle/>
          <a:p>
            <a:fld id="{D0CEBC25-E7DB-424B-B408-0FC8E7B41176}" type="slidenum">
              <a:rPr lang="es-CL" smtClean="0"/>
              <a:t>‹Nº›</a:t>
            </a:fld>
            <a:endParaRPr lang="es-CL"/>
          </a:p>
        </p:txBody>
      </p:sp>
    </p:spTree>
    <p:extLst>
      <p:ext uri="{BB962C8B-B14F-4D97-AF65-F5344CB8AC3E}">
        <p14:creationId xmlns:p14="http://schemas.microsoft.com/office/powerpoint/2010/main" val="2722325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2279AB5-E684-6F46-931F-6952B75B381E}"/>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D0116656-8A43-324E-B8B6-12316B744DAB}"/>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AC61749B-9B74-8543-B13E-662C3FC4B597}"/>
              </a:ext>
            </a:extLst>
          </p:cNvPr>
          <p:cNvSpPr>
            <a:spLocks noGrp="1"/>
          </p:cNvSpPr>
          <p:nvPr>
            <p:ph type="dt" sz="half" idx="10"/>
          </p:nvPr>
        </p:nvSpPr>
        <p:spPr/>
        <p:txBody>
          <a:bodyPr/>
          <a:lstStyle/>
          <a:p>
            <a:fld id="{B77D5272-2732-AE46-B377-0E4010E1EA2D}" type="datetimeFigureOut">
              <a:rPr lang="es-CL" smtClean="0"/>
              <a:t>02-06-21</a:t>
            </a:fld>
            <a:endParaRPr lang="es-CL"/>
          </a:p>
        </p:txBody>
      </p:sp>
      <p:sp>
        <p:nvSpPr>
          <p:cNvPr id="5" name="Marcador de pie de página 4">
            <a:extLst>
              <a:ext uri="{FF2B5EF4-FFF2-40B4-BE49-F238E27FC236}">
                <a16:creationId xmlns:a16="http://schemas.microsoft.com/office/drawing/2014/main" id="{DCDE4D7E-454E-8F49-A4C6-C0DB5DF7DE70}"/>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CBBF398A-5DE6-8447-85BB-06A6C4382704}"/>
              </a:ext>
            </a:extLst>
          </p:cNvPr>
          <p:cNvSpPr>
            <a:spLocks noGrp="1"/>
          </p:cNvSpPr>
          <p:nvPr>
            <p:ph type="sldNum" sz="quarter" idx="12"/>
          </p:nvPr>
        </p:nvSpPr>
        <p:spPr/>
        <p:txBody>
          <a:bodyPr/>
          <a:lstStyle/>
          <a:p>
            <a:fld id="{D0CEBC25-E7DB-424B-B408-0FC8E7B41176}" type="slidenum">
              <a:rPr lang="es-CL" smtClean="0"/>
              <a:t>‹Nº›</a:t>
            </a:fld>
            <a:endParaRPr lang="es-CL"/>
          </a:p>
        </p:txBody>
      </p:sp>
    </p:spTree>
    <p:extLst>
      <p:ext uri="{BB962C8B-B14F-4D97-AF65-F5344CB8AC3E}">
        <p14:creationId xmlns:p14="http://schemas.microsoft.com/office/powerpoint/2010/main" val="704757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60B9AA5-327E-454B-A528-CE439945E311}"/>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271B2FCE-A894-964D-B49B-8FB3A4DB0616}"/>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10A237F7-D90D-B949-9EB3-F543543FF030}"/>
              </a:ext>
            </a:extLst>
          </p:cNvPr>
          <p:cNvSpPr>
            <a:spLocks noGrp="1"/>
          </p:cNvSpPr>
          <p:nvPr>
            <p:ph type="dt" sz="half" idx="10"/>
          </p:nvPr>
        </p:nvSpPr>
        <p:spPr/>
        <p:txBody>
          <a:bodyPr/>
          <a:lstStyle/>
          <a:p>
            <a:fld id="{B77D5272-2732-AE46-B377-0E4010E1EA2D}" type="datetimeFigureOut">
              <a:rPr lang="es-CL" smtClean="0"/>
              <a:t>02-06-21</a:t>
            </a:fld>
            <a:endParaRPr lang="es-CL"/>
          </a:p>
        </p:txBody>
      </p:sp>
      <p:sp>
        <p:nvSpPr>
          <p:cNvPr id="5" name="Marcador de pie de página 4">
            <a:extLst>
              <a:ext uri="{FF2B5EF4-FFF2-40B4-BE49-F238E27FC236}">
                <a16:creationId xmlns:a16="http://schemas.microsoft.com/office/drawing/2014/main" id="{CEE0FE35-4138-9546-8BDA-EDE108498F97}"/>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9620F7A3-7110-6648-8A91-EB365CC3B439}"/>
              </a:ext>
            </a:extLst>
          </p:cNvPr>
          <p:cNvSpPr>
            <a:spLocks noGrp="1"/>
          </p:cNvSpPr>
          <p:nvPr>
            <p:ph type="sldNum" sz="quarter" idx="12"/>
          </p:nvPr>
        </p:nvSpPr>
        <p:spPr/>
        <p:txBody>
          <a:bodyPr/>
          <a:lstStyle/>
          <a:p>
            <a:fld id="{D0CEBC25-E7DB-424B-B408-0FC8E7B41176}" type="slidenum">
              <a:rPr lang="es-CL" smtClean="0"/>
              <a:t>‹Nº›</a:t>
            </a:fld>
            <a:endParaRPr lang="es-CL"/>
          </a:p>
        </p:txBody>
      </p:sp>
    </p:spTree>
    <p:extLst>
      <p:ext uri="{BB962C8B-B14F-4D97-AF65-F5344CB8AC3E}">
        <p14:creationId xmlns:p14="http://schemas.microsoft.com/office/powerpoint/2010/main" val="3277595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D185C0-24C2-4347-BC33-4E5AA4698A53}"/>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AD435B0C-DC72-B144-B806-9E2F5AA6E8C3}"/>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76052113-6755-0849-BA95-1C1D4C39A9CD}"/>
              </a:ext>
            </a:extLst>
          </p:cNvPr>
          <p:cNvSpPr>
            <a:spLocks noGrp="1"/>
          </p:cNvSpPr>
          <p:nvPr>
            <p:ph type="dt" sz="half" idx="10"/>
          </p:nvPr>
        </p:nvSpPr>
        <p:spPr/>
        <p:txBody>
          <a:bodyPr/>
          <a:lstStyle/>
          <a:p>
            <a:fld id="{B77D5272-2732-AE46-B377-0E4010E1EA2D}" type="datetimeFigureOut">
              <a:rPr lang="es-CL" smtClean="0"/>
              <a:t>02-06-21</a:t>
            </a:fld>
            <a:endParaRPr lang="es-CL"/>
          </a:p>
        </p:txBody>
      </p:sp>
      <p:sp>
        <p:nvSpPr>
          <p:cNvPr id="5" name="Marcador de pie de página 4">
            <a:extLst>
              <a:ext uri="{FF2B5EF4-FFF2-40B4-BE49-F238E27FC236}">
                <a16:creationId xmlns:a16="http://schemas.microsoft.com/office/drawing/2014/main" id="{4ECF7A08-6A37-044C-B834-898B151F31C6}"/>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CF811C0E-4EA6-EA48-9536-89DABBED94EB}"/>
              </a:ext>
            </a:extLst>
          </p:cNvPr>
          <p:cNvSpPr>
            <a:spLocks noGrp="1"/>
          </p:cNvSpPr>
          <p:nvPr>
            <p:ph type="sldNum" sz="quarter" idx="12"/>
          </p:nvPr>
        </p:nvSpPr>
        <p:spPr/>
        <p:txBody>
          <a:bodyPr/>
          <a:lstStyle/>
          <a:p>
            <a:fld id="{D0CEBC25-E7DB-424B-B408-0FC8E7B41176}" type="slidenum">
              <a:rPr lang="es-CL" smtClean="0"/>
              <a:t>‹Nº›</a:t>
            </a:fld>
            <a:endParaRPr lang="es-CL"/>
          </a:p>
        </p:txBody>
      </p:sp>
    </p:spTree>
    <p:extLst>
      <p:ext uri="{BB962C8B-B14F-4D97-AF65-F5344CB8AC3E}">
        <p14:creationId xmlns:p14="http://schemas.microsoft.com/office/powerpoint/2010/main" val="2247246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9CCF00-A3C5-DC4E-BB51-8C79FAF47B79}"/>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93323F59-13D4-D743-ABD5-570F5879EB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8C30B0CF-E3C7-5D47-BBE7-4E771ACC38CC}"/>
              </a:ext>
            </a:extLst>
          </p:cNvPr>
          <p:cNvSpPr>
            <a:spLocks noGrp="1"/>
          </p:cNvSpPr>
          <p:nvPr>
            <p:ph type="dt" sz="half" idx="10"/>
          </p:nvPr>
        </p:nvSpPr>
        <p:spPr/>
        <p:txBody>
          <a:bodyPr/>
          <a:lstStyle/>
          <a:p>
            <a:fld id="{B77D5272-2732-AE46-B377-0E4010E1EA2D}" type="datetimeFigureOut">
              <a:rPr lang="es-CL" smtClean="0"/>
              <a:t>02-06-21</a:t>
            </a:fld>
            <a:endParaRPr lang="es-CL"/>
          </a:p>
        </p:txBody>
      </p:sp>
      <p:sp>
        <p:nvSpPr>
          <p:cNvPr id="5" name="Marcador de pie de página 4">
            <a:extLst>
              <a:ext uri="{FF2B5EF4-FFF2-40B4-BE49-F238E27FC236}">
                <a16:creationId xmlns:a16="http://schemas.microsoft.com/office/drawing/2014/main" id="{A54D5979-299D-2440-9FED-E6146F7BEB74}"/>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E812B6B5-6000-7D4F-BDF5-0321F5117263}"/>
              </a:ext>
            </a:extLst>
          </p:cNvPr>
          <p:cNvSpPr>
            <a:spLocks noGrp="1"/>
          </p:cNvSpPr>
          <p:nvPr>
            <p:ph type="sldNum" sz="quarter" idx="12"/>
          </p:nvPr>
        </p:nvSpPr>
        <p:spPr/>
        <p:txBody>
          <a:bodyPr/>
          <a:lstStyle/>
          <a:p>
            <a:fld id="{D0CEBC25-E7DB-424B-B408-0FC8E7B41176}" type="slidenum">
              <a:rPr lang="es-CL" smtClean="0"/>
              <a:t>‹Nº›</a:t>
            </a:fld>
            <a:endParaRPr lang="es-CL"/>
          </a:p>
        </p:txBody>
      </p:sp>
    </p:spTree>
    <p:extLst>
      <p:ext uri="{BB962C8B-B14F-4D97-AF65-F5344CB8AC3E}">
        <p14:creationId xmlns:p14="http://schemas.microsoft.com/office/powerpoint/2010/main" val="2414861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AD088C-644D-2242-8546-034DE7298C6B}"/>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CBAA93D6-FEF1-7845-BE78-190EF2AD0D52}"/>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3324650F-94D3-C449-ADAF-E361BDBD6216}"/>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647AA9C2-5B68-2E49-9BCC-2296D176DFB0}"/>
              </a:ext>
            </a:extLst>
          </p:cNvPr>
          <p:cNvSpPr>
            <a:spLocks noGrp="1"/>
          </p:cNvSpPr>
          <p:nvPr>
            <p:ph type="dt" sz="half" idx="10"/>
          </p:nvPr>
        </p:nvSpPr>
        <p:spPr/>
        <p:txBody>
          <a:bodyPr/>
          <a:lstStyle/>
          <a:p>
            <a:fld id="{B77D5272-2732-AE46-B377-0E4010E1EA2D}" type="datetimeFigureOut">
              <a:rPr lang="es-CL" smtClean="0"/>
              <a:t>02-06-21</a:t>
            </a:fld>
            <a:endParaRPr lang="es-CL"/>
          </a:p>
        </p:txBody>
      </p:sp>
      <p:sp>
        <p:nvSpPr>
          <p:cNvPr id="6" name="Marcador de pie de página 5">
            <a:extLst>
              <a:ext uri="{FF2B5EF4-FFF2-40B4-BE49-F238E27FC236}">
                <a16:creationId xmlns:a16="http://schemas.microsoft.com/office/drawing/2014/main" id="{DACC765A-5D2E-2B47-8052-189A132D0EDA}"/>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4DFC43E6-D973-F04E-8781-D7AAF392D9CF}"/>
              </a:ext>
            </a:extLst>
          </p:cNvPr>
          <p:cNvSpPr>
            <a:spLocks noGrp="1"/>
          </p:cNvSpPr>
          <p:nvPr>
            <p:ph type="sldNum" sz="quarter" idx="12"/>
          </p:nvPr>
        </p:nvSpPr>
        <p:spPr/>
        <p:txBody>
          <a:bodyPr/>
          <a:lstStyle/>
          <a:p>
            <a:fld id="{D0CEBC25-E7DB-424B-B408-0FC8E7B41176}" type="slidenum">
              <a:rPr lang="es-CL" smtClean="0"/>
              <a:t>‹Nº›</a:t>
            </a:fld>
            <a:endParaRPr lang="es-CL"/>
          </a:p>
        </p:txBody>
      </p:sp>
    </p:spTree>
    <p:extLst>
      <p:ext uri="{BB962C8B-B14F-4D97-AF65-F5344CB8AC3E}">
        <p14:creationId xmlns:p14="http://schemas.microsoft.com/office/powerpoint/2010/main" val="2406448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EE07AA-6BDD-D144-9F29-0E421A02E3B6}"/>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4BACBFF1-50F7-D34D-BD20-0E3DD2BF59F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C316CD54-737D-F04F-BB32-BEFC611A7A5A}"/>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BEF20A64-C26B-5B4B-9A5F-D25149E8B7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F4B01267-BBE6-434F-990A-B456A81C7E31}"/>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FB9E6F55-84E5-AA4B-9F85-75DA42F17965}"/>
              </a:ext>
            </a:extLst>
          </p:cNvPr>
          <p:cNvSpPr>
            <a:spLocks noGrp="1"/>
          </p:cNvSpPr>
          <p:nvPr>
            <p:ph type="dt" sz="half" idx="10"/>
          </p:nvPr>
        </p:nvSpPr>
        <p:spPr/>
        <p:txBody>
          <a:bodyPr/>
          <a:lstStyle/>
          <a:p>
            <a:fld id="{B77D5272-2732-AE46-B377-0E4010E1EA2D}" type="datetimeFigureOut">
              <a:rPr lang="es-CL" smtClean="0"/>
              <a:t>02-06-21</a:t>
            </a:fld>
            <a:endParaRPr lang="es-CL"/>
          </a:p>
        </p:txBody>
      </p:sp>
      <p:sp>
        <p:nvSpPr>
          <p:cNvPr id="8" name="Marcador de pie de página 7">
            <a:extLst>
              <a:ext uri="{FF2B5EF4-FFF2-40B4-BE49-F238E27FC236}">
                <a16:creationId xmlns:a16="http://schemas.microsoft.com/office/drawing/2014/main" id="{65778A11-7245-5348-95EE-656759B84667}"/>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5BFA900C-9A3B-5A4B-9BBD-0C83E9BEFE1E}"/>
              </a:ext>
            </a:extLst>
          </p:cNvPr>
          <p:cNvSpPr>
            <a:spLocks noGrp="1"/>
          </p:cNvSpPr>
          <p:nvPr>
            <p:ph type="sldNum" sz="quarter" idx="12"/>
          </p:nvPr>
        </p:nvSpPr>
        <p:spPr/>
        <p:txBody>
          <a:bodyPr/>
          <a:lstStyle/>
          <a:p>
            <a:fld id="{D0CEBC25-E7DB-424B-B408-0FC8E7B41176}" type="slidenum">
              <a:rPr lang="es-CL" smtClean="0"/>
              <a:t>‹Nº›</a:t>
            </a:fld>
            <a:endParaRPr lang="es-CL"/>
          </a:p>
        </p:txBody>
      </p:sp>
    </p:spTree>
    <p:extLst>
      <p:ext uri="{BB962C8B-B14F-4D97-AF65-F5344CB8AC3E}">
        <p14:creationId xmlns:p14="http://schemas.microsoft.com/office/powerpoint/2010/main" val="2715406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E2FEF7-611F-D147-93A6-D67BE8A41E0B}"/>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A90B6C30-B6B7-F24A-8C8C-04DF18483800}"/>
              </a:ext>
            </a:extLst>
          </p:cNvPr>
          <p:cNvSpPr>
            <a:spLocks noGrp="1"/>
          </p:cNvSpPr>
          <p:nvPr>
            <p:ph type="dt" sz="half" idx="10"/>
          </p:nvPr>
        </p:nvSpPr>
        <p:spPr/>
        <p:txBody>
          <a:bodyPr/>
          <a:lstStyle/>
          <a:p>
            <a:fld id="{B77D5272-2732-AE46-B377-0E4010E1EA2D}" type="datetimeFigureOut">
              <a:rPr lang="es-CL" smtClean="0"/>
              <a:t>02-06-21</a:t>
            </a:fld>
            <a:endParaRPr lang="es-CL"/>
          </a:p>
        </p:txBody>
      </p:sp>
      <p:sp>
        <p:nvSpPr>
          <p:cNvPr id="4" name="Marcador de pie de página 3">
            <a:extLst>
              <a:ext uri="{FF2B5EF4-FFF2-40B4-BE49-F238E27FC236}">
                <a16:creationId xmlns:a16="http://schemas.microsoft.com/office/drawing/2014/main" id="{5431CFB8-F936-A64E-9CA5-522743B068DE}"/>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E7C0659A-3932-1A4D-BB00-B94F3A80DAD7}"/>
              </a:ext>
            </a:extLst>
          </p:cNvPr>
          <p:cNvSpPr>
            <a:spLocks noGrp="1"/>
          </p:cNvSpPr>
          <p:nvPr>
            <p:ph type="sldNum" sz="quarter" idx="12"/>
          </p:nvPr>
        </p:nvSpPr>
        <p:spPr/>
        <p:txBody>
          <a:bodyPr/>
          <a:lstStyle/>
          <a:p>
            <a:fld id="{D0CEBC25-E7DB-424B-B408-0FC8E7B41176}" type="slidenum">
              <a:rPr lang="es-CL" smtClean="0"/>
              <a:t>‹Nº›</a:t>
            </a:fld>
            <a:endParaRPr lang="es-CL"/>
          </a:p>
        </p:txBody>
      </p:sp>
    </p:spTree>
    <p:extLst>
      <p:ext uri="{BB962C8B-B14F-4D97-AF65-F5344CB8AC3E}">
        <p14:creationId xmlns:p14="http://schemas.microsoft.com/office/powerpoint/2010/main" val="3633967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3B8ADED9-D199-564F-82DB-2CE20AB907D0}"/>
              </a:ext>
            </a:extLst>
          </p:cNvPr>
          <p:cNvSpPr>
            <a:spLocks noGrp="1"/>
          </p:cNvSpPr>
          <p:nvPr>
            <p:ph type="dt" sz="half" idx="10"/>
          </p:nvPr>
        </p:nvSpPr>
        <p:spPr/>
        <p:txBody>
          <a:bodyPr/>
          <a:lstStyle/>
          <a:p>
            <a:fld id="{B77D5272-2732-AE46-B377-0E4010E1EA2D}" type="datetimeFigureOut">
              <a:rPr lang="es-CL" smtClean="0"/>
              <a:t>02-06-21</a:t>
            </a:fld>
            <a:endParaRPr lang="es-CL"/>
          </a:p>
        </p:txBody>
      </p:sp>
      <p:sp>
        <p:nvSpPr>
          <p:cNvPr id="3" name="Marcador de pie de página 2">
            <a:extLst>
              <a:ext uri="{FF2B5EF4-FFF2-40B4-BE49-F238E27FC236}">
                <a16:creationId xmlns:a16="http://schemas.microsoft.com/office/drawing/2014/main" id="{DD60AA3A-5D7E-2F4E-A8EB-12BBAE0797C0}"/>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5EE20397-C4B3-F546-A344-22DEA4B5E5CF}"/>
              </a:ext>
            </a:extLst>
          </p:cNvPr>
          <p:cNvSpPr>
            <a:spLocks noGrp="1"/>
          </p:cNvSpPr>
          <p:nvPr>
            <p:ph type="sldNum" sz="quarter" idx="12"/>
          </p:nvPr>
        </p:nvSpPr>
        <p:spPr/>
        <p:txBody>
          <a:bodyPr/>
          <a:lstStyle/>
          <a:p>
            <a:fld id="{D0CEBC25-E7DB-424B-B408-0FC8E7B41176}" type="slidenum">
              <a:rPr lang="es-CL" smtClean="0"/>
              <a:t>‹Nº›</a:t>
            </a:fld>
            <a:endParaRPr lang="es-CL"/>
          </a:p>
        </p:txBody>
      </p:sp>
    </p:spTree>
    <p:extLst>
      <p:ext uri="{BB962C8B-B14F-4D97-AF65-F5344CB8AC3E}">
        <p14:creationId xmlns:p14="http://schemas.microsoft.com/office/powerpoint/2010/main" val="3331123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5E3ED5-8615-6D41-A355-B35768C91AB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169CDEC0-9A86-E44F-B3F5-0A9A3C739D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A4FF5729-7845-8A42-968E-AA1D979C98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486FFDB6-A60B-F342-8A62-D62AE97200D3}"/>
              </a:ext>
            </a:extLst>
          </p:cNvPr>
          <p:cNvSpPr>
            <a:spLocks noGrp="1"/>
          </p:cNvSpPr>
          <p:nvPr>
            <p:ph type="dt" sz="half" idx="10"/>
          </p:nvPr>
        </p:nvSpPr>
        <p:spPr/>
        <p:txBody>
          <a:bodyPr/>
          <a:lstStyle/>
          <a:p>
            <a:fld id="{B77D5272-2732-AE46-B377-0E4010E1EA2D}" type="datetimeFigureOut">
              <a:rPr lang="es-CL" smtClean="0"/>
              <a:t>02-06-21</a:t>
            </a:fld>
            <a:endParaRPr lang="es-CL"/>
          </a:p>
        </p:txBody>
      </p:sp>
      <p:sp>
        <p:nvSpPr>
          <p:cNvPr id="6" name="Marcador de pie de página 5">
            <a:extLst>
              <a:ext uri="{FF2B5EF4-FFF2-40B4-BE49-F238E27FC236}">
                <a16:creationId xmlns:a16="http://schemas.microsoft.com/office/drawing/2014/main" id="{3FAA3B01-2B80-9D42-B71C-E06FC268CB5A}"/>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EA68A7C7-D633-244C-B9EB-CDBA23C40126}"/>
              </a:ext>
            </a:extLst>
          </p:cNvPr>
          <p:cNvSpPr>
            <a:spLocks noGrp="1"/>
          </p:cNvSpPr>
          <p:nvPr>
            <p:ph type="sldNum" sz="quarter" idx="12"/>
          </p:nvPr>
        </p:nvSpPr>
        <p:spPr/>
        <p:txBody>
          <a:bodyPr/>
          <a:lstStyle/>
          <a:p>
            <a:fld id="{D0CEBC25-E7DB-424B-B408-0FC8E7B41176}" type="slidenum">
              <a:rPr lang="es-CL" smtClean="0"/>
              <a:t>‹Nº›</a:t>
            </a:fld>
            <a:endParaRPr lang="es-CL"/>
          </a:p>
        </p:txBody>
      </p:sp>
    </p:spTree>
    <p:extLst>
      <p:ext uri="{BB962C8B-B14F-4D97-AF65-F5344CB8AC3E}">
        <p14:creationId xmlns:p14="http://schemas.microsoft.com/office/powerpoint/2010/main" val="35580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C2B57D-BBEE-974C-BC0E-53A26C8B4E99}"/>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43256928-5155-054B-A66B-AE5A2DB856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5381753A-9C59-714F-AF9C-07DC549FB0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20F2BFC-0A9D-B740-9311-7CA70139618A}"/>
              </a:ext>
            </a:extLst>
          </p:cNvPr>
          <p:cNvSpPr>
            <a:spLocks noGrp="1"/>
          </p:cNvSpPr>
          <p:nvPr>
            <p:ph type="dt" sz="half" idx="10"/>
          </p:nvPr>
        </p:nvSpPr>
        <p:spPr/>
        <p:txBody>
          <a:bodyPr/>
          <a:lstStyle/>
          <a:p>
            <a:fld id="{B77D5272-2732-AE46-B377-0E4010E1EA2D}" type="datetimeFigureOut">
              <a:rPr lang="es-CL" smtClean="0"/>
              <a:t>02-06-21</a:t>
            </a:fld>
            <a:endParaRPr lang="es-CL"/>
          </a:p>
        </p:txBody>
      </p:sp>
      <p:sp>
        <p:nvSpPr>
          <p:cNvPr id="6" name="Marcador de pie de página 5">
            <a:extLst>
              <a:ext uri="{FF2B5EF4-FFF2-40B4-BE49-F238E27FC236}">
                <a16:creationId xmlns:a16="http://schemas.microsoft.com/office/drawing/2014/main" id="{868B68CF-23D1-9249-8A33-2D3260D05331}"/>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AEBB7D4F-CB44-FD46-A6D9-D71A640450B1}"/>
              </a:ext>
            </a:extLst>
          </p:cNvPr>
          <p:cNvSpPr>
            <a:spLocks noGrp="1"/>
          </p:cNvSpPr>
          <p:nvPr>
            <p:ph type="sldNum" sz="quarter" idx="12"/>
          </p:nvPr>
        </p:nvSpPr>
        <p:spPr/>
        <p:txBody>
          <a:bodyPr/>
          <a:lstStyle/>
          <a:p>
            <a:fld id="{D0CEBC25-E7DB-424B-B408-0FC8E7B41176}" type="slidenum">
              <a:rPr lang="es-CL" smtClean="0"/>
              <a:t>‹Nº›</a:t>
            </a:fld>
            <a:endParaRPr lang="es-CL"/>
          </a:p>
        </p:txBody>
      </p:sp>
    </p:spTree>
    <p:extLst>
      <p:ext uri="{BB962C8B-B14F-4D97-AF65-F5344CB8AC3E}">
        <p14:creationId xmlns:p14="http://schemas.microsoft.com/office/powerpoint/2010/main" val="2983483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AB0C3C54-54B3-C641-A80D-06D0F6F950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7AA0E258-D09B-DD46-B037-117F2AEED4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81A818BA-81E4-5142-9A9F-E94ED82E97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7D5272-2732-AE46-B377-0E4010E1EA2D}" type="datetimeFigureOut">
              <a:rPr lang="es-CL" smtClean="0"/>
              <a:t>02-06-21</a:t>
            </a:fld>
            <a:endParaRPr lang="es-CL"/>
          </a:p>
        </p:txBody>
      </p:sp>
      <p:sp>
        <p:nvSpPr>
          <p:cNvPr id="5" name="Marcador de pie de página 4">
            <a:extLst>
              <a:ext uri="{FF2B5EF4-FFF2-40B4-BE49-F238E27FC236}">
                <a16:creationId xmlns:a16="http://schemas.microsoft.com/office/drawing/2014/main" id="{F0D3B131-FBF0-C041-B916-72602E8C3D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5FB063FF-1FDC-0F47-906C-74A18F5B1C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CEBC25-E7DB-424B-B408-0FC8E7B41176}" type="slidenum">
              <a:rPr lang="es-CL" smtClean="0"/>
              <a:t>‹Nº›</a:t>
            </a:fld>
            <a:endParaRPr lang="es-CL"/>
          </a:p>
        </p:txBody>
      </p:sp>
    </p:spTree>
    <p:extLst>
      <p:ext uri="{BB962C8B-B14F-4D97-AF65-F5344CB8AC3E}">
        <p14:creationId xmlns:p14="http://schemas.microsoft.com/office/powerpoint/2010/main" val="22582113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010CB0-7EBC-AC4B-8738-4C75A4948694}"/>
              </a:ext>
            </a:extLst>
          </p:cNvPr>
          <p:cNvSpPr>
            <a:spLocks noGrp="1"/>
          </p:cNvSpPr>
          <p:nvPr>
            <p:ph type="title"/>
          </p:nvPr>
        </p:nvSpPr>
        <p:spPr>
          <a:xfrm>
            <a:off x="993912" y="365125"/>
            <a:ext cx="10359887" cy="5489023"/>
          </a:xfrm>
        </p:spPr>
        <p:txBody>
          <a:bodyPr>
            <a:normAutofit/>
          </a:bodyPr>
          <a:lstStyle/>
          <a:p>
            <a:pPr algn="ctr"/>
            <a:r>
              <a:rPr lang="es-CL" dirty="0"/>
              <a:t>Persona y cosa</a:t>
            </a:r>
            <a:br>
              <a:rPr lang="es-CL" dirty="0"/>
            </a:br>
            <a:br>
              <a:rPr lang="es-CL" dirty="0"/>
            </a:br>
            <a:r>
              <a:rPr lang="es-CL" dirty="0"/>
              <a:t>Kopytoff y Esposito</a:t>
            </a:r>
          </a:p>
        </p:txBody>
      </p:sp>
    </p:spTree>
    <p:extLst>
      <p:ext uri="{BB962C8B-B14F-4D97-AF65-F5344CB8AC3E}">
        <p14:creationId xmlns:p14="http://schemas.microsoft.com/office/powerpoint/2010/main" val="2874279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74B7A6F7-9AA9-6143-ADCF-AE542C9C420B}"/>
              </a:ext>
            </a:extLst>
          </p:cNvPr>
          <p:cNvSpPr>
            <a:spLocks noChangeArrowheads="1"/>
          </p:cNvSpPr>
          <p:nvPr/>
        </p:nvSpPr>
        <p:spPr bwMode="auto">
          <a:xfrm>
            <a:off x="1981200" y="274638"/>
            <a:ext cx="8229600" cy="11430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a:bodyPr>
          <a:lstStyle/>
          <a:p>
            <a:pPr algn="ctr" fontAlgn="base">
              <a:lnSpc>
                <a:spcPct val="90000"/>
              </a:lnSpc>
              <a:spcBef>
                <a:spcPct val="0"/>
              </a:spcBef>
              <a:spcAft>
                <a:spcPts val="600"/>
              </a:spcAft>
            </a:pPr>
            <a:r>
              <a:rPr lang="es-ES" altLang="es-CL" sz="3100">
                <a:latin typeface="+mj-lt"/>
                <a:ea typeface="+mj-ea"/>
                <a:cs typeface="+mj-cs"/>
              </a:rPr>
              <a:t>Kopytoff</a:t>
            </a:r>
          </a:p>
          <a:p>
            <a:pPr algn="ctr" fontAlgn="base">
              <a:lnSpc>
                <a:spcPct val="90000"/>
              </a:lnSpc>
              <a:spcBef>
                <a:spcPct val="0"/>
              </a:spcBef>
              <a:spcAft>
                <a:spcPts val="600"/>
              </a:spcAft>
            </a:pPr>
            <a:r>
              <a:rPr lang="es-ES" altLang="es-CL" sz="3100">
                <a:latin typeface="+mj-lt"/>
                <a:ea typeface="+mj-ea"/>
                <a:cs typeface="+mj-cs"/>
              </a:rPr>
              <a:t> </a:t>
            </a:r>
          </a:p>
          <a:p>
            <a:pPr algn="ctr" fontAlgn="base">
              <a:lnSpc>
                <a:spcPct val="90000"/>
              </a:lnSpc>
              <a:spcBef>
                <a:spcPct val="0"/>
              </a:spcBef>
              <a:spcAft>
                <a:spcPts val="600"/>
              </a:spcAft>
            </a:pPr>
            <a:endParaRPr lang="es-ES" altLang="es-CL" sz="3100">
              <a:latin typeface="+mj-lt"/>
              <a:ea typeface="+mj-ea"/>
              <a:cs typeface="+mj-cs"/>
            </a:endParaRPr>
          </a:p>
        </p:txBody>
      </p:sp>
      <p:graphicFrame>
        <p:nvGraphicFramePr>
          <p:cNvPr id="2" name="Tabla 1">
            <a:extLst>
              <a:ext uri="{FF2B5EF4-FFF2-40B4-BE49-F238E27FC236}">
                <a16:creationId xmlns:a16="http://schemas.microsoft.com/office/drawing/2014/main" id="{0B9F4EA6-F7AF-6F41-8F1F-B2E4DEA762A9}"/>
              </a:ext>
            </a:extLst>
          </p:cNvPr>
          <p:cNvGraphicFramePr>
            <a:graphicFrameLocks noGrp="1"/>
          </p:cNvGraphicFramePr>
          <p:nvPr/>
        </p:nvGraphicFramePr>
        <p:xfrm>
          <a:off x="1981201" y="1973832"/>
          <a:ext cx="8229601" cy="3778702"/>
        </p:xfrm>
        <a:graphic>
          <a:graphicData uri="http://schemas.openxmlformats.org/drawingml/2006/table">
            <a:tbl>
              <a:tblPr firstRow="1" firstCol="1" bandRow="1">
                <a:noFill/>
                <a:tableStyleId>{5C22544A-7EE6-4342-B048-85BDC9FD1C3A}</a:tableStyleId>
              </a:tblPr>
              <a:tblGrid>
                <a:gridCol w="4264317">
                  <a:extLst>
                    <a:ext uri="{9D8B030D-6E8A-4147-A177-3AD203B41FA5}">
                      <a16:colId xmlns:a16="http://schemas.microsoft.com/office/drawing/2014/main" val="3189440333"/>
                    </a:ext>
                  </a:extLst>
                </a:gridCol>
                <a:gridCol w="3965284">
                  <a:extLst>
                    <a:ext uri="{9D8B030D-6E8A-4147-A177-3AD203B41FA5}">
                      <a16:colId xmlns:a16="http://schemas.microsoft.com/office/drawing/2014/main" val="95654524"/>
                    </a:ext>
                  </a:extLst>
                </a:gridCol>
              </a:tblGrid>
              <a:tr h="421894">
                <a:tc>
                  <a:txBody>
                    <a:bodyPr/>
                    <a:lstStyle/>
                    <a:p>
                      <a:r>
                        <a:rPr lang="es-ES" sz="2400" b="1" cap="none" spc="30" dirty="0">
                          <a:solidFill>
                            <a:schemeClr val="tx1"/>
                          </a:solidFill>
                          <a:effectLst/>
                        </a:rPr>
                        <a:t>MERCANCÍA</a:t>
                      </a:r>
                      <a:endParaRPr lang="es-CL" sz="2400" b="1" cap="none" spc="3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3757" marT="0" marB="0" anchor="ctr">
                    <a:lnL w="12700" cmpd="sng">
                      <a:noFill/>
                    </a:lnL>
                    <a:lnR w="12700" cmpd="sng">
                      <a:noFill/>
                    </a:lnR>
                    <a:lnT w="19050" cap="flat" cmpd="sng" algn="ctr">
                      <a:solidFill>
                        <a:schemeClr val="accent1"/>
                      </a:solidFill>
                      <a:prstDash val="solid"/>
                    </a:lnT>
                    <a:lnB w="38100" cmpd="sng">
                      <a:noFill/>
                    </a:lnB>
                    <a:solidFill>
                      <a:srgbClr val="FF0000"/>
                    </a:solidFill>
                  </a:tcPr>
                </a:tc>
                <a:tc>
                  <a:txBody>
                    <a:bodyPr/>
                    <a:lstStyle/>
                    <a:p>
                      <a:r>
                        <a:rPr lang="es-ES" sz="2400" b="1" cap="none" spc="30" dirty="0">
                          <a:solidFill>
                            <a:schemeClr val="tx1"/>
                          </a:solidFill>
                          <a:effectLst/>
                        </a:rPr>
                        <a:t>NO MERCANCÍA</a:t>
                      </a:r>
                      <a:endParaRPr lang="es-CL" sz="2400" b="1" cap="none" spc="3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3757" marT="0" marB="0" anchor="ctr">
                    <a:lnL w="12700" cmpd="sng">
                      <a:noFill/>
                    </a:lnL>
                    <a:lnR w="12700" cmpd="sng">
                      <a:noFill/>
                    </a:lnR>
                    <a:lnT w="19050" cap="flat" cmpd="sng" algn="ctr">
                      <a:solidFill>
                        <a:schemeClr val="accent1"/>
                      </a:solidFill>
                      <a:prstDash val="solid"/>
                    </a:lnT>
                    <a:lnB w="38100" cmpd="sng">
                      <a:noFill/>
                    </a:lnB>
                    <a:solidFill>
                      <a:srgbClr val="7030A0"/>
                    </a:solidFill>
                  </a:tcPr>
                </a:tc>
                <a:extLst>
                  <a:ext uri="{0D108BD9-81ED-4DB2-BD59-A6C34878D82A}">
                    <a16:rowId xmlns:a16="http://schemas.microsoft.com/office/drawing/2014/main" val="3328737800"/>
                  </a:ext>
                </a:extLst>
              </a:tr>
              <a:tr h="330178">
                <a:tc>
                  <a:txBody>
                    <a:bodyPr/>
                    <a:lstStyle/>
                    <a:p>
                      <a:r>
                        <a:rPr lang="es-ES" sz="1800" b="1" cap="none" spc="0" dirty="0">
                          <a:solidFill>
                            <a:schemeClr val="tx1"/>
                          </a:solidFill>
                          <a:effectLst/>
                        </a:rPr>
                        <a:t>común</a:t>
                      </a:r>
                      <a:endParaRPr lang="es-CL" sz="1800" b="1"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03180" marT="0" marB="0">
                    <a:lnL w="12700" cmpd="sng">
                      <a:noFill/>
                      <a:prstDash val="solid"/>
                    </a:lnL>
                    <a:lnR w="12700" cmpd="sng">
                      <a:noFill/>
                      <a:prstDash val="solid"/>
                    </a:lnR>
                    <a:lnT w="38100" cmpd="sng">
                      <a:noFill/>
                    </a:lnT>
                    <a:lnB w="9525" cap="flat" cmpd="sng" algn="ctr">
                      <a:solidFill>
                        <a:schemeClr val="accent1"/>
                      </a:solidFill>
                      <a:prstDash val="solid"/>
                    </a:lnB>
                    <a:solidFill>
                      <a:srgbClr val="7030A0"/>
                    </a:solidFill>
                  </a:tcPr>
                </a:tc>
                <a:tc>
                  <a:txBody>
                    <a:bodyPr/>
                    <a:lstStyle/>
                    <a:p>
                      <a:r>
                        <a:rPr lang="es-ES" sz="1800" cap="none" spc="0" dirty="0">
                          <a:solidFill>
                            <a:schemeClr val="tx1"/>
                          </a:solidFill>
                          <a:effectLst/>
                        </a:rPr>
                        <a:t>singular (aura)</a:t>
                      </a:r>
                      <a:endParaRPr lang="es-CL" sz="1800"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03180" marT="0" marB="0">
                    <a:lnL w="12700" cmpd="sng">
                      <a:noFill/>
                      <a:prstDash val="solid"/>
                    </a:lnL>
                    <a:lnR w="12700" cmpd="sng">
                      <a:noFill/>
                      <a:prstDash val="solid"/>
                    </a:lnR>
                    <a:lnT w="38100" cmpd="sng">
                      <a:noFill/>
                    </a:lnT>
                    <a:lnB w="9525" cap="flat" cmpd="sng" algn="ctr">
                      <a:solidFill>
                        <a:schemeClr val="accent1"/>
                      </a:solidFill>
                      <a:prstDash val="solid"/>
                    </a:lnB>
                    <a:solidFill>
                      <a:srgbClr val="FF0000"/>
                    </a:solidFill>
                  </a:tcPr>
                </a:tc>
                <a:extLst>
                  <a:ext uri="{0D108BD9-81ED-4DB2-BD59-A6C34878D82A}">
                    <a16:rowId xmlns:a16="http://schemas.microsoft.com/office/drawing/2014/main" val="2601520287"/>
                  </a:ext>
                </a:extLst>
              </a:tr>
              <a:tr h="330178">
                <a:tc>
                  <a:txBody>
                    <a:bodyPr/>
                    <a:lstStyle/>
                    <a:p>
                      <a:r>
                        <a:rPr lang="es-ES" sz="1800" b="1" cap="none" spc="0" dirty="0">
                          <a:solidFill>
                            <a:schemeClr val="tx1"/>
                          </a:solidFill>
                          <a:effectLst/>
                        </a:rPr>
                        <a:t>Homogeneidad (nombre común)</a:t>
                      </a:r>
                      <a:endParaRPr lang="es-CL" sz="1800" b="1"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787" marR="103180" marT="0" marB="0">
                    <a:lnL w="12700" cmpd="sng">
                      <a:noFill/>
                      <a:prstDash val="solid"/>
                    </a:lnL>
                    <a:lnR w="12700" cmpd="sng">
                      <a:noFill/>
                      <a:prstDash val="solid"/>
                    </a:lnR>
                    <a:lnT w="9525" cap="flat" cmpd="sng" algn="ctr">
                      <a:solidFill>
                        <a:schemeClr val="accent1"/>
                      </a:solidFill>
                      <a:prstDash val="solid"/>
                    </a:lnT>
                    <a:lnB w="12700" cmpd="sng">
                      <a:noFill/>
                      <a:prstDash val="solid"/>
                    </a:lnB>
                    <a:solidFill>
                      <a:srgbClr val="FF0000"/>
                    </a:solidFill>
                  </a:tcPr>
                </a:tc>
                <a:tc>
                  <a:txBody>
                    <a:bodyPr/>
                    <a:lstStyle/>
                    <a:p>
                      <a:r>
                        <a:rPr lang="es-ES" sz="1800" cap="none" spc="0" dirty="0">
                          <a:solidFill>
                            <a:schemeClr val="tx1"/>
                          </a:solidFill>
                          <a:effectLst/>
                        </a:rPr>
                        <a:t>Heterogeneidad (nombre propio)</a:t>
                      </a:r>
                      <a:endParaRPr lang="es-CL" sz="1800"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787" marR="103180" marT="0" marB="0">
                    <a:lnL w="12700" cmpd="sng">
                      <a:noFill/>
                      <a:prstDash val="solid"/>
                    </a:lnL>
                    <a:lnR w="12700" cmpd="sng">
                      <a:noFill/>
                      <a:prstDash val="solid"/>
                    </a:lnR>
                    <a:lnT w="9525" cap="flat" cmpd="sng" algn="ctr">
                      <a:solidFill>
                        <a:schemeClr val="accent1"/>
                      </a:solidFill>
                      <a:prstDash val="solid"/>
                    </a:lnT>
                    <a:lnB w="12700" cmpd="sng">
                      <a:noFill/>
                      <a:prstDash val="solid"/>
                    </a:lnB>
                    <a:solidFill>
                      <a:srgbClr val="7030A0"/>
                    </a:solidFill>
                  </a:tcPr>
                </a:tc>
                <a:extLst>
                  <a:ext uri="{0D108BD9-81ED-4DB2-BD59-A6C34878D82A}">
                    <a16:rowId xmlns:a16="http://schemas.microsoft.com/office/drawing/2014/main" val="533687045"/>
                  </a:ext>
                </a:extLst>
              </a:tr>
              <a:tr h="605326">
                <a:tc>
                  <a:txBody>
                    <a:bodyPr/>
                    <a:lstStyle/>
                    <a:p>
                      <a:r>
                        <a:rPr lang="es-ES" sz="1800" b="1" cap="none" spc="0" dirty="0">
                          <a:solidFill>
                            <a:schemeClr val="tx1"/>
                          </a:solidFill>
                          <a:effectLst/>
                        </a:rPr>
                        <a:t>Mercantilización =&gt; homogenización “anti-cultural”</a:t>
                      </a:r>
                      <a:endParaRPr lang="es-CL" sz="1800" b="1"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03180" marT="0" marB="0">
                    <a:lnL w="12700" cmpd="sng">
                      <a:noFill/>
                      <a:prstDash val="solid"/>
                    </a:lnL>
                    <a:lnR w="12700" cmpd="sng">
                      <a:noFill/>
                      <a:prstDash val="solid"/>
                    </a:lnR>
                    <a:lnT w="12700" cmpd="sng">
                      <a:noFill/>
                      <a:prstDash val="solid"/>
                    </a:lnT>
                    <a:lnB w="9525" cap="flat" cmpd="sng" algn="ctr">
                      <a:solidFill>
                        <a:schemeClr val="accent1"/>
                      </a:solidFill>
                      <a:prstDash val="solid"/>
                    </a:lnB>
                    <a:solidFill>
                      <a:srgbClr val="7030A0"/>
                    </a:solidFill>
                  </a:tcPr>
                </a:tc>
                <a:tc>
                  <a:txBody>
                    <a:bodyPr/>
                    <a:lstStyle/>
                    <a:p>
                      <a:r>
                        <a:rPr lang="es-ES" sz="1800" cap="none" spc="0" dirty="0">
                          <a:solidFill>
                            <a:schemeClr val="tx1"/>
                          </a:solidFill>
                          <a:effectLst/>
                        </a:rPr>
                        <a:t>Cultura =&gt; discriminación </a:t>
                      </a:r>
                      <a:endParaRPr lang="es-CL" sz="1800"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03180" marT="0" marB="0">
                    <a:lnL w="12700" cmpd="sng">
                      <a:noFill/>
                      <a:prstDash val="solid"/>
                    </a:lnL>
                    <a:lnR w="12700" cmpd="sng">
                      <a:noFill/>
                      <a:prstDash val="solid"/>
                    </a:lnR>
                    <a:lnT w="12700" cmpd="sng">
                      <a:noFill/>
                      <a:prstDash val="solid"/>
                    </a:lnT>
                    <a:lnB w="9525" cap="flat" cmpd="sng" algn="ctr">
                      <a:solidFill>
                        <a:schemeClr val="accent1"/>
                      </a:solidFill>
                      <a:prstDash val="solid"/>
                    </a:lnB>
                    <a:solidFill>
                      <a:srgbClr val="FF0000"/>
                    </a:solidFill>
                  </a:tcPr>
                </a:tc>
                <a:extLst>
                  <a:ext uri="{0D108BD9-81ED-4DB2-BD59-A6C34878D82A}">
                    <a16:rowId xmlns:a16="http://schemas.microsoft.com/office/drawing/2014/main" val="3643293334"/>
                  </a:ext>
                </a:extLst>
              </a:tr>
              <a:tr h="330178">
                <a:tc>
                  <a:txBody>
                    <a:bodyPr/>
                    <a:lstStyle/>
                    <a:p>
                      <a:endParaRPr lang="es-CL" sz="1800" b="1"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787" marR="103180" marT="0" marB="0">
                    <a:lnL w="12700" cmpd="sng">
                      <a:noFill/>
                      <a:prstDash val="solid"/>
                    </a:lnL>
                    <a:lnR w="12700" cmpd="sng">
                      <a:noFill/>
                      <a:prstDash val="solid"/>
                    </a:lnR>
                    <a:lnT w="9525" cap="flat" cmpd="sng" algn="ctr">
                      <a:solidFill>
                        <a:schemeClr val="accent1"/>
                      </a:solidFill>
                      <a:prstDash val="solid"/>
                    </a:lnT>
                    <a:lnB w="12700" cmpd="sng">
                      <a:noFill/>
                      <a:prstDash val="solid"/>
                    </a:lnB>
                    <a:solidFill>
                      <a:srgbClr val="FF0000"/>
                    </a:solidFill>
                  </a:tcPr>
                </a:tc>
                <a:tc>
                  <a:txBody>
                    <a:bodyPr/>
                    <a:lstStyle/>
                    <a:p>
                      <a:endParaRPr lang="es-CL" sz="1800"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787" marR="103180" marT="0" marB="0">
                    <a:lnL w="12700" cmpd="sng">
                      <a:noFill/>
                      <a:prstDash val="solid"/>
                    </a:lnL>
                    <a:lnR w="12700" cmpd="sng">
                      <a:noFill/>
                      <a:prstDash val="solid"/>
                    </a:lnR>
                    <a:lnT w="9525" cap="flat" cmpd="sng" algn="ctr">
                      <a:solidFill>
                        <a:schemeClr val="accent1"/>
                      </a:solidFill>
                      <a:prstDash val="solid"/>
                    </a:lnT>
                    <a:lnB w="12700" cmpd="sng">
                      <a:noFill/>
                      <a:prstDash val="solid"/>
                    </a:lnB>
                    <a:solidFill>
                      <a:srgbClr val="7030A0"/>
                    </a:solidFill>
                  </a:tcPr>
                </a:tc>
                <a:extLst>
                  <a:ext uri="{0D108BD9-81ED-4DB2-BD59-A6C34878D82A}">
                    <a16:rowId xmlns:a16="http://schemas.microsoft.com/office/drawing/2014/main" val="3157869191"/>
                  </a:ext>
                </a:extLst>
              </a:tr>
              <a:tr h="330178">
                <a:tc>
                  <a:txBody>
                    <a:bodyPr/>
                    <a:lstStyle/>
                    <a:p>
                      <a:r>
                        <a:rPr lang="es-ES" sz="1800" b="1" cap="none" spc="0" dirty="0">
                          <a:solidFill>
                            <a:schemeClr val="tx1"/>
                          </a:solidFill>
                          <a:effectLst/>
                        </a:rPr>
                        <a:t>Soc. mercantilizada </a:t>
                      </a:r>
                      <a:r>
                        <a:rPr lang="es-ES" sz="1800" b="1" cap="none" spc="0" dirty="0">
                          <a:solidFill>
                            <a:schemeClr val="tx1"/>
                          </a:solidFill>
                          <a:effectLst/>
                          <a:sym typeface="Wingdings" pitchFamily="2" charset="2"/>
                        </a:rPr>
                        <a:t></a:t>
                      </a:r>
                      <a:r>
                        <a:rPr lang="es-ES" sz="1800" b="1" cap="none" spc="0" dirty="0">
                          <a:solidFill>
                            <a:schemeClr val="tx1"/>
                          </a:solidFill>
                          <a:effectLst/>
                        </a:rPr>
                        <a:t> monetizada</a:t>
                      </a:r>
                      <a:endParaRPr lang="es-CL" sz="1800" b="1"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03180" marT="0" marB="0">
                    <a:lnL w="12700" cmpd="sng">
                      <a:noFill/>
                      <a:prstDash val="solid"/>
                    </a:lnL>
                    <a:lnR w="12700" cmpd="sng">
                      <a:noFill/>
                      <a:prstDash val="solid"/>
                    </a:lnR>
                    <a:lnT w="12700" cmpd="sng">
                      <a:noFill/>
                      <a:prstDash val="solid"/>
                    </a:lnT>
                    <a:lnB w="9525" cap="flat" cmpd="sng" algn="ctr">
                      <a:solidFill>
                        <a:schemeClr val="accent1"/>
                      </a:solidFill>
                      <a:prstDash val="solid"/>
                    </a:lnB>
                    <a:solidFill>
                      <a:srgbClr val="FF0000"/>
                    </a:solidFill>
                  </a:tcPr>
                </a:tc>
                <a:tc>
                  <a:txBody>
                    <a:bodyPr/>
                    <a:lstStyle/>
                    <a:p>
                      <a:r>
                        <a:rPr lang="es-ES" sz="1800" cap="none" spc="0" dirty="0">
                          <a:solidFill>
                            <a:schemeClr val="tx1"/>
                          </a:solidFill>
                          <a:effectLst/>
                        </a:rPr>
                        <a:t>SOC. Pre-colonial</a:t>
                      </a:r>
                      <a:endParaRPr lang="es-CL" sz="1800"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03180" marT="0" marB="0">
                    <a:lnL w="12700" cmpd="sng">
                      <a:noFill/>
                      <a:prstDash val="solid"/>
                    </a:lnL>
                    <a:lnR w="12700" cmpd="sng">
                      <a:noFill/>
                      <a:prstDash val="solid"/>
                    </a:lnR>
                    <a:lnT w="12700" cmpd="sng">
                      <a:noFill/>
                      <a:prstDash val="solid"/>
                    </a:lnT>
                    <a:lnB w="9525" cap="flat" cmpd="sng" algn="ctr">
                      <a:solidFill>
                        <a:schemeClr val="accent1"/>
                      </a:solidFill>
                      <a:prstDash val="solid"/>
                    </a:lnB>
                    <a:solidFill>
                      <a:srgbClr val="7030A0"/>
                    </a:solidFill>
                  </a:tcPr>
                </a:tc>
                <a:extLst>
                  <a:ext uri="{0D108BD9-81ED-4DB2-BD59-A6C34878D82A}">
                    <a16:rowId xmlns:a16="http://schemas.microsoft.com/office/drawing/2014/main" val="3114753460"/>
                  </a:ext>
                </a:extLst>
              </a:tr>
              <a:tr h="1430770">
                <a:tc>
                  <a:txBody>
                    <a:bodyPr/>
                    <a:lstStyle/>
                    <a:p>
                      <a:r>
                        <a:rPr lang="es-ES" sz="1800" b="1" cap="none" spc="0" dirty="0">
                          <a:solidFill>
                            <a:schemeClr val="tx1"/>
                          </a:solidFill>
                          <a:effectLst/>
                        </a:rPr>
                        <a:t>Homogeneiza valor </a:t>
                      </a:r>
                      <a:endParaRPr lang="es-CL" sz="1800" b="1" cap="none" spc="0" dirty="0">
                        <a:solidFill>
                          <a:schemeClr val="tx1"/>
                        </a:solidFill>
                        <a:effectLst/>
                      </a:endParaRPr>
                    </a:p>
                    <a:p>
                      <a:r>
                        <a:rPr lang="es-ES" sz="1800" b="1" cap="none" spc="0" dirty="0">
                          <a:solidFill>
                            <a:schemeClr val="tx1"/>
                          </a:solidFill>
                          <a:effectLst/>
                        </a:rPr>
                        <a:t>Afecta necesidad individual de discriminación</a:t>
                      </a:r>
                      <a:endParaRPr lang="es-CL" sz="1800" b="1"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787" marR="103180" marT="0" marB="0">
                    <a:lnL w="12700" cmpd="sng">
                      <a:noFill/>
                      <a:prstDash val="solid"/>
                    </a:lnL>
                    <a:lnR w="12700" cmpd="sng">
                      <a:noFill/>
                      <a:prstDash val="solid"/>
                    </a:lnR>
                    <a:lnT w="9525" cap="flat" cmpd="sng" algn="ctr">
                      <a:solidFill>
                        <a:schemeClr val="accent1"/>
                      </a:solidFill>
                      <a:prstDash val="solid"/>
                    </a:lnT>
                    <a:lnB w="12700" cmpd="sng">
                      <a:noFill/>
                      <a:prstDash val="solid"/>
                    </a:lnB>
                    <a:solidFill>
                      <a:srgbClr val="7030A0"/>
                    </a:solidFill>
                  </a:tcPr>
                </a:tc>
                <a:tc>
                  <a:txBody>
                    <a:bodyPr/>
                    <a:lstStyle/>
                    <a:p>
                      <a:r>
                        <a:rPr lang="es-ES" sz="1800" cap="none" spc="0" dirty="0">
                          <a:solidFill>
                            <a:schemeClr val="tx1"/>
                          </a:solidFill>
                          <a:effectLst/>
                        </a:rPr>
                        <a:t>Cultura </a:t>
                      </a:r>
                      <a:r>
                        <a:rPr lang="es-ES" sz="1800" cap="none" spc="0" dirty="0">
                          <a:solidFill>
                            <a:schemeClr val="tx1"/>
                          </a:solidFill>
                          <a:effectLst/>
                          <a:sym typeface="Wingdings" pitchFamily="2" charset="2"/>
                        </a:rPr>
                        <a:t></a:t>
                      </a:r>
                      <a:r>
                        <a:rPr lang="es-ES" sz="1800" cap="none" spc="0" dirty="0">
                          <a:solidFill>
                            <a:schemeClr val="tx1"/>
                          </a:solidFill>
                          <a:effectLst/>
                        </a:rPr>
                        <a:t> economía = apegada clasificaciones culturales</a:t>
                      </a:r>
                      <a:endParaRPr lang="es-CL" sz="1800" cap="none" spc="0" dirty="0">
                        <a:solidFill>
                          <a:schemeClr val="tx1"/>
                        </a:solidFill>
                        <a:effectLst/>
                      </a:endParaRPr>
                    </a:p>
                    <a:p>
                      <a:r>
                        <a:rPr lang="es-ES" sz="1800" cap="none" spc="0" dirty="0">
                          <a:solidFill>
                            <a:srgbClr val="000000"/>
                          </a:solidFill>
                          <a:effectLst/>
                        </a:rPr>
                        <a:t> </a:t>
                      </a:r>
                      <a:endParaRPr lang="es-CL" sz="1800" cap="none" spc="0" dirty="0">
                        <a:solidFill>
                          <a:srgbClr val="000000"/>
                        </a:solidFill>
                        <a:effectLst/>
                      </a:endParaRPr>
                    </a:p>
                    <a:p>
                      <a:r>
                        <a:rPr lang="es-ES" sz="1800" cap="none" spc="0" dirty="0">
                          <a:solidFill>
                            <a:schemeClr val="tx1"/>
                          </a:solidFill>
                          <a:effectLst/>
                          <a:sym typeface="Wingdings" pitchFamily="2" charset="2"/>
                        </a:rPr>
                        <a:t></a:t>
                      </a:r>
                      <a:r>
                        <a:rPr lang="es-ES" sz="1800" cap="none" spc="0" dirty="0">
                          <a:solidFill>
                            <a:schemeClr val="tx1"/>
                          </a:solidFill>
                          <a:effectLst/>
                        </a:rPr>
                        <a:t> satisface necesidad individual de discriminación</a:t>
                      </a:r>
                      <a:endParaRPr lang="es-CL" sz="1800"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787" marR="103180" marT="0" marB="0">
                    <a:lnL w="12700" cmpd="sng">
                      <a:noFill/>
                      <a:prstDash val="solid"/>
                    </a:lnL>
                    <a:lnR w="12700" cmpd="sng">
                      <a:noFill/>
                      <a:prstDash val="solid"/>
                    </a:lnR>
                    <a:lnT w="9525" cap="flat" cmpd="sng" algn="ctr">
                      <a:solidFill>
                        <a:schemeClr val="accent1"/>
                      </a:solidFill>
                      <a:prstDash val="solid"/>
                    </a:lnT>
                    <a:lnB w="12700" cmpd="sng">
                      <a:noFill/>
                      <a:prstDash val="solid"/>
                    </a:lnB>
                    <a:solidFill>
                      <a:srgbClr val="FF0000"/>
                    </a:solidFill>
                  </a:tcPr>
                </a:tc>
                <a:extLst>
                  <a:ext uri="{0D108BD9-81ED-4DB2-BD59-A6C34878D82A}">
                    <a16:rowId xmlns:a16="http://schemas.microsoft.com/office/drawing/2014/main" val="3737779805"/>
                  </a:ext>
                </a:extLst>
              </a:tr>
            </a:tbl>
          </a:graphicData>
        </a:graphic>
      </p:graphicFrame>
    </p:spTree>
    <p:extLst>
      <p:ext uri="{BB962C8B-B14F-4D97-AF65-F5344CB8AC3E}">
        <p14:creationId xmlns:p14="http://schemas.microsoft.com/office/powerpoint/2010/main" val="2611002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3DAA5A1C-E334-684C-B75D-2ED5D99309EE}"/>
              </a:ext>
            </a:extLst>
          </p:cNvPr>
          <p:cNvSpPr/>
          <p:nvPr/>
        </p:nvSpPr>
        <p:spPr>
          <a:xfrm>
            <a:off x="2736980" y="484565"/>
            <a:ext cx="8145625" cy="6186309"/>
          </a:xfrm>
          <a:prstGeom prst="rect">
            <a:avLst/>
          </a:prstGeom>
        </p:spPr>
        <p:txBody>
          <a:bodyPr wrap="square">
            <a:spAutoFit/>
          </a:bodyPr>
          <a:lstStyle/>
          <a:p>
            <a:pPr algn="ctr"/>
            <a:r>
              <a:rPr lang="es-ES" dirty="0">
                <a:latin typeface="Calibri" panose="020F0502020204030204" pitchFamily="34" charset="0"/>
                <a:ea typeface="Calibri" panose="020F0502020204030204" pitchFamily="34" charset="0"/>
                <a:cs typeface="Times New Roman" panose="02020603050405020304" pitchFamily="18" charset="0"/>
              </a:rPr>
              <a:t>Pero en Occidente hay esferas inconexas de intercambio</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Calibri" panose="020F0502020204030204" pitchFamily="34" charset="0"/>
                <a:ea typeface="Calibri" panose="020F0502020204030204" pitchFamily="34" charset="0"/>
                <a:cs typeface="Times New Roman" panose="02020603050405020304" pitchFamily="18" charset="0"/>
              </a:rPr>
              <a:t>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Calibri" panose="020F0502020204030204" pitchFamily="34" charset="0"/>
                <a:ea typeface="Calibri" panose="020F0502020204030204" pitchFamily="34" charset="0"/>
                <a:cs typeface="Times New Roman" panose="02020603050405020304" pitchFamily="18" charset="0"/>
              </a:rPr>
              <a:t>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Calibri" panose="020F0502020204030204" pitchFamily="34" charset="0"/>
                <a:ea typeface="Calibri" panose="020F0502020204030204" pitchFamily="34" charset="0"/>
                <a:cs typeface="Times New Roman" panose="02020603050405020304" pitchFamily="18" charset="0"/>
              </a:rPr>
              <a:t>Pb. Anhelo singularización en sociedades complejas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Calibri" panose="020F0502020204030204" pitchFamily="34" charset="0"/>
                <a:ea typeface="Calibri" panose="020F0502020204030204" pitchFamily="34" charset="0"/>
                <a:cs typeface="Times New Roman" panose="02020603050405020304" pitchFamily="18" charset="0"/>
                <a:sym typeface="Wingdings" pitchFamily="2" charset="2"/>
              </a:rPr>
              <a:t></a:t>
            </a:r>
            <a:r>
              <a:rPr lang="es-ES" dirty="0">
                <a:latin typeface="Calibri" panose="020F0502020204030204" pitchFamily="34" charset="0"/>
                <a:ea typeface="Calibri" panose="020F0502020204030204" pitchFamily="34" charset="0"/>
                <a:cs typeface="Times New Roman" panose="02020603050405020304" pitchFamily="18" charset="0"/>
              </a:rPr>
              <a:t> grupos restringidos</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Calibri" panose="020F0502020204030204" pitchFamily="34" charset="0"/>
                <a:ea typeface="Calibri" panose="020F0502020204030204" pitchFamily="34" charset="0"/>
                <a:cs typeface="Times New Roman" panose="02020603050405020304" pitchFamily="18" charset="0"/>
              </a:rPr>
              <a:t>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Calibri" panose="020F0502020204030204" pitchFamily="34" charset="0"/>
                <a:ea typeface="Calibri" panose="020F0502020204030204" pitchFamily="34" charset="0"/>
                <a:cs typeface="Times New Roman" panose="02020603050405020304" pitchFamily="18" charset="0"/>
              </a:rPr>
              <a:t>Ej.</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Calibri" panose="020F0502020204030204" pitchFamily="34" charset="0"/>
                <a:ea typeface="Calibri" panose="020F0502020204030204" pitchFamily="34" charset="0"/>
                <a:cs typeface="Times New Roman" panose="02020603050405020304" pitchFamily="18" charset="0"/>
                <a:sym typeface="Wingdings" pitchFamily="2" charset="2"/>
              </a:rPr>
              <a:t></a:t>
            </a:r>
            <a:r>
              <a:rPr lang="es-ES" dirty="0">
                <a:latin typeface="Calibri" panose="020F0502020204030204" pitchFamily="34" charset="0"/>
                <a:ea typeface="Calibri" panose="020F0502020204030204" pitchFamily="34" charset="0"/>
                <a:cs typeface="Times New Roman" panose="02020603050405020304" pitchFamily="18" charset="0"/>
              </a:rPr>
              <a:t> coleccionismo</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Calibri" panose="020F0502020204030204" pitchFamily="34" charset="0"/>
                <a:ea typeface="Calibri" panose="020F0502020204030204" pitchFamily="34" charset="0"/>
                <a:cs typeface="Times New Roman" panose="02020603050405020304" pitchFamily="18" charset="0"/>
              </a:rPr>
              <a:t>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Calibri" panose="020F0502020204030204" pitchFamily="34" charset="0"/>
                <a:ea typeface="Calibri" panose="020F0502020204030204" pitchFamily="34" charset="0"/>
                <a:cs typeface="Times New Roman" panose="02020603050405020304" pitchFamily="18" charset="0"/>
              </a:rPr>
              <a:t>Valor no mercantil / valor antigüedad </a:t>
            </a:r>
            <a:r>
              <a:rPr lang="es-ES" dirty="0">
                <a:latin typeface="Calibri" panose="020F0502020204030204" pitchFamily="34" charset="0"/>
                <a:ea typeface="Calibri" panose="020F0502020204030204" pitchFamily="34" charset="0"/>
                <a:cs typeface="Times New Roman" panose="02020603050405020304" pitchFamily="18" charset="0"/>
                <a:sym typeface="Wingdings" pitchFamily="2" charset="2"/>
              </a:rPr>
              <a:t></a:t>
            </a:r>
            <a:r>
              <a:rPr lang="es-ES" dirty="0">
                <a:latin typeface="Calibri" panose="020F0502020204030204" pitchFamily="34" charset="0"/>
                <a:ea typeface="Calibri" panose="020F0502020204030204" pitchFamily="34" charset="0"/>
                <a:cs typeface="Times New Roman" panose="02020603050405020304" pitchFamily="18" charset="0"/>
              </a:rPr>
              <a:t> </a:t>
            </a:r>
            <a:r>
              <a:rPr lang="es-ES" dirty="0" err="1">
                <a:latin typeface="Calibri" panose="020F0502020204030204" pitchFamily="34" charset="0"/>
                <a:ea typeface="Calibri" panose="020F0502020204030204" pitchFamily="34" charset="0"/>
                <a:cs typeface="Times New Roman" panose="02020603050405020304" pitchFamily="18" charset="0"/>
              </a:rPr>
              <a:t>mercantilizable</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Calibri" panose="020F0502020204030204" pitchFamily="34" charset="0"/>
                <a:ea typeface="Calibri" panose="020F0502020204030204" pitchFamily="34" charset="0"/>
                <a:cs typeface="Times New Roman" panose="02020603050405020304" pitchFamily="18" charset="0"/>
              </a:rPr>
              <a:t>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Calibri" panose="020F0502020204030204" pitchFamily="34" charset="0"/>
                <a:ea typeface="Calibri" panose="020F0502020204030204" pitchFamily="34" charset="0"/>
                <a:cs typeface="Times New Roman" panose="02020603050405020304" pitchFamily="18" charset="0"/>
              </a:rPr>
              <a:t>Caso Arte: Picasso tiene alto precio =&gt; para indicar que es inapreciable</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Calibri" panose="020F0502020204030204" pitchFamily="34" charset="0"/>
                <a:ea typeface="Calibri" panose="020F0502020204030204" pitchFamily="34" charset="0"/>
                <a:cs typeface="Times New Roman" panose="02020603050405020304" pitchFamily="18" charset="0"/>
              </a:rPr>
              <a:t>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Calibri" panose="020F0502020204030204" pitchFamily="34" charset="0"/>
                <a:ea typeface="Calibri" panose="020F0502020204030204" pitchFamily="34" charset="0"/>
                <a:cs typeface="Times New Roman" panose="02020603050405020304" pitchFamily="18" charset="0"/>
              </a:rPr>
              <a:t>Singularidad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Calibri" panose="020F0502020204030204" pitchFamily="34" charset="0"/>
                <a:ea typeface="Calibri" panose="020F0502020204030204" pitchFamily="34" charset="0"/>
                <a:cs typeface="Times New Roman" panose="02020603050405020304" pitchFamily="18" charset="0"/>
                <a:sym typeface="Symbol" pitchFamily="2" charset="2"/>
              </a:rPr>
              <a:t></a:t>
            </a:r>
            <a:r>
              <a:rPr lang="es-ES" dirty="0">
                <a:latin typeface="Calibri" panose="020F0502020204030204" pitchFamily="34" charset="0"/>
                <a:ea typeface="Calibri" panose="020F0502020204030204" pitchFamily="34" charset="0"/>
                <a:cs typeface="Times New Roman" panose="02020603050405020304" pitchFamily="18" charset="0"/>
              </a:rPr>
              <a:t> ratificada por posición estructural del objeto en sistema intercambio</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Calibri" panose="020F0502020204030204" pitchFamily="34" charset="0"/>
                <a:ea typeface="Calibri" panose="020F0502020204030204" pitchFamily="34" charset="0"/>
                <a:cs typeface="Times New Roman" panose="02020603050405020304" pitchFamily="18" charset="0"/>
              </a:rPr>
              <a:t>= ratificada por extracciones intermitentes de la esfera mercantil seguida de reintroducciones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Calibri" panose="020F0502020204030204" pitchFamily="34" charset="0"/>
                <a:ea typeface="Calibri" panose="020F0502020204030204" pitchFamily="34" charset="0"/>
                <a:cs typeface="Times New Roman" panose="02020603050405020304" pitchFamily="18" charset="0"/>
              </a:rPr>
              <a:t>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Calibri" panose="020F0502020204030204" pitchFamily="34" charset="0"/>
                <a:ea typeface="Calibri" panose="020F0502020204030204" pitchFamily="34" charset="0"/>
                <a:cs typeface="Times New Roman" panose="02020603050405020304" pitchFamily="18" charset="0"/>
              </a:rPr>
              <a:t>Fetichismo Marx = ¿singularización?</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Calibri" panose="020F0502020204030204" pitchFamily="34" charset="0"/>
                <a:ea typeface="Calibri" panose="020F0502020204030204" pitchFamily="34" charset="0"/>
                <a:cs typeface="Times New Roman" panose="02020603050405020304" pitchFamily="18" charset="0"/>
              </a:rPr>
              <a:t>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Calibri" panose="020F0502020204030204" pitchFamily="34" charset="0"/>
                <a:ea typeface="Calibri" panose="020F0502020204030204" pitchFamily="34" charset="0"/>
                <a:cs typeface="Times New Roman" panose="02020603050405020304" pitchFamily="18" charset="0"/>
              </a:rPr>
              <a:t>Objetos / personas = lo singular, sagrado (Patrimonio)</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Calibri" panose="020F0502020204030204" pitchFamily="34" charset="0"/>
                <a:ea typeface="Calibri" panose="020F0502020204030204" pitchFamily="34" charset="0"/>
                <a:cs typeface="Times New Roman" panose="02020603050405020304" pitchFamily="18" charset="0"/>
              </a:rPr>
              <a:t> </a:t>
            </a:r>
            <a:endParaRPr lang="es-CL"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62841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90771044-6A9E-EA4D-BD75-EE29569FF98C}"/>
              </a:ext>
            </a:extLst>
          </p:cNvPr>
          <p:cNvSpPr>
            <a:spLocks noChangeArrowheads="1"/>
          </p:cNvSpPr>
          <p:nvPr/>
        </p:nvSpPr>
        <p:spPr bwMode="auto">
          <a:xfrm>
            <a:off x="1981200" y="274638"/>
            <a:ext cx="8229600" cy="11430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lnSpc>
                <a:spcPct val="90000"/>
              </a:lnSpc>
              <a:spcAft>
                <a:spcPts val="600"/>
              </a:spcAft>
            </a:pPr>
            <a:r>
              <a:rPr lang="es-ES" altLang="es-CL" sz="3400" dirty="0">
                <a:latin typeface="+mj-lt"/>
                <a:ea typeface="+mj-ea"/>
                <a:cs typeface="+mj-cs"/>
              </a:rPr>
              <a:t>Analogía modo construcción social individuos y cosas</a:t>
            </a:r>
          </a:p>
          <a:p>
            <a:pPr algn="ctr" eaLnBrk="1" hangingPunct="1">
              <a:lnSpc>
                <a:spcPct val="90000"/>
              </a:lnSpc>
              <a:spcAft>
                <a:spcPts val="600"/>
              </a:spcAft>
            </a:pPr>
            <a:endParaRPr lang="es-ES" altLang="es-CL" sz="3400" dirty="0">
              <a:latin typeface="+mj-lt"/>
              <a:ea typeface="+mj-ea"/>
              <a:cs typeface="+mj-cs"/>
            </a:endParaRPr>
          </a:p>
        </p:txBody>
      </p:sp>
      <p:graphicFrame>
        <p:nvGraphicFramePr>
          <p:cNvPr id="5" name="Tabla 4">
            <a:extLst>
              <a:ext uri="{FF2B5EF4-FFF2-40B4-BE49-F238E27FC236}">
                <a16:creationId xmlns:a16="http://schemas.microsoft.com/office/drawing/2014/main" id="{7D2B3C85-9AFF-014D-BCBB-5ACB95148D89}"/>
              </a:ext>
            </a:extLst>
          </p:cNvPr>
          <p:cNvGraphicFramePr>
            <a:graphicFrameLocks noGrp="1"/>
          </p:cNvGraphicFramePr>
          <p:nvPr/>
        </p:nvGraphicFramePr>
        <p:xfrm>
          <a:off x="2551121" y="1600201"/>
          <a:ext cx="7089761" cy="4525963"/>
        </p:xfrm>
        <a:graphic>
          <a:graphicData uri="http://schemas.openxmlformats.org/drawingml/2006/table">
            <a:tbl>
              <a:tblPr firstRow="1" firstCol="1" bandRow="1">
                <a:solidFill>
                  <a:schemeClr val="bg1">
                    <a:lumMod val="95000"/>
                  </a:schemeClr>
                </a:solidFill>
                <a:tableStyleId>{5C22544A-7EE6-4342-B048-85BDC9FD1C3A}</a:tableStyleId>
              </a:tblPr>
              <a:tblGrid>
                <a:gridCol w="3714325">
                  <a:extLst>
                    <a:ext uri="{9D8B030D-6E8A-4147-A177-3AD203B41FA5}">
                      <a16:colId xmlns:a16="http://schemas.microsoft.com/office/drawing/2014/main" val="2981930251"/>
                    </a:ext>
                  </a:extLst>
                </a:gridCol>
                <a:gridCol w="3375436">
                  <a:extLst>
                    <a:ext uri="{9D8B030D-6E8A-4147-A177-3AD203B41FA5}">
                      <a16:colId xmlns:a16="http://schemas.microsoft.com/office/drawing/2014/main" val="1400810923"/>
                    </a:ext>
                  </a:extLst>
                </a:gridCol>
              </a:tblGrid>
              <a:tr h="966432">
                <a:tc>
                  <a:txBody>
                    <a:bodyPr/>
                    <a:lstStyle/>
                    <a:p>
                      <a:r>
                        <a:rPr lang="es-ES" sz="2500" b="0" cap="none" spc="0" dirty="0">
                          <a:solidFill>
                            <a:schemeClr val="bg1"/>
                          </a:solidFill>
                          <a:effectLst/>
                        </a:rPr>
                        <a:t>Sociedad pequeña escala</a:t>
                      </a:r>
                      <a:endParaRPr lang="es-CL" sz="2500" b="0" cap="none" spc="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7647" marR="107647" marT="143529" marB="0" anchor="ctr">
                    <a:lnL w="12700" cmpd="sng">
                      <a:noFill/>
                    </a:lnL>
                    <a:lnR w="12700" cmpd="sng">
                      <a:noFill/>
                    </a:lnR>
                    <a:lnT w="19050" cap="flat" cmpd="sng" algn="ctr">
                      <a:noFill/>
                      <a:prstDash val="solid"/>
                    </a:lnT>
                    <a:lnB w="12700" cap="flat" cmpd="sng" algn="ctr">
                      <a:solidFill>
                        <a:schemeClr val="tx1"/>
                      </a:solidFill>
                      <a:prstDash val="solid"/>
                      <a:round/>
                      <a:headEnd type="none" w="med" len="med"/>
                      <a:tailEnd type="none" w="med" len="med"/>
                    </a:lnB>
                    <a:solidFill>
                      <a:schemeClr val="accent2"/>
                    </a:solidFill>
                  </a:tcPr>
                </a:tc>
                <a:tc>
                  <a:txBody>
                    <a:bodyPr/>
                    <a:lstStyle/>
                    <a:p>
                      <a:r>
                        <a:rPr lang="es-ES" sz="2500" b="0" cap="none" spc="0" dirty="0">
                          <a:solidFill>
                            <a:schemeClr val="bg1"/>
                          </a:solidFill>
                          <a:effectLst/>
                        </a:rPr>
                        <a:t>Sociedad compleja</a:t>
                      </a:r>
                      <a:endParaRPr lang="es-CL" sz="2500" b="0" cap="none" spc="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7647" marR="107647" marT="143529" marB="0" anchor="ctr">
                    <a:lnL w="12700" cmpd="sng">
                      <a:noFill/>
                    </a:lnL>
                    <a:lnR w="12700" cmpd="sng">
                      <a:noFill/>
                    </a:lnR>
                    <a:lnT w="19050" cap="flat" cmpd="sng" algn="ctr">
                      <a:noFill/>
                      <a:prstDash val="solid"/>
                    </a:lnT>
                    <a:lnB w="12700" cap="flat" cmpd="sng" algn="ctr">
                      <a:solidFill>
                        <a:schemeClr val="tx1"/>
                      </a:solidFill>
                      <a:prstDash val="solid"/>
                      <a:round/>
                      <a:headEnd type="none" w="med" len="med"/>
                      <a:tailEnd type="none" w="med" len="med"/>
                    </a:lnB>
                    <a:solidFill>
                      <a:schemeClr val="accent2"/>
                    </a:solidFill>
                  </a:tcPr>
                </a:tc>
                <a:extLst>
                  <a:ext uri="{0D108BD9-81ED-4DB2-BD59-A6C34878D82A}">
                    <a16:rowId xmlns:a16="http://schemas.microsoft.com/office/drawing/2014/main" val="2649014687"/>
                  </a:ext>
                </a:extLst>
              </a:tr>
              <a:tr h="1923295">
                <a:tc>
                  <a:txBody>
                    <a:bodyPr/>
                    <a:lstStyle/>
                    <a:p>
                      <a:r>
                        <a:rPr lang="es-ES" sz="1900" b="0" cap="none" spc="0" dirty="0">
                          <a:solidFill>
                            <a:schemeClr val="tx1"/>
                          </a:solidFill>
                          <a:effectLst/>
                        </a:rPr>
                        <a:t>Identidad estable </a:t>
                      </a:r>
                      <a:endParaRPr lang="es-CL" sz="1900" b="0" cap="none" spc="0" dirty="0">
                        <a:solidFill>
                          <a:schemeClr val="tx1"/>
                        </a:solidFill>
                        <a:effectLst/>
                      </a:endParaRPr>
                    </a:p>
                    <a:p>
                      <a:r>
                        <a:rPr lang="es-ES" sz="1900" b="0" cap="none" spc="0" dirty="0">
                          <a:solidFill>
                            <a:schemeClr val="tx1"/>
                          </a:solidFill>
                          <a:effectLst/>
                          <a:sym typeface="Wingdings" pitchFamily="2" charset="2"/>
                        </a:rPr>
                        <a:t></a:t>
                      </a:r>
                      <a:r>
                        <a:rPr lang="es-ES" sz="1900" b="0" cap="none" spc="0" dirty="0">
                          <a:solidFill>
                            <a:schemeClr val="tx1"/>
                          </a:solidFill>
                          <a:effectLst/>
                        </a:rPr>
                        <a:t> tema persona = personaje, máscara</a:t>
                      </a:r>
                      <a:endParaRPr lang="es-CL" sz="1900" b="0"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7647" marR="107647" marT="143529"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s-ES" sz="1900" cap="none" spc="0" dirty="0">
                          <a:solidFill>
                            <a:schemeClr val="tx1"/>
                          </a:solidFill>
                          <a:effectLst/>
                        </a:rPr>
                        <a:t>Identidades numerosas, inciertas</a:t>
                      </a:r>
                      <a:endParaRPr lang="es-CL" sz="1900" cap="none" spc="0" dirty="0">
                        <a:solidFill>
                          <a:schemeClr val="tx1"/>
                        </a:solidFill>
                        <a:effectLst/>
                      </a:endParaRPr>
                    </a:p>
                    <a:p>
                      <a:r>
                        <a:rPr lang="es-ES" sz="1900" cap="none" spc="0" dirty="0">
                          <a:solidFill>
                            <a:schemeClr val="tx1"/>
                          </a:solidFill>
                          <a:effectLst/>
                          <a:sym typeface="Wingdings" pitchFamily="2" charset="2"/>
                        </a:rPr>
                        <a:t></a:t>
                      </a:r>
                      <a:r>
                        <a:rPr lang="es-ES" sz="1900" cap="none" spc="0" dirty="0">
                          <a:solidFill>
                            <a:schemeClr val="tx1"/>
                          </a:solidFill>
                          <a:effectLst/>
                        </a:rPr>
                        <a:t> tema persona = yo </a:t>
                      </a:r>
                      <a:endParaRPr lang="es-CL" sz="1900" cap="none" spc="0" dirty="0">
                        <a:solidFill>
                          <a:schemeClr val="tx1"/>
                        </a:solidFill>
                        <a:effectLst/>
                      </a:endParaRPr>
                    </a:p>
                    <a:p>
                      <a:r>
                        <a:rPr lang="es-ES" sz="1900" cap="none" spc="0" dirty="0">
                          <a:solidFill>
                            <a:schemeClr val="tx1"/>
                          </a:solidFill>
                          <a:effectLst/>
                        </a:rPr>
                        <a:t>(categoría anterior a estatus social)</a:t>
                      </a:r>
                      <a:endParaRPr lang="es-CL" sz="1900" cap="none" spc="0" dirty="0">
                        <a:solidFill>
                          <a:schemeClr val="tx1"/>
                        </a:solidFill>
                        <a:effectLst/>
                      </a:endParaRPr>
                    </a:p>
                    <a:p>
                      <a:r>
                        <a:rPr lang="es-ES" sz="1900" cap="none" spc="0" dirty="0">
                          <a:solidFill>
                            <a:schemeClr val="tx1"/>
                          </a:solidFill>
                          <a:effectLst/>
                        </a:rPr>
                        <a:t> </a:t>
                      </a:r>
                      <a:endParaRPr lang="es-CL" sz="1900"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7647" marR="107647" marT="143529"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31608520"/>
                  </a:ext>
                </a:extLst>
              </a:tr>
              <a:tr h="1636236">
                <a:tc>
                  <a:txBody>
                    <a:bodyPr/>
                    <a:lstStyle/>
                    <a:p>
                      <a:r>
                        <a:rPr lang="es-ES" sz="1900" b="0" cap="none" spc="0" dirty="0">
                          <a:solidFill>
                            <a:schemeClr val="tx1"/>
                          </a:solidFill>
                          <a:effectLst/>
                        </a:rPr>
                        <a:t>Biografía individuo o cosa</a:t>
                      </a:r>
                      <a:endParaRPr lang="es-CL" sz="1900" b="0" cap="none" spc="0" dirty="0">
                        <a:solidFill>
                          <a:schemeClr val="tx1"/>
                        </a:solidFill>
                        <a:effectLst/>
                      </a:endParaRPr>
                    </a:p>
                    <a:p>
                      <a:r>
                        <a:rPr lang="es-ES" sz="1900" b="0" cap="none" spc="0" dirty="0">
                          <a:solidFill>
                            <a:schemeClr val="tx1"/>
                          </a:solidFill>
                          <a:effectLst/>
                        </a:rPr>
                        <a:t>= lo que sucede al interior de estatus</a:t>
                      </a:r>
                      <a:endParaRPr lang="es-CL" sz="1900" b="0" cap="none" spc="0" dirty="0">
                        <a:solidFill>
                          <a:schemeClr val="tx1"/>
                        </a:solidFill>
                        <a:effectLst/>
                      </a:endParaRPr>
                    </a:p>
                    <a:p>
                      <a:pPr marL="342900" lvl="0" indent="-342900">
                        <a:buFont typeface="Wingdings" pitchFamily="2" charset="2"/>
                        <a:buChar char=""/>
                      </a:pPr>
                      <a:r>
                        <a:rPr lang="es-ES" sz="1900" b="0" cap="none" spc="0" dirty="0">
                          <a:solidFill>
                            <a:schemeClr val="tx1"/>
                          </a:solidFill>
                          <a:effectLst/>
                        </a:rPr>
                        <a:t>Destaca sistema social, interpretación colectiva</a:t>
                      </a:r>
                      <a:endParaRPr lang="es-CL" sz="1900" b="0"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7647" marR="107647" marT="143529"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s-ES" sz="1900" cap="none" spc="0" dirty="0">
                          <a:solidFill>
                            <a:schemeClr val="tx1"/>
                          </a:solidFill>
                          <a:effectLst/>
                        </a:rPr>
                        <a:t>Biografía cosa</a:t>
                      </a:r>
                      <a:endParaRPr lang="es-CL" sz="1900" cap="none" spc="0" dirty="0">
                        <a:solidFill>
                          <a:schemeClr val="tx1"/>
                        </a:solidFill>
                        <a:effectLst/>
                      </a:endParaRPr>
                    </a:p>
                    <a:p>
                      <a:r>
                        <a:rPr lang="es-ES" sz="1900" cap="none" spc="0" dirty="0">
                          <a:solidFill>
                            <a:schemeClr val="tx1"/>
                          </a:solidFill>
                          <a:effectLst/>
                        </a:rPr>
                        <a:t>= en mundo homogéneo mercancía</a:t>
                      </a:r>
                      <a:endParaRPr lang="es-CL" sz="1900" cap="none" spc="0" dirty="0">
                        <a:solidFill>
                          <a:schemeClr val="tx1"/>
                        </a:solidFill>
                        <a:effectLst/>
                      </a:endParaRPr>
                    </a:p>
                    <a:p>
                      <a:r>
                        <a:rPr lang="es-ES" sz="1900" cap="none" spc="0" dirty="0">
                          <a:solidFill>
                            <a:schemeClr val="tx1"/>
                          </a:solidFill>
                          <a:effectLst/>
                        </a:rPr>
                        <a:t>= historia singularizaciones, re/clasificaciones</a:t>
                      </a:r>
                      <a:endParaRPr lang="es-CL" sz="1900"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7647" marR="107647" marT="143529"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63619291"/>
                  </a:ext>
                </a:extLst>
              </a:tr>
            </a:tbl>
          </a:graphicData>
        </a:graphic>
      </p:graphicFrame>
    </p:spTree>
    <p:extLst>
      <p:ext uri="{BB962C8B-B14F-4D97-AF65-F5344CB8AC3E}">
        <p14:creationId xmlns:p14="http://schemas.microsoft.com/office/powerpoint/2010/main" val="1006492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a:extLst>
              <a:ext uri="{FF2B5EF4-FFF2-40B4-BE49-F238E27FC236}">
                <a16:creationId xmlns:a16="http://schemas.microsoft.com/office/drawing/2014/main" id="{D0BC9271-D570-6646-AD0B-D143D085F9C2}"/>
              </a:ext>
            </a:extLst>
          </p:cNvPr>
          <p:cNvGraphicFramePr>
            <a:graphicFrameLocks noGrp="1"/>
          </p:cNvGraphicFramePr>
          <p:nvPr>
            <p:ph idx="1"/>
          </p:nvPr>
        </p:nvGraphicFramePr>
        <p:xfrm>
          <a:off x="2251789" y="503853"/>
          <a:ext cx="6764694" cy="3125756"/>
        </p:xfrm>
        <a:graphic>
          <a:graphicData uri="http://schemas.openxmlformats.org/drawingml/2006/table">
            <a:tbl>
              <a:tblPr firstRow="1" firstCol="1" bandRow="1">
                <a:tableStyleId>{5C22544A-7EE6-4342-B048-85BDC9FD1C3A}</a:tableStyleId>
              </a:tblPr>
              <a:tblGrid>
                <a:gridCol w="3295165">
                  <a:extLst>
                    <a:ext uri="{9D8B030D-6E8A-4147-A177-3AD203B41FA5}">
                      <a16:colId xmlns:a16="http://schemas.microsoft.com/office/drawing/2014/main" val="1112654792"/>
                    </a:ext>
                  </a:extLst>
                </a:gridCol>
                <a:gridCol w="3469529">
                  <a:extLst>
                    <a:ext uri="{9D8B030D-6E8A-4147-A177-3AD203B41FA5}">
                      <a16:colId xmlns:a16="http://schemas.microsoft.com/office/drawing/2014/main" val="59054249"/>
                    </a:ext>
                  </a:extLst>
                </a:gridCol>
              </a:tblGrid>
              <a:tr h="1577377">
                <a:tc>
                  <a:txBody>
                    <a:bodyPr/>
                    <a:lstStyle/>
                    <a:p>
                      <a:r>
                        <a:rPr lang="es-ES" sz="1200" dirty="0">
                          <a:effectLst/>
                        </a:rPr>
                        <a:t>Identidad </a:t>
                      </a:r>
                      <a:endParaRPr lang="es-CL" sz="1200" dirty="0">
                        <a:effectLst/>
                      </a:endParaRPr>
                    </a:p>
                    <a:p>
                      <a:r>
                        <a:rPr lang="es-ES" sz="1200" dirty="0">
                          <a:effectLst/>
                        </a:rPr>
                        <a:t>= social </a:t>
                      </a:r>
                      <a:endParaRPr lang="es-CL" sz="1200" dirty="0">
                        <a:effectLst/>
                      </a:endParaRPr>
                    </a:p>
                    <a:p>
                      <a:r>
                        <a:rPr lang="es-ES" sz="1200" dirty="0">
                          <a:effectLst/>
                          <a:sym typeface="Symbol" pitchFamily="2" charset="2"/>
                        </a:rPr>
                        <a:t></a:t>
                      </a:r>
                      <a:r>
                        <a:rPr lang="es-ES" sz="1200" dirty="0">
                          <a:effectLst/>
                        </a:rPr>
                        <a:t> natural</a:t>
                      </a:r>
                      <a:endParaRPr lang="es-C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s-ES" sz="1200" dirty="0">
                          <a:solidFill>
                            <a:schemeClr val="bg1"/>
                          </a:solidFill>
                          <a:effectLst/>
                        </a:rPr>
                        <a:t>Identidad</a:t>
                      </a:r>
                      <a:endParaRPr lang="es-CL" sz="1200" dirty="0">
                        <a:solidFill>
                          <a:schemeClr val="bg1"/>
                        </a:solidFill>
                        <a:effectLst/>
                      </a:endParaRPr>
                    </a:p>
                    <a:p>
                      <a:r>
                        <a:rPr lang="es-ES" sz="1200" dirty="0">
                          <a:solidFill>
                            <a:schemeClr val="bg1"/>
                          </a:solidFill>
                          <a:effectLst/>
                        </a:rPr>
                        <a:t>= natural</a:t>
                      </a:r>
                      <a:endParaRPr lang="es-CL" sz="1200" dirty="0">
                        <a:solidFill>
                          <a:schemeClr val="bg1"/>
                        </a:solidFill>
                        <a:effectLst/>
                      </a:endParaRPr>
                    </a:p>
                    <a:p>
                      <a:r>
                        <a:rPr lang="es-ES" sz="1200" dirty="0">
                          <a:solidFill>
                            <a:schemeClr val="bg1"/>
                          </a:solidFill>
                          <a:effectLst/>
                        </a:rPr>
                        <a:t>= secundariamente social</a:t>
                      </a:r>
                      <a:endParaRPr lang="es-CL"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40000"/>
                        <a:lumOff val="60000"/>
                      </a:schemeClr>
                    </a:solidFill>
                  </a:tcPr>
                </a:tc>
                <a:extLst>
                  <a:ext uri="{0D108BD9-81ED-4DB2-BD59-A6C34878D82A}">
                    <a16:rowId xmlns:a16="http://schemas.microsoft.com/office/drawing/2014/main" val="1938778018"/>
                  </a:ext>
                </a:extLst>
              </a:tr>
              <a:tr h="1548379">
                <a:tc>
                  <a:txBody>
                    <a:bodyPr/>
                    <a:lstStyle/>
                    <a:p>
                      <a:r>
                        <a:rPr lang="es-ES" sz="1200">
                          <a:effectLst/>
                        </a:rPr>
                        <a:t>Soc. sin escritura = sigularizadora</a:t>
                      </a:r>
                      <a:endParaRPr lang="es-CL" sz="1200">
                        <a:effectLst/>
                      </a:endParaRPr>
                    </a:p>
                    <a:p>
                      <a:pPr algn="ctr"/>
                      <a:r>
                        <a:rPr lang="es-ES" sz="1200">
                          <a:effectLst/>
                        </a:rPr>
                        <a:t> </a:t>
                      </a:r>
                      <a:endParaRPr lang="es-CL" sz="1200">
                        <a:effectLst/>
                      </a:endParaRPr>
                    </a:p>
                    <a:p>
                      <a:pPr algn="ctr"/>
                      <a:r>
                        <a:rPr lang="es-ES" sz="1200">
                          <a:effectLst/>
                        </a:rPr>
                        <a:t>Heterogeneidad (inmunidad) cosas</a:t>
                      </a:r>
                      <a:endParaRPr lang="es-CL" sz="1200">
                        <a:effectLst/>
                      </a:endParaRPr>
                    </a:p>
                    <a:p>
                      <a:pPr algn="ctr"/>
                      <a:r>
                        <a:rPr lang="es-ES" sz="1200">
                          <a:effectLst/>
                        </a:rPr>
                        <a:t>v/s</a:t>
                      </a:r>
                      <a:endParaRPr lang="es-CL" sz="1200">
                        <a:effectLst/>
                      </a:endParaRPr>
                    </a:p>
                    <a:p>
                      <a:pPr algn="ctr"/>
                      <a:r>
                        <a:rPr lang="es-ES" sz="1200">
                          <a:effectLst/>
                        </a:rPr>
                        <a:t>homogeneidad (comunidad) personas</a:t>
                      </a:r>
                      <a:endParaRPr lang="es-CL"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s-ES" sz="1200" b="1" dirty="0">
                          <a:effectLst/>
                        </a:rPr>
                        <a:t>Soc. con escritura = mercantil</a:t>
                      </a:r>
                      <a:endParaRPr lang="es-CL" sz="1200" b="1" dirty="0">
                        <a:effectLst/>
                      </a:endParaRPr>
                    </a:p>
                    <a:p>
                      <a:pPr algn="ctr"/>
                      <a:r>
                        <a:rPr lang="es-ES" sz="1200" b="1" dirty="0">
                          <a:effectLst/>
                        </a:rPr>
                        <a:t> </a:t>
                      </a:r>
                      <a:endParaRPr lang="es-CL" sz="1200" b="1" dirty="0">
                        <a:effectLst/>
                      </a:endParaRPr>
                    </a:p>
                    <a:p>
                      <a:pPr algn="ctr"/>
                      <a:r>
                        <a:rPr lang="es-ES" sz="1200" b="1" dirty="0">
                          <a:effectLst/>
                        </a:rPr>
                        <a:t>Homogeneidad (comunidad) cosas*</a:t>
                      </a:r>
                      <a:endParaRPr lang="es-CL" sz="1200" b="1" dirty="0">
                        <a:effectLst/>
                      </a:endParaRPr>
                    </a:p>
                    <a:p>
                      <a:pPr algn="ctr"/>
                      <a:r>
                        <a:rPr lang="es-ES" sz="1200" b="1" dirty="0">
                          <a:effectLst/>
                        </a:rPr>
                        <a:t>v/s</a:t>
                      </a:r>
                      <a:endParaRPr lang="es-CL" sz="1200" b="1" dirty="0">
                        <a:effectLst/>
                      </a:endParaRPr>
                    </a:p>
                    <a:p>
                      <a:pPr algn="ctr"/>
                      <a:r>
                        <a:rPr lang="es-ES" sz="1200" b="1" dirty="0">
                          <a:effectLst/>
                        </a:rPr>
                        <a:t>heterogeneidad (inmunidad) personas</a:t>
                      </a:r>
                      <a:endParaRPr lang="es-CL" sz="1200" b="1" dirty="0">
                        <a:effectLst/>
                      </a:endParaRPr>
                    </a:p>
                    <a:p>
                      <a:r>
                        <a:rPr lang="es-ES" sz="1200" dirty="0">
                          <a:effectLst/>
                        </a:rPr>
                        <a:t> </a:t>
                      </a:r>
                      <a:endParaRPr lang="es-CL" sz="1200" dirty="0">
                        <a:effectLst/>
                      </a:endParaRPr>
                    </a:p>
                    <a:p>
                      <a:r>
                        <a:rPr lang="es-ES" sz="1200" dirty="0">
                          <a:effectLst/>
                        </a:rPr>
                        <a:t> </a:t>
                      </a:r>
                      <a:endParaRPr lang="es-C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40000"/>
                        <a:lumOff val="60000"/>
                      </a:schemeClr>
                    </a:solidFill>
                  </a:tcPr>
                </a:tc>
                <a:extLst>
                  <a:ext uri="{0D108BD9-81ED-4DB2-BD59-A6C34878D82A}">
                    <a16:rowId xmlns:a16="http://schemas.microsoft.com/office/drawing/2014/main" val="2567903493"/>
                  </a:ext>
                </a:extLst>
              </a:tr>
            </a:tbl>
          </a:graphicData>
        </a:graphic>
      </p:graphicFrame>
      <p:sp>
        <p:nvSpPr>
          <p:cNvPr id="6" name="Rectángulo 5">
            <a:extLst>
              <a:ext uri="{FF2B5EF4-FFF2-40B4-BE49-F238E27FC236}">
                <a16:creationId xmlns:a16="http://schemas.microsoft.com/office/drawing/2014/main" id="{4E2A7607-ED40-9446-A47E-694135DCAED2}"/>
              </a:ext>
            </a:extLst>
          </p:cNvPr>
          <p:cNvSpPr/>
          <p:nvPr/>
        </p:nvSpPr>
        <p:spPr>
          <a:xfrm>
            <a:off x="1981200" y="3629610"/>
            <a:ext cx="8070978" cy="2987613"/>
          </a:xfrm>
          <a:prstGeom prst="rect">
            <a:avLst/>
          </a:prstGeom>
        </p:spPr>
        <p:txBody>
          <a:bodyPr wrap="square">
            <a:spAutoFit/>
          </a:bodyPr>
          <a:lstStyle/>
          <a:p>
            <a:r>
              <a:rPr lang="es-ES" sz="1400" dirty="0">
                <a:latin typeface="Calibri" panose="020F0502020204030204" pitchFamily="34" charset="0"/>
                <a:ea typeface="Calibri" panose="020F0502020204030204" pitchFamily="34" charset="0"/>
                <a:cs typeface="Times New Roman" panose="02020603050405020304" pitchFamily="18" charset="0"/>
              </a:rPr>
              <a:t>* Fetichismo mercancía según Marx:</a:t>
            </a:r>
            <a:endParaRPr lang="es-CL" sz="1400" dirty="0">
              <a:latin typeface="Calibri" panose="020F0502020204030204" pitchFamily="34" charset="0"/>
              <a:ea typeface="Calibri" panose="020F0502020204030204" pitchFamily="34" charset="0"/>
              <a:cs typeface="Times New Roman" panose="02020603050405020304" pitchFamily="18" charset="0"/>
            </a:endParaRPr>
          </a:p>
          <a:p>
            <a:r>
              <a:rPr lang="es-ES" sz="1400" dirty="0">
                <a:latin typeface="Calibri" panose="020F0502020204030204" pitchFamily="34" charset="0"/>
                <a:ea typeface="Calibri" panose="020F0502020204030204" pitchFamily="34" charset="0"/>
                <a:cs typeface="Times New Roman" panose="02020603050405020304" pitchFamily="18" charset="0"/>
              </a:rPr>
              <a:t> </a:t>
            </a:r>
            <a:endParaRPr lang="es-CL" sz="1400"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Calibri" panose="020F0502020204030204" pitchFamily="34" charset="0"/>
                <a:ea typeface="Calibri" panose="020F0502020204030204" pitchFamily="34" charset="0"/>
                <a:cs typeface="Times New Roman" panose="02020603050405020304" pitchFamily="18" charset="0"/>
              </a:rPr>
              <a:t> </a:t>
            </a:r>
            <a:endParaRPr lang="es-CL"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r>
              <a:rPr lang="es-CL" dirty="0">
                <a:latin typeface="Times New Roman" panose="02020603050405020304" pitchFamily="18" charset="0"/>
                <a:ea typeface="Calibri" panose="020F0502020204030204" pitchFamily="34" charset="0"/>
                <a:cs typeface="Times New Roman" panose="02020603050405020304" pitchFamily="18" charset="0"/>
              </a:rPr>
              <a:t>“las relaciones sociales entre sus trabajos privados se les ponen de manifiesto como lo que son, vale decir, no como relaciones directamente sociales trabadas entre las personas mismas, en sus trabajos, sino por el contrario como relaciones propias de cosas entre las personas y relaciones sociales entre las cosas”.</a:t>
            </a:r>
            <a:endParaRPr lang="es-CL"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r>
              <a:rPr lang="es-CL" sz="1200" dirty="0">
                <a:latin typeface="Calibri" panose="020F0502020204030204" pitchFamily="34" charset="0"/>
                <a:ea typeface="Calibri" panose="020F0502020204030204" pitchFamily="34" charset="0"/>
                <a:cs typeface="Times New Roman" panose="02020603050405020304" pitchFamily="18" charset="0"/>
              </a:rPr>
              <a:t> </a:t>
            </a:r>
            <a:endParaRPr lang="es-CL"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r>
              <a:rPr lang="es-CL" sz="1200" dirty="0">
                <a:latin typeface="Calibri" panose="020F0502020204030204" pitchFamily="34" charset="0"/>
                <a:ea typeface="Calibri" panose="020F0502020204030204" pitchFamily="34" charset="0"/>
                <a:cs typeface="Times New Roman" panose="02020603050405020304" pitchFamily="18" charset="0"/>
              </a:rPr>
              <a:t>Marx, Karl 1975 </a:t>
            </a:r>
            <a:r>
              <a:rPr lang="es-CL" sz="1200" i="1" dirty="0">
                <a:latin typeface="Calibri" panose="020F0502020204030204" pitchFamily="34" charset="0"/>
                <a:ea typeface="Calibri" panose="020F0502020204030204" pitchFamily="34" charset="0"/>
                <a:cs typeface="Times New Roman" panose="02020603050405020304" pitchFamily="18" charset="0"/>
              </a:rPr>
              <a:t>El Capital, tomo I, vol. 1</a:t>
            </a:r>
            <a:r>
              <a:rPr lang="es-CL" sz="1200" dirty="0">
                <a:latin typeface="Calibri" panose="020F0502020204030204" pitchFamily="34" charset="0"/>
                <a:ea typeface="Calibri" panose="020F0502020204030204" pitchFamily="34" charset="0"/>
                <a:cs typeface="Times New Roman" panose="02020603050405020304" pitchFamily="18" charset="0"/>
              </a:rPr>
              <a:t> </a:t>
            </a:r>
            <a:r>
              <a:rPr lang="es-CL" sz="1200" i="1" dirty="0">
                <a:latin typeface="Calibri" panose="020F0502020204030204" pitchFamily="34" charset="0"/>
                <a:ea typeface="Calibri" panose="020F0502020204030204" pitchFamily="34" charset="0"/>
                <a:cs typeface="Times New Roman" panose="02020603050405020304" pitchFamily="18" charset="0"/>
              </a:rPr>
              <a:t>Proceso de producción del capital</a:t>
            </a:r>
            <a:r>
              <a:rPr lang="es-CL" sz="1200" dirty="0">
                <a:latin typeface="Calibri" panose="020F0502020204030204" pitchFamily="34" charset="0"/>
                <a:ea typeface="Calibri" panose="020F0502020204030204" pitchFamily="34" charset="0"/>
                <a:cs typeface="Times New Roman" panose="02020603050405020304" pitchFamily="18" charset="0"/>
              </a:rPr>
              <a:t>, México: Siglo XXI, p. 89.</a:t>
            </a:r>
            <a:endParaRPr lang="es-CL"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86525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D680A1B5-41A0-0E4A-ADC8-3693C33FDD46}"/>
              </a:ext>
            </a:extLst>
          </p:cNvPr>
          <p:cNvSpPr/>
          <p:nvPr/>
        </p:nvSpPr>
        <p:spPr>
          <a:xfrm>
            <a:off x="2186474" y="58848"/>
            <a:ext cx="7585787" cy="6740307"/>
          </a:xfrm>
          <a:prstGeom prst="rect">
            <a:avLst/>
          </a:prstGeom>
        </p:spPr>
        <p:txBody>
          <a:bodyPr wrap="square">
            <a:spAutoFit/>
          </a:bodyPr>
          <a:lstStyle/>
          <a:p>
            <a:pPr algn="ctr"/>
            <a:r>
              <a:rPr lang="es-ES" dirty="0">
                <a:latin typeface="Times New Roman" panose="02020603050405020304" pitchFamily="18" charset="0"/>
                <a:ea typeface="Calibri" panose="020F0502020204030204" pitchFamily="34" charset="0"/>
                <a:cs typeface="Times New Roman" panose="02020603050405020304" pitchFamily="18" charset="0"/>
              </a:rPr>
              <a:t>Esposito</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err="1">
                <a:latin typeface="Times New Roman" panose="02020603050405020304" pitchFamily="18" charset="0"/>
                <a:ea typeface="Calibri" panose="020F0502020204030204" pitchFamily="34" charset="0"/>
                <a:cs typeface="Times New Roman" panose="02020603050405020304" pitchFamily="18" charset="0"/>
              </a:rPr>
              <a:t>Intro</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Cuerpo = cosa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Cuerpo = persona</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Persona en </a:t>
            </a:r>
            <a:r>
              <a:rPr lang="es-ES" dirty="0" err="1">
                <a:latin typeface="Times New Roman" panose="02020603050405020304" pitchFamily="18" charset="0"/>
                <a:ea typeface="Calibri" panose="020F0502020204030204" pitchFamily="34" charset="0"/>
                <a:cs typeface="Times New Roman" panose="02020603050405020304" pitchFamily="18" charset="0"/>
              </a:rPr>
              <a:t>dº</a:t>
            </a:r>
            <a:r>
              <a:rPr lang="es-ES" dirty="0">
                <a:latin typeface="Times New Roman" panose="02020603050405020304" pitchFamily="18" charset="0"/>
                <a:ea typeface="Calibri" panose="020F0502020204030204" pitchFamily="34" charset="0"/>
                <a:cs typeface="Times New Roman" panose="02020603050405020304" pitchFamily="18" charset="0"/>
              </a:rPr>
              <a:t> romano = rol social</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Persona en cristianismo = núcleo espiritual</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Problema dualismo, negatividad</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En </a:t>
            </a:r>
            <a:r>
              <a:rPr lang="es-ES" dirty="0" err="1">
                <a:latin typeface="Times New Roman" panose="02020603050405020304" pitchFamily="18" charset="0"/>
                <a:ea typeface="Calibri" panose="020F0502020204030204" pitchFamily="34" charset="0"/>
                <a:cs typeface="Times New Roman" panose="02020603050405020304" pitchFamily="18" charset="0"/>
              </a:rPr>
              <a:t>dº</a:t>
            </a:r>
            <a:r>
              <a:rPr lang="es-ES" dirty="0">
                <a:latin typeface="Times New Roman" panose="02020603050405020304" pitchFamily="18" charset="0"/>
                <a:ea typeface="Calibri" panose="020F0502020204030204" pitchFamily="34" charset="0"/>
                <a:cs typeface="Times New Roman" panose="02020603050405020304" pitchFamily="18" charset="0"/>
              </a:rPr>
              <a:t> romano Persona = </a:t>
            </a:r>
            <a:r>
              <a:rPr lang="es-ES" dirty="0" err="1">
                <a:latin typeface="Times New Roman" panose="02020603050405020304" pitchFamily="18" charset="0"/>
                <a:ea typeface="Calibri" panose="020F0502020204030204" pitchFamily="34" charset="0"/>
                <a:cs typeface="Times New Roman" panose="02020603050405020304" pitchFamily="18" charset="0"/>
              </a:rPr>
              <a:t>pater</a:t>
            </a:r>
            <a:r>
              <a:rPr lang="es-ES" dirty="0">
                <a:latin typeface="Times New Roman" panose="02020603050405020304" pitchFamily="18" charset="0"/>
                <a:ea typeface="Calibri" panose="020F0502020204030204" pitchFamily="34" charset="0"/>
                <a:cs typeface="Times New Roman" panose="02020603050405020304" pitchFamily="18" charset="0"/>
              </a:rPr>
              <a:t>/esclavo</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En cristianismo persona = alma/cuerpo</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En filosofía moderna = res </a:t>
            </a:r>
            <a:r>
              <a:rPr lang="es-ES" dirty="0" err="1">
                <a:latin typeface="Times New Roman" panose="02020603050405020304" pitchFamily="18" charset="0"/>
                <a:ea typeface="Calibri" panose="020F0502020204030204" pitchFamily="34" charset="0"/>
                <a:cs typeface="Times New Roman" panose="02020603050405020304" pitchFamily="18" charset="0"/>
              </a:rPr>
              <a:t>cogitans</a:t>
            </a:r>
            <a:r>
              <a:rPr lang="es-ES" dirty="0">
                <a:latin typeface="Times New Roman" panose="02020603050405020304" pitchFamily="18" charset="0"/>
                <a:ea typeface="Calibri" panose="020F0502020204030204" pitchFamily="34" charset="0"/>
                <a:cs typeface="Times New Roman" panose="02020603050405020304" pitchFamily="18" charset="0"/>
              </a:rPr>
              <a:t>/res extensa</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Despersonalización persona en cuerpo/alma</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 </a:t>
            </a:r>
            <a:r>
              <a:rPr lang="es-ES" dirty="0" err="1">
                <a:latin typeface="Times New Roman" panose="02020603050405020304" pitchFamily="18" charset="0"/>
                <a:ea typeface="Calibri" panose="020F0502020204030204" pitchFamily="34" charset="0"/>
                <a:cs typeface="Times New Roman" panose="02020603050405020304" pitchFamily="18" charset="0"/>
              </a:rPr>
              <a:t>desrealización</a:t>
            </a:r>
            <a:r>
              <a:rPr lang="es-ES" dirty="0">
                <a:latin typeface="Times New Roman" panose="02020603050405020304" pitchFamily="18" charset="0"/>
                <a:ea typeface="Calibri" panose="020F0502020204030204" pitchFamily="34" charset="0"/>
                <a:cs typeface="Times New Roman" panose="02020603050405020304" pitchFamily="18" charset="0"/>
              </a:rPr>
              <a:t> cosa en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relación de propiedad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o en oposiciones materia/idea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o materia/forma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o cosa/palabra</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o valor uso/valor cambio</a:t>
            </a:r>
            <a:endParaRPr lang="es-CL"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44943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F53E9DAF-E2E1-DC4A-B47F-3ECAB8074C70}"/>
              </a:ext>
            </a:extLst>
          </p:cNvPr>
          <p:cNvSpPr/>
          <p:nvPr/>
        </p:nvSpPr>
        <p:spPr>
          <a:xfrm>
            <a:off x="1738605" y="751344"/>
            <a:ext cx="8770775" cy="3970318"/>
          </a:xfrm>
          <a:prstGeom prst="rect">
            <a:avLst/>
          </a:prstGeom>
        </p:spPr>
        <p:txBody>
          <a:bodyPr wrap="square">
            <a:spAutoFit/>
          </a:bodyPr>
          <a:lstStyle/>
          <a:p>
            <a:r>
              <a:rPr lang="es-ES" dirty="0" err="1">
                <a:latin typeface="Times New Roman" panose="02020603050405020304" pitchFamily="18" charset="0"/>
                <a:ea typeface="Calibri" panose="020F0502020204030204" pitchFamily="34" charset="0"/>
                <a:cs typeface="Times New Roman" panose="02020603050405020304" pitchFamily="18" charset="0"/>
              </a:rPr>
              <a:t>Cap</a:t>
            </a:r>
            <a:r>
              <a:rPr lang="es-ES" dirty="0">
                <a:latin typeface="Times New Roman" panose="02020603050405020304" pitchFamily="18" charset="0"/>
                <a:ea typeface="Calibri" panose="020F0502020204030204" pitchFamily="34" charset="0"/>
                <a:cs typeface="Times New Roman" panose="02020603050405020304" pitchFamily="18" charset="0"/>
              </a:rPr>
              <a:t> 2 Cosa</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Negatividad cosa = permeada por la nada = accidente, cambio</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Dividida entre forma/material</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Deficiente por ser efecto de hombre o de Dios</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En </a:t>
            </a:r>
            <a:r>
              <a:rPr lang="es-ES" dirty="0" err="1">
                <a:latin typeface="Times New Roman" panose="02020603050405020304" pitchFamily="18" charset="0"/>
                <a:ea typeface="Calibri" panose="020F0502020204030204" pitchFamily="34" charset="0"/>
                <a:cs typeface="Times New Roman" panose="02020603050405020304" pitchFamily="18" charset="0"/>
              </a:rPr>
              <a:t>dº</a:t>
            </a:r>
            <a:r>
              <a:rPr lang="es-ES" dirty="0">
                <a:latin typeface="Times New Roman" panose="02020603050405020304" pitchFamily="18" charset="0"/>
                <a:ea typeface="Calibri" panose="020F0502020204030204" pitchFamily="34" charset="0"/>
                <a:cs typeface="Times New Roman" panose="02020603050405020304" pitchFamily="18" charset="0"/>
              </a:rPr>
              <a:t> romano: persona es según cosas que posee</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COSA </a:t>
            </a:r>
            <a:r>
              <a:rPr lang="es-ES" dirty="0">
                <a:latin typeface="Times New Roman" panose="02020603050405020304" pitchFamily="18" charset="0"/>
                <a:ea typeface="Calibri" panose="020F0502020204030204" pitchFamily="34" charset="0"/>
                <a:cs typeface="Times New Roman" panose="02020603050405020304" pitchFamily="18" charset="0"/>
                <a:sym typeface="Wingdings" pitchFamily="2" charset="2"/>
              </a:rPr>
              <a:t></a:t>
            </a:r>
            <a:r>
              <a:rPr lang="es-ES" dirty="0">
                <a:latin typeface="Times New Roman" panose="02020603050405020304" pitchFamily="18" charset="0"/>
                <a:ea typeface="Calibri" panose="020F0502020204030204" pitchFamily="34" charset="0"/>
                <a:cs typeface="Times New Roman" panose="02020603050405020304" pitchFamily="18" charset="0"/>
              </a:rPr>
              <a:t> establece relación entre personas (agencia, F+)</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Pero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COSA </a:t>
            </a:r>
            <a:r>
              <a:rPr lang="es-ES" dirty="0">
                <a:latin typeface="Times New Roman" panose="02020603050405020304" pitchFamily="18" charset="0"/>
                <a:ea typeface="Calibri" panose="020F0502020204030204" pitchFamily="34" charset="0"/>
                <a:cs typeface="Times New Roman" panose="02020603050405020304" pitchFamily="18" charset="0"/>
                <a:sym typeface="Wingdings" pitchFamily="2" charset="2"/>
              </a:rPr>
              <a:t></a:t>
            </a:r>
            <a:r>
              <a:rPr lang="es-ES" dirty="0">
                <a:latin typeface="Times New Roman" panose="02020603050405020304" pitchFamily="18" charset="0"/>
                <a:ea typeface="Calibri" panose="020F0502020204030204" pitchFamily="34" charset="0"/>
                <a:cs typeface="Times New Roman" panose="02020603050405020304" pitchFamily="18" charset="0"/>
              </a:rPr>
              <a:t> rol funcional en sistema legal </a:t>
            </a:r>
            <a:r>
              <a:rPr lang="es-ES" dirty="0">
                <a:latin typeface="Times New Roman" panose="02020603050405020304" pitchFamily="18" charset="0"/>
                <a:ea typeface="Calibri" panose="020F0502020204030204" pitchFamily="34" charset="0"/>
                <a:cs typeface="Times New Roman" panose="02020603050405020304" pitchFamily="18" charset="0"/>
                <a:sym typeface="Wingdings" pitchFamily="2" charset="2"/>
              </a:rPr>
              <a:t></a:t>
            </a:r>
            <a:r>
              <a:rPr lang="es-ES" dirty="0">
                <a:latin typeface="Times New Roman" panose="02020603050405020304" pitchFamily="18" charset="0"/>
                <a:ea typeface="Calibri" panose="020F0502020204030204" pitchFamily="34" charset="0"/>
                <a:cs typeface="Times New Roman" panose="02020603050405020304" pitchFamily="18" charset="0"/>
              </a:rPr>
              <a:t> la vacía de contenido (singularidad) (F-)</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err="1">
                <a:latin typeface="Times New Roman" panose="02020603050405020304" pitchFamily="18" charset="0"/>
                <a:ea typeface="Calibri" panose="020F0502020204030204" pitchFamily="34" charset="0"/>
                <a:cs typeface="Times New Roman" panose="02020603050405020304" pitchFamily="18" charset="0"/>
              </a:rPr>
              <a:t>Dº</a:t>
            </a:r>
            <a:r>
              <a:rPr lang="es-ES" dirty="0">
                <a:latin typeface="Times New Roman" panose="02020603050405020304" pitchFamily="18" charset="0"/>
                <a:ea typeface="Calibri" panose="020F0502020204030204" pitchFamily="34" charset="0"/>
                <a:cs typeface="Times New Roman" panose="02020603050405020304" pitchFamily="18" charset="0"/>
              </a:rPr>
              <a:t> romano cosas son de alguien o sin dueño:</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 (res in patrimonio o in comercio) / (cosas inalienables religiosas o políticas)</a:t>
            </a:r>
            <a:endParaRPr lang="es-CL"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46650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50F426EE-D3AF-9444-BF96-7BC162A7428F}"/>
              </a:ext>
            </a:extLst>
          </p:cNvPr>
          <p:cNvSpPr/>
          <p:nvPr/>
        </p:nvSpPr>
        <p:spPr>
          <a:xfrm>
            <a:off x="1990531" y="1182232"/>
            <a:ext cx="7623110" cy="3662541"/>
          </a:xfrm>
          <a:prstGeom prst="rect">
            <a:avLst/>
          </a:prstGeom>
        </p:spPr>
        <p:txBody>
          <a:bodyPr wrap="square">
            <a:spAutoFit/>
          </a:bodyPr>
          <a:lstStyle/>
          <a:p>
            <a:r>
              <a:rPr lang="es-ES" dirty="0" err="1">
                <a:latin typeface="Times New Roman" panose="02020603050405020304" pitchFamily="18" charset="0"/>
                <a:ea typeface="Calibri" panose="020F0502020204030204" pitchFamily="34" charset="0"/>
                <a:cs typeface="Times New Roman" panose="02020603050405020304" pitchFamily="18" charset="0"/>
              </a:rPr>
              <a:t>Cap</a:t>
            </a:r>
            <a:r>
              <a:rPr lang="es-ES" dirty="0">
                <a:latin typeface="Times New Roman" panose="02020603050405020304" pitchFamily="18" charset="0"/>
                <a:ea typeface="Calibri" panose="020F0502020204030204" pitchFamily="34" charset="0"/>
                <a:cs typeface="Times New Roman" panose="02020603050405020304" pitchFamily="18" charset="0"/>
              </a:rPr>
              <a:t> 3 cuerpos</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Cuerpo = impersonal = bien colectivo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Ej. Genoma</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Cuerpo = res </a:t>
            </a:r>
            <a:r>
              <a:rPr lang="es-ES" dirty="0" err="1">
                <a:latin typeface="Times New Roman" panose="02020603050405020304" pitchFamily="18" charset="0"/>
                <a:ea typeface="Calibri" panose="020F0502020204030204" pitchFamily="34" charset="0"/>
                <a:cs typeface="Times New Roman" panose="02020603050405020304" pitchFamily="18" charset="0"/>
              </a:rPr>
              <a:t>sacrae</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Como no </a:t>
            </a:r>
            <a:r>
              <a:rPr lang="es-ES" dirty="0" err="1">
                <a:latin typeface="Times New Roman" panose="02020603050405020304" pitchFamily="18" charset="0"/>
                <a:ea typeface="Calibri" panose="020F0502020204030204" pitchFamily="34" charset="0"/>
                <a:cs typeface="Times New Roman" panose="02020603050405020304" pitchFamily="18" charset="0"/>
              </a:rPr>
              <a:t>pertenence</a:t>
            </a:r>
            <a:r>
              <a:rPr lang="es-ES" dirty="0">
                <a:latin typeface="Times New Roman" panose="02020603050405020304" pitchFamily="18" charset="0"/>
                <a:ea typeface="Calibri" panose="020F0502020204030204" pitchFamily="34" charset="0"/>
                <a:cs typeface="Times New Roman" panose="02020603050405020304" pitchFamily="18" charset="0"/>
              </a:rPr>
              <a:t> ni a </a:t>
            </a:r>
            <a:r>
              <a:rPr lang="es-ES" dirty="0" err="1">
                <a:latin typeface="Times New Roman" panose="02020603050405020304" pitchFamily="18" charset="0"/>
                <a:ea typeface="Calibri" panose="020F0502020204030204" pitchFamily="34" charset="0"/>
                <a:cs typeface="Times New Roman" panose="02020603050405020304" pitchFamily="18" charset="0"/>
              </a:rPr>
              <a:t>Eº</a:t>
            </a:r>
            <a:r>
              <a:rPr lang="es-ES" dirty="0">
                <a:latin typeface="Times New Roman" panose="02020603050405020304" pitchFamily="18" charset="0"/>
                <a:ea typeface="Calibri" panose="020F0502020204030204" pitchFamily="34" charset="0"/>
                <a:cs typeface="Times New Roman" panose="02020603050405020304" pitchFamily="18" charset="0"/>
              </a:rPr>
              <a:t>, ni Iglesia ni a persona individual</a:t>
            </a:r>
            <a:endParaRPr lang="es-CL" dirty="0">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Wingdings" pitchFamily="2" charset="2"/>
              <a:buChar char=""/>
            </a:pPr>
            <a:r>
              <a:rPr lang="es-ES" dirty="0">
                <a:latin typeface="Times New Roman" panose="02020603050405020304" pitchFamily="18" charset="0"/>
                <a:ea typeface="Calibri" panose="020F0502020204030204" pitchFamily="34" charset="0"/>
                <a:cs typeface="Times New Roman" panose="02020603050405020304" pitchFamily="18" charset="0"/>
              </a:rPr>
              <a:t>Es común</a:t>
            </a:r>
            <a:endParaRPr lang="es-CL" dirty="0">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Wingdings" pitchFamily="2" charset="2"/>
              <a:buChar char=""/>
            </a:pPr>
            <a:r>
              <a:rPr lang="es-ES" dirty="0">
                <a:latin typeface="Times New Roman" panose="02020603050405020304" pitchFamily="18" charset="0"/>
                <a:ea typeface="Calibri" panose="020F0502020204030204" pitchFamily="34" charset="0"/>
                <a:cs typeface="Times New Roman" panose="02020603050405020304" pitchFamily="18" charset="0"/>
              </a:rPr>
              <a:t>No sólo en el sentido de que cada individuo posee un cuerpo</a:t>
            </a:r>
            <a:endParaRPr lang="es-CL" dirty="0">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Wingdings" pitchFamily="2" charset="2"/>
              <a:buChar char=""/>
            </a:pPr>
            <a:r>
              <a:rPr lang="es-ES" dirty="0">
                <a:latin typeface="Times New Roman" panose="02020603050405020304" pitchFamily="18" charset="0"/>
                <a:ea typeface="Calibri" panose="020F0502020204030204" pitchFamily="34" charset="0"/>
                <a:cs typeface="Times New Roman" panose="02020603050405020304" pitchFamily="18" charset="0"/>
              </a:rPr>
              <a:t>En el sentido de que cada cuerpo es patrimonio de la humanidad</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Calibri" panose="020F0502020204030204" pitchFamily="34" charset="0"/>
                <a:cs typeface="Times New Roman" panose="02020603050405020304" pitchFamily="18" charset="0"/>
              </a:rPr>
              <a:t> </a:t>
            </a:r>
            <a:endParaRPr lang="es-CL" dirty="0">
              <a:latin typeface="Calibri" panose="020F0502020204030204" pitchFamily="34" charset="0"/>
              <a:ea typeface="Calibri" panose="020F0502020204030204" pitchFamily="34" charset="0"/>
              <a:cs typeface="Times New Roman" panose="02020603050405020304" pitchFamily="18" charset="0"/>
            </a:endParaRPr>
          </a:p>
          <a:p>
            <a:r>
              <a:rPr lang="es-ES" dirty="0">
                <a:latin typeface="Times New Roman" panose="02020603050405020304" pitchFamily="18" charset="0"/>
                <a:ea typeface="Times New Roman" panose="02020603050405020304" pitchFamily="18" charset="0"/>
              </a:rPr>
              <a:t>Simone </a:t>
            </a:r>
            <a:r>
              <a:rPr lang="es-ES" dirty="0" err="1">
                <a:latin typeface="Times New Roman" panose="02020603050405020304" pitchFamily="18" charset="0"/>
                <a:ea typeface="Times New Roman" panose="02020603050405020304" pitchFamily="18" charset="0"/>
              </a:rPr>
              <a:t>Weil</a:t>
            </a:r>
            <a:r>
              <a:rPr lang="es-ES" dirty="0">
                <a:latin typeface="Times New Roman" panose="02020603050405020304" pitchFamily="18" charset="0"/>
                <a:ea typeface="Times New Roman" panose="02020603050405020304" pitchFamily="18" charset="0"/>
              </a:rPr>
              <a:t>: </a:t>
            </a:r>
            <a:r>
              <a:rPr lang="es-CL" sz="1600" dirty="0">
                <a:latin typeface="Times New Roman" panose="02020603050405020304" pitchFamily="18" charset="0"/>
                <a:ea typeface="Times New Roman" panose="02020603050405020304" pitchFamily="18" charset="0"/>
              </a:rPr>
              <a:t>«Lo que es sagrado, lejos de ser la persona, es lo que en un ser humano es impersonal» </a:t>
            </a:r>
            <a:endParaRPr lang="es-CL"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42441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FB2AAA53-61DB-B947-9A61-5B81B178BD9C}"/>
              </a:ext>
            </a:extLst>
          </p:cNvPr>
          <p:cNvSpPr/>
          <p:nvPr/>
        </p:nvSpPr>
        <p:spPr>
          <a:xfrm>
            <a:off x="2592371" y="1667184"/>
            <a:ext cx="7458173" cy="2585323"/>
          </a:xfrm>
          <a:prstGeom prst="rect">
            <a:avLst/>
          </a:prstGeom>
        </p:spPr>
        <p:txBody>
          <a:bodyPr wrap="square">
            <a:spAutoFit/>
          </a:bodyPr>
          <a:lstStyle/>
          <a:p>
            <a:r>
              <a:rPr lang="es-CL" dirty="0">
                <a:latin typeface="Times New Roman" panose="02020603050405020304" pitchFamily="18" charset="0"/>
                <a:ea typeface="Times New Roman" panose="02020603050405020304" pitchFamily="18" charset="0"/>
              </a:rPr>
              <a:t>Mauss: DON </a:t>
            </a:r>
            <a:r>
              <a:rPr lang="es-CL" dirty="0">
                <a:latin typeface="Times New Roman" panose="02020603050405020304" pitchFamily="18" charset="0"/>
                <a:ea typeface="Times New Roman" panose="02020603050405020304" pitchFamily="18" charset="0"/>
                <a:sym typeface="Wingdings" pitchFamily="2" charset="2"/>
              </a:rPr>
              <a:t></a:t>
            </a:r>
            <a:r>
              <a:rPr lang="es-CL" dirty="0">
                <a:latin typeface="Times New Roman" panose="02020603050405020304" pitchFamily="18" charset="0"/>
                <a:ea typeface="Times New Roman" panose="02020603050405020304" pitchFamily="18" charset="0"/>
              </a:rPr>
              <a:t> alma cosa</a:t>
            </a:r>
            <a:endParaRPr lang="es-CL" sz="2000" dirty="0">
              <a:latin typeface="Times New Roman" panose="02020603050405020304" pitchFamily="18" charset="0"/>
              <a:ea typeface="Times New Roman" panose="02020603050405020304" pitchFamily="18" charset="0"/>
            </a:endParaRPr>
          </a:p>
          <a:p>
            <a:r>
              <a:rPr lang="es-CL" dirty="0">
                <a:latin typeface="Times New Roman" panose="02020603050405020304" pitchFamily="18" charset="0"/>
                <a:ea typeface="Times New Roman" panose="02020603050405020304" pitchFamily="18" charset="0"/>
              </a:rPr>
              <a:t>Entre los DADO/RECIBIDO </a:t>
            </a:r>
            <a:r>
              <a:rPr lang="es-CL" dirty="0">
                <a:latin typeface="Symbol" pitchFamily="2" charset="2"/>
                <a:ea typeface="Times New Roman" panose="02020603050405020304" pitchFamily="18" charset="0"/>
              </a:rPr>
              <a:t></a:t>
            </a:r>
            <a:r>
              <a:rPr lang="es-CL" dirty="0">
                <a:latin typeface="Times New Roman" panose="02020603050405020304" pitchFamily="18" charset="0"/>
                <a:ea typeface="Times New Roman" panose="02020603050405020304" pitchFamily="18" charset="0"/>
              </a:rPr>
              <a:t> equivalencia absoluta de economia mercado</a:t>
            </a:r>
            <a:endParaRPr lang="es-CL" sz="2000" dirty="0">
              <a:latin typeface="Times New Roman" panose="02020603050405020304" pitchFamily="18" charset="0"/>
              <a:ea typeface="Times New Roman" panose="02020603050405020304" pitchFamily="18" charset="0"/>
            </a:endParaRPr>
          </a:p>
          <a:p>
            <a:r>
              <a:rPr lang="es-CL" dirty="0">
                <a:latin typeface="Times New Roman" panose="02020603050405020304" pitchFamily="18" charset="0"/>
                <a:ea typeface="Times New Roman" panose="02020603050405020304" pitchFamily="18" charset="0"/>
              </a:rPr>
              <a:t>			= hay mezcla almas de personas y de cosas </a:t>
            </a:r>
            <a:endParaRPr lang="es-CL" sz="2000" dirty="0">
              <a:latin typeface="Times New Roman" panose="02020603050405020304" pitchFamily="18" charset="0"/>
              <a:ea typeface="Times New Roman" panose="02020603050405020304" pitchFamily="18" charset="0"/>
            </a:endParaRPr>
          </a:p>
          <a:p>
            <a:r>
              <a:rPr lang="es-CL" dirty="0">
                <a:latin typeface="Times New Roman" panose="02020603050405020304" pitchFamily="18" charset="0"/>
                <a:ea typeface="Times New Roman" panose="02020603050405020304" pitchFamily="18" charset="0"/>
              </a:rPr>
              <a:t> </a:t>
            </a:r>
            <a:endParaRPr lang="es-CL" sz="2000" dirty="0">
              <a:latin typeface="Times New Roman" panose="02020603050405020304" pitchFamily="18" charset="0"/>
              <a:ea typeface="Times New Roman" panose="02020603050405020304" pitchFamily="18" charset="0"/>
            </a:endParaRPr>
          </a:p>
          <a:p>
            <a:r>
              <a:rPr lang="es-CL" dirty="0">
                <a:latin typeface="Times New Roman" panose="02020603050405020304" pitchFamily="18" charset="0"/>
                <a:ea typeface="Times New Roman" panose="02020603050405020304" pitchFamily="18" charset="0"/>
              </a:rPr>
              <a:t>&lt;= efecto del cuerpo </a:t>
            </a:r>
          </a:p>
          <a:p>
            <a:r>
              <a:rPr lang="es-CL" dirty="0">
                <a:latin typeface="Times New Roman" panose="02020603050405020304" pitchFamily="18" charset="0"/>
                <a:ea typeface="Times New Roman" panose="02020603050405020304" pitchFamily="18" charset="0"/>
              </a:rPr>
              <a:t>(pues si cuerpo es cosa con alma, cosa puede ser cuerpo…)</a:t>
            </a:r>
            <a:endParaRPr lang="es-CL" sz="2000" dirty="0">
              <a:latin typeface="Times New Roman" panose="02020603050405020304" pitchFamily="18" charset="0"/>
              <a:ea typeface="Times New Roman" panose="02020603050405020304" pitchFamily="18" charset="0"/>
            </a:endParaRPr>
          </a:p>
          <a:p>
            <a:r>
              <a:rPr lang="es-CL" dirty="0">
                <a:latin typeface="Times New Roman" panose="02020603050405020304" pitchFamily="18" charset="0"/>
                <a:ea typeface="Times New Roman" panose="02020603050405020304" pitchFamily="18" charset="0"/>
              </a:rPr>
              <a:t> </a:t>
            </a:r>
            <a:endParaRPr lang="es-CL" sz="2000" dirty="0">
              <a:latin typeface="Times New Roman" panose="02020603050405020304" pitchFamily="18" charset="0"/>
              <a:ea typeface="Times New Roman" panose="02020603050405020304" pitchFamily="18" charset="0"/>
            </a:endParaRPr>
          </a:p>
          <a:p>
            <a:pPr marL="342900" indent="-342900">
              <a:buFont typeface="Wingdings" pitchFamily="2" charset="2"/>
              <a:buChar char=""/>
            </a:pPr>
            <a:r>
              <a:rPr lang="es-CL" dirty="0">
                <a:latin typeface="Times New Roman" panose="02020603050405020304" pitchFamily="18" charset="0"/>
                <a:ea typeface="Calibri" panose="020F0502020204030204" pitchFamily="34" charset="0"/>
                <a:cs typeface="Times New Roman" panose="02020603050405020304" pitchFamily="18" charset="0"/>
              </a:rPr>
              <a:t>Impide dominación completa persona sobre cosas </a:t>
            </a:r>
            <a:endParaRPr lang="es-CL" sz="2000" dirty="0">
              <a:latin typeface="Times New Roman" panose="02020603050405020304" pitchFamily="18" charset="0"/>
              <a:ea typeface="Calibri" panose="020F0502020204030204" pitchFamily="34" charset="0"/>
              <a:cs typeface="Times New Roman" panose="02020603050405020304" pitchFamily="18" charset="0"/>
            </a:endParaRPr>
          </a:p>
          <a:p>
            <a:pPr marL="342900" indent="-342900">
              <a:buFont typeface="Wingdings" pitchFamily="2" charset="2"/>
              <a:buChar char=""/>
            </a:pPr>
            <a:r>
              <a:rPr lang="es-CL" dirty="0">
                <a:latin typeface="Times New Roman" panose="02020603050405020304" pitchFamily="18" charset="0"/>
                <a:ea typeface="Calibri" panose="020F0502020204030204" pitchFamily="34" charset="0"/>
                <a:cs typeface="Times New Roman" panose="02020603050405020304" pitchFamily="18" charset="0"/>
              </a:rPr>
              <a:t>Impide dominación completa personas sobre personas</a:t>
            </a:r>
            <a:endParaRPr lang="es-CL" sz="20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7500510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706</Words>
  <Application>Microsoft Macintosh PowerPoint</Application>
  <PresentationFormat>Panorámica</PresentationFormat>
  <Paragraphs>137</Paragraphs>
  <Slides>9</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9</vt:i4>
      </vt:variant>
    </vt:vector>
  </HeadingPairs>
  <TitlesOfParts>
    <vt:vector size="16" baseType="lpstr">
      <vt:lpstr>Arial</vt:lpstr>
      <vt:lpstr>Calibri</vt:lpstr>
      <vt:lpstr>Calibri Light</vt:lpstr>
      <vt:lpstr>Symbol</vt:lpstr>
      <vt:lpstr>Times New Roman</vt:lpstr>
      <vt:lpstr>Wingdings</vt:lpstr>
      <vt:lpstr>Tema de Office</vt:lpstr>
      <vt:lpstr>Persona y cosa  Kopytoff y Esposito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 y cosa  Kopytoff y Esposito</dc:title>
  <dc:creator>Andre Menard Poupin (menard)</dc:creator>
  <cp:lastModifiedBy>Andre Menard Poupin (menard)</cp:lastModifiedBy>
  <cp:revision>2</cp:revision>
  <dcterms:created xsi:type="dcterms:W3CDTF">2020-10-19T12:33:41Z</dcterms:created>
  <dcterms:modified xsi:type="dcterms:W3CDTF">2021-06-02T23:33:07Z</dcterms:modified>
</cp:coreProperties>
</file>