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32" r:id="rId9"/>
    <p:sldId id="318" r:id="rId10"/>
    <p:sldId id="320" r:id="rId11"/>
    <p:sldId id="323" r:id="rId12"/>
    <p:sldId id="324" r:id="rId13"/>
    <p:sldId id="322" r:id="rId14"/>
    <p:sldId id="325" r:id="rId15"/>
    <p:sldId id="326" r:id="rId16"/>
    <p:sldId id="327" r:id="rId17"/>
    <p:sldId id="329" r:id="rId18"/>
    <p:sldId id="330" r:id="rId19"/>
    <p:sldId id="328" r:id="rId20"/>
    <p:sldId id="331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4F2D-D789-4A44-ACDD-09A0CE80BFA6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BA1A-3CDD-1544-9670-6556A93508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279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8777C-EE8F-2346-9F1F-528098C3CA1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96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566DE-585D-754E-B327-F8663B0E0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CA856-48CA-304A-A205-FA0ED2071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AC60E-3F78-234F-80BB-FDBEBA8D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459F3-EB4F-9145-84CB-AC0A8D18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22CDF-5151-D34D-82FA-28B2B602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4AC59-0293-3644-A8F4-6BBE8AA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6E09FB-FF78-AD49-AD2A-547CB16D1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4E687-5E5E-284C-A47F-503D76D4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760E9-E12A-4F4E-8A92-04283E72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7B67F-FEAB-D447-97E3-57CBF8DE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62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ED441A-87BD-EC4E-98AC-CCA6A70CB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35083E-FB47-6C4E-B85C-A90EC5098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3828B-C4DC-E147-BE08-B2D9AD34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754E5-1526-3C4C-B975-4F2975F2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EA63A-1A2E-544E-9E15-AB9B97D6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3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E8D95-5639-B440-9377-123D8BD8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FC755-85C2-E641-8C88-C6BC88A8A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4E8C4-6248-5F44-91FF-0E471AE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8428A-A590-A34B-AE83-7DE1B4B2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BD747-E503-BC44-9DE5-2326BCC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74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EF83C-A8DC-4F4F-9E76-76DFAB59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954658-CF2B-2B42-9C6A-7038E687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EDFB9-C08D-1240-ACC4-D328A329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D6689-A562-7A4D-AB68-5E9C29E3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90B91-3E28-4240-9550-61A2CE30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44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04AFA-9E65-2A4D-AFE9-3EA5E156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D916A4-05FD-1549-9B1B-5967104BD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3CF08-B3A9-A648-9E45-23B77DCC4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2AC33-1FEA-4B4B-9CD4-D4985141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A2AC8-DD12-914B-B833-6413794C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325FFB-A3E7-DA4F-B21D-D4DFBBE2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3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01212-94DA-564B-93CE-8DC4DAAC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5E8A85-5608-F74A-9AA4-CDFE9E9B1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4049C4-C83E-614E-BEC8-EA888EE80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1045EE-29A7-764E-AE94-D896A5872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F3FD74-A78A-3547-B6F1-573B268C2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834A3B-3158-B947-98E0-9D72568A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D2E7F4-DECD-3A4F-8F0E-B4B77A53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310B76-1B23-ED4A-A92A-7E6619E4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53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40801-B306-3448-AE44-570F35A3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89DF7B-BDEC-634C-AC5B-1EA7F0C4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AE0DD-FE1F-6545-9B42-B8F587FF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76ACE6-4D22-3E41-A4CA-E9930729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3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B4DFFD-684D-344C-8D89-7ECAF61A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119883-346A-0E45-9755-23D6B894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EB3511-74AD-0346-811D-EC094C27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7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C479-3BF1-AF4C-9C3C-EED2F124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B79469-6559-D149-B427-9B9D4E51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95F32-8B7D-0846-8A7E-1E4EC4B5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28472C-8038-EE46-B508-735FEA6E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AB3DAA-A89B-F844-A3E8-761A2755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4ABCF-900A-6F42-B914-8C51657D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6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990E9-CA2D-394E-80B1-7CD63AB0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BAC50A-5B0F-A94E-ACBF-0309F7436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3C058-1B40-5D44-AD15-CC04122A4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5AFB9-43AD-0A42-95FF-1F07B14F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0699A9-53FD-A44E-9AE2-3B1AFD90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51496E-293E-9A4C-BAA7-73C8DAB1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83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77C28D-51DC-804E-8946-19167454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9BC47-C850-7841-8C22-38566155E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96EFF-9C56-3D4E-B6C0-302D893EC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53994-F2DD-7B44-9C9E-1B0E528E20DF}" type="datetimeFigureOut">
              <a:rPr lang="es-CL" smtClean="0"/>
              <a:t>11-08-25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B00A8-B548-C840-818E-D8CF9545F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F4D26-5A0E-1F4C-93CF-C54E4AB71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5C75-090E-8641-A20B-74E8190020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8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099AD-EFDC-1B4F-B4F5-35E3BFFD0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Persona e individuo</a:t>
            </a:r>
          </a:p>
        </p:txBody>
      </p:sp>
    </p:spTree>
    <p:extLst>
      <p:ext uri="{BB962C8B-B14F-4D97-AF65-F5344CB8AC3E}">
        <p14:creationId xmlns:p14="http://schemas.microsoft.com/office/powerpoint/2010/main" val="121496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8-06 a la(s) 21.22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2586" b="2563"/>
          <a:stretch/>
        </p:blipFill>
        <p:spPr>
          <a:xfrm>
            <a:off x="1524001" y="0"/>
            <a:ext cx="4420961" cy="3444220"/>
          </a:xfrm>
          <a:prstGeom prst="rect">
            <a:avLst/>
          </a:prstGeom>
        </p:spPr>
      </p:pic>
      <p:pic>
        <p:nvPicPr>
          <p:cNvPr id="4" name="Imagen 3" descr="G15J9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5944961" y="3452140"/>
            <a:ext cx="4723039" cy="34058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775" y="3931282"/>
            <a:ext cx="4021738" cy="2574469"/>
          </a:xfrm>
          <a:prstGeom prst="rect">
            <a:avLst/>
          </a:prstGeom>
        </p:spPr>
      </p:pic>
      <p:pic>
        <p:nvPicPr>
          <p:cNvPr id="6" name="Imagen 5" descr="dae-a20153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3" y="1"/>
            <a:ext cx="4329146" cy="30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14BFED6-46B6-A646-9E89-017337830918}"/>
              </a:ext>
            </a:extLst>
          </p:cNvPr>
          <p:cNvSpPr txBox="1"/>
          <p:nvPr/>
        </p:nvSpPr>
        <p:spPr>
          <a:xfrm>
            <a:off x="6096001" y="2321005"/>
            <a:ext cx="1309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0" dirty="0"/>
              <a:t>/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B50B2C-4047-B846-A2FE-E1B6A8EF46B8}"/>
              </a:ext>
            </a:extLst>
          </p:cNvPr>
          <p:cNvSpPr txBox="1"/>
          <p:nvPr/>
        </p:nvSpPr>
        <p:spPr>
          <a:xfrm>
            <a:off x="4490051" y="462455"/>
            <a:ext cx="2914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sin Estado</a:t>
            </a:r>
          </a:p>
          <a:p>
            <a:endParaRPr lang="es-CL" dirty="0"/>
          </a:p>
          <a:p>
            <a:r>
              <a:rPr lang="es-CL" dirty="0"/>
              <a:t>Guerra dada / paz construida</a:t>
            </a:r>
          </a:p>
        </p:txBody>
      </p:sp>
    </p:spTree>
    <p:extLst>
      <p:ext uri="{BB962C8B-B14F-4D97-AF65-F5344CB8AC3E}">
        <p14:creationId xmlns:p14="http://schemas.microsoft.com/office/powerpoint/2010/main" val="266674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14BFED6-46B6-A646-9E89-017337830918}"/>
              </a:ext>
            </a:extLst>
          </p:cNvPr>
          <p:cNvSpPr txBox="1"/>
          <p:nvPr/>
        </p:nvSpPr>
        <p:spPr>
          <a:xfrm>
            <a:off x="6096001" y="2321005"/>
            <a:ext cx="1309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0" dirty="0"/>
              <a:t>/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B50B2C-4047-B846-A2FE-E1B6A8EF46B8}"/>
              </a:ext>
            </a:extLst>
          </p:cNvPr>
          <p:cNvSpPr txBox="1"/>
          <p:nvPr/>
        </p:nvSpPr>
        <p:spPr>
          <a:xfrm>
            <a:off x="4490051" y="462455"/>
            <a:ext cx="2914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sin Estado</a:t>
            </a:r>
          </a:p>
          <a:p>
            <a:endParaRPr lang="es-CL" dirty="0"/>
          </a:p>
          <a:p>
            <a:r>
              <a:rPr lang="es-CL" dirty="0"/>
              <a:t>Guerra dada / paz construida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29B6A-FAF3-5E42-8579-84DBBD9D3E4B}"/>
              </a:ext>
            </a:extLst>
          </p:cNvPr>
          <p:cNvSpPr txBox="1"/>
          <p:nvPr/>
        </p:nvSpPr>
        <p:spPr>
          <a:xfrm>
            <a:off x="7405015" y="3429000"/>
            <a:ext cx="18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ym typeface="Wingdings" pitchFamily="2" charset="2"/>
              </a:rPr>
              <a:t> Contrincante B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7362AF-1337-A644-ADBB-A67EC3A477B6}"/>
              </a:ext>
            </a:extLst>
          </p:cNvPr>
          <p:cNvSpPr txBox="1"/>
          <p:nvPr/>
        </p:nvSpPr>
        <p:spPr>
          <a:xfrm>
            <a:off x="3174124" y="3429000"/>
            <a:ext cx="19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Contrincante A </a:t>
            </a:r>
            <a:r>
              <a:rPr lang="es-CL" dirty="0">
                <a:sym typeface="Wingdings" pitchFamily="2" charset="2"/>
              </a:rPr>
              <a:t>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586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316" r="13228"/>
          <a:stretch/>
        </p:blipFill>
        <p:spPr>
          <a:xfrm>
            <a:off x="2638097" y="1151261"/>
            <a:ext cx="2485696" cy="52606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99219" y="6411935"/>
            <a:ext cx="135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Julio A. Roca</a:t>
            </a:r>
          </a:p>
        </p:txBody>
      </p:sp>
      <p:pic>
        <p:nvPicPr>
          <p:cNvPr id="7" name="Picture 4" descr="namuncura">
            <a:extLst>
              <a:ext uri="{FF2B5EF4-FFF2-40B4-BE49-F238E27FC236}">
                <a16:creationId xmlns:a16="http://schemas.microsoft.com/office/drawing/2014/main" id="{FCE16194-B719-BD4C-A689-C5666CE6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80" y="1139683"/>
            <a:ext cx="2051613" cy="52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4F68309-0A94-C540-82F3-2B89B5CEA41C}"/>
              </a:ext>
            </a:extLst>
          </p:cNvPr>
          <p:cNvSpPr txBox="1"/>
          <p:nvPr/>
        </p:nvSpPr>
        <p:spPr>
          <a:xfrm>
            <a:off x="7767917" y="6426231"/>
            <a:ext cx="205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Manuel </a:t>
            </a:r>
            <a:r>
              <a:rPr lang="es-ES" dirty="0" err="1"/>
              <a:t>Namuncura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4BFED6-46B6-A646-9E89-017337830918}"/>
              </a:ext>
            </a:extLst>
          </p:cNvPr>
          <p:cNvSpPr txBox="1"/>
          <p:nvPr/>
        </p:nvSpPr>
        <p:spPr>
          <a:xfrm>
            <a:off x="6096001" y="2321005"/>
            <a:ext cx="1309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0" dirty="0"/>
              <a:t>/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C7A1BB-70F7-364D-8B0A-95BDC8C506C0}"/>
              </a:ext>
            </a:extLst>
          </p:cNvPr>
          <p:cNvSpPr txBox="1"/>
          <p:nvPr/>
        </p:nvSpPr>
        <p:spPr>
          <a:xfrm>
            <a:off x="4172607" y="241738"/>
            <a:ext cx="433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Alianza</a:t>
            </a:r>
            <a:r>
              <a:rPr lang="es-CL" dirty="0"/>
              <a:t> = devenir = contagio = CO-MUNiDAD</a:t>
            </a:r>
          </a:p>
        </p:txBody>
      </p:sp>
    </p:spTree>
    <p:extLst>
      <p:ext uri="{BB962C8B-B14F-4D97-AF65-F5344CB8AC3E}">
        <p14:creationId xmlns:p14="http://schemas.microsoft.com/office/powerpoint/2010/main" val="264758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8A38BE-E2CE-7249-AB4C-3CC09570D6C3}"/>
              </a:ext>
            </a:extLst>
          </p:cNvPr>
          <p:cNvSpPr txBox="1"/>
          <p:nvPr/>
        </p:nvSpPr>
        <p:spPr>
          <a:xfrm>
            <a:off x="1578642" y="4901551"/>
            <a:ext cx="903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Plano de lo natural, lo pre-político, lo dado (</a:t>
            </a:r>
            <a:r>
              <a:rPr lang="es-CL" dirty="0">
                <a:solidFill>
                  <a:srgbClr val="92D050"/>
                </a:solidFill>
              </a:rPr>
              <a:t>Paz, Tiempo</a:t>
            </a:r>
            <a:r>
              <a:rPr lang="es-CL" dirty="0"/>
              <a:t>) = fundamento identidades = </a:t>
            </a:r>
            <a:r>
              <a:rPr lang="es-CL" dirty="0">
                <a:solidFill>
                  <a:schemeClr val="accent1"/>
                </a:solidFill>
              </a:rPr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136370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rriba 9">
            <a:extLst>
              <a:ext uri="{FF2B5EF4-FFF2-40B4-BE49-F238E27FC236}">
                <a16:creationId xmlns:a16="http://schemas.microsoft.com/office/drawing/2014/main" id="{780F3F2C-69C7-AA43-A476-088E546E6D60}"/>
              </a:ext>
            </a:extLst>
          </p:cNvPr>
          <p:cNvSpPr/>
          <p:nvPr/>
        </p:nvSpPr>
        <p:spPr>
          <a:xfrm>
            <a:off x="3804745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1E7368AD-8F30-7746-AFCF-397D0207C1F1}"/>
              </a:ext>
            </a:extLst>
          </p:cNvPr>
          <p:cNvSpPr/>
          <p:nvPr/>
        </p:nvSpPr>
        <p:spPr>
          <a:xfrm>
            <a:off x="7660309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0661A-410B-4D4A-996D-1EA0BD732613}"/>
              </a:ext>
            </a:extLst>
          </p:cNvPr>
          <p:cNvSpPr txBox="1"/>
          <p:nvPr/>
        </p:nvSpPr>
        <p:spPr>
          <a:xfrm>
            <a:off x="3132084" y="276422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D90FED-6608-6B41-A8F8-608B092AD629}"/>
              </a:ext>
            </a:extLst>
          </p:cNvPr>
          <p:cNvSpPr txBox="1"/>
          <p:nvPr/>
        </p:nvSpPr>
        <p:spPr>
          <a:xfrm>
            <a:off x="6728803" y="2764221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462C73-ADDD-764F-8AC0-D6626C1907F9}"/>
              </a:ext>
            </a:extLst>
          </p:cNvPr>
          <p:cNvSpPr txBox="1"/>
          <p:nvPr/>
        </p:nvSpPr>
        <p:spPr>
          <a:xfrm>
            <a:off x="2243023" y="4915482"/>
            <a:ext cx="6768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Plano de lo natural, lo pre-político, lo dado = fundamento identidades </a:t>
            </a:r>
          </a:p>
          <a:p>
            <a:endParaRPr lang="es-CL" dirty="0">
              <a:solidFill>
                <a:srgbClr val="FFFF00"/>
              </a:solidFill>
            </a:endParaRPr>
          </a:p>
          <a:p>
            <a:endParaRPr lang="es-CL" dirty="0">
              <a:solidFill>
                <a:srgbClr val="FFFF00"/>
              </a:solidFill>
            </a:endParaRPr>
          </a:p>
          <a:p>
            <a:pPr algn="ctr"/>
            <a:r>
              <a:rPr lang="es-CL" dirty="0">
                <a:solidFill>
                  <a:schemeClr val="accent1"/>
                </a:solidFill>
              </a:rPr>
              <a:t>Filiación</a:t>
            </a:r>
            <a:r>
              <a:rPr lang="es-CL" dirty="0">
                <a:solidFill>
                  <a:srgbClr val="FFFF00"/>
                </a:solidFill>
              </a:rPr>
              <a:t> </a:t>
            </a:r>
            <a:r>
              <a:rPr lang="es-CL" dirty="0"/>
              <a:t>= identidad = herencia = IN-MUNIDAD</a:t>
            </a:r>
          </a:p>
        </p:txBody>
      </p:sp>
    </p:spTree>
    <p:extLst>
      <p:ext uri="{BB962C8B-B14F-4D97-AF65-F5344CB8AC3E}">
        <p14:creationId xmlns:p14="http://schemas.microsoft.com/office/powerpoint/2010/main" val="162402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BE4EF-E58B-424E-812A-A019547C924B}"/>
              </a:ext>
            </a:extLst>
          </p:cNvPr>
          <p:cNvSpPr txBox="1"/>
          <p:nvPr/>
        </p:nvSpPr>
        <p:spPr>
          <a:xfrm>
            <a:off x="1881352" y="5339255"/>
            <a:ext cx="78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lugar del Don </a:t>
            </a:r>
            <a:r>
              <a:rPr lang="es-CL" dirty="0">
                <a:sym typeface="Wingdings" pitchFamily="2" charset="2"/>
              </a:rPr>
              <a:t> CONTRATO  IN-MUNIDAD</a:t>
            </a: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rriba 9">
            <a:extLst>
              <a:ext uri="{FF2B5EF4-FFF2-40B4-BE49-F238E27FC236}">
                <a16:creationId xmlns:a16="http://schemas.microsoft.com/office/drawing/2014/main" id="{780F3F2C-69C7-AA43-A476-088E546E6D60}"/>
              </a:ext>
            </a:extLst>
          </p:cNvPr>
          <p:cNvSpPr/>
          <p:nvPr/>
        </p:nvSpPr>
        <p:spPr>
          <a:xfrm>
            <a:off x="3804745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1E7368AD-8F30-7746-AFCF-397D0207C1F1}"/>
              </a:ext>
            </a:extLst>
          </p:cNvPr>
          <p:cNvSpPr/>
          <p:nvPr/>
        </p:nvSpPr>
        <p:spPr>
          <a:xfrm>
            <a:off x="7660309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0661A-410B-4D4A-996D-1EA0BD732613}"/>
              </a:ext>
            </a:extLst>
          </p:cNvPr>
          <p:cNvSpPr txBox="1"/>
          <p:nvPr/>
        </p:nvSpPr>
        <p:spPr>
          <a:xfrm>
            <a:off x="3132084" y="276422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D90FED-6608-6B41-A8F8-608B092AD629}"/>
              </a:ext>
            </a:extLst>
          </p:cNvPr>
          <p:cNvSpPr txBox="1"/>
          <p:nvPr/>
        </p:nvSpPr>
        <p:spPr>
          <a:xfrm>
            <a:off x="6728803" y="2764221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</p:spTree>
    <p:extLst>
      <p:ext uri="{BB962C8B-B14F-4D97-AF65-F5344CB8AC3E}">
        <p14:creationId xmlns:p14="http://schemas.microsoft.com/office/powerpoint/2010/main" val="207494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BE4EF-E58B-424E-812A-A019547C924B}"/>
              </a:ext>
            </a:extLst>
          </p:cNvPr>
          <p:cNvSpPr txBox="1"/>
          <p:nvPr/>
        </p:nvSpPr>
        <p:spPr>
          <a:xfrm>
            <a:off x="1881352" y="5339255"/>
            <a:ext cx="78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lugar del Don </a:t>
            </a:r>
            <a:r>
              <a:rPr lang="es-CL" dirty="0">
                <a:sym typeface="Wingdings" pitchFamily="2" charset="2"/>
              </a:rPr>
              <a:t> CONTRATO  IN-MUNIDAD</a:t>
            </a: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rriba 9">
            <a:extLst>
              <a:ext uri="{FF2B5EF4-FFF2-40B4-BE49-F238E27FC236}">
                <a16:creationId xmlns:a16="http://schemas.microsoft.com/office/drawing/2014/main" id="{780F3F2C-69C7-AA43-A476-088E546E6D60}"/>
              </a:ext>
            </a:extLst>
          </p:cNvPr>
          <p:cNvSpPr/>
          <p:nvPr/>
        </p:nvSpPr>
        <p:spPr>
          <a:xfrm>
            <a:off x="3804745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1E7368AD-8F30-7746-AFCF-397D0207C1F1}"/>
              </a:ext>
            </a:extLst>
          </p:cNvPr>
          <p:cNvSpPr/>
          <p:nvPr/>
        </p:nvSpPr>
        <p:spPr>
          <a:xfrm>
            <a:off x="7660309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0661A-410B-4D4A-996D-1EA0BD732613}"/>
              </a:ext>
            </a:extLst>
          </p:cNvPr>
          <p:cNvSpPr txBox="1"/>
          <p:nvPr/>
        </p:nvSpPr>
        <p:spPr>
          <a:xfrm>
            <a:off x="3132084" y="276422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D90FED-6608-6B41-A8F8-608B092AD629}"/>
              </a:ext>
            </a:extLst>
          </p:cNvPr>
          <p:cNvSpPr txBox="1"/>
          <p:nvPr/>
        </p:nvSpPr>
        <p:spPr>
          <a:xfrm>
            <a:off x="6728803" y="2764221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BF6A72-97F7-ED4F-947F-F2A888699FB8}"/>
              </a:ext>
            </a:extLst>
          </p:cNvPr>
          <p:cNvSpPr txBox="1"/>
          <p:nvPr/>
        </p:nvSpPr>
        <p:spPr>
          <a:xfrm>
            <a:off x="4719146" y="3429000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DA </a:t>
            </a:r>
            <a:r>
              <a:rPr lang="es-CL" dirty="0">
                <a:sym typeface="Wingdings" pitchFamily="2" charset="2"/>
              </a:rPr>
              <a:t>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306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BE4EF-E58B-424E-812A-A019547C924B}"/>
              </a:ext>
            </a:extLst>
          </p:cNvPr>
          <p:cNvSpPr txBox="1"/>
          <p:nvPr/>
        </p:nvSpPr>
        <p:spPr>
          <a:xfrm>
            <a:off x="1881352" y="5339255"/>
            <a:ext cx="78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lugar del Don </a:t>
            </a:r>
            <a:r>
              <a:rPr lang="es-CL" dirty="0">
                <a:sym typeface="Wingdings" pitchFamily="2" charset="2"/>
              </a:rPr>
              <a:t> CONTRATO  IN-MUNIDAD</a:t>
            </a: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rriba 9">
            <a:extLst>
              <a:ext uri="{FF2B5EF4-FFF2-40B4-BE49-F238E27FC236}">
                <a16:creationId xmlns:a16="http://schemas.microsoft.com/office/drawing/2014/main" id="{780F3F2C-69C7-AA43-A476-088E546E6D60}"/>
              </a:ext>
            </a:extLst>
          </p:cNvPr>
          <p:cNvSpPr/>
          <p:nvPr/>
        </p:nvSpPr>
        <p:spPr>
          <a:xfrm>
            <a:off x="3804745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1E7368AD-8F30-7746-AFCF-397D0207C1F1}"/>
              </a:ext>
            </a:extLst>
          </p:cNvPr>
          <p:cNvSpPr/>
          <p:nvPr/>
        </p:nvSpPr>
        <p:spPr>
          <a:xfrm>
            <a:off x="7660309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0661A-410B-4D4A-996D-1EA0BD732613}"/>
              </a:ext>
            </a:extLst>
          </p:cNvPr>
          <p:cNvSpPr txBox="1"/>
          <p:nvPr/>
        </p:nvSpPr>
        <p:spPr>
          <a:xfrm>
            <a:off x="3132084" y="276422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D90FED-6608-6B41-A8F8-608B092AD629}"/>
              </a:ext>
            </a:extLst>
          </p:cNvPr>
          <p:cNvSpPr txBox="1"/>
          <p:nvPr/>
        </p:nvSpPr>
        <p:spPr>
          <a:xfrm>
            <a:off x="6728803" y="2764221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BF6A72-97F7-ED4F-947F-F2A888699FB8}"/>
              </a:ext>
            </a:extLst>
          </p:cNvPr>
          <p:cNvSpPr txBox="1"/>
          <p:nvPr/>
        </p:nvSpPr>
        <p:spPr>
          <a:xfrm>
            <a:off x="4719146" y="3429000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DA </a:t>
            </a:r>
            <a:r>
              <a:rPr lang="es-CL" dirty="0">
                <a:sym typeface="Wingdings" pitchFamily="2" charset="2"/>
              </a:rPr>
              <a:t>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39570E-52B5-444A-A0E1-0341EF1FC7D8}"/>
              </a:ext>
            </a:extLst>
          </p:cNvPr>
          <p:cNvSpPr txBox="1"/>
          <p:nvPr/>
        </p:nvSpPr>
        <p:spPr>
          <a:xfrm>
            <a:off x="6274677" y="4004441"/>
            <a:ext cx="9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ym typeface="Wingdings" pitchFamily="2" charset="2"/>
              </a:rPr>
              <a:t> PAGA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423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52D39E-F8B3-0340-A081-459688E43C9B}"/>
              </a:ext>
            </a:extLst>
          </p:cNvPr>
          <p:cNvSpPr txBox="1"/>
          <p:nvPr/>
        </p:nvSpPr>
        <p:spPr>
          <a:xfrm>
            <a:off x="1757361" y="226084"/>
            <a:ext cx="286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Soc. con Estado</a:t>
            </a:r>
          </a:p>
          <a:p>
            <a:r>
              <a:rPr lang="es-CL" dirty="0"/>
              <a:t>Paz dada / guerra construida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BE4EF-E58B-424E-812A-A019547C924B}"/>
              </a:ext>
            </a:extLst>
          </p:cNvPr>
          <p:cNvSpPr txBox="1"/>
          <p:nvPr/>
        </p:nvSpPr>
        <p:spPr>
          <a:xfrm>
            <a:off x="1881352" y="5339255"/>
            <a:ext cx="78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lugar del Don </a:t>
            </a:r>
            <a:r>
              <a:rPr lang="es-CL" dirty="0">
                <a:sym typeface="Wingdings" pitchFamily="2" charset="2"/>
              </a:rPr>
              <a:t> CONTRATO  IN-MUNIDAD</a:t>
            </a: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FE7683-B390-8F4E-B74B-789F978F14DE}"/>
              </a:ext>
            </a:extLst>
          </p:cNvPr>
          <p:cNvCxnSpPr/>
          <p:nvPr/>
        </p:nvCxnSpPr>
        <p:spPr>
          <a:xfrm>
            <a:off x="3804746" y="4666593"/>
            <a:ext cx="4309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rriba 9">
            <a:extLst>
              <a:ext uri="{FF2B5EF4-FFF2-40B4-BE49-F238E27FC236}">
                <a16:creationId xmlns:a16="http://schemas.microsoft.com/office/drawing/2014/main" id="{780F3F2C-69C7-AA43-A476-088E546E6D60}"/>
              </a:ext>
            </a:extLst>
          </p:cNvPr>
          <p:cNvSpPr/>
          <p:nvPr/>
        </p:nvSpPr>
        <p:spPr>
          <a:xfrm>
            <a:off x="3804745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1E7368AD-8F30-7746-AFCF-397D0207C1F1}"/>
              </a:ext>
            </a:extLst>
          </p:cNvPr>
          <p:cNvSpPr/>
          <p:nvPr/>
        </p:nvSpPr>
        <p:spPr>
          <a:xfrm>
            <a:off x="7660309" y="35353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0661A-410B-4D4A-996D-1EA0BD732613}"/>
              </a:ext>
            </a:extLst>
          </p:cNvPr>
          <p:cNvSpPr txBox="1"/>
          <p:nvPr/>
        </p:nvSpPr>
        <p:spPr>
          <a:xfrm>
            <a:off x="3132084" y="276422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D90FED-6608-6B41-A8F8-608B092AD629}"/>
              </a:ext>
            </a:extLst>
          </p:cNvPr>
          <p:cNvSpPr txBox="1"/>
          <p:nvPr/>
        </p:nvSpPr>
        <p:spPr>
          <a:xfrm>
            <a:off x="6728803" y="2764221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Identidad Dada 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EDF59B-EC71-0848-A657-885A2575736C}"/>
              </a:ext>
            </a:extLst>
          </p:cNvPr>
          <p:cNvSpPr txBox="1"/>
          <p:nvPr/>
        </p:nvSpPr>
        <p:spPr>
          <a:xfrm>
            <a:off x="5289384" y="1107372"/>
            <a:ext cx="195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9CF436-F069-2844-876E-60B41EDE4545}"/>
              </a:ext>
            </a:extLst>
          </p:cNvPr>
          <p:cNvSpPr txBox="1"/>
          <p:nvPr/>
        </p:nvSpPr>
        <p:spPr>
          <a:xfrm>
            <a:off x="5511415" y="2201919"/>
            <a:ext cx="9268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770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119C7D4-9C83-D44A-8535-20591EF0B404}"/>
              </a:ext>
            </a:extLst>
          </p:cNvPr>
          <p:cNvSpPr/>
          <p:nvPr/>
        </p:nvSpPr>
        <p:spPr>
          <a:xfrm>
            <a:off x="1707931" y="97332"/>
            <a:ext cx="8718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Mauss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1938 “Una categoría de la mente humana, la noción de persona y la de ‘yo’”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sociológica francesa v/s evolucionismo y antropología anglosajona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Antropología británica =&gt; oposición: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8915FF6-536C-5645-BFC9-E63DF051031B}"/>
              </a:ext>
            </a:extLst>
          </p:cNvPr>
          <p:cNvGraphicFramePr>
            <a:graphicFrameLocks noGrp="1"/>
          </p:cNvGraphicFramePr>
          <p:nvPr/>
        </p:nvGraphicFramePr>
        <p:xfrm>
          <a:off x="3804745" y="2393463"/>
          <a:ext cx="4277710" cy="2907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048">
                  <a:extLst>
                    <a:ext uri="{9D8B030D-6E8A-4147-A177-3AD203B41FA5}">
                      <a16:colId xmlns:a16="http://schemas.microsoft.com/office/drawing/2014/main" val="1475677295"/>
                    </a:ext>
                  </a:extLst>
                </a:gridCol>
                <a:gridCol w="2103662">
                  <a:extLst>
                    <a:ext uri="{9D8B030D-6E8A-4147-A177-3AD203B41FA5}">
                      <a16:colId xmlns:a16="http://schemas.microsoft.com/office/drawing/2014/main" val="2216721916"/>
                    </a:ext>
                  </a:extLst>
                </a:gridCol>
              </a:tblGrid>
              <a:tr h="290740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Individuo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Sociedad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34065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Afecto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Derecho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189352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Lo espontáneo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Lo obligatorio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55014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Lo sentimental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Lo jurídico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072235"/>
                  </a:ext>
                </a:extLst>
              </a:tr>
              <a:tr h="1744437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Conserva noción de individuo moderno</a:t>
                      </a:r>
                      <a:endParaRPr lang="es-CL" sz="1200">
                        <a:effectLst/>
                      </a:endParaRPr>
                    </a:p>
                    <a:p>
                      <a:r>
                        <a:rPr lang="es-ES" sz="1200">
                          <a:effectLst/>
                        </a:rPr>
                        <a:t>Humano abstracto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Opuesto a estructuras sociales concretas, sistema de reglas y normas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51777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B2B3DFB-72FA-1C46-AD51-9040F60F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39" y="2954894"/>
            <a:ext cx="16347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1BB93A-64E1-0A4B-8724-E99AB290F1EB}"/>
              </a:ext>
            </a:extLst>
          </p:cNvPr>
          <p:cNvSpPr/>
          <p:nvPr/>
        </p:nvSpPr>
        <p:spPr>
          <a:xfrm>
            <a:off x="2023241" y="51039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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Praxis y organización social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forman categorías sociales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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 social produce como epifenómeno la cultura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2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7A203E-13D4-A04A-827E-DA220B82B5DD}"/>
              </a:ext>
            </a:extLst>
          </p:cNvPr>
          <p:cNvSpPr txBox="1"/>
          <p:nvPr/>
        </p:nvSpPr>
        <p:spPr>
          <a:xfrm>
            <a:off x="1916548" y="977462"/>
            <a:ext cx="77271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/>
              <a:t>Deleuze : Paso sociedad disciplinaria a sociedad de control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Paso moldes </a:t>
            </a:r>
            <a:r>
              <a:rPr lang="es-CL" dirty="0">
                <a:sym typeface="Wingdings" pitchFamily="2" charset="2"/>
              </a:rPr>
              <a:t> modulaciones</a:t>
            </a:r>
          </a:p>
          <a:p>
            <a:endParaRPr lang="es-CL" dirty="0">
              <a:sym typeface="Wingdings" pitchFamily="2" charset="2"/>
            </a:endParaRPr>
          </a:p>
          <a:p>
            <a:endParaRPr lang="es-CL" dirty="0">
              <a:sym typeface="Wingdings" pitchFamily="2" charset="2"/>
            </a:endParaRPr>
          </a:p>
          <a:p>
            <a:r>
              <a:rPr lang="es-CL" dirty="0">
                <a:sym typeface="Wingdings" pitchFamily="2" charset="2"/>
              </a:rPr>
              <a:t>Paso de firma / matrícula  cifra, clave</a:t>
            </a:r>
          </a:p>
          <a:p>
            <a:endParaRPr lang="es-CL" dirty="0">
              <a:sym typeface="Wingdings" pitchFamily="2" charset="2"/>
            </a:endParaRPr>
          </a:p>
          <a:p>
            <a:endParaRPr lang="es-CL" dirty="0">
              <a:sym typeface="Wingdings" pitchFamily="2" charset="2"/>
            </a:endParaRPr>
          </a:p>
          <a:p>
            <a:r>
              <a:rPr lang="es-CL" dirty="0">
                <a:sym typeface="Wingdings" pitchFamily="2" charset="2"/>
              </a:rPr>
              <a:t>Paso de op. Masa/individuos  dividuos (muestras, datos, mercados, big data…)</a:t>
            </a:r>
          </a:p>
        </p:txBody>
      </p:sp>
    </p:spTree>
    <p:extLst>
      <p:ext uri="{BB962C8B-B14F-4D97-AF65-F5344CB8AC3E}">
        <p14:creationId xmlns:p14="http://schemas.microsoft.com/office/powerpoint/2010/main" val="9298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FBC1F9B-B15E-394D-8168-D331710DD2F2}"/>
              </a:ext>
            </a:extLst>
          </p:cNvPr>
          <p:cNvSpPr/>
          <p:nvPr/>
        </p:nvSpPr>
        <p:spPr>
          <a:xfrm>
            <a:off x="2033751" y="612845"/>
            <a:ext cx="8434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Mauss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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sociales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forman praxis y organización social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 un modelo evolutivo de desarrollo de la persona hasta individuo moderno.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evolución no implica destino natural o providencia…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Mauss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de mascarada a máscara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personaje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nombre propio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individuo como ser con valor metafísico y moral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sagrado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ser sagrado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forma fundamental del pensamiento y de la acción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2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wakiutl Indians, isiutl, one of the main dancers in the Winter Dance  ceremonies, wearing a double-h… | Native american shaman, Native american  masks, Edward curtis">
            <a:extLst>
              <a:ext uri="{FF2B5EF4-FFF2-40B4-BE49-F238E27FC236}">
                <a16:creationId xmlns:a16="http://schemas.microsoft.com/office/drawing/2014/main" id="{4D502A94-6E40-2040-B3AB-BCE05F10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95" y="126125"/>
            <a:ext cx="3963549" cy="30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357D6E-94B3-A148-B518-7EEAA0DC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57" y="80223"/>
            <a:ext cx="2975070" cy="30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Arunta - A Study of a Stone Age People. de SPENCER, Baldwin, and the  late F.J. GILLEN.: (1927) | LIBRAIRIE DES CARRÉS">
            <a:extLst>
              <a:ext uri="{FF2B5EF4-FFF2-40B4-BE49-F238E27FC236}">
                <a16:creationId xmlns:a16="http://schemas.microsoft.com/office/drawing/2014/main" id="{1BE2B624-8036-C344-ADE6-6186921E4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404" r="4442"/>
          <a:stretch/>
        </p:blipFill>
        <p:spPr bwMode="auto">
          <a:xfrm>
            <a:off x="4372304" y="3310759"/>
            <a:ext cx="2448911" cy="34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62F4034-129C-F449-A377-F24AC26CFDA0}"/>
              </a:ext>
            </a:extLst>
          </p:cNvPr>
          <p:cNvSpPr/>
          <p:nvPr/>
        </p:nvSpPr>
        <p:spPr>
          <a:xfrm>
            <a:off x="7046022" y="5934982"/>
            <a:ext cx="331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de mascarada a máscara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4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scara Romana de teatro">
            <a:extLst>
              <a:ext uri="{FF2B5EF4-FFF2-40B4-BE49-F238E27FC236}">
                <a16:creationId xmlns:a16="http://schemas.microsoft.com/office/drawing/2014/main" id="{45F6826E-BCBE-AB44-866D-D262C4EF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2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7D30C9B-EFFC-AA48-BDDC-29F91137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352973"/>
            <a:ext cx="30607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AFC712C-AE89-F845-9992-0854EF419DA0}"/>
              </a:ext>
            </a:extLst>
          </p:cNvPr>
          <p:cNvSpPr/>
          <p:nvPr/>
        </p:nvSpPr>
        <p:spPr>
          <a:xfrm>
            <a:off x="1781503" y="5969000"/>
            <a:ext cx="848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De personaje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nombre propio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1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304558-18ED-0B4A-94C2-F2F87D664B9B}"/>
              </a:ext>
            </a:extLst>
          </p:cNvPr>
          <p:cNvSpPr/>
          <p:nvPr/>
        </p:nvSpPr>
        <p:spPr>
          <a:xfrm>
            <a:off x="1807780" y="247021"/>
            <a:ext cx="8576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De individuo como ser con valor metafísico y moral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sagrado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antísima Trinidad - Wikipedia, la enciclopedia libre">
            <a:extLst>
              <a:ext uri="{FF2B5EF4-FFF2-40B4-BE49-F238E27FC236}">
                <a16:creationId xmlns:a16="http://schemas.microsoft.com/office/drawing/2014/main" id="{F51FADA5-D293-104D-894E-4FF7E784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26" y="944461"/>
            <a:ext cx="3640083" cy="54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3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36F6ED-CC73-AE9F-54B0-FC1F5D5C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8" t="7668" r="8656" b="9238"/>
          <a:stretch>
            <a:fillRect/>
          </a:stretch>
        </p:blipFill>
        <p:spPr>
          <a:xfrm>
            <a:off x="2656702" y="827902"/>
            <a:ext cx="6474941" cy="48438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D7DC5E-9F7B-0FC8-6AA6-45EDA0D3A4E8}"/>
              </a:ext>
            </a:extLst>
          </p:cNvPr>
          <p:cNvSpPr txBox="1"/>
          <p:nvPr/>
        </p:nvSpPr>
        <p:spPr>
          <a:xfrm>
            <a:off x="3335330" y="6030098"/>
            <a:ext cx="511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Manuscrito 5206 </a:t>
            </a:r>
            <a:r>
              <a:rPr lang="es-CL" dirty="0" err="1"/>
              <a:t>Bibliothèque</a:t>
            </a:r>
            <a:r>
              <a:rPr lang="es-CL" dirty="0"/>
              <a:t> de </a:t>
            </a:r>
            <a:r>
              <a:rPr lang="es-CL" dirty="0" err="1"/>
              <a:t>l’Arsenal</a:t>
            </a:r>
            <a:r>
              <a:rPr lang="es-CL" dirty="0"/>
              <a:t>, ca. 1490</a:t>
            </a:r>
          </a:p>
        </p:txBody>
      </p:sp>
    </p:spTree>
    <p:extLst>
      <p:ext uri="{BB962C8B-B14F-4D97-AF65-F5344CB8AC3E}">
        <p14:creationId xmlns:p14="http://schemas.microsoft.com/office/powerpoint/2010/main" val="93667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pelle Expiatoire: el monumento que esconde a 500 guillotinados de la  Revolución Francesa">
            <a:extLst>
              <a:ext uri="{FF2B5EF4-FFF2-40B4-BE49-F238E27FC236}">
                <a16:creationId xmlns:a16="http://schemas.microsoft.com/office/drawing/2014/main" id="{1A2C3DC9-EBE9-C643-BB90-EEAA3EC1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7" y="1400504"/>
            <a:ext cx="7756634" cy="51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B7CDC7F-671E-C642-B30D-4AB060EE3E18}"/>
              </a:ext>
            </a:extLst>
          </p:cNvPr>
          <p:cNvSpPr/>
          <p:nvPr/>
        </p:nvSpPr>
        <p:spPr>
          <a:xfrm>
            <a:off x="1639614" y="286408"/>
            <a:ext cx="875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De ser sagrado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forma fundamental del pensamiento y de la acción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30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473</Words>
  <Application>Microsoft Macintosh PowerPoint</Application>
  <PresentationFormat>Panorámica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Persona e individuo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 e individuo</dc:title>
  <dc:creator>Andre Menard Poupin (menard)</dc:creator>
  <cp:lastModifiedBy>Andre Menard Poupin (menard)</cp:lastModifiedBy>
  <cp:revision>4</cp:revision>
  <dcterms:created xsi:type="dcterms:W3CDTF">2020-10-19T12:32:49Z</dcterms:created>
  <dcterms:modified xsi:type="dcterms:W3CDTF">2025-08-12T15:00:26Z</dcterms:modified>
</cp:coreProperties>
</file>