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2" r:id="rId2"/>
    <p:sldId id="257" r:id="rId3"/>
    <p:sldId id="258" r:id="rId4"/>
    <p:sldId id="259" r:id="rId5"/>
    <p:sldId id="264" r:id="rId6"/>
    <p:sldId id="263" r:id="rId7"/>
    <p:sldId id="260" r:id="rId8"/>
    <p:sldId id="261" r:id="rId9"/>
    <p:sldId id="265" r:id="rId10"/>
    <p:sldId id="266" r:id="rId11"/>
    <p:sldId id="267" r:id="rId12"/>
    <p:sldId id="268" r:id="rId13"/>
    <p:sldId id="275" r:id="rId14"/>
    <p:sldId id="270" r:id="rId15"/>
    <p:sldId id="271" r:id="rId16"/>
    <p:sldId id="273" r:id="rId17"/>
    <p:sldId id="276" r:id="rId18"/>
    <p:sldId id="277" r:id="rId19"/>
    <p:sldId id="278" r:id="rId20"/>
    <p:sldId id="27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D348B2-15C7-4444-97D6-D423D5F47E27}" v="9" dt="2022-10-06T00:17:56.6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34ACDA5-4B59-42C0-A12F-2CE8C9EA45F5}" type="datetimeFigureOut">
              <a:rPr lang="es-CL" smtClean="0"/>
              <a:t>30-11-2023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a:xfrm>
            <a:off x="9255346" y="2750337"/>
            <a:ext cx="1171888" cy="1356442"/>
          </a:xfrm>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1871636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xfrm>
            <a:off x="10729455" y="4711309"/>
            <a:ext cx="1154151" cy="1090789"/>
          </a:xfrm>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4124368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xfrm>
            <a:off x="10729455" y="4711615"/>
            <a:ext cx="1154151" cy="1090789"/>
          </a:xfrm>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370609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xfrm>
            <a:off x="10729455" y="4709925"/>
            <a:ext cx="1154151" cy="1090789"/>
          </a:xfrm>
        </p:spPr>
        <p:txBody>
          <a:bodyPr/>
          <a:lstStyle/>
          <a:p>
            <a:fld id="{4D8F0971-13D8-40A7-9413-6C86BAA17CD3}" type="slidenum">
              <a:rPr lang="es-CL" smtClean="0"/>
              <a:t>‹Nº›</a:t>
            </a:fld>
            <a:endParaRPr lang="es-C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926869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xfrm>
            <a:off x="10729455" y="4709925"/>
            <a:ext cx="1154151" cy="1090789"/>
          </a:xfrm>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2144912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E34ACDA5-4B59-42C0-A12F-2CE8C9EA45F5}" type="datetimeFigureOut">
              <a:rPr lang="es-CL" smtClean="0"/>
              <a:t>30-11-2023</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2946192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E34ACDA5-4B59-42C0-A12F-2CE8C9EA45F5}" type="datetimeFigureOut">
              <a:rPr lang="es-CL" smtClean="0"/>
              <a:t>30-11-2023</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927388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34ACDA5-4B59-42C0-A12F-2CE8C9EA45F5}" type="datetimeFigureOut">
              <a:rPr lang="es-CL" smtClean="0"/>
              <a:t>30-11-2023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735650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34ACDA5-4B59-42C0-A12F-2CE8C9EA45F5}" type="datetimeFigureOut">
              <a:rPr lang="es-CL" smtClean="0"/>
              <a:t>30-11-2023</a:t>
            </a:fld>
            <a:endParaRPr lang="es-CL"/>
          </a:p>
        </p:txBody>
      </p:sp>
      <p:sp>
        <p:nvSpPr>
          <p:cNvPr id="5" name="Footer Placeholder 4"/>
          <p:cNvSpPr>
            <a:spLocks noGrp="1"/>
          </p:cNvSpPr>
          <p:nvPr>
            <p:ph type="ftr" sz="quarter" idx="11"/>
          </p:nvPr>
        </p:nvSpPr>
        <p:spPr>
          <a:xfrm>
            <a:off x="680321" y="5936188"/>
            <a:ext cx="6126805" cy="365125"/>
          </a:xfrm>
        </p:spPr>
        <p:txBody>
          <a:bodyPr/>
          <a:lstStyle/>
          <a:p>
            <a:endParaRPr lang="es-C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D8F0971-13D8-40A7-9413-6C86BAA17CD3}" type="slidenum">
              <a:rPr lang="es-CL" smtClean="0"/>
              <a:t>‹Nº›</a:t>
            </a:fld>
            <a:endParaRPr lang="es-CL"/>
          </a:p>
        </p:txBody>
      </p:sp>
    </p:spTree>
    <p:extLst>
      <p:ext uri="{BB962C8B-B14F-4D97-AF65-F5344CB8AC3E}">
        <p14:creationId xmlns:p14="http://schemas.microsoft.com/office/powerpoint/2010/main" val="3197061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34ACDA5-4B59-42C0-A12F-2CE8C9EA45F5}" type="datetimeFigureOut">
              <a:rPr lang="es-CL" smtClean="0"/>
              <a:t>30-11-2023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822698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34ACDA5-4B59-42C0-A12F-2CE8C9EA45F5}" type="datetimeFigureOut">
              <a:rPr lang="es-CL" smtClean="0"/>
              <a:t>30-11-2023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a:xfrm>
            <a:off x="10729455" y="2869895"/>
            <a:ext cx="1154151" cy="1090789"/>
          </a:xfrm>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1070854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581479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34ACDA5-4B59-42C0-A12F-2CE8C9EA45F5}" type="datetimeFigureOut">
              <a:rPr lang="es-CL" smtClean="0"/>
              <a:t>30-11-2023</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406396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34ACDA5-4B59-42C0-A12F-2CE8C9EA45F5}" type="datetimeFigureOut">
              <a:rPr lang="es-CL" smtClean="0"/>
              <a:t>30-11-2023</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94128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34ACDA5-4B59-42C0-A12F-2CE8C9EA45F5}" type="datetimeFigureOut">
              <a:rPr lang="es-CL" smtClean="0"/>
              <a:t>30-11-2023</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4077078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3791353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34ACDA5-4B59-42C0-A12F-2CE8C9EA45F5}" type="datetimeFigureOut">
              <a:rPr lang="es-CL" smtClean="0"/>
              <a:t>30-11-2023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4D8F0971-13D8-40A7-9413-6C86BAA17CD3}" type="slidenum">
              <a:rPr lang="es-CL" smtClean="0"/>
              <a:t>‹Nº›</a:t>
            </a:fld>
            <a:endParaRPr lang="es-CL"/>
          </a:p>
        </p:txBody>
      </p:sp>
    </p:spTree>
    <p:extLst>
      <p:ext uri="{BB962C8B-B14F-4D97-AF65-F5344CB8AC3E}">
        <p14:creationId xmlns:p14="http://schemas.microsoft.com/office/powerpoint/2010/main" val="2417331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34ACDA5-4B59-42C0-A12F-2CE8C9EA45F5}" type="datetimeFigureOut">
              <a:rPr lang="es-CL" smtClean="0"/>
              <a:t>30-11-2023</a:t>
            </a:fld>
            <a:endParaRPr lang="es-C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D8F0971-13D8-40A7-9413-6C86BAA17CD3}" type="slidenum">
              <a:rPr lang="es-CL" smtClean="0"/>
              <a:t>‹Nº›</a:t>
            </a:fld>
            <a:endParaRPr lang="es-CL"/>
          </a:p>
        </p:txBody>
      </p:sp>
    </p:spTree>
    <p:extLst>
      <p:ext uri="{BB962C8B-B14F-4D97-AF65-F5344CB8AC3E}">
        <p14:creationId xmlns:p14="http://schemas.microsoft.com/office/powerpoint/2010/main" val="420807664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es.wikipedia.org/wiki/Universidad_de_Jen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106000"/>
                <a:satMod val="220000"/>
                <a:lumMod val="140000"/>
              </a:schemeClr>
            </a:gs>
            <a:gs pos="50000">
              <a:schemeClr val="bg2">
                <a:shade val="100000"/>
                <a:hueMod val="100000"/>
                <a:satMod val="110000"/>
                <a:lumMod val="130000"/>
              </a:schemeClr>
            </a:gs>
            <a:gs pos="100000">
              <a:schemeClr val="bg2">
                <a:shade val="69000"/>
                <a:hueMod val="88000"/>
                <a:satMod val="160000"/>
                <a:lumMod val="69000"/>
              </a:schemeClr>
            </a:gs>
          </a:gsLst>
          <a:lin ang="2520000" scaled="0"/>
        </a:gradFill>
        <a:effectLst/>
      </p:bgPr>
    </p:bg>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BA257BF5-CA06-B428-D0D0-A0F2E8823771}"/>
              </a:ext>
            </a:extLst>
          </p:cNvPr>
          <p:cNvSpPr>
            <a:spLocks noGrp="1"/>
          </p:cNvSpPr>
          <p:nvPr>
            <p:ph type="subTitle" idx="1"/>
          </p:nvPr>
        </p:nvSpPr>
        <p:spPr>
          <a:xfrm>
            <a:off x="680323" y="5101298"/>
            <a:ext cx="3739277" cy="1116622"/>
          </a:xfrm>
        </p:spPr>
        <p:txBody>
          <a:bodyPr>
            <a:normAutofit/>
          </a:bodyPr>
          <a:lstStyle/>
          <a:p>
            <a:r>
              <a:rPr lang="es-CL" sz="1100" dirty="0" err="1"/>
              <a:t>Ayudantia</a:t>
            </a:r>
            <a:r>
              <a:rPr lang="es-CL" sz="1100" dirty="0"/>
              <a:t> </a:t>
            </a:r>
          </a:p>
          <a:p>
            <a:endParaRPr lang="es-CL" sz="1100" dirty="0"/>
          </a:p>
          <a:p>
            <a:r>
              <a:rPr lang="es-CL" sz="1100" dirty="0"/>
              <a:t>Nain Lopez Valdes </a:t>
            </a:r>
          </a:p>
        </p:txBody>
      </p:sp>
      <p:pic>
        <p:nvPicPr>
          <p:cNvPr id="1032" name="Picture 8" descr="Karl Marx meme con conjunta' Pegatina | Spreadshirt">
            <a:extLst>
              <a:ext uri="{FF2B5EF4-FFF2-40B4-BE49-F238E27FC236}">
                <a16:creationId xmlns:a16="http://schemas.microsoft.com/office/drawing/2014/main" id="{0A767124-FD71-E143-7624-276AFC18FA3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584" r="-2" b="3616"/>
          <a:stretch/>
        </p:blipFill>
        <p:spPr bwMode="auto">
          <a:xfrm>
            <a:off x="4644526" y="10"/>
            <a:ext cx="7552945" cy="6857990"/>
          </a:xfrm>
          <a:prstGeom prst="rect">
            <a:avLst/>
          </a:prstGeom>
          <a:noFill/>
          <a:ln>
            <a:noFill/>
          </a:ln>
          <a:effectLst/>
          <a:extLst>
            <a:ext uri="{909E8E84-426E-40DD-AFC4-6F175D3DCCD1}">
              <a14:hiddenFill xmlns:a14="http://schemas.microsoft.com/office/drawing/2010/main">
                <a:solidFill>
                  <a:srgbClr val="FFFFFF"/>
                </a:solidFill>
              </a14:hiddenFill>
            </a:ext>
          </a:extLst>
        </p:spPr>
      </p:pic>
      <p:pic>
        <p:nvPicPr>
          <p:cNvPr id="1040" name="Picture 1039">
            <a:extLst>
              <a:ext uri="{FF2B5EF4-FFF2-40B4-BE49-F238E27FC236}">
                <a16:creationId xmlns:a16="http://schemas.microsoft.com/office/drawing/2014/main" id="{35AB9AD5-8AF5-44F3-90EE-BE52047166F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042" name="Rectangle 1041">
            <a:extLst>
              <a:ext uri="{FF2B5EF4-FFF2-40B4-BE49-F238E27FC236}">
                <a16:creationId xmlns:a16="http://schemas.microsoft.com/office/drawing/2014/main" id="{6BA550FF-9F75-4157-B593-B02A13E748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 name="Título 1">
            <a:extLst>
              <a:ext uri="{FF2B5EF4-FFF2-40B4-BE49-F238E27FC236}">
                <a16:creationId xmlns:a16="http://schemas.microsoft.com/office/drawing/2014/main" id="{7C86C2AA-857D-9FC3-36E6-77A8A8870D1F}"/>
              </a:ext>
            </a:extLst>
          </p:cNvPr>
          <p:cNvSpPr>
            <a:spLocks noGrp="1"/>
          </p:cNvSpPr>
          <p:nvPr>
            <p:ph type="ctrTitle"/>
          </p:nvPr>
        </p:nvSpPr>
        <p:spPr>
          <a:xfrm>
            <a:off x="680322" y="2063262"/>
            <a:ext cx="3739278" cy="2661138"/>
          </a:xfrm>
        </p:spPr>
        <p:txBody>
          <a:bodyPr>
            <a:normAutofit/>
          </a:bodyPr>
          <a:lstStyle/>
          <a:p>
            <a:r>
              <a:rPr lang="es-CL" sz="4200" dirty="0">
                <a:latin typeface="Times New Roman" panose="02020603050405020304" pitchFamily="18" charset="0"/>
                <a:cs typeface="Times New Roman" panose="02020603050405020304" pitchFamily="18" charset="0"/>
              </a:rPr>
              <a:t>Weber, Rosa y </a:t>
            </a:r>
            <a:r>
              <a:rPr lang="es-CL" sz="4200" dirty="0" err="1">
                <a:latin typeface="Times New Roman" panose="02020603050405020304" pitchFamily="18" charset="0"/>
                <a:cs typeface="Times New Roman" panose="02020603050405020304" pitchFamily="18" charset="0"/>
              </a:rPr>
              <a:t>Jaggi</a:t>
            </a:r>
            <a:endParaRPr lang="es-CL" sz="4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519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AD5A8-5206-6996-B175-DBF12D8FF0A3}"/>
              </a:ext>
            </a:extLst>
          </p:cNvPr>
          <p:cNvSpPr>
            <a:spLocks noGrp="1"/>
          </p:cNvSpPr>
          <p:nvPr>
            <p:ph type="title"/>
          </p:nvPr>
        </p:nvSpPr>
        <p:spPr/>
        <p:txBody>
          <a:bodyPr/>
          <a:lstStyle/>
          <a:p>
            <a:r>
              <a:rPr lang="es-CL" dirty="0"/>
              <a:t>Acción a tipo a valores </a:t>
            </a:r>
          </a:p>
        </p:txBody>
      </p:sp>
      <p:sp>
        <p:nvSpPr>
          <p:cNvPr id="3" name="Marcador de contenido 2">
            <a:extLst>
              <a:ext uri="{FF2B5EF4-FFF2-40B4-BE49-F238E27FC236}">
                <a16:creationId xmlns:a16="http://schemas.microsoft.com/office/drawing/2014/main" id="{6B8278E7-5ACC-1E1B-D8D5-14879335970C}"/>
              </a:ext>
            </a:extLst>
          </p:cNvPr>
          <p:cNvSpPr>
            <a:spLocks noGrp="1"/>
          </p:cNvSpPr>
          <p:nvPr>
            <p:ph idx="1"/>
          </p:nvPr>
        </p:nvSpPr>
        <p:spPr/>
        <p:txBody>
          <a:bodyPr/>
          <a:lstStyle/>
          <a:p>
            <a:pPr algn="l"/>
            <a:r>
              <a:rPr lang="es-ES" b="1" i="0" dirty="0">
                <a:solidFill>
                  <a:srgbClr val="374151"/>
                </a:solidFill>
                <a:effectLst/>
                <a:latin typeface="Söhne"/>
              </a:rPr>
              <a:t>Acción racional con respecto a valores (</a:t>
            </a:r>
            <a:r>
              <a:rPr lang="es-ES" b="1" i="0" dirty="0" err="1">
                <a:solidFill>
                  <a:srgbClr val="374151"/>
                </a:solidFill>
                <a:effectLst/>
                <a:latin typeface="Söhne"/>
              </a:rPr>
              <a:t>Wertrationalität</a:t>
            </a:r>
            <a:r>
              <a:rPr lang="es-ES" b="1" i="0" dirty="0">
                <a:solidFill>
                  <a:srgbClr val="374151"/>
                </a:solidFill>
                <a:effectLst/>
                <a:latin typeface="Söhne"/>
              </a:rPr>
              <a:t>):</a:t>
            </a:r>
            <a:endParaRPr lang="es-ES" b="0" i="0" dirty="0">
              <a:solidFill>
                <a:srgbClr val="374151"/>
              </a:solidFill>
              <a:effectLst/>
              <a:latin typeface="Söhne"/>
            </a:endParaRPr>
          </a:p>
          <a:p>
            <a:pPr algn="l">
              <a:buFont typeface="Arial" panose="020B0604020202020204" pitchFamily="34" charset="0"/>
              <a:buChar char="•"/>
            </a:pPr>
            <a:r>
              <a:rPr lang="es-ES" b="0" i="0" dirty="0">
                <a:solidFill>
                  <a:schemeClr val="tx1">
                    <a:lumMod val="95000"/>
                  </a:schemeClr>
                </a:solidFill>
                <a:effectLst/>
                <a:latin typeface="Söhne"/>
              </a:rPr>
              <a:t>En este tipo de acción, las personas actúan de acuerdo con sus valores, creencias o principios éticos.</a:t>
            </a:r>
          </a:p>
          <a:p>
            <a:pPr algn="l">
              <a:buFont typeface="Arial" panose="020B0604020202020204" pitchFamily="34" charset="0"/>
              <a:buChar char="•"/>
            </a:pPr>
            <a:r>
              <a:rPr lang="es-ES" b="0" i="0" dirty="0">
                <a:solidFill>
                  <a:schemeClr val="tx1">
                    <a:lumMod val="95000"/>
                  </a:schemeClr>
                </a:solidFill>
                <a:effectLst/>
                <a:latin typeface="Söhne"/>
              </a:rPr>
              <a:t>La motivación se basa en un compromiso con ciertos valores, independientemente de si esos valores son eficientes desde un punto de vista pragmático.</a:t>
            </a:r>
          </a:p>
          <a:p>
            <a:pPr algn="l">
              <a:buFont typeface="Arial" panose="020B0604020202020204" pitchFamily="34" charset="0"/>
              <a:buChar char="•"/>
            </a:pPr>
            <a:r>
              <a:rPr lang="es-ES" b="0" i="0" dirty="0">
                <a:solidFill>
                  <a:schemeClr val="tx1">
                    <a:lumMod val="95000"/>
                  </a:schemeClr>
                </a:solidFill>
                <a:effectLst/>
                <a:latin typeface="Söhne"/>
              </a:rPr>
              <a:t>Ejemplo: Un activista que aboga por causas sociales basadas en sus creencias morales.</a:t>
            </a:r>
          </a:p>
          <a:p>
            <a:endParaRPr lang="es-CL" dirty="0"/>
          </a:p>
        </p:txBody>
      </p:sp>
    </p:spTree>
    <p:extLst>
      <p:ext uri="{BB962C8B-B14F-4D97-AF65-F5344CB8AC3E}">
        <p14:creationId xmlns:p14="http://schemas.microsoft.com/office/powerpoint/2010/main" val="1722420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D75B81-B26E-146E-7041-CF6401E29D88}"/>
              </a:ext>
            </a:extLst>
          </p:cNvPr>
          <p:cNvSpPr>
            <a:spLocks noGrp="1"/>
          </p:cNvSpPr>
          <p:nvPr>
            <p:ph type="title"/>
          </p:nvPr>
        </p:nvSpPr>
        <p:spPr/>
        <p:txBody>
          <a:bodyPr/>
          <a:lstStyle/>
          <a:p>
            <a:r>
              <a:rPr lang="es-CL" dirty="0"/>
              <a:t>Acción de tipo afectivo</a:t>
            </a:r>
          </a:p>
        </p:txBody>
      </p:sp>
      <p:sp>
        <p:nvSpPr>
          <p:cNvPr id="3" name="Marcador de contenido 2">
            <a:extLst>
              <a:ext uri="{FF2B5EF4-FFF2-40B4-BE49-F238E27FC236}">
                <a16:creationId xmlns:a16="http://schemas.microsoft.com/office/drawing/2014/main" id="{F8D12CB4-150A-46A5-84B0-C026888569F3}"/>
              </a:ext>
            </a:extLst>
          </p:cNvPr>
          <p:cNvSpPr>
            <a:spLocks noGrp="1"/>
          </p:cNvSpPr>
          <p:nvPr>
            <p:ph idx="1"/>
          </p:nvPr>
        </p:nvSpPr>
        <p:spPr/>
        <p:txBody>
          <a:bodyPr/>
          <a:lstStyle/>
          <a:p>
            <a:pPr algn="l"/>
            <a:r>
              <a:rPr lang="es-ES" b="1" i="0" dirty="0">
                <a:solidFill>
                  <a:srgbClr val="374151"/>
                </a:solidFill>
                <a:effectLst/>
                <a:latin typeface="Söhne"/>
              </a:rPr>
              <a:t>Acción afectiva o emocional (</a:t>
            </a:r>
            <a:r>
              <a:rPr lang="es-ES" b="1" i="0" dirty="0" err="1">
                <a:solidFill>
                  <a:srgbClr val="374151"/>
                </a:solidFill>
                <a:effectLst/>
                <a:latin typeface="Söhne"/>
              </a:rPr>
              <a:t>Affectualität</a:t>
            </a:r>
            <a:r>
              <a:rPr lang="es-ES" b="1" i="0" dirty="0">
                <a:solidFill>
                  <a:srgbClr val="374151"/>
                </a:solidFill>
                <a:effectLst/>
                <a:latin typeface="Söhne"/>
              </a:rPr>
              <a:t>):</a:t>
            </a:r>
            <a:endParaRPr lang="es-ES" b="0" i="0" dirty="0">
              <a:solidFill>
                <a:srgbClr val="374151"/>
              </a:solidFill>
              <a:effectLst/>
              <a:latin typeface="Söhne"/>
            </a:endParaRPr>
          </a:p>
          <a:p>
            <a:pPr algn="l">
              <a:buFont typeface="Arial" panose="020B0604020202020204" pitchFamily="34" charset="0"/>
              <a:buChar char="•"/>
            </a:pPr>
            <a:r>
              <a:rPr lang="es-ES" b="0" i="0" dirty="0">
                <a:solidFill>
                  <a:schemeClr val="tx1">
                    <a:lumMod val="95000"/>
                  </a:schemeClr>
                </a:solidFill>
                <a:effectLst/>
                <a:latin typeface="Söhne"/>
              </a:rPr>
              <a:t>Este tipo de acción se caracteriza por las respuestas emocionales de una persona.</a:t>
            </a:r>
          </a:p>
          <a:p>
            <a:pPr algn="l">
              <a:buFont typeface="Arial" panose="020B0604020202020204" pitchFamily="34" charset="0"/>
              <a:buChar char="•"/>
            </a:pPr>
            <a:r>
              <a:rPr lang="es-ES" b="0" i="0" dirty="0">
                <a:solidFill>
                  <a:schemeClr val="tx1">
                    <a:lumMod val="95000"/>
                  </a:schemeClr>
                </a:solidFill>
                <a:effectLst/>
                <a:latin typeface="Söhne"/>
              </a:rPr>
              <a:t>Las acciones son impulsadas por emociones como el amor, la ira o el miedo.</a:t>
            </a:r>
          </a:p>
          <a:p>
            <a:pPr algn="l">
              <a:buFont typeface="Arial" panose="020B0604020202020204" pitchFamily="34" charset="0"/>
              <a:buChar char="•"/>
            </a:pPr>
            <a:r>
              <a:rPr lang="es-ES" b="0" i="0" dirty="0">
                <a:solidFill>
                  <a:schemeClr val="tx1">
                    <a:lumMod val="95000"/>
                  </a:schemeClr>
                </a:solidFill>
                <a:effectLst/>
                <a:latin typeface="Söhne"/>
              </a:rPr>
              <a:t>Ejemplo: Un individuo que realiza una acción basada en una respuesta emocional, como ayudar a alguien porque siente empatía.</a:t>
            </a:r>
          </a:p>
          <a:p>
            <a:endParaRPr lang="es-CL" dirty="0"/>
          </a:p>
        </p:txBody>
      </p:sp>
    </p:spTree>
    <p:extLst>
      <p:ext uri="{BB962C8B-B14F-4D97-AF65-F5344CB8AC3E}">
        <p14:creationId xmlns:p14="http://schemas.microsoft.com/office/powerpoint/2010/main" val="3296962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2C0E39-72D0-CBD0-F94A-2DB0C6EE25B6}"/>
              </a:ext>
            </a:extLst>
          </p:cNvPr>
          <p:cNvSpPr>
            <a:spLocks noGrp="1"/>
          </p:cNvSpPr>
          <p:nvPr>
            <p:ph type="title"/>
          </p:nvPr>
        </p:nvSpPr>
        <p:spPr/>
        <p:txBody>
          <a:bodyPr/>
          <a:lstStyle/>
          <a:p>
            <a:r>
              <a:rPr lang="es-CL" dirty="0"/>
              <a:t>Acción de tipo tradicional</a:t>
            </a:r>
          </a:p>
        </p:txBody>
      </p:sp>
      <p:sp>
        <p:nvSpPr>
          <p:cNvPr id="3" name="Marcador de contenido 2">
            <a:extLst>
              <a:ext uri="{FF2B5EF4-FFF2-40B4-BE49-F238E27FC236}">
                <a16:creationId xmlns:a16="http://schemas.microsoft.com/office/drawing/2014/main" id="{D220C336-52CA-586E-703B-FB8FA8B3892F}"/>
              </a:ext>
            </a:extLst>
          </p:cNvPr>
          <p:cNvSpPr>
            <a:spLocks noGrp="1"/>
          </p:cNvSpPr>
          <p:nvPr>
            <p:ph idx="1"/>
          </p:nvPr>
        </p:nvSpPr>
        <p:spPr/>
        <p:txBody>
          <a:bodyPr/>
          <a:lstStyle/>
          <a:p>
            <a:pPr algn="l">
              <a:buFont typeface="Arial" panose="020B0604020202020204" pitchFamily="34" charset="0"/>
              <a:buChar char="•"/>
            </a:pPr>
            <a:r>
              <a:rPr lang="es-ES" b="0" i="0" dirty="0">
                <a:solidFill>
                  <a:schemeClr val="tx1">
                    <a:lumMod val="95000"/>
                  </a:schemeClr>
                </a:solidFill>
                <a:effectLst/>
                <a:latin typeface="Söhne"/>
              </a:rPr>
              <a:t>En este tipo de acción, las personas actúan de acuerdo con las costumbres y prácticas establecidas.</a:t>
            </a:r>
          </a:p>
          <a:p>
            <a:pPr algn="l">
              <a:buFont typeface="Arial" panose="020B0604020202020204" pitchFamily="34" charset="0"/>
              <a:buChar char="•"/>
            </a:pPr>
            <a:r>
              <a:rPr lang="es-ES" b="0" i="0" dirty="0">
                <a:solidFill>
                  <a:schemeClr val="tx1">
                    <a:lumMod val="95000"/>
                  </a:schemeClr>
                </a:solidFill>
                <a:effectLst/>
                <a:latin typeface="Söhne"/>
              </a:rPr>
              <a:t>La motivación se deriva de la continuidad y la adherencia a las formas tradicionales de comportamiento.</a:t>
            </a:r>
          </a:p>
          <a:p>
            <a:pPr algn="l">
              <a:buFont typeface="Arial" panose="020B0604020202020204" pitchFamily="34" charset="0"/>
              <a:buChar char="•"/>
            </a:pPr>
            <a:r>
              <a:rPr lang="es-ES" b="0" i="0" dirty="0">
                <a:solidFill>
                  <a:schemeClr val="tx1">
                    <a:lumMod val="95000"/>
                  </a:schemeClr>
                </a:solidFill>
                <a:effectLst/>
                <a:latin typeface="Söhne"/>
              </a:rPr>
              <a:t>Ejemplo: Participar en rituales culturales o religiosos siguiendo las prácticas transmitidas a lo largo del tiempo.</a:t>
            </a:r>
          </a:p>
          <a:p>
            <a:endParaRPr lang="es-CL" dirty="0"/>
          </a:p>
        </p:txBody>
      </p:sp>
    </p:spTree>
    <p:extLst>
      <p:ext uri="{BB962C8B-B14F-4D97-AF65-F5344CB8AC3E}">
        <p14:creationId xmlns:p14="http://schemas.microsoft.com/office/powerpoint/2010/main" val="130454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72C969-216D-FF6A-AD84-79058EFD50D5}"/>
              </a:ext>
            </a:extLst>
          </p:cNvPr>
          <p:cNvSpPr>
            <a:spLocks noGrp="1"/>
          </p:cNvSpPr>
          <p:nvPr>
            <p:ph type="title"/>
          </p:nvPr>
        </p:nvSpPr>
        <p:spPr>
          <a:xfrm>
            <a:off x="680321" y="753228"/>
            <a:ext cx="5584677" cy="1080938"/>
          </a:xfrm>
        </p:spPr>
        <p:txBody>
          <a:bodyPr>
            <a:normAutofit/>
          </a:bodyPr>
          <a:lstStyle/>
          <a:p>
            <a:r>
              <a:rPr lang="es-CL"/>
              <a:t> </a:t>
            </a:r>
            <a:r>
              <a:rPr lang="es-CL" err="1"/>
              <a:t>Harmut</a:t>
            </a:r>
            <a:r>
              <a:rPr lang="es-CL"/>
              <a:t> Rosa</a:t>
            </a:r>
          </a:p>
        </p:txBody>
      </p:sp>
      <p:sp>
        <p:nvSpPr>
          <p:cNvPr id="3" name="Marcador de contenido 2">
            <a:extLst>
              <a:ext uri="{FF2B5EF4-FFF2-40B4-BE49-F238E27FC236}">
                <a16:creationId xmlns:a16="http://schemas.microsoft.com/office/drawing/2014/main" id="{2A31C526-0CA0-6797-89BD-30E3E47D89C2}"/>
              </a:ext>
            </a:extLst>
          </p:cNvPr>
          <p:cNvSpPr>
            <a:spLocks noGrp="1"/>
          </p:cNvSpPr>
          <p:nvPr>
            <p:ph idx="1"/>
          </p:nvPr>
        </p:nvSpPr>
        <p:spPr>
          <a:xfrm>
            <a:off x="680321" y="2336873"/>
            <a:ext cx="5104843" cy="3599316"/>
          </a:xfrm>
        </p:spPr>
        <p:txBody>
          <a:bodyPr>
            <a:normAutofit/>
          </a:bodyPr>
          <a:lstStyle/>
          <a:p>
            <a:pPr marL="0" indent="0">
              <a:buNone/>
            </a:pPr>
            <a:r>
              <a:rPr lang="es-CL" sz="2000">
                <a:latin typeface="Times New Roman" panose="02020603050405020304" pitchFamily="18" charset="0"/>
                <a:cs typeface="Times New Roman" panose="02020603050405020304" pitchFamily="18" charset="0"/>
              </a:rPr>
              <a:t>Es filosofo social, sociólogo y Politólogo.</a:t>
            </a:r>
          </a:p>
          <a:p>
            <a:pPr marL="0" indent="0">
              <a:buNone/>
            </a:pPr>
            <a:endParaRPr lang="es-CL" sz="2000">
              <a:latin typeface="Times New Roman" panose="02020603050405020304" pitchFamily="18" charset="0"/>
              <a:cs typeface="Times New Roman" panose="02020603050405020304" pitchFamily="18" charset="0"/>
            </a:endParaRPr>
          </a:p>
          <a:p>
            <a:pPr marL="0" indent="0">
              <a:buNone/>
            </a:pPr>
            <a:r>
              <a:rPr lang="es-CL" sz="2000">
                <a:latin typeface="Times New Roman" panose="02020603050405020304" pitchFamily="18" charset="0"/>
                <a:cs typeface="Times New Roman" panose="02020603050405020304" pitchFamily="18" charset="0"/>
              </a:rPr>
              <a:t>Nace en 1965 y se le considera uno de los principales filosofo de la teoría critica actual</a:t>
            </a:r>
          </a:p>
          <a:p>
            <a:pPr marL="0" indent="0">
              <a:buNone/>
            </a:pPr>
            <a:endParaRPr lang="es-CL" sz="2000">
              <a:latin typeface="Times New Roman" panose="02020603050405020304" pitchFamily="18" charset="0"/>
              <a:cs typeface="Times New Roman" panose="02020603050405020304" pitchFamily="18" charset="0"/>
            </a:endParaRPr>
          </a:p>
          <a:p>
            <a:pPr marL="0" indent="0">
              <a:buNone/>
            </a:pPr>
            <a:r>
              <a:rPr lang="es-CL" sz="2000">
                <a:latin typeface="Times New Roman" panose="02020603050405020304" pitchFamily="18" charset="0"/>
                <a:cs typeface="Times New Roman" panose="02020603050405020304" pitchFamily="18" charset="0"/>
              </a:rPr>
              <a:t>Su área de interés es la sociología del tiempo y formación de las Identidades.</a:t>
            </a:r>
          </a:p>
          <a:p>
            <a:pPr marL="0" indent="0">
              <a:buNone/>
            </a:pPr>
            <a:endParaRPr lang="es-CL" sz="2000">
              <a:latin typeface="Times New Roman" panose="02020603050405020304" pitchFamily="18" charset="0"/>
              <a:cs typeface="Times New Roman" panose="02020603050405020304" pitchFamily="18" charset="0"/>
            </a:endParaRPr>
          </a:p>
          <a:p>
            <a:pPr marL="0" indent="0">
              <a:buNone/>
            </a:pPr>
            <a:r>
              <a:rPr lang="es-CL" sz="2000">
                <a:latin typeface="Times New Roman" panose="02020603050405020304" pitchFamily="18" charset="0"/>
                <a:cs typeface="Times New Roman" panose="02020603050405020304" pitchFamily="18" charset="0"/>
              </a:rPr>
              <a:t>Actualmente hace clases en Alemania en la Universidad </a:t>
            </a:r>
            <a:r>
              <a:rPr lang="es-CL" sz="2000" b="0" i="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Friedrich-Schiller</a:t>
            </a:r>
            <a:r>
              <a:rPr lang="es-CL" sz="2000" b="0" i="0">
                <a:latin typeface="Times New Roman" panose="02020603050405020304" pitchFamily="18" charset="0"/>
                <a:cs typeface="Times New Roman" panose="02020603050405020304" pitchFamily="18" charset="0"/>
              </a:rPr>
              <a:t> de Jena</a:t>
            </a:r>
            <a:endParaRPr lang="es-CL" sz="2000">
              <a:latin typeface="Times New Roman" panose="02020603050405020304" pitchFamily="18" charset="0"/>
              <a:cs typeface="Times New Roman" panose="02020603050405020304" pitchFamily="18" charset="0"/>
            </a:endParaRPr>
          </a:p>
        </p:txBody>
      </p:sp>
      <p:pic>
        <p:nvPicPr>
          <p:cNvPr id="1026" name="Picture 2" descr="Academia Europaea appoints Prof. Dr. Hartmut Rosa">
            <a:extLst>
              <a:ext uri="{FF2B5EF4-FFF2-40B4-BE49-F238E27FC236}">
                <a16:creationId xmlns:a16="http://schemas.microsoft.com/office/drawing/2014/main" id="{C16E74DE-4F54-8EDB-D133-D4FE0FBC07D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043933" y="1352063"/>
            <a:ext cx="4178419" cy="4147080"/>
          </a:xfrm>
          <a:prstGeom prst="rect">
            <a:avLst/>
          </a:prstGeom>
          <a:noFill/>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996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3C60E8-EBB3-0E1A-078D-C5E63AEBAF23}"/>
              </a:ext>
            </a:extLst>
          </p:cNvPr>
          <p:cNvSpPr>
            <a:spLocks noGrp="1"/>
          </p:cNvSpPr>
          <p:nvPr>
            <p:ph type="title"/>
          </p:nvPr>
        </p:nvSpPr>
        <p:spPr/>
        <p:txBody>
          <a:bodyPr/>
          <a:lstStyle/>
          <a:p>
            <a:r>
              <a:rPr lang="es-CL" dirty="0"/>
              <a:t>Teoría de la aceleración social </a:t>
            </a:r>
          </a:p>
        </p:txBody>
      </p:sp>
      <p:sp>
        <p:nvSpPr>
          <p:cNvPr id="3" name="Marcador de contenido 2">
            <a:extLst>
              <a:ext uri="{FF2B5EF4-FFF2-40B4-BE49-F238E27FC236}">
                <a16:creationId xmlns:a16="http://schemas.microsoft.com/office/drawing/2014/main" id="{E04EA0D3-0FD3-8F50-0B1F-1279DB98EEB9}"/>
              </a:ext>
            </a:extLst>
          </p:cNvPr>
          <p:cNvSpPr>
            <a:spLocks noGrp="1"/>
          </p:cNvSpPr>
          <p:nvPr>
            <p:ph idx="1"/>
          </p:nvPr>
        </p:nvSpPr>
        <p:spPr/>
        <p:txBody>
          <a:bodyPr>
            <a:normAutofit fontScale="92500" lnSpcReduction="20000"/>
          </a:bodyPr>
          <a:lstStyle/>
          <a:p>
            <a:pPr algn="just">
              <a:lnSpc>
                <a:spcPct val="150000"/>
              </a:lnSpc>
            </a:pPr>
            <a:r>
              <a:rPr lang="es-ES" sz="1800" dirty="0" err="1">
                <a:effectLst/>
                <a:latin typeface="Times New Roman" panose="02020603050405020304" pitchFamily="18" charset="0"/>
                <a:ea typeface="Times New Roman" panose="02020603050405020304" pitchFamily="18" charset="0"/>
              </a:rPr>
              <a:t>Harmut</a:t>
            </a:r>
            <a:r>
              <a:rPr lang="es-ES" sz="1800" dirty="0">
                <a:effectLst/>
                <a:latin typeface="Times New Roman" panose="02020603050405020304" pitchFamily="18" charset="0"/>
                <a:ea typeface="Times New Roman" panose="02020603050405020304" pitchFamily="18" charset="0"/>
              </a:rPr>
              <a:t> Rosa plantea que uno de los rasgos característicos de la sociedad tardomoderna es su carácter </a:t>
            </a:r>
            <a:r>
              <a:rPr lang="es-ES" sz="1800" dirty="0" err="1">
                <a:effectLst/>
                <a:latin typeface="Times New Roman" panose="02020603050405020304" pitchFamily="18" charset="0"/>
                <a:ea typeface="Times New Roman" panose="02020603050405020304" pitchFamily="18" charset="0"/>
              </a:rPr>
              <a:t>hiperacelerado</a:t>
            </a:r>
            <a:r>
              <a:rPr lang="es-ES" sz="1800" dirty="0">
                <a:effectLst/>
                <a:latin typeface="Times New Roman" panose="02020603050405020304" pitchFamily="18" charset="0"/>
                <a:ea typeface="Times New Roman" panose="02020603050405020304" pitchFamily="18" charset="0"/>
              </a:rPr>
              <a:t>. “La particularidad de la historia moderna es su auge veloz de los procesos culturales, sociales, económicos y aumento general del ritmo de la vida ( Montero, 2015).</a:t>
            </a:r>
          </a:p>
          <a:p>
            <a:pPr marL="0" indent="0" algn="just">
              <a:lnSpc>
                <a:spcPct val="150000"/>
              </a:lnSpc>
              <a:buNone/>
            </a:pPr>
            <a:r>
              <a:rPr lang="es-ES" sz="1800" dirty="0">
                <a:effectLst/>
                <a:latin typeface="Times New Roman" panose="02020603050405020304" pitchFamily="18" charset="0"/>
                <a:ea typeface="Times New Roman" panose="02020603050405020304" pitchFamily="18" charset="0"/>
              </a:rPr>
              <a:t>No todo es aceleración la naturaleza no se puede acelerar.</a:t>
            </a:r>
          </a:p>
          <a:p>
            <a:pPr algn="just">
              <a:lnSpc>
                <a:spcPct val="150000"/>
              </a:lnSpc>
            </a:pPr>
            <a:endParaRPr lang="es-ES" sz="1800" dirty="0">
              <a:effectLst/>
              <a:latin typeface="Times New Roman" panose="02020603050405020304" pitchFamily="18" charset="0"/>
              <a:ea typeface="Times New Roman" panose="02020603050405020304" pitchFamily="18" charset="0"/>
            </a:endParaRPr>
          </a:p>
          <a:p>
            <a:pPr algn="just">
              <a:lnSpc>
                <a:spcPct val="150000"/>
              </a:lnSpc>
            </a:pPr>
            <a:endParaRPr lang="es-ES" sz="1800" dirty="0">
              <a:latin typeface="Times New Roman" panose="02020603050405020304" pitchFamily="18" charset="0"/>
              <a:ea typeface="Arial" panose="020B0604020202020204" pitchFamily="34" charset="0"/>
            </a:endParaRPr>
          </a:p>
          <a:p>
            <a:pPr algn="just">
              <a:lnSpc>
                <a:spcPct val="150000"/>
              </a:lnSpc>
            </a:pPr>
            <a:endParaRPr lang="es-CL" sz="1800" dirty="0">
              <a:effectLst/>
              <a:latin typeface="Arial" panose="020B0604020202020204" pitchFamily="34" charset="0"/>
              <a:ea typeface="Arial" panose="020B0604020202020204" pitchFamily="34" charset="0"/>
            </a:endParaRPr>
          </a:p>
          <a:p>
            <a:pPr algn="just">
              <a:lnSpc>
                <a:spcPct val="150000"/>
              </a:lnSpc>
            </a:pPr>
            <a:r>
              <a:rPr lang="es-ES" sz="1800" dirty="0">
                <a:effectLst/>
                <a:latin typeface="Times New Roman" panose="02020603050405020304" pitchFamily="18" charset="0"/>
                <a:ea typeface="Times New Roman" panose="02020603050405020304" pitchFamily="18" charset="0"/>
              </a:rPr>
              <a:t> </a:t>
            </a:r>
            <a:endParaRPr lang="es-CL" sz="1800" dirty="0">
              <a:effectLst/>
              <a:latin typeface="Arial" panose="020B0604020202020204" pitchFamily="34" charset="0"/>
              <a:ea typeface="Arial" panose="020B0604020202020204" pitchFamily="34" charset="0"/>
            </a:endParaRPr>
          </a:p>
          <a:p>
            <a:endParaRPr lang="es-CL" dirty="0"/>
          </a:p>
        </p:txBody>
      </p:sp>
    </p:spTree>
    <p:extLst>
      <p:ext uri="{BB962C8B-B14F-4D97-AF65-F5344CB8AC3E}">
        <p14:creationId xmlns:p14="http://schemas.microsoft.com/office/powerpoint/2010/main" val="4246447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D2D4AF-E6DD-F612-FEFC-55D49642F9FC}"/>
              </a:ext>
            </a:extLst>
          </p:cNvPr>
          <p:cNvSpPr>
            <a:spLocks noGrp="1"/>
          </p:cNvSpPr>
          <p:nvPr>
            <p:ph type="title"/>
          </p:nvPr>
        </p:nvSpPr>
        <p:spPr/>
        <p:txBody>
          <a:bodyPr/>
          <a:lstStyle/>
          <a:p>
            <a:r>
              <a:rPr lang="es-CL" dirty="0"/>
              <a:t>La aceleración social</a:t>
            </a:r>
          </a:p>
        </p:txBody>
      </p:sp>
      <p:sp>
        <p:nvSpPr>
          <p:cNvPr id="3" name="Marcador de contenido 2">
            <a:extLst>
              <a:ext uri="{FF2B5EF4-FFF2-40B4-BE49-F238E27FC236}">
                <a16:creationId xmlns:a16="http://schemas.microsoft.com/office/drawing/2014/main" id="{B8CBE3D6-8F58-16CD-0640-22D29E243EFA}"/>
              </a:ext>
            </a:extLst>
          </p:cNvPr>
          <p:cNvSpPr>
            <a:spLocks noGrp="1"/>
          </p:cNvSpPr>
          <p:nvPr>
            <p:ph idx="1"/>
          </p:nvPr>
        </p:nvSpPr>
        <p:spPr>
          <a:xfrm>
            <a:off x="978900" y="2208097"/>
            <a:ext cx="9613861" cy="4399829"/>
          </a:xfrm>
        </p:spPr>
        <p:txBody>
          <a:bodyPr>
            <a:normAutofit fontScale="92500" lnSpcReduction="20000"/>
          </a:bodyPr>
          <a:lstStyle/>
          <a:p>
            <a:pPr algn="just"/>
            <a:r>
              <a:rPr lang="es-ES" dirty="0"/>
              <a:t>S</a:t>
            </a:r>
            <a:r>
              <a:rPr lang="es-ES" b="0" i="0" dirty="0"/>
              <a:t>e genera en las sociedades por la desregularización de la lógica competitiva-acumulativa.</a:t>
            </a:r>
            <a:endParaRPr lang="en-US" dirty="0"/>
          </a:p>
          <a:p>
            <a:pPr algn="just"/>
            <a:endParaRPr lang="es-CL" dirty="0"/>
          </a:p>
          <a:p>
            <a:pPr algn="just"/>
            <a:r>
              <a:rPr lang="es-ES" b="0" i="0" dirty="0"/>
              <a:t>Aceleración en la tecnología, se fundamenta en un auge exponencial en el transporte, comunicación, producción que ocurre al interior de la sociedad.</a:t>
            </a:r>
          </a:p>
          <a:p>
            <a:pPr algn="just"/>
            <a:endParaRPr lang="es-ES" dirty="0"/>
          </a:p>
          <a:p>
            <a:pPr algn="just"/>
            <a:r>
              <a:rPr lang="es-ES" dirty="0"/>
              <a:t>Aceleración del cambio social, se basa  </a:t>
            </a:r>
            <a:r>
              <a:rPr lang="es-ES" b="0" i="0" dirty="0"/>
              <a:t>en el gran aumento en la velocidad en que ocurren las transformaciones </a:t>
            </a:r>
            <a:r>
              <a:rPr lang="es-ES" b="0" i="0" dirty="0" err="1"/>
              <a:t>socioestructurales</a:t>
            </a:r>
            <a:r>
              <a:rPr lang="es-ES" b="0" i="0" dirty="0"/>
              <a:t>, tales como: modas, estilos de vida, cambios en las prácticas y hábitos, entre otras.</a:t>
            </a:r>
          </a:p>
          <a:p>
            <a:pPr algn="just"/>
            <a:r>
              <a:rPr lang="es-ES" b="0" i="0" dirty="0"/>
              <a:t>Aceleración en el ritmo de vida, en el gran aumento en la velocidad en que ocurren las transformaciones </a:t>
            </a:r>
            <a:r>
              <a:rPr lang="es-ES" b="0" i="0" dirty="0" err="1"/>
              <a:t>socioestructurales</a:t>
            </a:r>
            <a:r>
              <a:rPr lang="es-ES" b="0" i="0" dirty="0"/>
              <a:t>, tales como: modas, estilos de vida, cambios en las prácticas y hábitos, entre otras.</a:t>
            </a:r>
            <a:endParaRPr lang="en-US" dirty="0"/>
          </a:p>
          <a:p>
            <a:endParaRPr lang="es-ES" b="0" i="0" dirty="0"/>
          </a:p>
          <a:p>
            <a:endParaRPr lang="es-ES" b="0" i="0" dirty="0"/>
          </a:p>
          <a:p>
            <a:endParaRPr lang="es-ES" b="0" i="0" dirty="0"/>
          </a:p>
          <a:p>
            <a:endParaRPr lang="en-US" dirty="0"/>
          </a:p>
          <a:p>
            <a:endParaRPr lang="en-US" dirty="0"/>
          </a:p>
          <a:p>
            <a:endParaRPr lang="es-CL" dirty="0"/>
          </a:p>
          <a:p>
            <a:endParaRPr lang="es-CL" dirty="0"/>
          </a:p>
        </p:txBody>
      </p:sp>
    </p:spTree>
    <p:extLst>
      <p:ext uri="{BB962C8B-B14F-4D97-AF65-F5344CB8AC3E}">
        <p14:creationId xmlns:p14="http://schemas.microsoft.com/office/powerpoint/2010/main" val="2533909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483302-4620-90ED-04A3-F322844D1359}"/>
              </a:ext>
            </a:extLst>
          </p:cNvPr>
          <p:cNvSpPr>
            <a:spLocks noGrp="1"/>
          </p:cNvSpPr>
          <p:nvPr>
            <p:ph type="title"/>
          </p:nvPr>
        </p:nvSpPr>
        <p:spPr/>
        <p:txBody>
          <a:bodyPr/>
          <a:lstStyle/>
          <a:p>
            <a:r>
              <a:rPr lang="es-CL" dirty="0"/>
              <a:t>Alienación </a:t>
            </a:r>
            <a:r>
              <a:rPr lang="es-CL" dirty="0" err="1"/>
              <a:t>rahel</a:t>
            </a:r>
            <a:r>
              <a:rPr lang="es-CL" dirty="0"/>
              <a:t> </a:t>
            </a:r>
            <a:r>
              <a:rPr lang="es-CL" dirty="0" err="1"/>
              <a:t>jaggi</a:t>
            </a:r>
            <a:endParaRPr lang="es-CL" dirty="0"/>
          </a:p>
        </p:txBody>
      </p:sp>
      <p:sp>
        <p:nvSpPr>
          <p:cNvPr id="3" name="Marcador de contenido 2">
            <a:extLst>
              <a:ext uri="{FF2B5EF4-FFF2-40B4-BE49-F238E27FC236}">
                <a16:creationId xmlns:a16="http://schemas.microsoft.com/office/drawing/2014/main" id="{6D3A53FE-2288-BD0F-F6DF-D94002B4F496}"/>
              </a:ext>
            </a:extLst>
          </p:cNvPr>
          <p:cNvSpPr>
            <a:spLocks noGrp="1"/>
          </p:cNvSpPr>
          <p:nvPr>
            <p:ph idx="1"/>
          </p:nvPr>
        </p:nvSpPr>
        <p:spPr>
          <a:xfrm>
            <a:off x="680321" y="2336872"/>
            <a:ext cx="9613861" cy="4007943"/>
          </a:xfrm>
        </p:spPr>
        <p:txBody>
          <a:bodyPr>
            <a:normAutofit/>
          </a:bodyPr>
          <a:lstStyle/>
          <a:p>
            <a:pPr algn="just">
              <a:lnSpc>
                <a:spcPct val="150000"/>
              </a:lnSpc>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La alineación son formas perturbadas de establecer relaciones con uno mismo y el mundo, y su problema fundamental se vincula con la libertad ( </a:t>
            </a:r>
            <a:r>
              <a:rPr lang="es-ES" sz="1600" dirty="0" err="1">
                <a:effectLst/>
                <a:latin typeface="Times New Roman" panose="02020603050405020304" pitchFamily="18" charset="0"/>
                <a:ea typeface="Times New Roman" panose="02020603050405020304" pitchFamily="18" charset="0"/>
                <a:cs typeface="Times New Roman" panose="02020603050405020304" pitchFamily="18" charset="0"/>
              </a:rPr>
              <a:t>Jaeggi</a:t>
            </a: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 2014). El sentido de libertad que articula la autora es la libertad positiva, cuyo fin es que el ser humano sea dueño de sus decisiones y actos. </a:t>
            </a:r>
          </a:p>
          <a:p>
            <a:pPr algn="just">
              <a:lnSpc>
                <a:spcPct val="150000"/>
              </a:lnSpc>
            </a:pPr>
            <a:endParaRPr lang="es-CL" sz="1600" dirty="0">
              <a:effectLst/>
              <a:latin typeface="Times New Roman" panose="02020603050405020304" pitchFamily="18" charset="0"/>
              <a:ea typeface="Arial" panose="020B0604020202020204" pitchFamily="34" charset="0"/>
              <a:cs typeface="Times New Roman" panose="02020603050405020304" pitchFamily="18" charset="0"/>
            </a:endParaRPr>
          </a:p>
          <a:p>
            <a:pPr algn="just">
              <a:lnSpc>
                <a:spcPct val="150000"/>
              </a:lnSpc>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Para lograrlo se plantea la apropiación, la cual consiste en hacer propia la vida que uno quiere o desea.  Esto significa una transformación de la forma en que el individuo se relaciona con él y su entorno, es la imposición del sujeto y sus propias marcas en el mundo del cual se apropia (</a:t>
            </a:r>
            <a:r>
              <a:rPr lang="es-ES" sz="1600" dirty="0" err="1">
                <a:effectLst/>
                <a:latin typeface="Times New Roman" panose="02020603050405020304" pitchFamily="18" charset="0"/>
                <a:ea typeface="Times New Roman" panose="02020603050405020304" pitchFamily="18" charset="0"/>
                <a:cs typeface="Times New Roman" panose="02020603050405020304" pitchFamily="18" charset="0"/>
              </a:rPr>
              <a:t>Jaggi</a:t>
            </a: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 2014)</a:t>
            </a:r>
          </a:p>
          <a:p>
            <a:pPr algn="just">
              <a:lnSpc>
                <a:spcPct val="150000"/>
              </a:lnSpc>
            </a:pPr>
            <a:endParaRPr lang="es-E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s-ES" sz="1600" dirty="0">
                <a:latin typeface="Times New Roman" panose="02020603050405020304" pitchFamily="18" charset="0"/>
                <a:ea typeface="Arial" panose="020B0604020202020204" pitchFamily="34" charset="0"/>
                <a:cs typeface="Times New Roman" panose="02020603050405020304" pitchFamily="18" charset="0"/>
              </a:rPr>
              <a:t>Uno puede estar enajenado al pasado, al futuro, al ex, al pololo entre otros más .</a:t>
            </a:r>
            <a:endParaRPr lang="es-CL" sz="1600" dirty="0">
              <a:latin typeface="Times New Roman" panose="02020603050405020304" pitchFamily="18" charset="0"/>
              <a:ea typeface="Arial" panose="020B0604020202020204" pitchFamily="34" charset="0"/>
              <a:cs typeface="Times New Roman" panose="02020603050405020304" pitchFamily="18" charset="0"/>
            </a:endParaRPr>
          </a:p>
          <a:p>
            <a:pPr marL="0" indent="0" algn="just">
              <a:lnSpc>
                <a:spcPct val="150000"/>
              </a:lnSpc>
              <a:buNone/>
            </a:pPr>
            <a:endParaRPr lang="es-CL"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293461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6B81C4-3B0D-53B9-951A-1EF0A4378FE4}"/>
              </a:ext>
            </a:extLst>
          </p:cNvPr>
          <p:cNvSpPr>
            <a:spLocks noGrp="1"/>
          </p:cNvSpPr>
          <p:nvPr>
            <p:ph type="title"/>
          </p:nvPr>
        </p:nvSpPr>
        <p:spPr/>
        <p:txBody>
          <a:bodyPr/>
          <a:lstStyle/>
          <a:p>
            <a:r>
              <a:rPr lang="es-CL" dirty="0"/>
              <a:t>Tres formas de critica social </a:t>
            </a:r>
          </a:p>
        </p:txBody>
      </p:sp>
      <p:sp>
        <p:nvSpPr>
          <p:cNvPr id="3" name="Marcador de contenido 2">
            <a:extLst>
              <a:ext uri="{FF2B5EF4-FFF2-40B4-BE49-F238E27FC236}">
                <a16:creationId xmlns:a16="http://schemas.microsoft.com/office/drawing/2014/main" id="{33A87BE0-4469-F9B7-AF56-F24662A796DE}"/>
              </a:ext>
            </a:extLst>
          </p:cNvPr>
          <p:cNvSpPr>
            <a:spLocks noGrp="1"/>
          </p:cNvSpPr>
          <p:nvPr>
            <p:ph idx="1"/>
          </p:nvPr>
        </p:nvSpPr>
        <p:spPr/>
        <p:txBody>
          <a:bodyPr/>
          <a:lstStyle/>
          <a:p>
            <a:r>
              <a:rPr lang="es-CL" dirty="0"/>
              <a:t>El tiempo satura todas las condiciones sociales en la que se vive en la actualidad .</a:t>
            </a:r>
          </a:p>
          <a:p>
            <a:endParaRPr lang="es-CL" dirty="0"/>
          </a:p>
          <a:p>
            <a:r>
              <a:rPr lang="es-CL" dirty="0"/>
              <a:t>Todas las instituciones, organizaciones, formas de vida engloban el tiempo y por tanto la aceleración.</a:t>
            </a:r>
          </a:p>
          <a:p>
            <a:endParaRPr lang="es-CL" dirty="0"/>
          </a:p>
          <a:p>
            <a:r>
              <a:rPr lang="es-CL" dirty="0"/>
              <a:t>Se puede tomar como una critica la aceleración social, ya </a:t>
            </a:r>
            <a:r>
              <a:rPr lang="es-CL" dirty="0" err="1"/>
              <a:t>engobla</a:t>
            </a:r>
            <a:r>
              <a:rPr lang="es-CL" dirty="0"/>
              <a:t> todos la modernidad tardía en su totalidad.</a:t>
            </a:r>
          </a:p>
        </p:txBody>
      </p:sp>
    </p:spTree>
    <p:extLst>
      <p:ext uri="{BB962C8B-B14F-4D97-AF65-F5344CB8AC3E}">
        <p14:creationId xmlns:p14="http://schemas.microsoft.com/office/powerpoint/2010/main" val="2750309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667C1-2691-DA78-810D-CF44A0B2A536}"/>
              </a:ext>
            </a:extLst>
          </p:cNvPr>
          <p:cNvSpPr>
            <a:spLocks noGrp="1"/>
          </p:cNvSpPr>
          <p:nvPr>
            <p:ph type="title"/>
          </p:nvPr>
        </p:nvSpPr>
        <p:spPr/>
        <p:txBody>
          <a:bodyPr/>
          <a:lstStyle/>
          <a:p>
            <a:r>
              <a:rPr lang="es-CL" dirty="0"/>
              <a:t>Critica funcional </a:t>
            </a:r>
          </a:p>
        </p:txBody>
      </p:sp>
      <p:sp>
        <p:nvSpPr>
          <p:cNvPr id="3" name="Marcador de contenido 2">
            <a:extLst>
              <a:ext uri="{FF2B5EF4-FFF2-40B4-BE49-F238E27FC236}">
                <a16:creationId xmlns:a16="http://schemas.microsoft.com/office/drawing/2014/main" id="{F88AAEFF-1D97-74BD-48C8-0048B6376C89}"/>
              </a:ext>
            </a:extLst>
          </p:cNvPr>
          <p:cNvSpPr>
            <a:spLocks noGrp="1"/>
          </p:cNvSpPr>
          <p:nvPr>
            <p:ph idx="1"/>
          </p:nvPr>
        </p:nvSpPr>
        <p:spPr>
          <a:xfrm>
            <a:off x="680321" y="2336872"/>
            <a:ext cx="9613861" cy="4250539"/>
          </a:xfrm>
        </p:spPr>
        <p:txBody>
          <a:bodyPr>
            <a:normAutofit lnSpcReduction="10000"/>
          </a:bodyPr>
          <a:lstStyle/>
          <a:p>
            <a:r>
              <a:rPr lang="es-CL" dirty="0"/>
              <a:t>Se basa en que el sistema no funciona como tal, no es funcionalmente o no va funcionar a futuro.</a:t>
            </a:r>
          </a:p>
          <a:p>
            <a:endParaRPr lang="es-CL" dirty="0"/>
          </a:p>
          <a:p>
            <a:r>
              <a:rPr lang="es-CL" dirty="0"/>
              <a:t>La aceleración social no funciona en el mismo tiempo lo que genera una </a:t>
            </a:r>
            <a:r>
              <a:rPr lang="es-CL" dirty="0" err="1"/>
              <a:t>descrinozación</a:t>
            </a:r>
            <a:r>
              <a:rPr lang="es-CL" dirty="0"/>
              <a:t>, un claro ejemplo es el uso del petróleo con la aceleración tecnológica.</a:t>
            </a:r>
          </a:p>
          <a:p>
            <a:endParaRPr lang="es-CL" dirty="0"/>
          </a:p>
          <a:p>
            <a:r>
              <a:rPr lang="es-CL" dirty="0"/>
              <a:t>La política no esta sincronizada con la aceleración, ya que se necesita tiempo y consenso.</a:t>
            </a:r>
          </a:p>
          <a:p>
            <a:r>
              <a:rPr lang="es-CL" dirty="0"/>
              <a:t>Crisis económica 2008, ya que se aceleran las transacciones pero no la producción</a:t>
            </a:r>
          </a:p>
          <a:p>
            <a:endParaRPr lang="es-CL" dirty="0"/>
          </a:p>
          <a:p>
            <a:endParaRPr lang="es-CL" dirty="0"/>
          </a:p>
        </p:txBody>
      </p:sp>
    </p:spTree>
    <p:extLst>
      <p:ext uri="{BB962C8B-B14F-4D97-AF65-F5344CB8AC3E}">
        <p14:creationId xmlns:p14="http://schemas.microsoft.com/office/powerpoint/2010/main" val="1619050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2108DB-B870-BA76-7028-A8E98BC32239}"/>
              </a:ext>
            </a:extLst>
          </p:cNvPr>
          <p:cNvSpPr>
            <a:spLocks noGrp="1"/>
          </p:cNvSpPr>
          <p:nvPr>
            <p:ph type="title"/>
          </p:nvPr>
        </p:nvSpPr>
        <p:spPr/>
        <p:txBody>
          <a:bodyPr/>
          <a:lstStyle/>
          <a:p>
            <a:r>
              <a:rPr lang="es-CL" dirty="0"/>
              <a:t>Critica moral</a:t>
            </a:r>
          </a:p>
        </p:txBody>
      </p:sp>
      <p:sp>
        <p:nvSpPr>
          <p:cNvPr id="3" name="Marcador de contenido 2">
            <a:extLst>
              <a:ext uri="{FF2B5EF4-FFF2-40B4-BE49-F238E27FC236}">
                <a16:creationId xmlns:a16="http://schemas.microsoft.com/office/drawing/2014/main" id="{53EC385B-DA06-139E-D241-6FF9CCA6398F}"/>
              </a:ext>
            </a:extLst>
          </p:cNvPr>
          <p:cNvSpPr>
            <a:spLocks noGrp="1"/>
          </p:cNvSpPr>
          <p:nvPr>
            <p:ph idx="1"/>
          </p:nvPr>
        </p:nvSpPr>
        <p:spPr/>
        <p:txBody>
          <a:bodyPr>
            <a:normAutofit lnSpcReduction="10000"/>
          </a:bodyPr>
          <a:lstStyle/>
          <a:p>
            <a:r>
              <a:rPr lang="es-CL" dirty="0"/>
              <a:t>Una </a:t>
            </a:r>
            <a:r>
              <a:rPr lang="es-CL" dirty="0" err="1"/>
              <a:t>crititca</a:t>
            </a:r>
            <a:r>
              <a:rPr lang="es-CL" dirty="0"/>
              <a:t> moral se fundamenta en una concepción de justicia, donde las instituciones generan distribución injusta. Por ejemplo: desigualdad de los bienes, los derechos y los privilegios.</a:t>
            </a:r>
          </a:p>
          <a:p>
            <a:endParaRPr lang="es-CL" dirty="0"/>
          </a:p>
          <a:p>
            <a:r>
              <a:rPr lang="es-CL" dirty="0" err="1"/>
              <a:t>Normaa</a:t>
            </a:r>
            <a:r>
              <a:rPr lang="es-CL" dirty="0"/>
              <a:t> temporales: horarios y cumplir con cosas.</a:t>
            </a:r>
          </a:p>
          <a:p>
            <a:endParaRPr lang="es-CL" dirty="0"/>
          </a:p>
          <a:p>
            <a:r>
              <a:rPr lang="es-CL" dirty="0"/>
              <a:t>Las normas temporales hacen que se </a:t>
            </a:r>
            <a:r>
              <a:rPr lang="es-CL" dirty="0" err="1"/>
              <a:t>ejerca</a:t>
            </a:r>
            <a:r>
              <a:rPr lang="es-CL" dirty="0"/>
              <a:t> un especio de </a:t>
            </a:r>
            <a:r>
              <a:rPr lang="es-CL" dirty="0" err="1"/>
              <a:t>totalirsimo</a:t>
            </a:r>
            <a:r>
              <a:rPr lang="es-CL" dirty="0"/>
              <a:t>, ya que se ejerce presiones sobre sus </a:t>
            </a:r>
            <a:r>
              <a:rPr lang="es-CL" dirty="0" err="1"/>
              <a:t>subidtos</a:t>
            </a:r>
            <a:r>
              <a:rPr lang="es-CL" dirty="0"/>
              <a:t>, son </a:t>
            </a:r>
            <a:r>
              <a:rPr lang="es-CL" dirty="0" err="1"/>
              <a:t>ominpresente</a:t>
            </a:r>
            <a:r>
              <a:rPr lang="es-CL" dirty="0"/>
              <a:t>. Esto </a:t>
            </a:r>
            <a:r>
              <a:rPr lang="es-CL" dirty="0" err="1"/>
              <a:t>ejercere</a:t>
            </a:r>
            <a:r>
              <a:rPr lang="es-CL" dirty="0"/>
              <a:t> un incumplimiento de la </a:t>
            </a:r>
            <a:r>
              <a:rPr lang="es-CL" dirty="0" err="1"/>
              <a:t>relexibilidad</a:t>
            </a:r>
            <a:r>
              <a:rPr lang="es-CL" dirty="0"/>
              <a:t> y autonomía de la modernidad</a:t>
            </a:r>
          </a:p>
          <a:p>
            <a:endParaRPr lang="es-CL" dirty="0"/>
          </a:p>
          <a:p>
            <a:endParaRPr lang="es-CL" dirty="0"/>
          </a:p>
        </p:txBody>
      </p:sp>
    </p:spTree>
    <p:extLst>
      <p:ext uri="{BB962C8B-B14F-4D97-AF65-F5344CB8AC3E}">
        <p14:creationId xmlns:p14="http://schemas.microsoft.com/office/powerpoint/2010/main" val="3111950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5E1879-620D-C4FC-0933-F7579F56D6D3}"/>
              </a:ext>
            </a:extLst>
          </p:cNvPr>
          <p:cNvSpPr>
            <a:spLocks noGrp="1"/>
          </p:cNvSpPr>
          <p:nvPr>
            <p:ph type="title"/>
          </p:nvPr>
        </p:nvSpPr>
        <p:spPr/>
        <p:txBody>
          <a:bodyPr/>
          <a:lstStyle/>
          <a:p>
            <a:r>
              <a:rPr lang="es-CL" dirty="0"/>
              <a:t>Max Weber</a:t>
            </a:r>
          </a:p>
        </p:txBody>
      </p:sp>
      <p:sp>
        <p:nvSpPr>
          <p:cNvPr id="3" name="Marcador de contenido 2">
            <a:extLst>
              <a:ext uri="{FF2B5EF4-FFF2-40B4-BE49-F238E27FC236}">
                <a16:creationId xmlns:a16="http://schemas.microsoft.com/office/drawing/2014/main" id="{28786D53-4A09-16A9-6C96-6CF0C13A160A}"/>
              </a:ext>
            </a:extLst>
          </p:cNvPr>
          <p:cNvSpPr>
            <a:spLocks noGrp="1"/>
          </p:cNvSpPr>
          <p:nvPr>
            <p:ph idx="1"/>
          </p:nvPr>
        </p:nvSpPr>
        <p:spPr/>
        <p:txBody>
          <a:bodyPr>
            <a:normAutofit fontScale="92500" lnSpcReduction="20000"/>
          </a:bodyPr>
          <a:lstStyle/>
          <a:p>
            <a:pPr algn="just"/>
            <a:r>
              <a:rPr lang="es-CL" dirty="0"/>
              <a:t>Influencia Kantiana</a:t>
            </a:r>
          </a:p>
          <a:p>
            <a:pPr algn="just"/>
            <a:endParaRPr lang="es-CL" dirty="0"/>
          </a:p>
          <a:p>
            <a:pPr algn="just"/>
            <a:r>
              <a:rPr lang="es-CL" dirty="0"/>
              <a:t>El objeto de estudio de las ciencias del espíritu son los fenómenos humanos e históricos.</a:t>
            </a:r>
          </a:p>
          <a:p>
            <a:pPr algn="just"/>
            <a:endParaRPr lang="es-CL" dirty="0"/>
          </a:p>
          <a:p>
            <a:pPr algn="just"/>
            <a:r>
              <a:rPr lang="es-CL" dirty="0"/>
              <a:t>Estas ciencias son humanas ya que deben entender las complejidades de la vida y los distintas fenómenos sociales.</a:t>
            </a:r>
          </a:p>
          <a:p>
            <a:pPr algn="just"/>
            <a:endParaRPr lang="es-CL" dirty="0"/>
          </a:p>
          <a:p>
            <a:pPr algn="just"/>
            <a:r>
              <a:rPr lang="es-CL" dirty="0"/>
              <a:t>WEBER LO QUE BUSCA SON LOS FACTORES EXPLICATIVOS DE FENOMENOS SOCIALES NO TAN SOLO SU DESCRIPCIÓN, IDENTIFICAR PATRONES CAUSALES.</a:t>
            </a:r>
          </a:p>
        </p:txBody>
      </p:sp>
    </p:spTree>
    <p:extLst>
      <p:ext uri="{BB962C8B-B14F-4D97-AF65-F5344CB8AC3E}">
        <p14:creationId xmlns:p14="http://schemas.microsoft.com/office/powerpoint/2010/main" val="2624316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67154B-F4B6-3050-2E1F-1DE6BED17D8F}"/>
              </a:ext>
            </a:extLst>
          </p:cNvPr>
          <p:cNvSpPr>
            <a:spLocks noGrp="1"/>
          </p:cNvSpPr>
          <p:nvPr>
            <p:ph type="title"/>
          </p:nvPr>
        </p:nvSpPr>
        <p:spPr/>
        <p:txBody>
          <a:bodyPr/>
          <a:lstStyle/>
          <a:p>
            <a:r>
              <a:rPr lang="es-CL" dirty="0"/>
              <a:t>Critica </a:t>
            </a:r>
            <a:r>
              <a:rPr lang="es-CL" dirty="0" err="1"/>
              <a:t>etica</a:t>
            </a:r>
            <a:endParaRPr lang="es-CL" dirty="0"/>
          </a:p>
        </p:txBody>
      </p:sp>
      <p:sp>
        <p:nvSpPr>
          <p:cNvPr id="3" name="Marcador de contenido 2">
            <a:extLst>
              <a:ext uri="{FF2B5EF4-FFF2-40B4-BE49-F238E27FC236}">
                <a16:creationId xmlns:a16="http://schemas.microsoft.com/office/drawing/2014/main" id="{068847D0-92BF-E389-46FE-3A697A16C5A3}"/>
              </a:ext>
            </a:extLst>
          </p:cNvPr>
          <p:cNvSpPr>
            <a:spLocks noGrp="1"/>
          </p:cNvSpPr>
          <p:nvPr>
            <p:ph idx="1"/>
          </p:nvPr>
        </p:nvSpPr>
        <p:spPr/>
        <p:txBody>
          <a:bodyPr/>
          <a:lstStyle/>
          <a:p>
            <a:pPr algn="just"/>
            <a:r>
              <a:rPr lang="es-CL" dirty="0"/>
              <a:t>Se fundamenta en la crítica a la buena vida, sino la posibilidad de alcanzar la felicidad. Esta crítica se basa en identificar las estructuras y prácticas que provocan que la gente no puede realizar una buena vida.</a:t>
            </a:r>
          </a:p>
          <a:p>
            <a:pPr algn="just"/>
            <a:endParaRPr lang="es-CL" dirty="0"/>
          </a:p>
          <a:p>
            <a:pPr algn="just"/>
            <a:r>
              <a:rPr lang="es-CL" dirty="0"/>
              <a:t>La </a:t>
            </a:r>
            <a:r>
              <a:rPr lang="es-CL" dirty="0" err="1"/>
              <a:t>aceletación</a:t>
            </a:r>
            <a:r>
              <a:rPr lang="es-CL" dirty="0"/>
              <a:t> social te impide una buena vida, ya que no te permite cumplir con cuestiones personales por </a:t>
            </a:r>
            <a:r>
              <a:rPr lang="es-CL"/>
              <a:t>la velocidad de la vida.</a:t>
            </a:r>
            <a:endParaRPr lang="es-CL" dirty="0"/>
          </a:p>
        </p:txBody>
      </p:sp>
    </p:spTree>
    <p:extLst>
      <p:ext uri="{BB962C8B-B14F-4D97-AF65-F5344CB8AC3E}">
        <p14:creationId xmlns:p14="http://schemas.microsoft.com/office/powerpoint/2010/main" val="2169327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9DD8CC-7F3D-BAA4-EDCA-9A67049E3337}"/>
              </a:ext>
            </a:extLst>
          </p:cNvPr>
          <p:cNvSpPr>
            <a:spLocks noGrp="1"/>
          </p:cNvSpPr>
          <p:nvPr>
            <p:ph type="title"/>
          </p:nvPr>
        </p:nvSpPr>
        <p:spPr/>
        <p:txBody>
          <a:bodyPr/>
          <a:lstStyle/>
          <a:p>
            <a:r>
              <a:rPr lang="es-CL" dirty="0"/>
              <a:t>Individualismo metodológico</a:t>
            </a:r>
          </a:p>
        </p:txBody>
      </p:sp>
      <p:sp>
        <p:nvSpPr>
          <p:cNvPr id="3" name="Marcador de contenido 2">
            <a:extLst>
              <a:ext uri="{FF2B5EF4-FFF2-40B4-BE49-F238E27FC236}">
                <a16:creationId xmlns:a16="http://schemas.microsoft.com/office/drawing/2014/main" id="{26AEEC83-5112-E581-FECC-14038487C88D}"/>
              </a:ext>
            </a:extLst>
          </p:cNvPr>
          <p:cNvSpPr>
            <a:spLocks noGrp="1"/>
          </p:cNvSpPr>
          <p:nvPr>
            <p:ph idx="1"/>
          </p:nvPr>
        </p:nvSpPr>
        <p:spPr>
          <a:xfrm>
            <a:off x="680321" y="2336873"/>
            <a:ext cx="10600389" cy="4231878"/>
          </a:xfrm>
        </p:spPr>
        <p:txBody>
          <a:bodyPr>
            <a:normAutofit fontScale="92500"/>
          </a:bodyPr>
          <a:lstStyle/>
          <a:p>
            <a:pPr algn="just"/>
            <a:r>
              <a:rPr lang="es-ES" b="0" i="0" dirty="0">
                <a:solidFill>
                  <a:schemeClr val="tx1">
                    <a:lumMod val="95000"/>
                  </a:schemeClr>
                </a:solidFill>
                <a:effectLst/>
                <a:latin typeface="Söhne"/>
              </a:rPr>
              <a:t>se refiere a un enfoque que considera que las explicaciones y análisis de fenómenos sociales deben centrarse en las acciones y decisiones de individuos, en lugar de en entidades colectivas como grupos. comunidades o sociedades. Este enfoque sugiere que, para entender los patrones y procesos sociales, es necesario analizar el comportamiento y las elecciones de los individuos que componen una sociedad.</a:t>
            </a:r>
          </a:p>
          <a:p>
            <a:pPr algn="just"/>
            <a:r>
              <a:rPr lang="es-ES" b="0" i="0" dirty="0">
                <a:solidFill>
                  <a:schemeClr val="tx1">
                    <a:lumMod val="95000"/>
                  </a:schemeClr>
                </a:solidFill>
                <a:effectLst/>
                <a:latin typeface="Söhne"/>
              </a:rPr>
              <a:t>Algunos puntos clave del individualismo metodológico incluyen:</a:t>
            </a:r>
          </a:p>
          <a:p>
            <a:pPr algn="just">
              <a:buFont typeface="+mj-lt"/>
              <a:buAutoNum type="arabicPeriod"/>
            </a:pPr>
            <a:r>
              <a:rPr lang="es-ES" b="1" i="0" dirty="0">
                <a:solidFill>
                  <a:schemeClr val="tx1">
                    <a:lumMod val="95000"/>
                  </a:schemeClr>
                </a:solidFill>
                <a:effectLst/>
                <a:latin typeface="Söhne"/>
              </a:rPr>
              <a:t>Base de la explicación social:</a:t>
            </a:r>
            <a:r>
              <a:rPr lang="es-ES" b="0" i="0" dirty="0">
                <a:solidFill>
                  <a:schemeClr val="tx1">
                    <a:lumMod val="95000"/>
                  </a:schemeClr>
                </a:solidFill>
                <a:effectLst/>
                <a:latin typeface="Söhne"/>
              </a:rPr>
              <a:t> Se parte del supuesto de que las acciones y decisiones individuales son la base de cualquier explicación social. Los fenómenos sociales se comprenden a través de la comprensión de las acciones y motivaciones individuales.</a:t>
            </a:r>
          </a:p>
          <a:p>
            <a:pPr algn="just">
              <a:buFont typeface="+mj-lt"/>
              <a:buAutoNum type="arabicPeriod"/>
            </a:pPr>
            <a:r>
              <a:rPr lang="es-ES" b="1" i="0" dirty="0">
                <a:solidFill>
                  <a:schemeClr val="tx1">
                    <a:lumMod val="95000"/>
                  </a:schemeClr>
                </a:solidFill>
                <a:effectLst/>
                <a:latin typeface="Söhne"/>
              </a:rPr>
              <a:t>Racionalidad individual:</a:t>
            </a:r>
            <a:r>
              <a:rPr lang="es-ES" b="0" i="0" dirty="0">
                <a:solidFill>
                  <a:schemeClr val="tx1">
                    <a:lumMod val="95000"/>
                  </a:schemeClr>
                </a:solidFill>
                <a:effectLst/>
                <a:latin typeface="Söhne"/>
              </a:rPr>
              <a:t> Se supone que los individuos actúan de manera racional, buscando maximizar sus objetivos y satisfacer sus preferencias dentro de las limitaciones que enfrentan</a:t>
            </a:r>
            <a:r>
              <a:rPr lang="es-ES" b="0" i="0" dirty="0">
                <a:solidFill>
                  <a:srgbClr val="374151"/>
                </a:solidFill>
                <a:effectLst/>
                <a:latin typeface="Söhne"/>
              </a:rPr>
              <a:t>.</a:t>
            </a:r>
          </a:p>
          <a:p>
            <a:endParaRPr lang="es-CL" dirty="0"/>
          </a:p>
        </p:txBody>
      </p:sp>
    </p:spTree>
    <p:extLst>
      <p:ext uri="{BB962C8B-B14F-4D97-AF65-F5344CB8AC3E}">
        <p14:creationId xmlns:p14="http://schemas.microsoft.com/office/powerpoint/2010/main" val="2600813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875ABE-39D7-0331-636A-7A12A3E9E7A9}"/>
              </a:ext>
            </a:extLst>
          </p:cNvPr>
          <p:cNvSpPr>
            <a:spLocks noGrp="1"/>
          </p:cNvSpPr>
          <p:nvPr>
            <p:ph type="title"/>
          </p:nvPr>
        </p:nvSpPr>
        <p:spPr/>
        <p:txBody>
          <a:bodyPr/>
          <a:lstStyle/>
          <a:p>
            <a:r>
              <a:rPr lang="es-CL" dirty="0"/>
              <a:t>Tipo ideal </a:t>
            </a:r>
          </a:p>
        </p:txBody>
      </p:sp>
      <p:sp>
        <p:nvSpPr>
          <p:cNvPr id="3" name="Marcador de contenido 2">
            <a:extLst>
              <a:ext uri="{FF2B5EF4-FFF2-40B4-BE49-F238E27FC236}">
                <a16:creationId xmlns:a16="http://schemas.microsoft.com/office/drawing/2014/main" id="{CBE63277-69F9-E783-0CA6-8D70710D6681}"/>
              </a:ext>
            </a:extLst>
          </p:cNvPr>
          <p:cNvSpPr>
            <a:spLocks noGrp="1"/>
          </p:cNvSpPr>
          <p:nvPr>
            <p:ph idx="1"/>
          </p:nvPr>
        </p:nvSpPr>
        <p:spPr>
          <a:xfrm>
            <a:off x="680321" y="2336873"/>
            <a:ext cx="10133859" cy="4194556"/>
          </a:xfrm>
        </p:spPr>
        <p:txBody>
          <a:bodyPr>
            <a:normAutofit/>
          </a:bodyPr>
          <a:lstStyle/>
          <a:p>
            <a:pPr algn="just"/>
            <a:r>
              <a:rPr lang="es-ES" dirty="0">
                <a:latin typeface="Times New Roman" panose="02020603050405020304" pitchFamily="18" charset="0"/>
                <a:cs typeface="Times New Roman" panose="02020603050405020304" pitchFamily="18" charset="0"/>
              </a:rPr>
              <a:t>Los tipos ideales son construcciones particulares y singulares que hace el investigador para hacer su investigación sobre un fenómeno social específico. En este sentido, el investigador tiene la libertad de elegir un fenómeno social particular y luego crear una construcción de este, por ejemplo: la sociedad, la democracia, el consumo, entre otros más. No obstante, esta construcción desde el punto de vista de Max Weber es solo un acercamiento al fenómeno social, debido a que su visión epistemológica de la realidad social se articula en que jamás se va comprender en su totalidad realidad, sino hay que acercarse. Entonces lo anterior, hace que los tipos ideales sean </a:t>
            </a:r>
            <a:r>
              <a:rPr lang="es-ES" dirty="0" err="1">
                <a:latin typeface="Times New Roman" panose="02020603050405020304" pitchFamily="18" charset="0"/>
                <a:cs typeface="Times New Roman" panose="02020603050405020304" pitchFamily="18" charset="0"/>
              </a:rPr>
              <a:t>unidemisionalidades</a:t>
            </a:r>
            <a:r>
              <a:rPr lang="es-ES" dirty="0">
                <a:latin typeface="Times New Roman" panose="02020603050405020304" pitchFamily="18" charset="0"/>
                <a:cs typeface="Times New Roman" panose="02020603050405020304" pitchFamily="18" charset="0"/>
              </a:rPr>
              <a:t> y que expliquen una parte del fenómeno social a estudiar y cuestionen a las anteriores.</a:t>
            </a:r>
            <a:endParaRPr lang="es-CL"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19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5F9973-C534-9112-6DEE-56D15BE5CF1B}"/>
              </a:ext>
            </a:extLst>
          </p:cNvPr>
          <p:cNvSpPr>
            <a:spLocks noGrp="1"/>
          </p:cNvSpPr>
          <p:nvPr>
            <p:ph type="title"/>
          </p:nvPr>
        </p:nvSpPr>
        <p:spPr/>
        <p:txBody>
          <a:bodyPr/>
          <a:lstStyle/>
          <a:p>
            <a:r>
              <a:rPr lang="es-CL" dirty="0"/>
              <a:t>El poder y la dominación.</a:t>
            </a:r>
          </a:p>
        </p:txBody>
      </p:sp>
      <p:sp>
        <p:nvSpPr>
          <p:cNvPr id="3" name="Marcador de contenido 2">
            <a:extLst>
              <a:ext uri="{FF2B5EF4-FFF2-40B4-BE49-F238E27FC236}">
                <a16:creationId xmlns:a16="http://schemas.microsoft.com/office/drawing/2014/main" id="{9439AA62-A64B-355E-A54F-A88F2065FACE}"/>
              </a:ext>
            </a:extLst>
          </p:cNvPr>
          <p:cNvSpPr>
            <a:spLocks noGrp="1"/>
          </p:cNvSpPr>
          <p:nvPr>
            <p:ph idx="1"/>
          </p:nvPr>
        </p:nvSpPr>
        <p:spPr>
          <a:xfrm>
            <a:off x="286139" y="2159591"/>
            <a:ext cx="11905861" cy="4418490"/>
          </a:xfrm>
        </p:spPr>
        <p:txBody>
          <a:bodyPr>
            <a:noAutofit/>
          </a:bodyPr>
          <a:lstStyle/>
          <a:p>
            <a:pPr algn="just"/>
            <a:r>
              <a:rPr lang="es-ES" sz="2000" dirty="0">
                <a:latin typeface="Times New Roman" panose="02020603050405020304" pitchFamily="18" charset="0"/>
                <a:cs typeface="Times New Roman" panose="02020603050405020304" pitchFamily="18" charset="0"/>
              </a:rPr>
              <a:t>El poder para Max Weber se entiende como la voluntad de imponer sobre otra persona, en tal caso, la sociología política se vincula con esta noción dado a que la política se entiende como la lucha por el poder. El poder es expandido al interior de la sociedad y es en las instituciones tanto privadas como públicas que se expresan con mayor detenimiento dicho fenómeno. También, se manifiesta en la no simetría entre individuos, es decir, aquellos que tienen más poder van a dominar a otros, y por esta razón va existir la pugna entre ambos para luego ser sometido ( </a:t>
            </a:r>
            <a:r>
              <a:rPr lang="es-ES" sz="2000" dirty="0" err="1">
                <a:latin typeface="Times New Roman" panose="02020603050405020304" pitchFamily="18" charset="0"/>
                <a:cs typeface="Times New Roman" panose="02020603050405020304" pitchFamily="18" charset="0"/>
              </a:rPr>
              <a:t>legitimazado</a:t>
            </a:r>
            <a:r>
              <a:rPr lang="es-ES" sz="2000" dirty="0">
                <a:latin typeface="Times New Roman" panose="02020603050405020304" pitchFamily="18" charset="0"/>
                <a:cs typeface="Times New Roman" panose="02020603050405020304" pitchFamily="18" charset="0"/>
              </a:rPr>
              <a:t>) . </a:t>
            </a:r>
          </a:p>
          <a:p>
            <a:pPr algn="just"/>
            <a:r>
              <a:rPr lang="es-ES" sz="2000" dirty="0">
                <a:latin typeface="Times New Roman" panose="02020603050405020304" pitchFamily="18" charset="0"/>
                <a:cs typeface="Times New Roman" panose="02020603050405020304" pitchFamily="18" charset="0"/>
              </a:rPr>
              <a:t>Tanto la dominación como el poder son eminentemente sociales y no depende de fenómenos económicos, sino todo lo contrario la dominación como el poder dominan la esfera económica. Además, en la dominación existe una vinculación con la obediencia, pero no con el poder. Los diferentes tipos de dominación tiene su vínculo directo con la obediencia producida por la legitimidad ( las personas aceptan esa obediencia por consenso ). Esta legitimidad, está definida por la aceptación en cómo funciona la sociedad y el orden social. Es a través de esta aceptación, donde se produce un reconocimiento hacia la autoridad. Lo anterior, se relaciona con el poder porque se relaciona con los diferentes tipos particulares de legitimidad y que esta legitimidad se debe a ciertos factores culturales. Por otro lado, la legitimidad es uno de los tantos resultados de las costumbres y normas de la sociedad.</a:t>
            </a:r>
            <a:endParaRPr lang="es-C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82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A4CC1E-4DE3-9363-7EBB-674F2CC101C7}"/>
              </a:ext>
            </a:extLst>
          </p:cNvPr>
          <p:cNvSpPr>
            <a:spLocks noGrp="1"/>
          </p:cNvSpPr>
          <p:nvPr>
            <p:ph type="title"/>
          </p:nvPr>
        </p:nvSpPr>
        <p:spPr/>
        <p:txBody>
          <a:bodyPr/>
          <a:lstStyle/>
          <a:p>
            <a:r>
              <a:rPr lang="es-CL" dirty="0"/>
              <a:t>Dominación racional </a:t>
            </a:r>
          </a:p>
        </p:txBody>
      </p:sp>
      <p:sp>
        <p:nvSpPr>
          <p:cNvPr id="3" name="Marcador de contenido 2">
            <a:extLst>
              <a:ext uri="{FF2B5EF4-FFF2-40B4-BE49-F238E27FC236}">
                <a16:creationId xmlns:a16="http://schemas.microsoft.com/office/drawing/2014/main" id="{70322F42-DF06-3F6B-D7CD-BB3B2E6FA0CE}"/>
              </a:ext>
            </a:extLst>
          </p:cNvPr>
          <p:cNvSpPr>
            <a:spLocks noGrp="1"/>
          </p:cNvSpPr>
          <p:nvPr>
            <p:ph idx="1"/>
          </p:nvPr>
        </p:nvSpPr>
        <p:spPr/>
        <p:txBody>
          <a:bodyPr>
            <a:normAutofit fontScale="92500"/>
          </a:bodyPr>
          <a:lstStyle/>
          <a:p>
            <a:pPr algn="just"/>
            <a:r>
              <a:rPr lang="es-ES" dirty="0"/>
              <a:t>La dominación racional, se fundamenta desde la noción de que la autoridad se ejerce a través de normas impersonales. Este tipo de dominación, se caracteriza por el derecho del mandato y la creencia en la legalidad. Por consecuencia, el derecho cumple un papel fundamental porque define las funciones, normas y roles que asumen los individuos (esto se hace particularmente en la administración burocrática). De esta forma, se integran al aparato público, administrativo y estatal los trabajadores cumpliendo sus funciones racionalizadas. El ejemplo que da Max Weber, se basa en que la burocracia tiene un componente racional en la sociedad moderna y que genera las normas, reglas y funciones a los trabajadores públicos mediante este tipo de dominación.</a:t>
            </a:r>
            <a:endParaRPr lang="es-CL" dirty="0"/>
          </a:p>
        </p:txBody>
      </p:sp>
    </p:spTree>
    <p:extLst>
      <p:ext uri="{BB962C8B-B14F-4D97-AF65-F5344CB8AC3E}">
        <p14:creationId xmlns:p14="http://schemas.microsoft.com/office/powerpoint/2010/main" val="1321322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49C8C8-39AF-B09F-80B0-31D6400E9173}"/>
              </a:ext>
            </a:extLst>
          </p:cNvPr>
          <p:cNvSpPr>
            <a:spLocks noGrp="1"/>
          </p:cNvSpPr>
          <p:nvPr>
            <p:ph type="title"/>
          </p:nvPr>
        </p:nvSpPr>
        <p:spPr/>
        <p:txBody>
          <a:bodyPr/>
          <a:lstStyle/>
          <a:p>
            <a:r>
              <a:rPr lang="es-CL" dirty="0"/>
              <a:t>Dominación </a:t>
            </a:r>
            <a:r>
              <a:rPr lang="es-CL" dirty="0" err="1"/>
              <a:t>carismatica</a:t>
            </a:r>
            <a:endParaRPr lang="es-CL" dirty="0"/>
          </a:p>
        </p:txBody>
      </p:sp>
      <p:sp>
        <p:nvSpPr>
          <p:cNvPr id="3" name="Marcador de contenido 2">
            <a:extLst>
              <a:ext uri="{FF2B5EF4-FFF2-40B4-BE49-F238E27FC236}">
                <a16:creationId xmlns:a16="http://schemas.microsoft.com/office/drawing/2014/main" id="{A809332C-531D-58AA-72C7-898B1C6C9DCC}"/>
              </a:ext>
            </a:extLst>
          </p:cNvPr>
          <p:cNvSpPr>
            <a:spLocks noGrp="1"/>
          </p:cNvSpPr>
          <p:nvPr>
            <p:ph idx="1"/>
          </p:nvPr>
        </p:nvSpPr>
        <p:spPr/>
        <p:txBody>
          <a:bodyPr/>
          <a:lstStyle/>
          <a:p>
            <a:pPr algn="just"/>
            <a:r>
              <a:rPr lang="es-ES" dirty="0"/>
              <a:t>La dominación carismática La dominación de tipo carismático, se sustenta en la exaltación de atributos personales y carisma que hace posible la dominación hacia otros. Asimismo, a estos atributos se le agrega una condición sobrenatural que tienen los sujetos y el discurso </a:t>
            </a:r>
            <a:r>
              <a:rPr lang="es-ES" dirty="0" err="1"/>
              <a:t>mesiatico</a:t>
            </a:r>
            <a:r>
              <a:rPr lang="es-ES" dirty="0"/>
              <a:t> que tienen . Hay que mencionar, además que la dominación carismática siempre se tiene que ir renovando constantemente, ya que se debe corroborar su carisma constantemente. Ejemplos de este tipo de dominación carismática, se emplean en el gobierno Chávez, el Aldo rico. Está dos experiencias, se expresa muy bien este tipo de dominación</a:t>
            </a:r>
            <a:endParaRPr lang="es-CL" dirty="0"/>
          </a:p>
        </p:txBody>
      </p:sp>
    </p:spTree>
    <p:extLst>
      <p:ext uri="{BB962C8B-B14F-4D97-AF65-F5344CB8AC3E}">
        <p14:creationId xmlns:p14="http://schemas.microsoft.com/office/powerpoint/2010/main" val="1190621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FEF53-8796-5799-5886-739743558EF0}"/>
              </a:ext>
            </a:extLst>
          </p:cNvPr>
          <p:cNvSpPr>
            <a:spLocks noGrp="1"/>
          </p:cNvSpPr>
          <p:nvPr>
            <p:ph type="title"/>
          </p:nvPr>
        </p:nvSpPr>
        <p:spPr/>
        <p:txBody>
          <a:bodyPr/>
          <a:lstStyle/>
          <a:p>
            <a:r>
              <a:rPr lang="es-CL" dirty="0"/>
              <a:t>Dominación de tipo tradicional </a:t>
            </a:r>
          </a:p>
        </p:txBody>
      </p:sp>
      <p:sp>
        <p:nvSpPr>
          <p:cNvPr id="3" name="Marcador de contenido 2">
            <a:extLst>
              <a:ext uri="{FF2B5EF4-FFF2-40B4-BE49-F238E27FC236}">
                <a16:creationId xmlns:a16="http://schemas.microsoft.com/office/drawing/2014/main" id="{B82E91E6-6FF8-389F-940B-A42BFC6EF72E}"/>
              </a:ext>
            </a:extLst>
          </p:cNvPr>
          <p:cNvSpPr>
            <a:spLocks noGrp="1"/>
          </p:cNvSpPr>
          <p:nvPr>
            <p:ph idx="1"/>
          </p:nvPr>
        </p:nvSpPr>
        <p:spPr>
          <a:xfrm>
            <a:off x="680321" y="2336873"/>
            <a:ext cx="9613861" cy="3858654"/>
          </a:xfrm>
        </p:spPr>
        <p:txBody>
          <a:bodyPr>
            <a:normAutofit fontScale="92500" lnSpcReduction="20000"/>
          </a:bodyPr>
          <a:lstStyle/>
          <a:p>
            <a:pPr algn="just"/>
            <a:r>
              <a:rPr lang="es-ES" dirty="0"/>
              <a:t>La dominación tradicional La dominación de tipo tradicional se manifiesta en la época </a:t>
            </a:r>
            <a:r>
              <a:rPr lang="es-ES" dirty="0" err="1"/>
              <a:t>pre-moderna</a:t>
            </a:r>
            <a:r>
              <a:rPr lang="es-ES" dirty="0"/>
              <a:t>, ya que la dominación racional es la que se configura en la sociedad moderna. En el </a:t>
            </a:r>
            <a:r>
              <a:rPr lang="es-ES" dirty="0" err="1"/>
              <a:t>cúal</a:t>
            </a:r>
            <a:r>
              <a:rPr lang="es-ES" dirty="0"/>
              <a:t>, la dominación tradicional se caracteriza por una personalización de los vínculos y una dependencia entre individuos. Por esto, el sustento en que descansa este tipo de dominación es la creencia en la cotidiana y los costumbres que va ocasionar un tipo particular de autoridad. En las comunidades donde se expresa este tipo de dominación, los individuos que están en posición de súbdito ( en posición de dominado) tienen su relación con la autoridad de forma personal ( vínculos más personales/ cercanos). Un ejemplo donde se manifiesta este tipo de dominación es en la gerontocracia, debido a que la legitimidad/ aceptación de la dominación es producida por el prestigio y reconocimiento de los mayores. La anterior aceptación, se genera porque los individuos ven a los mayores como personas con mayor experiencia y sabiduría que tienen.</a:t>
            </a:r>
            <a:endParaRPr lang="es-CL" dirty="0"/>
          </a:p>
        </p:txBody>
      </p:sp>
    </p:spTree>
    <p:extLst>
      <p:ext uri="{BB962C8B-B14F-4D97-AF65-F5344CB8AC3E}">
        <p14:creationId xmlns:p14="http://schemas.microsoft.com/office/powerpoint/2010/main" val="3538562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EABBB0-E287-A996-A054-BBF8118E5903}"/>
              </a:ext>
            </a:extLst>
          </p:cNvPr>
          <p:cNvSpPr>
            <a:spLocks noGrp="1"/>
          </p:cNvSpPr>
          <p:nvPr>
            <p:ph type="title"/>
          </p:nvPr>
        </p:nvSpPr>
        <p:spPr/>
        <p:txBody>
          <a:bodyPr/>
          <a:lstStyle/>
          <a:p>
            <a:r>
              <a:rPr lang="es-CL" dirty="0"/>
              <a:t>Acción racional </a:t>
            </a:r>
          </a:p>
        </p:txBody>
      </p:sp>
      <p:sp>
        <p:nvSpPr>
          <p:cNvPr id="3" name="Marcador de contenido 2">
            <a:extLst>
              <a:ext uri="{FF2B5EF4-FFF2-40B4-BE49-F238E27FC236}">
                <a16:creationId xmlns:a16="http://schemas.microsoft.com/office/drawing/2014/main" id="{5B1B26DD-65C9-E004-CC36-345FCEA1EB14}"/>
              </a:ext>
            </a:extLst>
          </p:cNvPr>
          <p:cNvSpPr>
            <a:spLocks noGrp="1"/>
          </p:cNvSpPr>
          <p:nvPr>
            <p:ph idx="1"/>
          </p:nvPr>
        </p:nvSpPr>
        <p:spPr/>
        <p:txBody>
          <a:bodyPr/>
          <a:lstStyle/>
          <a:p>
            <a:pPr algn="l"/>
            <a:r>
              <a:rPr lang="es-ES" b="1" i="0" dirty="0">
                <a:solidFill>
                  <a:srgbClr val="374151"/>
                </a:solidFill>
                <a:effectLst/>
                <a:latin typeface="Söhne"/>
              </a:rPr>
              <a:t>Acción racional con respecto a multas (</a:t>
            </a:r>
            <a:r>
              <a:rPr lang="es-ES" b="1" i="0" dirty="0" err="1">
                <a:solidFill>
                  <a:srgbClr val="374151"/>
                </a:solidFill>
                <a:effectLst/>
                <a:latin typeface="Söhne"/>
              </a:rPr>
              <a:t>Zweckrationalität</a:t>
            </a:r>
            <a:r>
              <a:rPr lang="es-ES" b="1" i="0" dirty="0">
                <a:solidFill>
                  <a:srgbClr val="374151"/>
                </a:solidFill>
                <a:effectLst/>
                <a:latin typeface="Söhne"/>
              </a:rPr>
              <a:t>):</a:t>
            </a:r>
            <a:endParaRPr lang="es-ES" b="0" i="0" dirty="0">
              <a:solidFill>
                <a:srgbClr val="374151"/>
              </a:solidFill>
              <a:effectLst/>
              <a:latin typeface="Söhne"/>
            </a:endParaRPr>
          </a:p>
          <a:p>
            <a:pPr algn="l">
              <a:buFont typeface="Arial" panose="020B0604020202020204" pitchFamily="34" charset="0"/>
              <a:buChar char="•"/>
            </a:pPr>
            <a:r>
              <a:rPr lang="es-ES" b="0" i="0" dirty="0">
                <a:solidFill>
                  <a:schemeClr val="tx1">
                    <a:lumMod val="95000"/>
                  </a:schemeClr>
                </a:solidFill>
                <a:effectLst/>
                <a:latin typeface="Söhne"/>
              </a:rPr>
              <a:t>En este tipo de acción, las personas eligen medios racionales para lograr objetivos específicos.</a:t>
            </a:r>
          </a:p>
          <a:p>
            <a:pPr algn="l">
              <a:buFont typeface="Arial" panose="020B0604020202020204" pitchFamily="34" charset="0"/>
              <a:buChar char="•"/>
            </a:pPr>
            <a:r>
              <a:rPr lang="es-ES" b="0" i="0" dirty="0">
                <a:solidFill>
                  <a:schemeClr val="tx1">
                    <a:lumMod val="95000"/>
                  </a:schemeClr>
                </a:solidFill>
                <a:effectLst/>
                <a:latin typeface="Söhne"/>
              </a:rPr>
              <a:t>La acción se guía por la lógica de evaluación y la planificación eficiente para alcanzar un fin deseado.</a:t>
            </a:r>
          </a:p>
          <a:p>
            <a:pPr algn="l">
              <a:buFont typeface="Arial" panose="020B0604020202020204" pitchFamily="34" charset="0"/>
              <a:buChar char="•"/>
            </a:pPr>
            <a:r>
              <a:rPr lang="es-ES" b="0" i="0" dirty="0">
                <a:solidFill>
                  <a:schemeClr val="tx1">
                    <a:lumMod val="95000"/>
                  </a:schemeClr>
                </a:solidFill>
                <a:effectLst/>
                <a:latin typeface="Söhne"/>
              </a:rPr>
              <a:t>Ejemplo: Un empresario que calcula los costos y beneficios antes de tomar decisiones comerciales.</a:t>
            </a:r>
          </a:p>
          <a:p>
            <a:endParaRPr lang="es-CL" dirty="0"/>
          </a:p>
        </p:txBody>
      </p:sp>
    </p:spTree>
    <p:extLst>
      <p:ext uri="{BB962C8B-B14F-4D97-AF65-F5344CB8AC3E}">
        <p14:creationId xmlns:p14="http://schemas.microsoft.com/office/powerpoint/2010/main" val="1291815503"/>
      </p:ext>
    </p:extLst>
  </p:cSld>
  <p:clrMapOvr>
    <a:masterClrMapping/>
  </p:clrMapOvr>
</p:sld>
</file>

<file path=ppt/theme/theme1.xml><?xml version="1.0" encoding="utf-8"?>
<a:theme xmlns:a="http://schemas.openxmlformats.org/drawingml/2006/main" name="Berlín">
  <a:themeElements>
    <a:clrScheme name="Berlí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í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í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Berlín</Template>
  <TotalTime>10310</TotalTime>
  <Words>1981</Words>
  <Application>Microsoft Office PowerPoint</Application>
  <PresentationFormat>Panorámica</PresentationFormat>
  <Paragraphs>103</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Söhne</vt:lpstr>
      <vt:lpstr>Times New Roman</vt:lpstr>
      <vt:lpstr>Trebuchet MS</vt:lpstr>
      <vt:lpstr>Berlín</vt:lpstr>
      <vt:lpstr>Weber, Rosa y Jaggi</vt:lpstr>
      <vt:lpstr>Max Weber</vt:lpstr>
      <vt:lpstr>Individualismo metodológico</vt:lpstr>
      <vt:lpstr>Tipo ideal </vt:lpstr>
      <vt:lpstr>El poder y la dominación.</vt:lpstr>
      <vt:lpstr>Dominación racional </vt:lpstr>
      <vt:lpstr>Dominación carismatica</vt:lpstr>
      <vt:lpstr>Dominación de tipo tradicional </vt:lpstr>
      <vt:lpstr>Acción racional </vt:lpstr>
      <vt:lpstr>Acción a tipo a valores </vt:lpstr>
      <vt:lpstr>Acción de tipo afectivo</vt:lpstr>
      <vt:lpstr>Acción de tipo tradicional</vt:lpstr>
      <vt:lpstr> Harmut Rosa</vt:lpstr>
      <vt:lpstr>Teoría de la aceleración social </vt:lpstr>
      <vt:lpstr>La aceleración social</vt:lpstr>
      <vt:lpstr>Alienación rahel jaggi</vt:lpstr>
      <vt:lpstr>Tres formas de critica social </vt:lpstr>
      <vt:lpstr>Critica funcional </vt:lpstr>
      <vt:lpstr>Critica moral</vt:lpstr>
      <vt:lpstr>Critica etica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Ayudantía segunda unidad</dc:title>
  <dc:creator>Nain Leonardo López Valdés (nain.lopez)</dc:creator>
  <cp:lastModifiedBy>Nain Leonardo López Valdés (nain.lopez)</cp:lastModifiedBy>
  <cp:revision>12</cp:revision>
  <dcterms:created xsi:type="dcterms:W3CDTF">2022-10-05T21:25:29Z</dcterms:created>
  <dcterms:modified xsi:type="dcterms:W3CDTF">2023-11-30T16:18:37Z</dcterms:modified>
</cp:coreProperties>
</file>