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Gill Sans" panose="020B0604020202020204" charset="0"/>
      <p:regular r:id="rId21"/>
      <p:bold r:id="rId22"/>
    </p:embeddedFont>
    <p:embeddedFont>
      <p:font typeface="Helvetica Neue"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CZYd64+wKrNdtq4PSESXUBvDb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AC5EAE-42A8-49A3-98A7-F2885B7A8B3E}" v="1" dt="2022-05-31T20:25:36.685"/>
  </p1510:revLst>
</p1510:revInfo>
</file>

<file path=ppt/tableStyles.xml><?xml version="1.0" encoding="utf-8"?>
<a:tblStyleLst xmlns:a="http://schemas.openxmlformats.org/drawingml/2006/main" def="{BB38B31F-334B-491B-B074-148FF6D7E2D9}">
  <a:tblStyle styleId="{BB38B31F-334B-491B-B074-148FF6D7E2D9}"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dk1"/>
          </a:solidFill>
        </a:fill>
      </a:tcStyle>
    </a:lastCol>
    <a:firstCol>
      <a:tcTxStyle b="on" i="off">
        <a:font>
          <a:latin typeface="Gill Sans MT"/>
          <a:ea typeface="Gill Sans MT"/>
          <a:cs typeface="Gill Sans MT"/>
        </a:font>
        <a:schemeClr val="lt1"/>
      </a:tcTxStyle>
      <a:tcStyle>
        <a:tcBdr/>
        <a:fill>
          <a:solidFill>
            <a:schemeClr val="dk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9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font" Target="fonts/font3.fntdata"/><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e Carcamo Solar" userId="f03fa3bd41aed484" providerId="LiveId" clId="{7EAC5EAE-42A8-49A3-98A7-F2885B7A8B3E}"/>
    <pc:docChg chg="undo custSel delSld modSld">
      <pc:chgData name="Elize Carcamo Solar" userId="f03fa3bd41aed484" providerId="LiveId" clId="{7EAC5EAE-42A8-49A3-98A7-F2885B7A8B3E}" dt="2022-05-31T20:32:37.337" v="165" actId="790"/>
      <pc:docMkLst>
        <pc:docMk/>
      </pc:docMkLst>
      <pc:sldChg chg="modSp mod">
        <pc:chgData name="Elize Carcamo Solar" userId="f03fa3bd41aed484" providerId="LiveId" clId="{7EAC5EAE-42A8-49A3-98A7-F2885B7A8B3E}" dt="2022-05-31T20:25:16.778" v="50" actId="1076"/>
        <pc:sldMkLst>
          <pc:docMk/>
          <pc:sldMk cId="0" sldId="256"/>
        </pc:sldMkLst>
        <pc:spChg chg="mod">
          <ac:chgData name="Elize Carcamo Solar" userId="f03fa3bd41aed484" providerId="LiveId" clId="{7EAC5EAE-42A8-49A3-98A7-F2885B7A8B3E}" dt="2022-05-31T20:25:16.778" v="50" actId="1076"/>
          <ac:spMkLst>
            <pc:docMk/>
            <pc:sldMk cId="0" sldId="256"/>
            <ac:spMk id="102" creationId="{00000000-0000-0000-0000-000000000000}"/>
          </ac:spMkLst>
        </pc:spChg>
      </pc:sldChg>
      <pc:sldChg chg="modSp mod">
        <pc:chgData name="Elize Carcamo Solar" userId="f03fa3bd41aed484" providerId="LiveId" clId="{7EAC5EAE-42A8-49A3-98A7-F2885B7A8B3E}" dt="2022-05-31T20:12:04.729" v="28" actId="20577"/>
        <pc:sldMkLst>
          <pc:docMk/>
          <pc:sldMk cId="0" sldId="257"/>
        </pc:sldMkLst>
        <pc:spChg chg="mod">
          <ac:chgData name="Elize Carcamo Solar" userId="f03fa3bd41aed484" providerId="LiveId" clId="{7EAC5EAE-42A8-49A3-98A7-F2885B7A8B3E}" dt="2022-05-31T20:12:04.729" v="28" actId="20577"/>
          <ac:spMkLst>
            <pc:docMk/>
            <pc:sldMk cId="0" sldId="257"/>
            <ac:spMk id="107" creationId="{00000000-0000-0000-0000-000000000000}"/>
          </ac:spMkLst>
        </pc:spChg>
      </pc:sldChg>
      <pc:sldChg chg="modSp mod">
        <pc:chgData name="Elize Carcamo Solar" userId="f03fa3bd41aed484" providerId="LiveId" clId="{7EAC5EAE-42A8-49A3-98A7-F2885B7A8B3E}" dt="2022-05-31T20:25:43.022" v="54" actId="790"/>
        <pc:sldMkLst>
          <pc:docMk/>
          <pc:sldMk cId="0" sldId="258"/>
        </pc:sldMkLst>
        <pc:spChg chg="mod">
          <ac:chgData name="Elize Carcamo Solar" userId="f03fa3bd41aed484" providerId="LiveId" clId="{7EAC5EAE-42A8-49A3-98A7-F2885B7A8B3E}" dt="2022-05-31T20:25:27.261" v="52" actId="1076"/>
          <ac:spMkLst>
            <pc:docMk/>
            <pc:sldMk cId="0" sldId="258"/>
            <ac:spMk id="112" creationId="{00000000-0000-0000-0000-000000000000}"/>
          </ac:spMkLst>
        </pc:spChg>
        <pc:spChg chg="mod">
          <ac:chgData name="Elize Carcamo Solar" userId="f03fa3bd41aed484" providerId="LiveId" clId="{7EAC5EAE-42A8-49A3-98A7-F2885B7A8B3E}" dt="2022-05-31T20:19:25.502" v="44" actId="313"/>
          <ac:spMkLst>
            <pc:docMk/>
            <pc:sldMk cId="0" sldId="258"/>
            <ac:spMk id="113" creationId="{00000000-0000-0000-0000-000000000000}"/>
          </ac:spMkLst>
        </pc:spChg>
        <pc:spChg chg="mod">
          <ac:chgData name="Elize Carcamo Solar" userId="f03fa3bd41aed484" providerId="LiveId" clId="{7EAC5EAE-42A8-49A3-98A7-F2885B7A8B3E}" dt="2022-05-31T20:25:43.022" v="54" actId="790"/>
          <ac:spMkLst>
            <pc:docMk/>
            <pc:sldMk cId="0" sldId="258"/>
            <ac:spMk id="114" creationId="{00000000-0000-0000-0000-000000000000}"/>
          </ac:spMkLst>
        </pc:spChg>
        <pc:spChg chg="mod">
          <ac:chgData name="Elize Carcamo Solar" userId="f03fa3bd41aed484" providerId="LiveId" clId="{7EAC5EAE-42A8-49A3-98A7-F2885B7A8B3E}" dt="2022-05-31T20:12:39.177" v="30" actId="790"/>
          <ac:spMkLst>
            <pc:docMk/>
            <pc:sldMk cId="0" sldId="258"/>
            <ac:spMk id="115" creationId="{00000000-0000-0000-0000-000000000000}"/>
          </ac:spMkLst>
        </pc:spChg>
      </pc:sldChg>
      <pc:sldChg chg="modSp mod">
        <pc:chgData name="Elize Carcamo Solar" userId="f03fa3bd41aed484" providerId="LiveId" clId="{7EAC5EAE-42A8-49A3-98A7-F2885B7A8B3E}" dt="2022-05-31T20:19:49.086" v="48" actId="1076"/>
        <pc:sldMkLst>
          <pc:docMk/>
          <pc:sldMk cId="0" sldId="259"/>
        </pc:sldMkLst>
        <pc:spChg chg="mod">
          <ac:chgData name="Elize Carcamo Solar" userId="f03fa3bd41aed484" providerId="LiveId" clId="{7EAC5EAE-42A8-49A3-98A7-F2885B7A8B3E}" dt="2022-05-31T20:19:45.290" v="47" actId="790"/>
          <ac:spMkLst>
            <pc:docMk/>
            <pc:sldMk cId="0" sldId="259"/>
            <ac:spMk id="120" creationId="{00000000-0000-0000-0000-000000000000}"/>
          </ac:spMkLst>
        </pc:spChg>
        <pc:spChg chg="mod">
          <ac:chgData name="Elize Carcamo Solar" userId="f03fa3bd41aed484" providerId="LiveId" clId="{7EAC5EAE-42A8-49A3-98A7-F2885B7A8B3E}" dt="2022-05-31T20:19:36.447" v="45" actId="790"/>
          <ac:spMkLst>
            <pc:docMk/>
            <pc:sldMk cId="0" sldId="259"/>
            <ac:spMk id="121" creationId="{00000000-0000-0000-0000-000000000000}"/>
          </ac:spMkLst>
        </pc:spChg>
        <pc:spChg chg="mod">
          <ac:chgData name="Elize Carcamo Solar" userId="f03fa3bd41aed484" providerId="LiveId" clId="{7EAC5EAE-42A8-49A3-98A7-F2885B7A8B3E}" dt="2022-05-31T20:19:49.086" v="48" actId="1076"/>
          <ac:spMkLst>
            <pc:docMk/>
            <pc:sldMk cId="0" sldId="259"/>
            <ac:spMk id="122" creationId="{00000000-0000-0000-0000-000000000000}"/>
          </ac:spMkLst>
        </pc:spChg>
      </pc:sldChg>
      <pc:sldChg chg="modSp mod">
        <pc:chgData name="Elize Carcamo Solar" userId="f03fa3bd41aed484" providerId="LiveId" clId="{7EAC5EAE-42A8-49A3-98A7-F2885B7A8B3E}" dt="2022-05-31T20:25:51.164" v="55" actId="790"/>
        <pc:sldMkLst>
          <pc:docMk/>
          <pc:sldMk cId="0" sldId="260"/>
        </pc:sldMkLst>
        <pc:spChg chg="mod">
          <ac:chgData name="Elize Carcamo Solar" userId="f03fa3bd41aed484" providerId="LiveId" clId="{7EAC5EAE-42A8-49A3-98A7-F2885B7A8B3E}" dt="2022-05-31T20:25:51.164" v="55" actId="790"/>
          <ac:spMkLst>
            <pc:docMk/>
            <pc:sldMk cId="0" sldId="260"/>
            <ac:spMk id="128" creationId="{00000000-0000-0000-0000-000000000000}"/>
          </ac:spMkLst>
        </pc:spChg>
      </pc:sldChg>
      <pc:sldChg chg="modSp mod">
        <pc:chgData name="Elize Carcamo Solar" userId="f03fa3bd41aed484" providerId="LiveId" clId="{7EAC5EAE-42A8-49A3-98A7-F2885B7A8B3E}" dt="2022-05-31T20:27:07.909" v="60" actId="790"/>
        <pc:sldMkLst>
          <pc:docMk/>
          <pc:sldMk cId="0" sldId="261"/>
        </pc:sldMkLst>
        <pc:spChg chg="mod">
          <ac:chgData name="Elize Carcamo Solar" userId="f03fa3bd41aed484" providerId="LiveId" clId="{7EAC5EAE-42A8-49A3-98A7-F2885B7A8B3E}" dt="2022-05-31T20:26:56.563" v="58" actId="790"/>
          <ac:spMkLst>
            <pc:docMk/>
            <pc:sldMk cId="0" sldId="261"/>
            <ac:spMk id="134" creationId="{00000000-0000-0000-0000-000000000000}"/>
          </ac:spMkLst>
        </pc:spChg>
        <pc:spChg chg="mod">
          <ac:chgData name="Elize Carcamo Solar" userId="f03fa3bd41aed484" providerId="LiveId" clId="{7EAC5EAE-42A8-49A3-98A7-F2885B7A8B3E}" dt="2022-05-31T20:27:07.909" v="60" actId="790"/>
          <ac:spMkLst>
            <pc:docMk/>
            <pc:sldMk cId="0" sldId="261"/>
            <ac:spMk id="135" creationId="{00000000-0000-0000-0000-000000000000}"/>
          </ac:spMkLst>
        </pc:spChg>
        <pc:spChg chg="mod">
          <ac:chgData name="Elize Carcamo Solar" userId="f03fa3bd41aed484" providerId="LiveId" clId="{7EAC5EAE-42A8-49A3-98A7-F2885B7A8B3E}" dt="2022-05-31T20:26:44.515" v="56" actId="790"/>
          <ac:spMkLst>
            <pc:docMk/>
            <pc:sldMk cId="0" sldId="261"/>
            <ac:spMk id="136" creationId="{00000000-0000-0000-0000-000000000000}"/>
          </ac:spMkLst>
        </pc:spChg>
        <pc:spChg chg="mod">
          <ac:chgData name="Elize Carcamo Solar" userId="f03fa3bd41aed484" providerId="LiveId" clId="{7EAC5EAE-42A8-49A3-98A7-F2885B7A8B3E}" dt="2022-05-31T20:26:51.535" v="57" actId="790"/>
          <ac:spMkLst>
            <pc:docMk/>
            <pc:sldMk cId="0" sldId="261"/>
            <ac:spMk id="138" creationId="{00000000-0000-0000-0000-000000000000}"/>
          </ac:spMkLst>
        </pc:spChg>
        <pc:spChg chg="mod">
          <ac:chgData name="Elize Carcamo Solar" userId="f03fa3bd41aed484" providerId="LiveId" clId="{7EAC5EAE-42A8-49A3-98A7-F2885B7A8B3E}" dt="2022-05-31T20:27:03.659" v="59" actId="790"/>
          <ac:spMkLst>
            <pc:docMk/>
            <pc:sldMk cId="0" sldId="261"/>
            <ac:spMk id="139" creationId="{00000000-0000-0000-0000-000000000000}"/>
          </ac:spMkLst>
        </pc:spChg>
      </pc:sldChg>
      <pc:sldChg chg="modSp mod">
        <pc:chgData name="Elize Carcamo Solar" userId="f03fa3bd41aed484" providerId="LiveId" clId="{7EAC5EAE-42A8-49A3-98A7-F2885B7A8B3E}" dt="2022-05-31T20:27:37.198" v="65" actId="790"/>
        <pc:sldMkLst>
          <pc:docMk/>
          <pc:sldMk cId="0" sldId="262"/>
        </pc:sldMkLst>
        <pc:spChg chg="mod">
          <ac:chgData name="Elize Carcamo Solar" userId="f03fa3bd41aed484" providerId="LiveId" clId="{7EAC5EAE-42A8-49A3-98A7-F2885B7A8B3E}" dt="2022-05-31T20:27:37.198" v="65" actId="790"/>
          <ac:spMkLst>
            <pc:docMk/>
            <pc:sldMk cId="0" sldId="262"/>
            <ac:spMk id="144" creationId="{00000000-0000-0000-0000-000000000000}"/>
          </ac:spMkLst>
        </pc:spChg>
        <pc:spChg chg="mod">
          <ac:chgData name="Elize Carcamo Solar" userId="f03fa3bd41aed484" providerId="LiveId" clId="{7EAC5EAE-42A8-49A3-98A7-F2885B7A8B3E}" dt="2022-05-31T20:27:19.226" v="61" actId="790"/>
          <ac:spMkLst>
            <pc:docMk/>
            <pc:sldMk cId="0" sldId="262"/>
            <ac:spMk id="145" creationId="{00000000-0000-0000-0000-000000000000}"/>
          </ac:spMkLst>
        </pc:spChg>
        <pc:spChg chg="mod">
          <ac:chgData name="Elize Carcamo Solar" userId="f03fa3bd41aed484" providerId="LiveId" clId="{7EAC5EAE-42A8-49A3-98A7-F2885B7A8B3E}" dt="2022-05-31T20:27:23.485" v="62" actId="790"/>
          <ac:spMkLst>
            <pc:docMk/>
            <pc:sldMk cId="0" sldId="262"/>
            <ac:spMk id="146" creationId="{00000000-0000-0000-0000-000000000000}"/>
          </ac:spMkLst>
        </pc:spChg>
        <pc:spChg chg="mod">
          <ac:chgData name="Elize Carcamo Solar" userId="f03fa3bd41aed484" providerId="LiveId" clId="{7EAC5EAE-42A8-49A3-98A7-F2885B7A8B3E}" dt="2022-05-31T20:27:32.950" v="64" actId="790"/>
          <ac:spMkLst>
            <pc:docMk/>
            <pc:sldMk cId="0" sldId="262"/>
            <ac:spMk id="147" creationId="{00000000-0000-0000-0000-000000000000}"/>
          </ac:spMkLst>
        </pc:spChg>
        <pc:spChg chg="mod">
          <ac:chgData name="Elize Carcamo Solar" userId="f03fa3bd41aed484" providerId="LiveId" clId="{7EAC5EAE-42A8-49A3-98A7-F2885B7A8B3E}" dt="2022-05-31T20:27:28.394" v="63" actId="790"/>
          <ac:spMkLst>
            <pc:docMk/>
            <pc:sldMk cId="0" sldId="262"/>
            <ac:spMk id="148" creationId="{00000000-0000-0000-0000-000000000000}"/>
          </ac:spMkLst>
        </pc:spChg>
      </pc:sldChg>
      <pc:sldChg chg="delSp modSp mod">
        <pc:chgData name="Elize Carcamo Solar" userId="f03fa3bd41aed484" providerId="LiveId" clId="{7EAC5EAE-42A8-49A3-98A7-F2885B7A8B3E}" dt="2022-05-31T20:30:25.076" v="155" actId="478"/>
        <pc:sldMkLst>
          <pc:docMk/>
          <pc:sldMk cId="0" sldId="263"/>
        </pc:sldMkLst>
        <pc:spChg chg="mod">
          <ac:chgData name="Elize Carcamo Solar" userId="f03fa3bd41aed484" providerId="LiveId" clId="{7EAC5EAE-42A8-49A3-98A7-F2885B7A8B3E}" dt="2022-05-31T20:27:47.114" v="67" actId="790"/>
          <ac:spMkLst>
            <pc:docMk/>
            <pc:sldMk cId="0" sldId="263"/>
            <ac:spMk id="153" creationId="{00000000-0000-0000-0000-000000000000}"/>
          </ac:spMkLst>
        </pc:spChg>
        <pc:spChg chg="mod">
          <ac:chgData name="Elize Carcamo Solar" userId="f03fa3bd41aed484" providerId="LiveId" clId="{7EAC5EAE-42A8-49A3-98A7-F2885B7A8B3E}" dt="2022-05-31T20:27:43.293" v="66" actId="790"/>
          <ac:spMkLst>
            <pc:docMk/>
            <pc:sldMk cId="0" sldId="263"/>
            <ac:spMk id="154" creationId="{00000000-0000-0000-0000-000000000000}"/>
          </ac:spMkLst>
        </pc:spChg>
        <pc:spChg chg="mod">
          <ac:chgData name="Elize Carcamo Solar" userId="f03fa3bd41aed484" providerId="LiveId" clId="{7EAC5EAE-42A8-49A3-98A7-F2885B7A8B3E}" dt="2022-05-31T20:29:36.619" v="123" actId="313"/>
          <ac:spMkLst>
            <pc:docMk/>
            <pc:sldMk cId="0" sldId="263"/>
            <ac:spMk id="155" creationId="{00000000-0000-0000-0000-000000000000}"/>
          </ac:spMkLst>
        </pc:spChg>
        <pc:spChg chg="mod">
          <ac:chgData name="Elize Carcamo Solar" userId="f03fa3bd41aed484" providerId="LiveId" clId="{7EAC5EAE-42A8-49A3-98A7-F2885B7A8B3E}" dt="2022-05-31T20:29:53.695" v="137" actId="20577"/>
          <ac:spMkLst>
            <pc:docMk/>
            <pc:sldMk cId="0" sldId="263"/>
            <ac:spMk id="158" creationId="{00000000-0000-0000-0000-000000000000}"/>
          </ac:spMkLst>
        </pc:spChg>
        <pc:spChg chg="del mod">
          <ac:chgData name="Elize Carcamo Solar" userId="f03fa3bd41aed484" providerId="LiveId" clId="{7EAC5EAE-42A8-49A3-98A7-F2885B7A8B3E}" dt="2022-05-31T20:30:25.076" v="155" actId="478"/>
          <ac:spMkLst>
            <pc:docMk/>
            <pc:sldMk cId="0" sldId="263"/>
            <ac:spMk id="159" creationId="{00000000-0000-0000-0000-000000000000}"/>
          </ac:spMkLst>
        </pc:spChg>
      </pc:sldChg>
      <pc:sldChg chg="modSp mod">
        <pc:chgData name="Elize Carcamo Solar" userId="f03fa3bd41aed484" providerId="LiveId" clId="{7EAC5EAE-42A8-49A3-98A7-F2885B7A8B3E}" dt="2022-05-31T20:31:58.038" v="157" actId="790"/>
        <pc:sldMkLst>
          <pc:docMk/>
          <pc:sldMk cId="0" sldId="264"/>
        </pc:sldMkLst>
        <pc:spChg chg="mod">
          <ac:chgData name="Elize Carcamo Solar" userId="f03fa3bd41aed484" providerId="LiveId" clId="{7EAC5EAE-42A8-49A3-98A7-F2885B7A8B3E}" dt="2022-05-31T20:31:53.877" v="156" actId="790"/>
          <ac:spMkLst>
            <pc:docMk/>
            <pc:sldMk cId="0" sldId="264"/>
            <ac:spMk id="165" creationId="{00000000-0000-0000-0000-000000000000}"/>
          </ac:spMkLst>
        </pc:spChg>
        <pc:graphicFrameChg chg="modGraphic">
          <ac:chgData name="Elize Carcamo Solar" userId="f03fa3bd41aed484" providerId="LiveId" clId="{7EAC5EAE-42A8-49A3-98A7-F2885B7A8B3E}" dt="2022-05-31T20:31:58.038" v="157" actId="790"/>
          <ac:graphicFrameMkLst>
            <pc:docMk/>
            <pc:sldMk cId="0" sldId="264"/>
            <ac:graphicFrameMk id="166" creationId="{00000000-0000-0000-0000-000000000000}"/>
          </ac:graphicFrameMkLst>
        </pc:graphicFrameChg>
      </pc:sldChg>
      <pc:sldChg chg="modSp mod">
        <pc:chgData name="Elize Carcamo Solar" userId="f03fa3bd41aed484" providerId="LiveId" clId="{7EAC5EAE-42A8-49A3-98A7-F2885B7A8B3E}" dt="2022-05-31T20:32:08.267" v="159" actId="790"/>
        <pc:sldMkLst>
          <pc:docMk/>
          <pc:sldMk cId="0" sldId="265"/>
        </pc:sldMkLst>
        <pc:spChg chg="mod">
          <ac:chgData name="Elize Carcamo Solar" userId="f03fa3bd41aed484" providerId="LiveId" clId="{7EAC5EAE-42A8-49A3-98A7-F2885B7A8B3E}" dt="2022-05-31T20:32:08.267" v="159" actId="790"/>
          <ac:spMkLst>
            <pc:docMk/>
            <pc:sldMk cId="0" sldId="265"/>
            <ac:spMk id="172" creationId="{00000000-0000-0000-0000-000000000000}"/>
          </ac:spMkLst>
        </pc:spChg>
        <pc:graphicFrameChg chg="modGraphic">
          <ac:chgData name="Elize Carcamo Solar" userId="f03fa3bd41aed484" providerId="LiveId" clId="{7EAC5EAE-42A8-49A3-98A7-F2885B7A8B3E}" dt="2022-05-31T20:32:03.789" v="158" actId="790"/>
          <ac:graphicFrameMkLst>
            <pc:docMk/>
            <pc:sldMk cId="0" sldId="265"/>
            <ac:graphicFrameMk id="173" creationId="{00000000-0000-0000-0000-000000000000}"/>
          </ac:graphicFrameMkLst>
        </pc:graphicFrameChg>
      </pc:sldChg>
      <pc:sldChg chg="modSp mod">
        <pc:chgData name="Elize Carcamo Solar" userId="f03fa3bd41aed484" providerId="LiveId" clId="{7EAC5EAE-42A8-49A3-98A7-F2885B7A8B3E}" dt="2022-05-31T20:32:19.257" v="161" actId="790"/>
        <pc:sldMkLst>
          <pc:docMk/>
          <pc:sldMk cId="0" sldId="266"/>
        </pc:sldMkLst>
        <pc:spChg chg="mod">
          <ac:chgData name="Elize Carcamo Solar" userId="f03fa3bd41aed484" providerId="LiveId" clId="{7EAC5EAE-42A8-49A3-98A7-F2885B7A8B3E}" dt="2022-05-31T20:32:19.257" v="161" actId="790"/>
          <ac:spMkLst>
            <pc:docMk/>
            <pc:sldMk cId="0" sldId="266"/>
            <ac:spMk id="179" creationId="{00000000-0000-0000-0000-000000000000}"/>
          </ac:spMkLst>
        </pc:spChg>
        <pc:graphicFrameChg chg="modGraphic">
          <ac:chgData name="Elize Carcamo Solar" userId="f03fa3bd41aed484" providerId="LiveId" clId="{7EAC5EAE-42A8-49A3-98A7-F2885B7A8B3E}" dt="2022-05-31T20:32:13.687" v="160" actId="790"/>
          <ac:graphicFrameMkLst>
            <pc:docMk/>
            <pc:sldMk cId="0" sldId="266"/>
            <ac:graphicFrameMk id="180" creationId="{00000000-0000-0000-0000-000000000000}"/>
          </ac:graphicFrameMkLst>
        </pc:graphicFrameChg>
      </pc:sldChg>
      <pc:sldChg chg="modSp mod">
        <pc:chgData name="Elize Carcamo Solar" userId="f03fa3bd41aed484" providerId="LiveId" clId="{7EAC5EAE-42A8-49A3-98A7-F2885B7A8B3E}" dt="2022-05-31T20:32:27.720" v="163" actId="790"/>
        <pc:sldMkLst>
          <pc:docMk/>
          <pc:sldMk cId="0" sldId="267"/>
        </pc:sldMkLst>
        <pc:spChg chg="mod">
          <ac:chgData name="Elize Carcamo Solar" userId="f03fa3bd41aed484" providerId="LiveId" clId="{7EAC5EAE-42A8-49A3-98A7-F2885B7A8B3E}" dt="2022-05-31T20:32:27.720" v="163" actId="790"/>
          <ac:spMkLst>
            <pc:docMk/>
            <pc:sldMk cId="0" sldId="267"/>
            <ac:spMk id="186" creationId="{00000000-0000-0000-0000-000000000000}"/>
          </ac:spMkLst>
        </pc:spChg>
        <pc:graphicFrameChg chg="modGraphic">
          <ac:chgData name="Elize Carcamo Solar" userId="f03fa3bd41aed484" providerId="LiveId" clId="{7EAC5EAE-42A8-49A3-98A7-F2885B7A8B3E}" dt="2022-05-31T20:32:23.156" v="162" actId="790"/>
          <ac:graphicFrameMkLst>
            <pc:docMk/>
            <pc:sldMk cId="0" sldId="267"/>
            <ac:graphicFrameMk id="187" creationId="{00000000-0000-0000-0000-000000000000}"/>
          </ac:graphicFrameMkLst>
        </pc:graphicFrameChg>
      </pc:sldChg>
      <pc:sldChg chg="modSp mod">
        <pc:chgData name="Elize Carcamo Solar" userId="f03fa3bd41aed484" providerId="LiveId" clId="{7EAC5EAE-42A8-49A3-98A7-F2885B7A8B3E}" dt="2022-05-31T20:32:37.337" v="165" actId="790"/>
        <pc:sldMkLst>
          <pc:docMk/>
          <pc:sldMk cId="0" sldId="268"/>
        </pc:sldMkLst>
        <pc:spChg chg="mod">
          <ac:chgData name="Elize Carcamo Solar" userId="f03fa3bd41aed484" providerId="LiveId" clId="{7EAC5EAE-42A8-49A3-98A7-F2885B7A8B3E}" dt="2022-05-31T20:32:37.337" v="165" actId="790"/>
          <ac:spMkLst>
            <pc:docMk/>
            <pc:sldMk cId="0" sldId="268"/>
            <ac:spMk id="193" creationId="{00000000-0000-0000-0000-000000000000}"/>
          </ac:spMkLst>
        </pc:spChg>
        <pc:graphicFrameChg chg="modGraphic">
          <ac:chgData name="Elize Carcamo Solar" userId="f03fa3bd41aed484" providerId="LiveId" clId="{7EAC5EAE-42A8-49A3-98A7-F2885B7A8B3E}" dt="2022-05-31T20:32:33.242" v="164" actId="790"/>
          <ac:graphicFrameMkLst>
            <pc:docMk/>
            <pc:sldMk cId="0" sldId="268"/>
            <ac:graphicFrameMk id="194" creationId="{00000000-0000-0000-0000-000000000000}"/>
          </ac:graphicFrameMkLst>
        </pc:graphicFrameChg>
      </pc:sldChg>
      <pc:sldChg chg="del">
        <pc:chgData name="Elize Carcamo Solar" userId="f03fa3bd41aed484" providerId="LiveId" clId="{7EAC5EAE-42A8-49A3-98A7-F2885B7A8B3E}" dt="2022-05-31T20:24:10.197" v="49" actId="2696"/>
        <pc:sldMkLst>
          <pc:docMk/>
          <pc:sldMk cId="0" sldId="269"/>
        </pc:sldMkLst>
      </pc:sldChg>
      <pc:sldChg chg="del">
        <pc:chgData name="Elize Carcamo Solar" userId="f03fa3bd41aed484" providerId="LiveId" clId="{7EAC5EAE-42A8-49A3-98A7-F2885B7A8B3E}" dt="2022-05-31T20:24:10.197" v="49" actId="2696"/>
        <pc:sldMkLst>
          <pc:docMk/>
          <pc:sldMk cId="0" sldId="270"/>
        </pc:sldMkLst>
      </pc:sldChg>
      <pc:sldChg chg="del">
        <pc:chgData name="Elize Carcamo Solar" userId="f03fa3bd41aed484" providerId="LiveId" clId="{7EAC5EAE-42A8-49A3-98A7-F2885B7A8B3E}" dt="2022-05-31T20:24:10.197" v="49" actId="2696"/>
        <pc:sldMkLst>
          <pc:docMk/>
          <pc:sldMk cId="0" sldId="271"/>
        </pc:sldMkLst>
      </pc:sldChg>
      <pc:sldChg chg="del">
        <pc:chgData name="Elize Carcamo Solar" userId="f03fa3bd41aed484" providerId="LiveId" clId="{7EAC5EAE-42A8-49A3-98A7-F2885B7A8B3E}" dt="2022-05-31T20:24:10.197" v="49" actId="2696"/>
        <pc:sldMkLst>
          <pc:docMk/>
          <pc:sldMk cId="0" sldId="272"/>
        </pc:sldMkLst>
      </pc:sldChg>
      <pc:sldChg chg="del">
        <pc:chgData name="Elize Carcamo Solar" userId="f03fa3bd41aed484" providerId="LiveId" clId="{7EAC5EAE-42A8-49A3-98A7-F2885B7A8B3E}" dt="2022-05-31T20:24:10.197" v="49" actId="2696"/>
        <pc:sldMkLst>
          <pc:docMk/>
          <pc:sldMk cId="0" sldId="273"/>
        </pc:sldMkLst>
      </pc:sldChg>
      <pc:sldChg chg="del">
        <pc:chgData name="Elize Carcamo Solar" userId="f03fa3bd41aed484" providerId="LiveId" clId="{7EAC5EAE-42A8-49A3-98A7-F2885B7A8B3E}" dt="2022-05-31T20:24:10.197" v="49" actId="2696"/>
        <pc:sldMkLst>
          <pc:docMk/>
          <pc:sldMk cId="0" sldId="274"/>
        </pc:sldMkLst>
      </pc:sldChg>
      <pc:sldChg chg="del">
        <pc:chgData name="Elize Carcamo Solar" userId="f03fa3bd41aed484" providerId="LiveId" clId="{7EAC5EAE-42A8-49A3-98A7-F2885B7A8B3E}" dt="2022-05-31T20:24:10.197" v="49" actId="2696"/>
        <pc:sldMkLst>
          <pc:docMk/>
          <pc:sldMk cId="0" sldId="275"/>
        </pc:sldMkLst>
      </pc:sldChg>
      <pc:sldChg chg="del">
        <pc:chgData name="Elize Carcamo Solar" userId="f03fa3bd41aed484" providerId="LiveId" clId="{7EAC5EAE-42A8-49A3-98A7-F2885B7A8B3E}" dt="2022-05-31T20:24:10.197" v="49" actId="2696"/>
        <pc:sldMkLst>
          <pc:docMk/>
          <pc:sldMk cId="0" sldId="276"/>
        </pc:sldMkLst>
      </pc:sldChg>
      <pc:sldChg chg="del">
        <pc:chgData name="Elize Carcamo Solar" userId="f03fa3bd41aed484" providerId="LiveId" clId="{7EAC5EAE-42A8-49A3-98A7-F2885B7A8B3E}" dt="2022-05-31T20:24:10.197" v="49" actId="2696"/>
        <pc:sldMkLst>
          <pc:docMk/>
          <pc:sldMk cId="0" sldId="277"/>
        </pc:sldMkLst>
      </pc:sldChg>
      <pc:sldChg chg="del">
        <pc:chgData name="Elize Carcamo Solar" userId="f03fa3bd41aed484" providerId="LiveId" clId="{7EAC5EAE-42A8-49A3-98A7-F2885B7A8B3E}" dt="2022-05-31T20:24:10.197" v="49" actId="2696"/>
        <pc:sldMkLst>
          <pc:docMk/>
          <pc:sldMk cId="0" sldId="278"/>
        </pc:sldMkLst>
      </pc:sldChg>
      <pc:sldChg chg="del">
        <pc:chgData name="Elize Carcamo Solar" userId="f03fa3bd41aed484" providerId="LiveId" clId="{7EAC5EAE-42A8-49A3-98A7-F2885B7A8B3E}" dt="2022-05-31T20:24:10.197" v="49" actId="2696"/>
        <pc:sldMkLst>
          <pc:docMk/>
          <pc:sldMk cId="0" sldId="279"/>
        </pc:sldMkLst>
      </pc:sldChg>
      <pc:sldChg chg="del">
        <pc:chgData name="Elize Carcamo Solar" userId="f03fa3bd41aed484" providerId="LiveId" clId="{7EAC5EAE-42A8-49A3-98A7-F2885B7A8B3E}" dt="2022-05-31T20:24:10.197" v="49" actId="2696"/>
        <pc:sldMkLst>
          <pc:docMk/>
          <pc:sldMk cId="0"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chemeClr val="accent2"/>
        </a:solidFill>
        <a:effectLst/>
      </p:bgPr>
    </p:bg>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2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8"/>
        <p:cNvGrpSpPr/>
        <p:nvPr/>
      </p:nvGrpSpPr>
      <p:grpSpPr>
        <a:xfrm>
          <a:off x="0" y="0"/>
          <a:ext cx="0" cy="0"/>
          <a:chOff x="0" y="0"/>
          <a:chExt cx="0" cy="0"/>
        </a:xfrm>
      </p:grpSpPr>
      <p:sp>
        <p:nvSpPr>
          <p:cNvPr id="79" name="Google Shape;79;p37"/>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7"/>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7"/>
          <p:cNvSpPr>
            <a:spLocks noGrp="1"/>
          </p:cNvSpPr>
          <p:nvPr>
            <p:ph type="pic" idx="2"/>
          </p:nvPr>
        </p:nvSpPr>
        <p:spPr>
          <a:xfrm>
            <a:off x="6095999" y="0"/>
            <a:ext cx="6102097" cy="6858000"/>
          </a:xfrm>
          <a:prstGeom prst="rect">
            <a:avLst/>
          </a:prstGeom>
          <a:solidFill>
            <a:srgbClr val="BFBFBF"/>
          </a:solidFill>
          <a:ln>
            <a:noFill/>
          </a:ln>
        </p:spPr>
      </p:sp>
      <p:sp>
        <p:nvSpPr>
          <p:cNvPr id="82" name="Google Shape;82;p37"/>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83" name="Google Shape;83;p3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7"/>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6"/>
        <p:cNvGrpSpPr/>
        <p:nvPr/>
      </p:nvGrpSpPr>
      <p:grpSpPr>
        <a:xfrm>
          <a:off x="0" y="0"/>
          <a:ext cx="0" cy="0"/>
          <a:chOff x="0" y="0"/>
          <a:chExt cx="0" cy="0"/>
        </a:xfrm>
      </p:grpSpPr>
      <p:sp>
        <p:nvSpPr>
          <p:cNvPr id="87" name="Google Shape;87;p38"/>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8"/>
          <p:cNvSpPr txBox="1">
            <a:spLocks noGrp="1"/>
          </p:cNvSpPr>
          <p:nvPr>
            <p:ph type="body" idx="1"/>
          </p:nvPr>
        </p:nvSpPr>
        <p:spPr>
          <a:xfrm rot="5400000">
            <a:off x="4545009" y="324172"/>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9" name="Google Shape;89;p38"/>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8"/>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2"/>
        <p:cNvGrpSpPr/>
        <p:nvPr/>
      </p:nvGrpSpPr>
      <p:grpSpPr>
        <a:xfrm>
          <a:off x="0" y="0"/>
          <a:ext cx="0" cy="0"/>
          <a:chOff x="0" y="0"/>
          <a:chExt cx="0" cy="0"/>
        </a:xfrm>
      </p:grpSpPr>
      <p:sp>
        <p:nvSpPr>
          <p:cNvPr id="93" name="Google Shape;93;p39"/>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9"/>
          <p:cNvSpPr txBox="1">
            <a:spLocks noGrp="1"/>
          </p:cNvSpPr>
          <p:nvPr>
            <p:ph type="body" idx="1"/>
          </p:nvPr>
        </p:nvSpPr>
        <p:spPr>
          <a:xfrm rot="5400000">
            <a:off x="2838641" y="329756"/>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5" name="Google Shape;95;p3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9"/>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0" name="Google Shape;30;p3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chemeClr val="accent2"/>
        </a:solidFill>
        <a:effectLst/>
      </p:bgPr>
    </p:bg>
    <p:spTree>
      <p:nvGrpSpPr>
        <p:cNvPr id="1" name="Shape 33"/>
        <p:cNvGrpSpPr/>
        <p:nvPr/>
      </p:nvGrpSpPr>
      <p:grpSpPr>
        <a:xfrm>
          <a:off x="0" y="0"/>
          <a:ext cx="0" cy="0"/>
          <a:chOff x="0" y="0"/>
          <a:chExt cx="0" cy="0"/>
        </a:xfrm>
      </p:grpSpPr>
      <p:sp>
        <p:nvSpPr>
          <p:cNvPr id="34" name="Google Shape;34;p28"/>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36" name="Google Shape;36;p28"/>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bg>
      <p:bgPr>
        <a:solidFill>
          <a:schemeClr val="accent1"/>
        </a:solidFill>
        <a:effectLst/>
      </p:bgPr>
    </p:bg>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1"/>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2000"/>
              <a:buNone/>
              <a:defRPr sz="2000">
                <a:solidFill>
                  <a:schemeClr val="lt1"/>
                </a:solidFill>
              </a:defRPr>
            </a:lvl1pPr>
            <a:lvl2pPr marL="914400" lvl="1" indent="-228600" algn="l">
              <a:lnSpc>
                <a:spcPct val="100000"/>
              </a:lnSpc>
              <a:spcBef>
                <a:spcPts val="1000"/>
              </a:spcBef>
              <a:spcAft>
                <a:spcPts val="0"/>
              </a:spcAft>
              <a:buSzPts val="2000"/>
              <a:buNone/>
              <a:defRPr sz="2000">
                <a:solidFill>
                  <a:schemeClr val="lt1"/>
                </a:solidFill>
              </a:defRPr>
            </a:lvl2pPr>
            <a:lvl3pPr marL="1371600" lvl="2" indent="-228600" algn="l">
              <a:lnSpc>
                <a:spcPct val="100000"/>
              </a:lnSpc>
              <a:spcBef>
                <a:spcPts val="1000"/>
              </a:spcBef>
              <a:spcAft>
                <a:spcPts val="0"/>
              </a:spcAft>
              <a:buSzPts val="1800"/>
              <a:buNone/>
              <a:defRPr sz="1800">
                <a:solidFill>
                  <a:schemeClr val="lt1"/>
                </a:solidFill>
              </a:defRPr>
            </a:lvl3pPr>
            <a:lvl4pPr marL="1828800" lvl="3" indent="-228600" algn="l">
              <a:lnSpc>
                <a:spcPct val="100000"/>
              </a:lnSpc>
              <a:spcBef>
                <a:spcPts val="1000"/>
              </a:spcBef>
              <a:spcAft>
                <a:spcPts val="0"/>
              </a:spcAft>
              <a:buSzPts val="1600"/>
              <a:buNone/>
              <a:defRPr sz="1600">
                <a:solidFill>
                  <a:schemeClr val="lt1"/>
                </a:solidFill>
              </a:defRPr>
            </a:lvl4pPr>
            <a:lvl5pPr marL="2286000" lvl="4" indent="-228600" algn="l">
              <a:lnSpc>
                <a:spcPct val="100000"/>
              </a:lnSpc>
              <a:spcBef>
                <a:spcPts val="1000"/>
              </a:spcBef>
              <a:spcAft>
                <a:spcPts val="0"/>
              </a:spcAft>
              <a:buSzPts val="1600"/>
              <a:buNone/>
              <a:defRPr sz="1600">
                <a:solidFill>
                  <a:schemeClr val="lt1"/>
                </a:solidFill>
              </a:defRPr>
            </a:lvl5pPr>
            <a:lvl6pPr marL="2743200" lvl="5" indent="-228600" algn="l">
              <a:lnSpc>
                <a:spcPct val="100000"/>
              </a:lnSpc>
              <a:spcBef>
                <a:spcPts val="1000"/>
              </a:spcBef>
              <a:spcAft>
                <a:spcPts val="0"/>
              </a:spcAft>
              <a:buSzPts val="1600"/>
              <a:buNone/>
              <a:defRPr sz="1600">
                <a:solidFill>
                  <a:schemeClr val="lt1"/>
                </a:solidFill>
              </a:defRPr>
            </a:lvl6pPr>
            <a:lvl7pPr marL="3200400" lvl="6" indent="-228600" algn="l">
              <a:lnSpc>
                <a:spcPct val="100000"/>
              </a:lnSpc>
              <a:spcBef>
                <a:spcPts val="1000"/>
              </a:spcBef>
              <a:spcAft>
                <a:spcPts val="0"/>
              </a:spcAft>
              <a:buSzPts val="1600"/>
              <a:buNone/>
              <a:defRPr sz="1600">
                <a:solidFill>
                  <a:schemeClr val="lt1"/>
                </a:solidFill>
              </a:defRPr>
            </a:lvl7pPr>
            <a:lvl8pPr marL="3657600" lvl="7" indent="-228600" algn="l">
              <a:lnSpc>
                <a:spcPct val="100000"/>
              </a:lnSpc>
              <a:spcBef>
                <a:spcPts val="1000"/>
              </a:spcBef>
              <a:spcAft>
                <a:spcPts val="0"/>
              </a:spcAft>
              <a:buSzPts val="1600"/>
              <a:buNone/>
              <a:defRPr sz="1600">
                <a:solidFill>
                  <a:schemeClr val="lt1"/>
                </a:solidFill>
              </a:defRPr>
            </a:lvl8pPr>
            <a:lvl9pPr marL="4114800" lvl="8" indent="-228600" algn="l">
              <a:lnSpc>
                <a:spcPct val="100000"/>
              </a:lnSpc>
              <a:spcBef>
                <a:spcPts val="1000"/>
              </a:spcBef>
              <a:spcAft>
                <a:spcPts val="0"/>
              </a:spcAft>
              <a:buSzPts val="1600"/>
              <a:buNone/>
              <a:defRPr sz="1600">
                <a:solidFill>
                  <a:schemeClr val="lt1"/>
                </a:solidFill>
              </a:defRPr>
            </a:lvl9pPr>
          </a:lstStyle>
          <a:p>
            <a:endParaRPr/>
          </a:p>
        </p:txBody>
      </p:sp>
      <p:sp>
        <p:nvSpPr>
          <p:cNvPr id="42" name="Google Shape;42;p3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2"/>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8" name="Google Shape;48;p32"/>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9" name="Google Shape;49;p3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2"/>
        <p:cNvGrpSpPr/>
        <p:nvPr/>
      </p:nvGrpSpPr>
      <p:grpSpPr>
        <a:xfrm>
          <a:off x="0" y="0"/>
          <a:ext cx="0" cy="0"/>
          <a:chOff x="0" y="0"/>
          <a:chExt cx="0" cy="0"/>
        </a:xfrm>
      </p:grpSpPr>
      <p:sp>
        <p:nvSpPr>
          <p:cNvPr id="53" name="Google Shape;53;p33"/>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54" name="Google Shape;54;p33"/>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5" name="Google Shape;55;p33"/>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6" name="Google Shape;56;p33"/>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57" name="Google Shape;57;p3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60" name="Google Shape;60;p3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6"/>
        <p:cNvGrpSpPr/>
        <p:nvPr/>
      </p:nvGrpSpPr>
      <p:grpSpPr>
        <a:xfrm>
          <a:off x="0" y="0"/>
          <a:ext cx="0" cy="0"/>
          <a:chOff x="0" y="0"/>
          <a:chExt cx="0" cy="0"/>
        </a:xfrm>
      </p:grpSpPr>
      <p:sp>
        <p:nvSpPr>
          <p:cNvPr id="67" name="Google Shape;67;p3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5"/>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0"/>
        <p:cNvGrpSpPr/>
        <p:nvPr/>
      </p:nvGrpSpPr>
      <p:grpSpPr>
        <a:xfrm>
          <a:off x="0" y="0"/>
          <a:ext cx="0" cy="0"/>
          <a:chOff x="0" y="0"/>
          <a:chExt cx="0" cy="0"/>
        </a:xfrm>
      </p:grpSpPr>
      <p:sp>
        <p:nvSpPr>
          <p:cNvPr id="71" name="Google Shape;71;p36"/>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6"/>
          <p:cNvSpPr txBox="1">
            <a:spLocks noGrp="1"/>
          </p:cNvSpPr>
          <p:nvPr>
            <p:ph type="title"/>
          </p:nvPr>
        </p:nvSpPr>
        <p:spPr>
          <a:xfrm>
            <a:off x="804672" y="2243828"/>
            <a:ext cx="4486656"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6"/>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74" name="Google Shape;74;p36"/>
          <p:cNvSpPr txBox="1">
            <a:spLocks noGrp="1"/>
          </p:cNvSpPr>
          <p:nvPr>
            <p:ph type="body" idx="2"/>
          </p:nvPr>
        </p:nvSpPr>
        <p:spPr>
          <a:xfrm>
            <a:off x="1115568" y="3549918"/>
            <a:ext cx="379476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5" name="Google Shape;75;p3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FEFEFE"/>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12" name="Google Shape;12;p2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2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27"/>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26"/>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24" name="Google Shape;24;p2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5" name="Google Shape;25;p2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6" name="Google Shape;26;p26"/>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2BBBE"/>
        </a:solidFill>
        <a:effectLst/>
      </p:bgPr>
    </p:bg>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2465614" y="3107897"/>
            <a:ext cx="8991600" cy="642206"/>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fontScale="90000"/>
          </a:bodyPr>
          <a:lstStyle/>
          <a:p>
            <a:pPr marL="0" lvl="0" indent="0" algn="ctr" rtl="0">
              <a:lnSpc>
                <a:spcPct val="90000"/>
              </a:lnSpc>
              <a:spcBef>
                <a:spcPts val="0"/>
              </a:spcBef>
              <a:spcAft>
                <a:spcPts val="0"/>
              </a:spcAft>
              <a:buClr>
                <a:srgbClr val="262626"/>
              </a:buClr>
              <a:buSzPct val="100000"/>
              <a:buFont typeface="Helvetica Neue"/>
              <a:buNone/>
            </a:pPr>
            <a:r>
              <a:rPr lang="en-US" b="1" dirty="0">
                <a:latin typeface="Helvetica Neue"/>
                <a:ea typeface="Helvetica Neue"/>
                <a:cs typeface="Helvetica Neue"/>
                <a:sym typeface="Helvetica Neue"/>
              </a:rPr>
              <a:t>MECANISMOS DE CITACIÓN APA</a:t>
            </a:r>
            <a:endParaRPr b="1" dirty="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510032" y="368808"/>
            <a:ext cx="7904920" cy="58216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3000"/>
              <a:buFont typeface="Helvetica Neue"/>
              <a:buNone/>
            </a:pPr>
            <a:r>
              <a:rPr lang="en-US" sz="3000" b="1">
                <a:latin typeface="Helvetica Neue"/>
                <a:ea typeface="Helvetica Neue"/>
                <a:cs typeface="Helvetica Neue"/>
                <a:sym typeface="Helvetica Neue"/>
              </a:rPr>
              <a:t>2.1 </a:t>
            </a:r>
            <a:r>
              <a:rPr lang="en-US" sz="3000" b="1" cap="none">
                <a:latin typeface="Helvetica Neue"/>
                <a:ea typeface="Helvetica Neue"/>
                <a:cs typeface="Helvetica Neue"/>
                <a:sym typeface="Helvetica Neue"/>
              </a:rPr>
              <a:t>Algunas técnicas de parafraseo</a:t>
            </a:r>
            <a:endParaRPr sz="3000" b="1" cap="none">
              <a:latin typeface="Helvetica Neue"/>
              <a:ea typeface="Helvetica Neue"/>
              <a:cs typeface="Helvetica Neue"/>
              <a:sym typeface="Helvetica Neue"/>
            </a:endParaRPr>
          </a:p>
        </p:txBody>
      </p:sp>
      <p:sp>
        <p:nvSpPr>
          <p:cNvPr id="172" name="Google Shape;172;p10"/>
          <p:cNvSpPr txBox="1">
            <a:spLocks noGrp="1"/>
          </p:cNvSpPr>
          <p:nvPr>
            <p:ph type="body" idx="1"/>
          </p:nvPr>
        </p:nvSpPr>
        <p:spPr>
          <a:xfrm>
            <a:off x="402171" y="1235676"/>
            <a:ext cx="11114326" cy="3757936"/>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SzPts val="2500"/>
              <a:buChar char="•"/>
            </a:pPr>
            <a:r>
              <a:rPr lang="es-CL" sz="2500" b="1" dirty="0">
                <a:latin typeface="Helvetica Neue"/>
                <a:ea typeface="Helvetica Neue"/>
                <a:cs typeface="Helvetica Neue"/>
                <a:sym typeface="Helvetica Neue"/>
              </a:rPr>
              <a:t>Técnica 2: Uso de </a:t>
            </a:r>
            <a:r>
              <a:rPr lang="es-CL" sz="2500" b="1" dirty="0">
                <a:solidFill>
                  <a:srgbClr val="FF0000"/>
                </a:solidFill>
                <a:latin typeface="Helvetica Neue"/>
                <a:ea typeface="Helvetica Neue"/>
                <a:cs typeface="Helvetica Neue"/>
                <a:sym typeface="Helvetica Neue"/>
              </a:rPr>
              <a:t>sinónimos</a:t>
            </a:r>
          </a:p>
        </p:txBody>
      </p:sp>
      <p:graphicFrame>
        <p:nvGraphicFramePr>
          <p:cNvPr id="173" name="Google Shape;173;p10"/>
          <p:cNvGraphicFramePr/>
          <p:nvPr>
            <p:extLst>
              <p:ext uri="{D42A27DB-BD31-4B8C-83A1-F6EECF244321}">
                <p14:modId xmlns:p14="http://schemas.microsoft.com/office/powerpoint/2010/main" val="1035297776"/>
              </p:ext>
            </p:extLst>
          </p:nvPr>
        </p:nvGraphicFramePr>
        <p:xfrm>
          <a:off x="790832" y="2142670"/>
          <a:ext cx="10490900" cy="4138375"/>
        </p:xfrm>
        <a:graphic>
          <a:graphicData uri="http://schemas.openxmlformats.org/drawingml/2006/table">
            <a:tbl>
              <a:tblPr firstRow="1" bandRow="1">
                <a:noFill/>
                <a:tableStyleId>{BB38B31F-334B-491B-B074-148FF6D7E2D9}</a:tableStyleId>
              </a:tblPr>
              <a:tblGrid>
                <a:gridCol w="5245450">
                  <a:extLst>
                    <a:ext uri="{9D8B030D-6E8A-4147-A177-3AD203B41FA5}">
                      <a16:colId xmlns:a16="http://schemas.microsoft.com/office/drawing/2014/main" val="20000"/>
                    </a:ext>
                  </a:extLst>
                </a:gridCol>
                <a:gridCol w="5245450">
                  <a:extLst>
                    <a:ext uri="{9D8B030D-6E8A-4147-A177-3AD203B41FA5}">
                      <a16:colId xmlns:a16="http://schemas.microsoft.com/office/drawing/2014/main" val="20001"/>
                    </a:ext>
                  </a:extLst>
                </a:gridCol>
              </a:tblGrid>
              <a:tr h="541725">
                <a:tc>
                  <a:txBody>
                    <a:bodyPr/>
                    <a:lstStyle/>
                    <a:p>
                      <a:pPr marL="0" marR="0" lvl="0" indent="0" algn="ctr" rtl="0">
                        <a:spcBef>
                          <a:spcPts val="0"/>
                        </a:spcBef>
                        <a:spcAft>
                          <a:spcPts val="0"/>
                        </a:spcAft>
                        <a:buNone/>
                      </a:pPr>
                      <a:r>
                        <a:rPr lang="es-CL" sz="2500" u="none" strike="noStrike" cap="none" noProof="0"/>
                        <a:t>ORIGINAL</a:t>
                      </a:r>
                    </a:p>
                  </a:txBody>
                  <a:tcPr marL="91450" marR="91450" marT="45725" marB="45725"/>
                </a:tc>
                <a:tc>
                  <a:txBody>
                    <a:bodyPr/>
                    <a:lstStyle/>
                    <a:p>
                      <a:pPr marL="0" marR="0" lvl="0" indent="0" algn="ctr" rtl="0">
                        <a:spcBef>
                          <a:spcPts val="0"/>
                        </a:spcBef>
                        <a:spcAft>
                          <a:spcPts val="0"/>
                        </a:spcAft>
                        <a:buNone/>
                      </a:pPr>
                      <a:r>
                        <a:rPr lang="es-CL" sz="2500" u="none" strike="noStrike" cap="none" noProof="0"/>
                        <a:t>PARÁFRASIS</a:t>
                      </a:r>
                    </a:p>
                  </a:txBody>
                  <a:tcPr marL="91450" marR="91450" marT="45725" marB="45725"/>
                </a:tc>
                <a:extLst>
                  <a:ext uri="{0D108BD9-81ED-4DB2-BD59-A6C34878D82A}">
                    <a16:rowId xmlns:a16="http://schemas.microsoft.com/office/drawing/2014/main" val="10000"/>
                  </a:ext>
                </a:extLst>
              </a:tr>
              <a:tr h="2900850">
                <a:tc>
                  <a:txBody>
                    <a:bodyPr/>
                    <a:lstStyle/>
                    <a:p>
                      <a:pPr marL="0" marR="0" lvl="0" indent="0" algn="just" rtl="0">
                        <a:spcBef>
                          <a:spcPts val="0"/>
                        </a:spcBef>
                        <a:spcAft>
                          <a:spcPts val="0"/>
                        </a:spcAft>
                        <a:buNone/>
                      </a:pPr>
                      <a:r>
                        <a:rPr lang="es-CL" sz="2300" u="none" strike="noStrike" cap="none" noProof="0">
                          <a:latin typeface="Helvetica Neue"/>
                          <a:ea typeface="Helvetica Neue"/>
                          <a:cs typeface="Helvetica Neue"/>
                          <a:sym typeface="Helvetica Neue"/>
                        </a:rPr>
                        <a:t>Un portavoz del gobierno </a:t>
                      </a:r>
                      <a:r>
                        <a:rPr lang="es-CL" sz="2300" b="1" u="none" strike="noStrike" cap="none" noProof="0">
                          <a:solidFill>
                            <a:srgbClr val="FF0000"/>
                          </a:solidFill>
                          <a:latin typeface="Helvetica Neue"/>
                          <a:ea typeface="Helvetica Neue"/>
                          <a:cs typeface="Helvetica Neue"/>
                          <a:sym typeface="Helvetica Neue"/>
                        </a:rPr>
                        <a:t>norteamericano</a:t>
                      </a:r>
                      <a:r>
                        <a:rPr lang="es-CL" sz="2300" u="none" strike="noStrike" cap="none" noProof="0">
                          <a:latin typeface="Helvetica Neue"/>
                          <a:ea typeface="Helvetica Neue"/>
                          <a:cs typeface="Helvetica Neue"/>
                          <a:sym typeface="Helvetica Neue"/>
                        </a:rPr>
                        <a:t> declaró que la crisis del SIDA representa una </a:t>
                      </a:r>
                      <a:r>
                        <a:rPr lang="es-CL" sz="2300" b="1" u="none" strike="noStrike" cap="none" noProof="0">
                          <a:solidFill>
                            <a:srgbClr val="FF0000"/>
                          </a:solidFill>
                          <a:latin typeface="Helvetica Neue"/>
                          <a:ea typeface="Helvetica Neue"/>
                          <a:cs typeface="Helvetica Neue"/>
                          <a:sym typeface="Helvetica Neue"/>
                        </a:rPr>
                        <a:t>amenza</a:t>
                      </a:r>
                      <a:r>
                        <a:rPr lang="es-CL" sz="2300" u="none" strike="noStrike" cap="none" noProof="0">
                          <a:latin typeface="Helvetica Neue"/>
                          <a:ea typeface="Helvetica Neue"/>
                          <a:cs typeface="Helvetica Neue"/>
                          <a:sym typeface="Helvetica Neue"/>
                        </a:rPr>
                        <a:t> a la seguridad nacional. El anuncio se hizo después que, en un </a:t>
                      </a:r>
                      <a:r>
                        <a:rPr lang="es-CL" sz="2300" b="1" u="none" strike="noStrike" cap="none" noProof="0">
                          <a:solidFill>
                            <a:srgbClr val="FF0000"/>
                          </a:solidFill>
                          <a:latin typeface="Helvetica Neue"/>
                          <a:ea typeface="Helvetica Neue"/>
                          <a:cs typeface="Helvetica Neue"/>
                          <a:sym typeface="Helvetica Neue"/>
                        </a:rPr>
                        <a:t>informe de inteligencia</a:t>
                      </a:r>
                      <a:r>
                        <a:rPr lang="es-CL" sz="2300" u="none" strike="noStrike" cap="none" noProof="0">
                          <a:latin typeface="Helvetica Neue"/>
                          <a:ea typeface="Helvetica Neue"/>
                          <a:cs typeface="Helvetica Neue"/>
                          <a:sym typeface="Helvetica Neue"/>
                        </a:rPr>
                        <a:t>, se asegurara que las altas tasas de infección por VIH podrían provocar que se generalice una desestabilización política.</a:t>
                      </a:r>
                    </a:p>
                  </a:txBody>
                  <a:tcPr marL="91450" marR="91450" marT="45725" marB="45725"/>
                </a:tc>
                <a:tc>
                  <a:txBody>
                    <a:bodyPr/>
                    <a:lstStyle/>
                    <a:p>
                      <a:pPr marL="0" marR="0" lvl="0" indent="0" algn="just" rtl="0">
                        <a:spcBef>
                          <a:spcPts val="0"/>
                        </a:spcBef>
                        <a:spcAft>
                          <a:spcPts val="0"/>
                        </a:spcAft>
                        <a:buNone/>
                      </a:pPr>
                      <a:r>
                        <a:rPr lang="es-CL" sz="2300" u="none" strike="noStrike" cap="none" noProof="0" dirty="0">
                          <a:latin typeface="Helvetica Neue"/>
                          <a:ea typeface="Helvetica Neue"/>
                          <a:cs typeface="Helvetica Neue"/>
                          <a:sym typeface="Helvetica Neue"/>
                        </a:rPr>
                        <a:t>Un portavoz del gobierno de los </a:t>
                      </a:r>
                      <a:r>
                        <a:rPr lang="es-CL" sz="2300" b="1" u="none" strike="noStrike" cap="none" noProof="0" dirty="0">
                          <a:solidFill>
                            <a:srgbClr val="FF0000"/>
                          </a:solidFill>
                          <a:latin typeface="Helvetica Neue"/>
                          <a:ea typeface="Helvetica Neue"/>
                          <a:cs typeface="Helvetica Neue"/>
                          <a:sym typeface="Helvetica Neue"/>
                        </a:rPr>
                        <a:t>Estados Unidos </a:t>
                      </a:r>
                      <a:r>
                        <a:rPr lang="es-CL" sz="2300" u="none" strike="noStrike" cap="none" noProof="0" dirty="0">
                          <a:latin typeface="Helvetica Neue"/>
                          <a:ea typeface="Helvetica Neue"/>
                          <a:cs typeface="Helvetica Neue"/>
                          <a:sym typeface="Helvetica Neue"/>
                        </a:rPr>
                        <a:t>anunció que el SIDA podría poner en </a:t>
                      </a:r>
                      <a:r>
                        <a:rPr lang="es-CL" sz="2300" b="1" u="none" strike="noStrike" cap="none" noProof="0" dirty="0">
                          <a:solidFill>
                            <a:srgbClr val="FF0000"/>
                          </a:solidFill>
                          <a:latin typeface="Helvetica Neue"/>
                          <a:ea typeface="Helvetica Neue"/>
                          <a:cs typeface="Helvetica Neue"/>
                          <a:sym typeface="Helvetica Neue"/>
                        </a:rPr>
                        <a:t>peligro</a:t>
                      </a:r>
                      <a:r>
                        <a:rPr lang="es-CL" sz="2300" u="none" strike="noStrike" cap="none" noProof="0" dirty="0">
                          <a:latin typeface="Helvetica Neue"/>
                          <a:ea typeface="Helvetica Neue"/>
                          <a:cs typeface="Helvetica Neue"/>
                          <a:sym typeface="Helvetica Neue"/>
                        </a:rPr>
                        <a:t> la seguridad de esa nación. El gobierno alertó a la población luego de que un </a:t>
                      </a:r>
                      <a:r>
                        <a:rPr lang="es-CL" sz="2300" b="1" u="none" strike="noStrike" cap="none" noProof="0" dirty="0">
                          <a:solidFill>
                            <a:srgbClr val="FF0000"/>
                          </a:solidFill>
                          <a:latin typeface="Helvetica Neue"/>
                          <a:ea typeface="Helvetica Neue"/>
                          <a:cs typeface="Helvetica Neue"/>
                          <a:sym typeface="Helvetica Neue"/>
                        </a:rPr>
                        <a:t>importante estudio gubernamental </a:t>
                      </a:r>
                      <a:r>
                        <a:rPr lang="es-CL" sz="2300" u="none" strike="noStrike" cap="none" noProof="0" dirty="0">
                          <a:latin typeface="Helvetica Neue"/>
                          <a:ea typeface="Helvetica Neue"/>
                          <a:cs typeface="Helvetica Neue"/>
                          <a:sym typeface="Helvetica Neue"/>
                        </a:rPr>
                        <a:t>concluyera que podrían surgir problemas políticos como resultado del alto número de personas infectadas con VIH (Snell, 2005).</a:t>
                      </a: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510032" y="368808"/>
            <a:ext cx="7904920" cy="58216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3000"/>
              <a:buFont typeface="Helvetica Neue"/>
              <a:buNone/>
            </a:pPr>
            <a:r>
              <a:rPr lang="en-US" sz="3000" b="1">
                <a:latin typeface="Helvetica Neue"/>
                <a:ea typeface="Helvetica Neue"/>
                <a:cs typeface="Helvetica Neue"/>
                <a:sym typeface="Helvetica Neue"/>
              </a:rPr>
              <a:t>2.1 </a:t>
            </a:r>
            <a:r>
              <a:rPr lang="en-US" sz="3000" b="1" cap="none">
                <a:latin typeface="Helvetica Neue"/>
                <a:ea typeface="Helvetica Neue"/>
                <a:cs typeface="Helvetica Neue"/>
                <a:sym typeface="Helvetica Neue"/>
              </a:rPr>
              <a:t>Algunas técnicas de parafraseo</a:t>
            </a:r>
            <a:endParaRPr sz="3000" b="1" cap="none">
              <a:latin typeface="Helvetica Neue"/>
              <a:ea typeface="Helvetica Neue"/>
              <a:cs typeface="Helvetica Neue"/>
              <a:sym typeface="Helvetica Neue"/>
            </a:endParaRPr>
          </a:p>
        </p:txBody>
      </p:sp>
      <p:sp>
        <p:nvSpPr>
          <p:cNvPr id="179" name="Google Shape;179;p11"/>
          <p:cNvSpPr txBox="1">
            <a:spLocks noGrp="1"/>
          </p:cNvSpPr>
          <p:nvPr>
            <p:ph type="body" idx="1"/>
          </p:nvPr>
        </p:nvSpPr>
        <p:spPr>
          <a:xfrm>
            <a:off x="402171" y="1235676"/>
            <a:ext cx="11114326" cy="3757936"/>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SzPts val="2500"/>
              <a:buChar char="•"/>
            </a:pPr>
            <a:r>
              <a:rPr lang="es-CL" sz="2500" b="1">
                <a:latin typeface="Helvetica Neue"/>
                <a:ea typeface="Helvetica Neue"/>
                <a:cs typeface="Helvetica Neue"/>
                <a:sym typeface="Helvetica Neue"/>
              </a:rPr>
              <a:t>Técnica 3: Usar </a:t>
            </a:r>
            <a:r>
              <a:rPr lang="es-CL" sz="2500" b="1">
                <a:solidFill>
                  <a:srgbClr val="FF0000"/>
                </a:solidFill>
                <a:latin typeface="Helvetica Neue"/>
                <a:ea typeface="Helvetica Neue"/>
                <a:cs typeface="Helvetica Neue"/>
                <a:sym typeface="Helvetica Neue"/>
              </a:rPr>
              <a:t>diferentes de atribución</a:t>
            </a:r>
          </a:p>
        </p:txBody>
      </p:sp>
      <p:graphicFrame>
        <p:nvGraphicFramePr>
          <p:cNvPr id="180" name="Google Shape;180;p11"/>
          <p:cNvGraphicFramePr/>
          <p:nvPr>
            <p:extLst>
              <p:ext uri="{D42A27DB-BD31-4B8C-83A1-F6EECF244321}">
                <p14:modId xmlns:p14="http://schemas.microsoft.com/office/powerpoint/2010/main" val="1757997526"/>
              </p:ext>
            </p:extLst>
          </p:nvPr>
        </p:nvGraphicFramePr>
        <p:xfrm>
          <a:off x="713891" y="2043816"/>
          <a:ext cx="10490900" cy="3442575"/>
        </p:xfrm>
        <a:graphic>
          <a:graphicData uri="http://schemas.openxmlformats.org/drawingml/2006/table">
            <a:tbl>
              <a:tblPr firstRow="1" bandRow="1">
                <a:noFill/>
                <a:tableStyleId>{BB38B31F-334B-491B-B074-148FF6D7E2D9}</a:tableStyleId>
              </a:tblPr>
              <a:tblGrid>
                <a:gridCol w="5245450">
                  <a:extLst>
                    <a:ext uri="{9D8B030D-6E8A-4147-A177-3AD203B41FA5}">
                      <a16:colId xmlns:a16="http://schemas.microsoft.com/office/drawing/2014/main" val="20000"/>
                    </a:ext>
                  </a:extLst>
                </a:gridCol>
                <a:gridCol w="5245450">
                  <a:extLst>
                    <a:ext uri="{9D8B030D-6E8A-4147-A177-3AD203B41FA5}">
                      <a16:colId xmlns:a16="http://schemas.microsoft.com/office/drawing/2014/main" val="20001"/>
                    </a:ext>
                  </a:extLst>
                </a:gridCol>
              </a:tblGrid>
              <a:tr h="541725">
                <a:tc>
                  <a:txBody>
                    <a:bodyPr/>
                    <a:lstStyle/>
                    <a:p>
                      <a:pPr marL="0" marR="0" lvl="0" indent="0" algn="ctr" rtl="0">
                        <a:spcBef>
                          <a:spcPts val="0"/>
                        </a:spcBef>
                        <a:spcAft>
                          <a:spcPts val="0"/>
                        </a:spcAft>
                        <a:buNone/>
                      </a:pPr>
                      <a:r>
                        <a:rPr lang="es-CL" sz="2500" u="none" strike="noStrike" cap="none" noProof="0"/>
                        <a:t>ORIGINAL</a:t>
                      </a:r>
                    </a:p>
                  </a:txBody>
                  <a:tcPr marL="91450" marR="91450" marT="45725" marB="45725"/>
                </a:tc>
                <a:tc>
                  <a:txBody>
                    <a:bodyPr/>
                    <a:lstStyle/>
                    <a:p>
                      <a:pPr marL="0" marR="0" lvl="0" indent="0" algn="ctr" rtl="0">
                        <a:spcBef>
                          <a:spcPts val="0"/>
                        </a:spcBef>
                        <a:spcAft>
                          <a:spcPts val="0"/>
                        </a:spcAft>
                        <a:buNone/>
                      </a:pPr>
                      <a:r>
                        <a:rPr lang="es-CL" sz="2500" u="none" strike="noStrike" cap="none" noProof="0"/>
                        <a:t>PARÁFRASIS</a:t>
                      </a:r>
                    </a:p>
                  </a:txBody>
                  <a:tcPr marL="91450" marR="91450" marT="45725" marB="45725"/>
                </a:tc>
                <a:extLst>
                  <a:ext uri="{0D108BD9-81ED-4DB2-BD59-A6C34878D82A}">
                    <a16:rowId xmlns:a16="http://schemas.microsoft.com/office/drawing/2014/main" val="10000"/>
                  </a:ext>
                </a:extLst>
              </a:tr>
              <a:tr h="2900850">
                <a:tc>
                  <a:txBody>
                    <a:bodyPr/>
                    <a:lstStyle/>
                    <a:p>
                      <a:pPr marL="0" marR="0" lvl="0" indent="0" algn="just" rtl="0">
                        <a:spcBef>
                          <a:spcPts val="0"/>
                        </a:spcBef>
                        <a:spcAft>
                          <a:spcPts val="0"/>
                        </a:spcAft>
                        <a:buNone/>
                      </a:pPr>
                      <a:r>
                        <a:rPr lang="es-CL" sz="2500" u="none" strike="noStrike" cap="none" noProof="0">
                          <a:latin typeface="Helvetica Neue"/>
                          <a:ea typeface="Helvetica Neue"/>
                          <a:cs typeface="Helvetica Neue"/>
                          <a:sym typeface="Helvetica Neue"/>
                        </a:rPr>
                        <a:t>“Esta enfermedad pudo haber llegado a nuestras fincas de diferentes formas,” aseguró el veterinario Mark Walters en su reciente libro Las seis plagas modernas.</a:t>
                      </a:r>
                    </a:p>
                  </a:txBody>
                  <a:tcPr marL="91450" marR="91450" marT="45725" marB="45725"/>
                </a:tc>
                <a:tc>
                  <a:txBody>
                    <a:bodyPr/>
                    <a:lstStyle/>
                    <a:p>
                      <a:pPr marL="0" marR="0" lvl="0" indent="0" algn="just" rtl="0">
                        <a:spcBef>
                          <a:spcPts val="0"/>
                        </a:spcBef>
                        <a:spcAft>
                          <a:spcPts val="0"/>
                        </a:spcAft>
                        <a:buNone/>
                      </a:pPr>
                      <a:r>
                        <a:rPr lang="es-CL" sz="2500" u="none" strike="noStrike" cap="none" noProof="0" dirty="0">
                          <a:latin typeface="Helvetica Neue"/>
                          <a:ea typeface="Helvetica Neue"/>
                          <a:cs typeface="Helvetica Neue"/>
                          <a:sym typeface="Helvetica Neue"/>
                        </a:rPr>
                        <a:t>De acuerdo con Mark Walters (como se cita en Peterson, 2004), un veterinario que es autor del libro Las seis plagas modernas, la enfermedad pudo haber llegado de diferentes maneras a las fincas del país .</a:t>
                      </a: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title"/>
          </p:nvPr>
        </p:nvSpPr>
        <p:spPr>
          <a:xfrm>
            <a:off x="510032" y="368808"/>
            <a:ext cx="7904920" cy="58216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3000"/>
              <a:buFont typeface="Helvetica Neue"/>
              <a:buNone/>
            </a:pPr>
            <a:r>
              <a:rPr lang="en-US" sz="3000" b="1">
                <a:latin typeface="Helvetica Neue"/>
                <a:ea typeface="Helvetica Neue"/>
                <a:cs typeface="Helvetica Neue"/>
                <a:sym typeface="Helvetica Neue"/>
              </a:rPr>
              <a:t>2.1 </a:t>
            </a:r>
            <a:r>
              <a:rPr lang="en-US" sz="3000" b="1" cap="none">
                <a:latin typeface="Helvetica Neue"/>
                <a:ea typeface="Helvetica Neue"/>
                <a:cs typeface="Helvetica Neue"/>
                <a:sym typeface="Helvetica Neue"/>
              </a:rPr>
              <a:t>Algunas técnicas de parafraseo</a:t>
            </a:r>
            <a:endParaRPr sz="3000" b="1" cap="none">
              <a:latin typeface="Helvetica Neue"/>
              <a:ea typeface="Helvetica Neue"/>
              <a:cs typeface="Helvetica Neue"/>
              <a:sym typeface="Helvetica Neue"/>
            </a:endParaRPr>
          </a:p>
        </p:txBody>
      </p:sp>
      <p:sp>
        <p:nvSpPr>
          <p:cNvPr id="186" name="Google Shape;186;p12"/>
          <p:cNvSpPr txBox="1">
            <a:spLocks noGrp="1"/>
          </p:cNvSpPr>
          <p:nvPr>
            <p:ph type="body" idx="1"/>
          </p:nvPr>
        </p:nvSpPr>
        <p:spPr>
          <a:xfrm>
            <a:off x="402171" y="1235676"/>
            <a:ext cx="11114326" cy="3757936"/>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SzPts val="2500"/>
              <a:buChar char="•"/>
            </a:pPr>
            <a:r>
              <a:rPr lang="es-CL" sz="2500" b="1">
                <a:latin typeface="Helvetica Neue"/>
                <a:ea typeface="Helvetica Neue"/>
                <a:cs typeface="Helvetica Neue"/>
                <a:sym typeface="Helvetica Neue"/>
              </a:rPr>
              <a:t>Técnica 4: </a:t>
            </a:r>
            <a:r>
              <a:rPr lang="es-CL" sz="2300" b="1">
                <a:latin typeface="Helvetica Neue"/>
                <a:ea typeface="Helvetica Neue"/>
                <a:cs typeface="Helvetica Neue"/>
                <a:sym typeface="Helvetica Neue"/>
              </a:rPr>
              <a:t>Cambiar la </a:t>
            </a:r>
            <a:r>
              <a:rPr lang="es-CL" sz="2300" b="1">
                <a:solidFill>
                  <a:srgbClr val="FF0000"/>
                </a:solidFill>
                <a:latin typeface="Helvetica Neue"/>
                <a:ea typeface="Helvetica Neue"/>
                <a:cs typeface="Helvetica Neue"/>
                <a:sym typeface="Helvetica Neue"/>
              </a:rPr>
              <a:t>estructura de la oración</a:t>
            </a:r>
            <a:r>
              <a:rPr lang="es-CL" sz="2300" b="1">
                <a:latin typeface="Helvetica Neue"/>
                <a:ea typeface="Helvetica Neue"/>
                <a:cs typeface="Helvetica Neue"/>
                <a:sym typeface="Helvetica Neue"/>
              </a:rPr>
              <a:t>, y usar diferentes </a:t>
            </a:r>
            <a:r>
              <a:rPr lang="es-CL" sz="2300" b="1">
                <a:solidFill>
                  <a:srgbClr val="FF0000"/>
                </a:solidFill>
                <a:latin typeface="Helvetica Neue"/>
                <a:ea typeface="Helvetica Neue"/>
                <a:cs typeface="Helvetica Neue"/>
                <a:sym typeface="Helvetica Neue"/>
              </a:rPr>
              <a:t>conectores</a:t>
            </a:r>
            <a:endParaRPr lang="es-CL"/>
          </a:p>
        </p:txBody>
      </p:sp>
      <p:graphicFrame>
        <p:nvGraphicFramePr>
          <p:cNvPr id="187" name="Google Shape;187;p12"/>
          <p:cNvGraphicFramePr/>
          <p:nvPr>
            <p:extLst>
              <p:ext uri="{D42A27DB-BD31-4B8C-83A1-F6EECF244321}">
                <p14:modId xmlns:p14="http://schemas.microsoft.com/office/powerpoint/2010/main" val="783141561"/>
              </p:ext>
            </p:extLst>
          </p:nvPr>
        </p:nvGraphicFramePr>
        <p:xfrm>
          <a:off x="558031" y="2100648"/>
          <a:ext cx="10802600" cy="3398100"/>
        </p:xfrm>
        <a:graphic>
          <a:graphicData uri="http://schemas.openxmlformats.org/drawingml/2006/table">
            <a:tbl>
              <a:tblPr firstRow="1" bandRow="1">
                <a:noFill/>
                <a:tableStyleId>{BB38B31F-334B-491B-B074-148FF6D7E2D9}</a:tableStyleId>
              </a:tblPr>
              <a:tblGrid>
                <a:gridCol w="5401300">
                  <a:extLst>
                    <a:ext uri="{9D8B030D-6E8A-4147-A177-3AD203B41FA5}">
                      <a16:colId xmlns:a16="http://schemas.microsoft.com/office/drawing/2014/main" val="20000"/>
                    </a:ext>
                  </a:extLst>
                </a:gridCol>
                <a:gridCol w="5401300">
                  <a:extLst>
                    <a:ext uri="{9D8B030D-6E8A-4147-A177-3AD203B41FA5}">
                      <a16:colId xmlns:a16="http://schemas.microsoft.com/office/drawing/2014/main" val="20001"/>
                    </a:ext>
                  </a:extLst>
                </a:gridCol>
              </a:tblGrid>
              <a:tr h="497250">
                <a:tc>
                  <a:txBody>
                    <a:bodyPr/>
                    <a:lstStyle/>
                    <a:p>
                      <a:pPr marL="0" marR="0" lvl="0" indent="0" algn="ctr" rtl="0">
                        <a:spcBef>
                          <a:spcPts val="0"/>
                        </a:spcBef>
                        <a:spcAft>
                          <a:spcPts val="0"/>
                        </a:spcAft>
                        <a:buNone/>
                      </a:pPr>
                      <a:r>
                        <a:rPr lang="es-CL" sz="2500" u="none" strike="noStrike" cap="none" noProof="0"/>
                        <a:t>ORIGINAL</a:t>
                      </a:r>
                    </a:p>
                  </a:txBody>
                  <a:tcPr marL="91450" marR="91450" marT="45725" marB="45725"/>
                </a:tc>
                <a:tc>
                  <a:txBody>
                    <a:bodyPr/>
                    <a:lstStyle/>
                    <a:p>
                      <a:pPr marL="0" marR="0" lvl="0" indent="0" algn="ctr" rtl="0">
                        <a:spcBef>
                          <a:spcPts val="0"/>
                        </a:spcBef>
                        <a:spcAft>
                          <a:spcPts val="0"/>
                        </a:spcAft>
                        <a:buNone/>
                      </a:pPr>
                      <a:r>
                        <a:rPr lang="es-CL" sz="2500" u="none" strike="noStrike" cap="none" noProof="0"/>
                        <a:t>PARÁFRASIS</a:t>
                      </a:r>
                    </a:p>
                  </a:txBody>
                  <a:tcPr marL="91450" marR="91450" marT="45725" marB="45725"/>
                </a:tc>
                <a:extLst>
                  <a:ext uri="{0D108BD9-81ED-4DB2-BD59-A6C34878D82A}">
                    <a16:rowId xmlns:a16="http://schemas.microsoft.com/office/drawing/2014/main" val="10000"/>
                  </a:ext>
                </a:extLst>
              </a:tr>
              <a:tr h="2900850">
                <a:tc>
                  <a:txBody>
                    <a:bodyPr/>
                    <a:lstStyle/>
                    <a:p>
                      <a:pPr marL="0" marR="0" lvl="0" indent="0" algn="just" rtl="0">
                        <a:spcBef>
                          <a:spcPts val="0"/>
                        </a:spcBef>
                        <a:spcAft>
                          <a:spcPts val="0"/>
                        </a:spcAft>
                        <a:buNone/>
                      </a:pPr>
                      <a:r>
                        <a:rPr lang="es-CL" sz="2300" b="1" u="none" strike="noStrike" cap="none" noProof="0">
                          <a:solidFill>
                            <a:srgbClr val="FF0000"/>
                          </a:solidFill>
                          <a:latin typeface="Helvetica Neue"/>
                          <a:ea typeface="Helvetica Neue"/>
                          <a:cs typeface="Helvetica Neue"/>
                          <a:sym typeface="Helvetica Neue"/>
                        </a:rPr>
                        <a:t>Aunque</a:t>
                      </a:r>
                      <a:r>
                        <a:rPr lang="es-CL" sz="2300" u="none" strike="noStrike" cap="none" noProof="0">
                          <a:latin typeface="Helvetica Neue"/>
                          <a:ea typeface="Helvetica Neue"/>
                          <a:cs typeface="Helvetica Neue"/>
                          <a:sym typeface="Helvetica Neue"/>
                        </a:rPr>
                        <a:t> sólo cerca de una décima parte de la población mundial vive allí, el Africa subsahariana continúa siendo la región más golpeada, representando 72 porciento de la gente infectada con VIH durante el 2000. </a:t>
                      </a:r>
                    </a:p>
                  </a:txBody>
                  <a:tcPr marL="91450" marR="91450" marT="45725" marB="45725"/>
                </a:tc>
                <a:tc>
                  <a:txBody>
                    <a:bodyPr/>
                    <a:lstStyle/>
                    <a:p>
                      <a:pPr marL="0" marR="0" lvl="0" indent="0" algn="just" rtl="0">
                        <a:spcBef>
                          <a:spcPts val="0"/>
                        </a:spcBef>
                        <a:spcAft>
                          <a:spcPts val="0"/>
                        </a:spcAft>
                        <a:buNone/>
                      </a:pPr>
                      <a:r>
                        <a:rPr lang="es-CL" sz="2300" u="none" strike="noStrike" cap="none" noProof="0" dirty="0">
                          <a:latin typeface="Helvetica Neue"/>
                          <a:ea typeface="Helvetica Neue"/>
                          <a:cs typeface="Helvetica Neue"/>
                          <a:sym typeface="Helvetica Neue"/>
                        </a:rPr>
                        <a:t>Aproximadamente 10 porciento de la población mundial vive en el </a:t>
                      </a:r>
                      <a:r>
                        <a:rPr lang="es-CL" sz="2300" u="none" strike="noStrike" cap="none" noProof="0" dirty="0" err="1">
                          <a:latin typeface="Helvetica Neue"/>
                          <a:ea typeface="Helvetica Neue"/>
                          <a:cs typeface="Helvetica Neue"/>
                          <a:sym typeface="Helvetica Neue"/>
                        </a:rPr>
                        <a:t>Africa</a:t>
                      </a:r>
                      <a:r>
                        <a:rPr lang="es-CL" sz="2300" u="none" strike="noStrike" cap="none" noProof="0" dirty="0">
                          <a:latin typeface="Helvetica Neue"/>
                          <a:ea typeface="Helvetica Neue"/>
                          <a:cs typeface="Helvetica Neue"/>
                          <a:sym typeface="Helvetica Neue"/>
                        </a:rPr>
                        <a:t> subsahariana. </a:t>
                      </a:r>
                      <a:r>
                        <a:rPr lang="es-CL" sz="2300" b="1" u="none" strike="noStrike" cap="none" noProof="0" dirty="0">
                          <a:solidFill>
                            <a:srgbClr val="FF0000"/>
                          </a:solidFill>
                          <a:latin typeface="Helvetica Neue"/>
                          <a:ea typeface="Helvetica Neue"/>
                          <a:cs typeface="Helvetica Neue"/>
                          <a:sym typeface="Helvetica Neue"/>
                        </a:rPr>
                        <a:t>Sin embargo</a:t>
                      </a:r>
                      <a:r>
                        <a:rPr lang="es-CL" sz="2300" u="none" strike="noStrike" cap="none" noProof="0" dirty="0">
                          <a:latin typeface="Helvetica Neue"/>
                          <a:ea typeface="Helvetica Neue"/>
                          <a:cs typeface="Helvetica Neue"/>
                          <a:sym typeface="Helvetica Neue"/>
                        </a:rPr>
                        <a:t>, esta área del mundo tiene el porcentaje más alto de enfermedades relacionadas con el SIDA. De hecho, en el 2000, casi tres cuartas partes de la población tenía el virus del VIH (</a:t>
                      </a:r>
                      <a:r>
                        <a:rPr lang="es-CL" sz="2300" u="none" strike="noStrike" cap="none" noProof="0" dirty="0" err="1">
                          <a:latin typeface="Helvetica Neue"/>
                          <a:ea typeface="Helvetica Neue"/>
                          <a:cs typeface="Helvetica Neue"/>
                          <a:sym typeface="Helvetica Neue"/>
                        </a:rPr>
                        <a:t>Bunting</a:t>
                      </a:r>
                      <a:r>
                        <a:rPr lang="es-CL" sz="2300" u="none" strike="noStrike" cap="none" noProof="0" dirty="0">
                          <a:latin typeface="Helvetica Neue"/>
                          <a:ea typeface="Helvetica Neue"/>
                          <a:cs typeface="Helvetica Neue"/>
                          <a:sym typeface="Helvetica Neue"/>
                        </a:rPr>
                        <a:t>, 2004).</a:t>
                      </a: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3"/>
          <p:cNvSpPr txBox="1">
            <a:spLocks noGrp="1"/>
          </p:cNvSpPr>
          <p:nvPr>
            <p:ph type="title"/>
          </p:nvPr>
        </p:nvSpPr>
        <p:spPr>
          <a:xfrm>
            <a:off x="510032" y="368808"/>
            <a:ext cx="7904920" cy="58216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3000"/>
              <a:buFont typeface="Helvetica Neue"/>
              <a:buNone/>
            </a:pPr>
            <a:r>
              <a:rPr lang="en-US" sz="3000" b="1">
                <a:latin typeface="Helvetica Neue"/>
                <a:ea typeface="Helvetica Neue"/>
                <a:cs typeface="Helvetica Neue"/>
                <a:sym typeface="Helvetica Neue"/>
              </a:rPr>
              <a:t>2.1 </a:t>
            </a:r>
            <a:r>
              <a:rPr lang="en-US" sz="3000" b="1" cap="none">
                <a:latin typeface="Helvetica Neue"/>
                <a:ea typeface="Helvetica Neue"/>
                <a:cs typeface="Helvetica Neue"/>
                <a:sym typeface="Helvetica Neue"/>
              </a:rPr>
              <a:t>Algunas técnicas de parafraseo</a:t>
            </a:r>
            <a:endParaRPr sz="3000" b="1" cap="none">
              <a:latin typeface="Helvetica Neue"/>
              <a:ea typeface="Helvetica Neue"/>
              <a:cs typeface="Helvetica Neue"/>
              <a:sym typeface="Helvetica Neue"/>
            </a:endParaRPr>
          </a:p>
        </p:txBody>
      </p:sp>
      <p:sp>
        <p:nvSpPr>
          <p:cNvPr id="193" name="Google Shape;193;p13"/>
          <p:cNvSpPr txBox="1">
            <a:spLocks noGrp="1"/>
          </p:cNvSpPr>
          <p:nvPr>
            <p:ph type="body" idx="1"/>
          </p:nvPr>
        </p:nvSpPr>
        <p:spPr>
          <a:xfrm>
            <a:off x="402171" y="1235676"/>
            <a:ext cx="11114326" cy="3757936"/>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SzPts val="2400"/>
              <a:buChar char="•"/>
            </a:pPr>
            <a:r>
              <a:rPr lang="es-CL" sz="2400" b="1">
                <a:latin typeface="Helvetica Neue"/>
                <a:ea typeface="Helvetica Neue"/>
                <a:cs typeface="Helvetica Neue"/>
                <a:sym typeface="Helvetica Neue"/>
              </a:rPr>
              <a:t>Técnica 5: </a:t>
            </a:r>
            <a:r>
              <a:rPr lang="es-CL" sz="2200" b="1">
                <a:latin typeface="Helvetica Neue"/>
                <a:ea typeface="Helvetica Neue"/>
                <a:cs typeface="Helvetica Neue"/>
                <a:sym typeface="Helvetica Neue"/>
              </a:rPr>
              <a:t>Cambiar el </a:t>
            </a:r>
            <a:r>
              <a:rPr lang="es-CL" sz="2200" b="1">
                <a:solidFill>
                  <a:srgbClr val="FF0000"/>
                </a:solidFill>
                <a:latin typeface="Helvetica Neue"/>
                <a:ea typeface="Helvetica Neue"/>
                <a:cs typeface="Helvetica Neue"/>
                <a:sym typeface="Helvetica Neue"/>
              </a:rPr>
              <a:t>orden</a:t>
            </a:r>
            <a:r>
              <a:rPr lang="es-CL" sz="2200" b="1">
                <a:latin typeface="Helvetica Neue"/>
                <a:ea typeface="Helvetica Neue"/>
                <a:cs typeface="Helvetica Neue"/>
                <a:sym typeface="Helvetica Neue"/>
              </a:rPr>
              <a:t> de las palabras o cambiar de voz activa a pasiva </a:t>
            </a:r>
            <a:endParaRPr lang="es-CL"/>
          </a:p>
        </p:txBody>
      </p:sp>
      <p:graphicFrame>
        <p:nvGraphicFramePr>
          <p:cNvPr id="194" name="Google Shape;194;p13"/>
          <p:cNvGraphicFramePr/>
          <p:nvPr>
            <p:extLst>
              <p:ext uri="{D42A27DB-BD31-4B8C-83A1-F6EECF244321}">
                <p14:modId xmlns:p14="http://schemas.microsoft.com/office/powerpoint/2010/main" val="2643194847"/>
              </p:ext>
            </p:extLst>
          </p:nvPr>
        </p:nvGraphicFramePr>
        <p:xfrm>
          <a:off x="558031" y="2100648"/>
          <a:ext cx="10802600" cy="2866975"/>
        </p:xfrm>
        <a:graphic>
          <a:graphicData uri="http://schemas.openxmlformats.org/drawingml/2006/table">
            <a:tbl>
              <a:tblPr firstRow="1" bandRow="1">
                <a:noFill/>
                <a:tableStyleId>{BB38B31F-334B-491B-B074-148FF6D7E2D9}</a:tableStyleId>
              </a:tblPr>
              <a:tblGrid>
                <a:gridCol w="5401300">
                  <a:extLst>
                    <a:ext uri="{9D8B030D-6E8A-4147-A177-3AD203B41FA5}">
                      <a16:colId xmlns:a16="http://schemas.microsoft.com/office/drawing/2014/main" val="20000"/>
                    </a:ext>
                  </a:extLst>
                </a:gridCol>
                <a:gridCol w="5401300">
                  <a:extLst>
                    <a:ext uri="{9D8B030D-6E8A-4147-A177-3AD203B41FA5}">
                      <a16:colId xmlns:a16="http://schemas.microsoft.com/office/drawing/2014/main" val="20001"/>
                    </a:ext>
                  </a:extLst>
                </a:gridCol>
              </a:tblGrid>
              <a:tr h="410450">
                <a:tc>
                  <a:txBody>
                    <a:bodyPr/>
                    <a:lstStyle/>
                    <a:p>
                      <a:pPr marL="0" marR="0" lvl="0" indent="0" algn="ctr" rtl="0">
                        <a:spcBef>
                          <a:spcPts val="0"/>
                        </a:spcBef>
                        <a:spcAft>
                          <a:spcPts val="0"/>
                        </a:spcAft>
                        <a:buNone/>
                      </a:pPr>
                      <a:r>
                        <a:rPr lang="es-CL" sz="2500" u="none" strike="noStrike" cap="none" noProof="0"/>
                        <a:t>PARÁFRASIS 1</a:t>
                      </a:r>
                    </a:p>
                  </a:txBody>
                  <a:tcPr marL="91450" marR="91450" marT="45725" marB="45725"/>
                </a:tc>
                <a:tc>
                  <a:txBody>
                    <a:bodyPr/>
                    <a:lstStyle/>
                    <a:p>
                      <a:pPr marL="0" marR="0" lvl="0" indent="0" algn="ctr" rtl="0">
                        <a:spcBef>
                          <a:spcPts val="0"/>
                        </a:spcBef>
                        <a:spcAft>
                          <a:spcPts val="0"/>
                        </a:spcAft>
                        <a:buNone/>
                      </a:pPr>
                      <a:r>
                        <a:rPr lang="es-CL" sz="2500" u="none" strike="noStrike" cap="none" noProof="0"/>
                        <a:t>PARÁFRASIS 2</a:t>
                      </a:r>
                    </a:p>
                  </a:txBody>
                  <a:tcPr marL="91450" marR="91450" marT="45725" marB="45725"/>
                </a:tc>
                <a:extLst>
                  <a:ext uri="{0D108BD9-81ED-4DB2-BD59-A6C34878D82A}">
                    <a16:rowId xmlns:a16="http://schemas.microsoft.com/office/drawing/2014/main" val="10000"/>
                  </a:ext>
                </a:extLst>
              </a:tr>
              <a:tr h="2394525">
                <a:tc>
                  <a:txBody>
                    <a:bodyPr/>
                    <a:lstStyle/>
                    <a:p>
                      <a:pPr marL="0" marR="0" lvl="0" indent="0" algn="just" rtl="0">
                        <a:spcBef>
                          <a:spcPts val="0"/>
                        </a:spcBef>
                        <a:spcAft>
                          <a:spcPts val="0"/>
                        </a:spcAft>
                        <a:buNone/>
                      </a:pPr>
                      <a:r>
                        <a:rPr lang="es-CL" sz="2400" u="none" strike="noStrike" cap="none" noProof="0">
                          <a:latin typeface="Helvetica Neue"/>
                          <a:ea typeface="Helvetica Neue"/>
                          <a:cs typeface="Helvetica Neue"/>
                          <a:sym typeface="Helvetica Neue"/>
                        </a:rPr>
                        <a:t>Angier (2001) informó que la malaria mata a más de un millón de personas anualmente, la gran mayoría de ellos niños de la región subsahariana.</a:t>
                      </a:r>
                      <a:endParaRPr lang="es-CL" sz="2300" u="none" strike="noStrike" cap="none" noProof="0">
                        <a:latin typeface="Helvetica Neue"/>
                        <a:ea typeface="Helvetica Neue"/>
                        <a:cs typeface="Helvetica Neue"/>
                        <a:sym typeface="Helvetica Neue"/>
                      </a:endParaRPr>
                    </a:p>
                  </a:txBody>
                  <a:tcPr marL="91450" marR="91450" marT="45725" marB="45725"/>
                </a:tc>
                <a:tc>
                  <a:txBody>
                    <a:bodyPr/>
                    <a:lstStyle/>
                    <a:p>
                      <a:pPr marL="0" marR="0" lvl="0" indent="0" algn="just" rtl="0">
                        <a:spcBef>
                          <a:spcPts val="0"/>
                        </a:spcBef>
                        <a:spcAft>
                          <a:spcPts val="0"/>
                        </a:spcAft>
                        <a:buNone/>
                      </a:pPr>
                      <a:r>
                        <a:rPr lang="es-CL" sz="2400" u="none" strike="noStrike" cap="none" noProof="0" dirty="0">
                          <a:latin typeface="Helvetica Neue"/>
                          <a:ea typeface="Helvetica Neue"/>
                          <a:cs typeface="Helvetica Neue"/>
                          <a:sym typeface="Helvetica Neue"/>
                        </a:rPr>
                        <a:t>Cada año, más de un millón de personas muere a causa de la malaria, y la mayoría de las víctimas son niños que viven en el </a:t>
                      </a:r>
                      <a:r>
                        <a:rPr lang="es-CL" sz="2400" u="none" strike="noStrike" cap="none" noProof="0" dirty="0" err="1">
                          <a:latin typeface="Helvetica Neue"/>
                          <a:ea typeface="Helvetica Neue"/>
                          <a:cs typeface="Helvetica Neue"/>
                          <a:sym typeface="Helvetica Neue"/>
                        </a:rPr>
                        <a:t>Africa</a:t>
                      </a:r>
                      <a:r>
                        <a:rPr lang="es-CL" sz="2400" u="none" strike="noStrike" cap="none" noProof="0" dirty="0">
                          <a:latin typeface="Helvetica Neue"/>
                          <a:ea typeface="Helvetica Neue"/>
                          <a:cs typeface="Helvetica Neue"/>
                          <a:sym typeface="Helvetica Neue"/>
                        </a:rPr>
                        <a:t> subsahariana (</a:t>
                      </a:r>
                      <a:r>
                        <a:rPr lang="es-CL" sz="2400" u="none" strike="noStrike" cap="none" noProof="0" dirty="0" err="1">
                          <a:latin typeface="Helvetica Neue"/>
                          <a:ea typeface="Helvetica Neue"/>
                          <a:cs typeface="Helvetica Neue"/>
                          <a:sym typeface="Helvetica Neue"/>
                        </a:rPr>
                        <a:t>Angier</a:t>
                      </a:r>
                      <a:r>
                        <a:rPr lang="es-CL" sz="2400" u="none" strike="noStrike" cap="none" noProof="0" dirty="0">
                          <a:latin typeface="Helvetica Neue"/>
                          <a:ea typeface="Helvetica Neue"/>
                          <a:cs typeface="Helvetica Neue"/>
                          <a:sym typeface="Helvetica Neue"/>
                        </a:rPr>
                        <a:t>, 2001).</a:t>
                      </a:r>
                      <a:endParaRPr lang="es-CL" sz="2300" u="none" strike="noStrike" cap="none" noProof="0"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body" idx="1"/>
          </p:nvPr>
        </p:nvSpPr>
        <p:spPr>
          <a:xfrm>
            <a:off x="617873" y="813054"/>
            <a:ext cx="7535528" cy="5079492"/>
          </a:xfrm>
          <a:prstGeom prst="rect">
            <a:avLst/>
          </a:prstGeom>
          <a:noFill/>
          <a:ln>
            <a:noFill/>
          </a:ln>
        </p:spPr>
        <p:txBody>
          <a:bodyPr spcFirstLastPara="1" wrap="square" lIns="91425" tIns="45700" rIns="91425" bIns="45700" anchor="t" anchorCtr="0">
            <a:normAutofit fontScale="92500"/>
          </a:bodyPr>
          <a:lstStyle/>
          <a:p>
            <a:pPr marL="228600" lvl="0" indent="-228600" algn="just" rtl="0">
              <a:lnSpc>
                <a:spcPct val="100000"/>
              </a:lnSpc>
              <a:spcBef>
                <a:spcPts val="0"/>
              </a:spcBef>
              <a:spcAft>
                <a:spcPts val="0"/>
              </a:spcAft>
              <a:buSzPts val="2000"/>
              <a:buChar char="•"/>
            </a:pPr>
            <a:r>
              <a:rPr lang="es-CL" sz="2000" dirty="0">
                <a:latin typeface="Helvetica Neue"/>
                <a:ea typeface="Helvetica Neue"/>
                <a:cs typeface="Helvetica Neue"/>
                <a:sym typeface="Helvetica Neue"/>
              </a:rPr>
              <a:t>El desarrollo de textos académico se produce en respuesta a otros textos anteriores, lo que resulta en un constante diálogo en la comunidad académica.</a:t>
            </a:r>
            <a:endParaRPr lang="es-CL" dirty="0"/>
          </a:p>
          <a:p>
            <a:pPr marL="228600" lvl="0" indent="-228600" algn="just" rtl="0">
              <a:lnSpc>
                <a:spcPct val="100000"/>
              </a:lnSpc>
              <a:spcBef>
                <a:spcPts val="1000"/>
              </a:spcBef>
              <a:spcAft>
                <a:spcPts val="0"/>
              </a:spcAft>
              <a:buSzPts val="2000"/>
              <a:buChar char="•"/>
            </a:pPr>
            <a:r>
              <a:rPr lang="es-CL" sz="2000" dirty="0">
                <a:latin typeface="Helvetica Neue"/>
                <a:ea typeface="Helvetica Neue"/>
                <a:cs typeface="Helvetica Neue"/>
                <a:sym typeface="Helvetica Neue"/>
              </a:rPr>
              <a:t>El incluir la experiencia de otros autores en tu texto, </a:t>
            </a:r>
            <a:r>
              <a:rPr lang="es-CL" sz="2000" b="1" dirty="0">
                <a:solidFill>
                  <a:srgbClr val="FF0000"/>
                </a:solidFill>
                <a:latin typeface="Helvetica Neue"/>
                <a:ea typeface="Helvetica Neue"/>
                <a:cs typeface="Helvetica Neue"/>
                <a:sym typeface="Helvetica Neue"/>
              </a:rPr>
              <a:t>enriquece los textos</a:t>
            </a:r>
            <a:r>
              <a:rPr lang="es-CL" sz="2000" dirty="0">
                <a:latin typeface="Helvetica Neue"/>
                <a:ea typeface="Helvetica Neue"/>
                <a:cs typeface="Helvetica Neue"/>
                <a:sym typeface="Helvetica Neue"/>
              </a:rPr>
              <a:t>.</a:t>
            </a:r>
            <a:endParaRPr lang="es-CL" dirty="0"/>
          </a:p>
          <a:p>
            <a:pPr marL="228600" lvl="0" indent="-228600" algn="just" rtl="0">
              <a:lnSpc>
                <a:spcPct val="100000"/>
              </a:lnSpc>
              <a:spcBef>
                <a:spcPts val="1000"/>
              </a:spcBef>
              <a:spcAft>
                <a:spcPts val="0"/>
              </a:spcAft>
              <a:buSzPts val="2000"/>
              <a:buChar char="•"/>
            </a:pPr>
            <a:r>
              <a:rPr lang="es-CL" sz="2000" dirty="0">
                <a:latin typeface="Helvetica Neue"/>
                <a:ea typeface="Helvetica Neue"/>
                <a:cs typeface="Helvetica Neue"/>
                <a:sym typeface="Helvetica Neue"/>
              </a:rPr>
              <a:t>Al no explicitar debidamente una fuente se incurre en </a:t>
            </a:r>
            <a:r>
              <a:rPr lang="es-CL" sz="2000" b="1" dirty="0">
                <a:solidFill>
                  <a:srgbClr val="FF0000"/>
                </a:solidFill>
                <a:latin typeface="Helvetica Neue"/>
                <a:ea typeface="Helvetica Neue"/>
                <a:cs typeface="Helvetica Neue"/>
                <a:sym typeface="Helvetica Neue"/>
              </a:rPr>
              <a:t>plagio</a:t>
            </a:r>
            <a:r>
              <a:rPr lang="es-CL" sz="2000" dirty="0">
                <a:latin typeface="Helvetica Neue"/>
                <a:ea typeface="Helvetica Neue"/>
                <a:cs typeface="Helvetica Neue"/>
                <a:sym typeface="Helvetica Neue"/>
              </a:rPr>
              <a:t>, entendido como la  apropiación indebida de las ideas de otros.</a:t>
            </a:r>
          </a:p>
          <a:p>
            <a:pPr marL="228600" lvl="0" indent="-228600" algn="l" rtl="0">
              <a:lnSpc>
                <a:spcPct val="100000"/>
              </a:lnSpc>
              <a:spcBef>
                <a:spcPts val="1000"/>
              </a:spcBef>
              <a:spcAft>
                <a:spcPts val="0"/>
              </a:spcAft>
              <a:buSzPts val="2000"/>
              <a:buChar char="•"/>
            </a:pPr>
            <a:r>
              <a:rPr lang="es-CL" sz="2000" dirty="0">
                <a:latin typeface="Helvetica Neue"/>
                <a:ea typeface="Helvetica Neue"/>
                <a:cs typeface="Helvetica Neue"/>
                <a:sym typeface="Helvetica Neue"/>
              </a:rPr>
              <a:t>En la producción literaria se debe siempre </a:t>
            </a:r>
            <a:r>
              <a:rPr lang="es-CL" sz="2000" b="1" dirty="0">
                <a:solidFill>
                  <a:srgbClr val="FF0000"/>
                </a:solidFill>
                <a:latin typeface="Helvetica Neue"/>
                <a:ea typeface="Helvetica Neue"/>
                <a:cs typeface="Helvetica Neue"/>
                <a:sym typeface="Helvetica Neue"/>
              </a:rPr>
              <a:t>referenciar la fuente </a:t>
            </a:r>
            <a:r>
              <a:rPr lang="es-CL" sz="2000" dirty="0">
                <a:latin typeface="Helvetica Neue"/>
                <a:ea typeface="Helvetica Neue"/>
                <a:cs typeface="Helvetica Neue"/>
                <a:sym typeface="Helvetica Neue"/>
              </a:rPr>
              <a:t>de cada idea que no sea tuya… ¿Por qué?</a:t>
            </a:r>
            <a:endParaRPr lang="es-CL" dirty="0"/>
          </a:p>
          <a:p>
            <a:pPr marL="457200" lvl="1" indent="-228600" algn="l" rtl="0">
              <a:lnSpc>
                <a:spcPct val="100000"/>
              </a:lnSpc>
              <a:spcBef>
                <a:spcPts val="1000"/>
              </a:spcBef>
              <a:spcAft>
                <a:spcPts val="0"/>
              </a:spcAft>
              <a:buSzPts val="2000"/>
              <a:buFont typeface="Noto Sans Symbols"/>
              <a:buChar char="✔"/>
            </a:pPr>
            <a:r>
              <a:rPr lang="es-CL" sz="2000" dirty="0">
                <a:latin typeface="Helvetica Neue"/>
                <a:ea typeface="Helvetica Neue"/>
                <a:cs typeface="Helvetica Neue"/>
                <a:sym typeface="Helvetica Neue"/>
              </a:rPr>
              <a:t>Por respeto al trabajo de los demás (PLEA, 2014).</a:t>
            </a:r>
          </a:p>
          <a:p>
            <a:pPr marL="457200" lvl="1" indent="-228600" algn="l" rtl="0">
              <a:lnSpc>
                <a:spcPct val="100000"/>
              </a:lnSpc>
              <a:spcBef>
                <a:spcPts val="1000"/>
              </a:spcBef>
              <a:spcAft>
                <a:spcPts val="0"/>
              </a:spcAft>
              <a:buSzPts val="2000"/>
              <a:buFont typeface="Noto Sans Symbols"/>
              <a:buChar char="✔"/>
            </a:pPr>
            <a:r>
              <a:rPr lang="es-CL" sz="2000" dirty="0">
                <a:latin typeface="Helvetica Neue"/>
                <a:ea typeface="Helvetica Neue"/>
                <a:cs typeface="Helvetica Neue"/>
                <a:sym typeface="Helvetica Neue"/>
              </a:rPr>
              <a:t>Porque así tu texto cobra más valor (PLEA, 2014).</a:t>
            </a:r>
            <a:endParaRPr lang="es-CL" dirty="0"/>
          </a:p>
          <a:p>
            <a:pPr marL="457200" lvl="1" indent="-228600" algn="l" rtl="0">
              <a:lnSpc>
                <a:spcPct val="100000"/>
              </a:lnSpc>
              <a:spcBef>
                <a:spcPts val="1000"/>
              </a:spcBef>
              <a:spcAft>
                <a:spcPts val="0"/>
              </a:spcAft>
              <a:buSzPts val="2000"/>
              <a:buFont typeface="Noto Sans Symbols"/>
              <a:buChar char="✔"/>
            </a:pPr>
            <a:r>
              <a:rPr lang="es-CL" sz="2000" dirty="0">
                <a:latin typeface="Helvetica Neue"/>
                <a:ea typeface="Helvetica Neue"/>
                <a:cs typeface="Helvetica Neue"/>
                <a:sym typeface="Helvetica Neue"/>
              </a:rPr>
              <a:t>Para que los lectores que se interesen en alguna de las citas o paráfrasis puedan acudir a</a:t>
            </a:r>
            <a:endParaRPr lang="es-CL" dirty="0"/>
          </a:p>
          <a:p>
            <a:pPr marL="457200" lvl="1" indent="-228600" algn="l" rtl="0">
              <a:lnSpc>
                <a:spcPct val="100000"/>
              </a:lnSpc>
              <a:spcBef>
                <a:spcPts val="1000"/>
              </a:spcBef>
              <a:spcAft>
                <a:spcPts val="0"/>
              </a:spcAft>
              <a:buSzPts val="2000"/>
              <a:buFont typeface="Noto Sans Symbols"/>
              <a:buChar char="✔"/>
            </a:pPr>
            <a:r>
              <a:rPr lang="es-CL" sz="2000" dirty="0">
                <a:latin typeface="Helvetica Neue"/>
                <a:ea typeface="Helvetica Neue"/>
                <a:cs typeface="Helvetica Neue"/>
                <a:sym typeface="Helvetica Neue"/>
              </a:rPr>
              <a:t>Para visibilizar la fuente original (PLEA, 2014).</a:t>
            </a:r>
          </a:p>
          <a:p>
            <a:pPr marL="457200" lvl="1" indent="-101600" algn="l" rtl="0">
              <a:lnSpc>
                <a:spcPct val="100000"/>
              </a:lnSpc>
              <a:spcBef>
                <a:spcPts val="1000"/>
              </a:spcBef>
              <a:spcAft>
                <a:spcPts val="0"/>
              </a:spcAft>
              <a:buSzPts val="2000"/>
              <a:buFont typeface="Noto Sans Symbols"/>
              <a:buNone/>
            </a:pPr>
            <a:endParaRPr sz="2000" dirty="0">
              <a:latin typeface="Helvetica Neue"/>
              <a:ea typeface="Helvetica Neue"/>
              <a:cs typeface="Helvetica Neue"/>
              <a:sym typeface="Helvetica Neue"/>
            </a:endParaRPr>
          </a:p>
          <a:p>
            <a:pPr marL="228600" lvl="0" indent="-101600" algn="just" rtl="0">
              <a:lnSpc>
                <a:spcPct val="100000"/>
              </a:lnSpc>
              <a:spcBef>
                <a:spcPts val="1000"/>
              </a:spcBef>
              <a:spcAft>
                <a:spcPts val="0"/>
              </a:spcAft>
              <a:buSzPts val="2000"/>
              <a:buNone/>
            </a:pPr>
            <a:endParaRPr sz="2000" dirty="0">
              <a:latin typeface="Helvetica Neue"/>
              <a:ea typeface="Helvetica Neue"/>
              <a:cs typeface="Helvetica Neue"/>
              <a:sym typeface="Helvetica Neue"/>
            </a:endParaRPr>
          </a:p>
          <a:p>
            <a:pPr marL="228600" lvl="0" indent="-114300" algn="just" rtl="0">
              <a:lnSpc>
                <a:spcPct val="100000"/>
              </a:lnSpc>
              <a:spcBef>
                <a:spcPts val="1000"/>
              </a:spcBef>
              <a:spcAft>
                <a:spcPts val="0"/>
              </a:spcAft>
              <a:buSzPts val="1800"/>
              <a:buNone/>
            </a:pPr>
            <a:endParaRPr dirty="0">
              <a:latin typeface="Helvetica Neue"/>
              <a:ea typeface="Helvetica Neue"/>
              <a:cs typeface="Helvetica Neue"/>
              <a:sym typeface="Helvetica Neue"/>
            </a:endParaRPr>
          </a:p>
          <a:p>
            <a:pPr marL="228600" lvl="0" indent="-114300" algn="l" rtl="0">
              <a:lnSpc>
                <a:spcPct val="100000"/>
              </a:lnSpc>
              <a:spcBef>
                <a:spcPts val="1000"/>
              </a:spcBef>
              <a:spcAft>
                <a:spcPts val="0"/>
              </a:spcAft>
              <a:buSzPts val="18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4409302" y="355034"/>
            <a:ext cx="3373396" cy="619445"/>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3000"/>
              <a:buFont typeface="Helvetica Neue"/>
              <a:buNone/>
            </a:pPr>
            <a:br>
              <a:rPr lang="en-US" sz="3000" b="1" cap="none" dirty="0">
                <a:latin typeface="Helvetica Neue"/>
                <a:ea typeface="Helvetica Neue"/>
                <a:cs typeface="Helvetica Neue"/>
                <a:sym typeface="Helvetica Neue"/>
              </a:rPr>
            </a:br>
            <a:r>
              <a:rPr lang="en-US" sz="3800" b="1" cap="none" dirty="0">
                <a:latin typeface="Helvetica Neue"/>
                <a:ea typeface="Helvetica Neue"/>
                <a:cs typeface="Helvetica Neue"/>
                <a:sym typeface="Helvetica Neue"/>
              </a:rPr>
              <a:t>APA </a:t>
            </a:r>
            <a:br>
              <a:rPr lang="en-US" sz="3800" b="1" cap="none" dirty="0">
                <a:latin typeface="Helvetica Neue"/>
                <a:ea typeface="Helvetica Neue"/>
                <a:cs typeface="Helvetica Neue"/>
                <a:sym typeface="Helvetica Neue"/>
              </a:rPr>
            </a:br>
            <a:endParaRPr sz="3800" b="1" cap="none" dirty="0">
              <a:latin typeface="Helvetica Neue"/>
              <a:ea typeface="Helvetica Neue"/>
              <a:cs typeface="Helvetica Neue"/>
              <a:sym typeface="Helvetica Neue"/>
            </a:endParaRPr>
          </a:p>
        </p:txBody>
      </p:sp>
      <p:sp>
        <p:nvSpPr>
          <p:cNvPr id="113" name="Google Shape;113;p3"/>
          <p:cNvSpPr txBox="1">
            <a:spLocks noGrp="1"/>
          </p:cNvSpPr>
          <p:nvPr>
            <p:ph type="body" idx="1"/>
          </p:nvPr>
        </p:nvSpPr>
        <p:spPr>
          <a:xfrm>
            <a:off x="572859" y="1213926"/>
            <a:ext cx="11192256" cy="2678454"/>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just" rtl="0">
              <a:lnSpc>
                <a:spcPct val="100000"/>
              </a:lnSpc>
              <a:spcBef>
                <a:spcPts val="0"/>
              </a:spcBef>
              <a:spcAft>
                <a:spcPts val="0"/>
              </a:spcAft>
              <a:buSzPct val="100000"/>
              <a:buChar char="•"/>
            </a:pPr>
            <a:r>
              <a:rPr lang="es-CL" sz="3600" i="1" dirty="0">
                <a:latin typeface="Helvetica Neue"/>
                <a:ea typeface="Helvetica Neue"/>
                <a:cs typeface="Helvetica Neue"/>
                <a:sym typeface="Helvetica Neue"/>
              </a:rPr>
              <a:t>American </a:t>
            </a:r>
            <a:r>
              <a:rPr lang="es-CL" sz="3600" i="1" dirty="0" err="1">
                <a:latin typeface="Helvetica Neue"/>
                <a:ea typeface="Helvetica Neue"/>
                <a:cs typeface="Helvetica Neue"/>
                <a:sym typeface="Helvetica Neue"/>
              </a:rPr>
              <a:t>Psychological</a:t>
            </a:r>
            <a:r>
              <a:rPr lang="es-CL" sz="3600" i="1" dirty="0">
                <a:latin typeface="Helvetica Neue"/>
                <a:ea typeface="Helvetica Neue"/>
                <a:cs typeface="Helvetica Neue"/>
                <a:sym typeface="Helvetica Neue"/>
              </a:rPr>
              <a:t> </a:t>
            </a:r>
            <a:r>
              <a:rPr lang="es-CL" sz="3600" i="1" dirty="0" err="1">
                <a:latin typeface="Helvetica Neue"/>
                <a:ea typeface="Helvetica Neue"/>
                <a:cs typeface="Helvetica Neue"/>
                <a:sym typeface="Helvetica Neue"/>
              </a:rPr>
              <a:t>Association</a:t>
            </a:r>
            <a:endParaRPr lang="es-CL" sz="3600" i="1" dirty="0">
              <a:latin typeface="Helvetica Neue"/>
              <a:ea typeface="Helvetica Neue"/>
              <a:cs typeface="Helvetica Neue"/>
              <a:sym typeface="Helvetica Neue"/>
            </a:endParaRPr>
          </a:p>
          <a:p>
            <a:pPr marL="228600" lvl="0" indent="-228600" algn="just" rtl="0">
              <a:lnSpc>
                <a:spcPct val="100000"/>
              </a:lnSpc>
              <a:spcBef>
                <a:spcPts val="1000"/>
              </a:spcBef>
              <a:spcAft>
                <a:spcPts val="0"/>
              </a:spcAft>
              <a:buSzPct val="100000"/>
              <a:buChar char="•"/>
            </a:pPr>
            <a:r>
              <a:rPr lang="es-CL" sz="3600" b="1" dirty="0">
                <a:solidFill>
                  <a:srgbClr val="FF0000"/>
                </a:solidFill>
                <a:latin typeface="Helvetica Neue"/>
                <a:ea typeface="Helvetica Neue"/>
                <a:cs typeface="Helvetica Neue"/>
                <a:sym typeface="Helvetica Neue"/>
              </a:rPr>
              <a:t>Norma</a:t>
            </a:r>
            <a:r>
              <a:rPr lang="es-CL" sz="3600" dirty="0">
                <a:latin typeface="Helvetica Neue"/>
                <a:ea typeface="Helvetica Neue"/>
                <a:cs typeface="Helvetica Neue"/>
                <a:sym typeface="Helvetica Neue"/>
              </a:rPr>
              <a:t> o </a:t>
            </a:r>
            <a:r>
              <a:rPr lang="es-CL" sz="3600" b="1" dirty="0">
                <a:solidFill>
                  <a:srgbClr val="FF0000"/>
                </a:solidFill>
                <a:latin typeface="Helvetica Neue"/>
                <a:ea typeface="Helvetica Neue"/>
                <a:cs typeface="Helvetica Neue"/>
                <a:sym typeface="Helvetica Neue"/>
              </a:rPr>
              <a:t>sistema de citación </a:t>
            </a:r>
            <a:r>
              <a:rPr lang="es-CL" sz="3600" dirty="0">
                <a:latin typeface="Helvetica Neue"/>
                <a:ea typeface="Helvetica Neue"/>
                <a:cs typeface="Helvetica Neue"/>
                <a:sym typeface="Helvetica Neue"/>
              </a:rPr>
              <a:t>que regula la incorporación de citas en la producción de textos.</a:t>
            </a:r>
            <a:endParaRPr lang="es-CL" dirty="0"/>
          </a:p>
          <a:p>
            <a:pPr marL="228600" lvl="0" indent="-228600" algn="just" rtl="0">
              <a:lnSpc>
                <a:spcPct val="100000"/>
              </a:lnSpc>
              <a:spcBef>
                <a:spcPts val="1000"/>
              </a:spcBef>
              <a:spcAft>
                <a:spcPts val="0"/>
              </a:spcAft>
              <a:buSzPct val="100000"/>
              <a:buChar char="•"/>
            </a:pPr>
            <a:r>
              <a:rPr lang="es-CL" sz="3600" dirty="0">
                <a:latin typeface="Helvetica Neue"/>
                <a:ea typeface="Helvetica Neue"/>
                <a:cs typeface="Helvetica Neue"/>
                <a:sym typeface="Helvetica Neue"/>
              </a:rPr>
              <a:t>Representa un método organizado de citar fuentes, que permita el común entendimiento entre los miembros de una disciplina.</a:t>
            </a:r>
            <a:endParaRPr lang="es-CL" dirty="0"/>
          </a:p>
          <a:p>
            <a:pPr marL="228600" lvl="0" indent="-228600" algn="just" rtl="0">
              <a:lnSpc>
                <a:spcPct val="100000"/>
              </a:lnSpc>
              <a:spcBef>
                <a:spcPts val="1000"/>
              </a:spcBef>
              <a:spcAft>
                <a:spcPts val="0"/>
              </a:spcAft>
              <a:buSzPct val="100000"/>
              <a:buChar char="•"/>
            </a:pPr>
            <a:r>
              <a:rPr lang="es-CL" sz="3600" dirty="0">
                <a:latin typeface="Helvetica Neue"/>
                <a:ea typeface="Helvetica Neue"/>
                <a:cs typeface="Helvetica Neue"/>
                <a:sym typeface="Helvetica Neue"/>
              </a:rPr>
              <a:t>El área de las Ciencias Sociales y de la Ingeniería suele ser APA como sistema de citación.</a:t>
            </a:r>
            <a:endParaRPr lang="es-CL" dirty="0"/>
          </a:p>
          <a:p>
            <a:pPr marL="228600" lvl="0" indent="-228600" algn="just" rtl="0">
              <a:lnSpc>
                <a:spcPct val="100000"/>
              </a:lnSpc>
              <a:spcBef>
                <a:spcPts val="1000"/>
              </a:spcBef>
              <a:spcAft>
                <a:spcPts val="0"/>
              </a:spcAft>
              <a:buSzPct val="100000"/>
              <a:buChar char="•"/>
            </a:pPr>
            <a:r>
              <a:rPr lang="es-CL" sz="3600" dirty="0">
                <a:latin typeface="Helvetica Neue"/>
                <a:ea typeface="Helvetica Neue"/>
                <a:cs typeface="Helvetica Neue"/>
                <a:sym typeface="Helvetica Neue"/>
              </a:rPr>
              <a:t>La norma se encuentra descrita en el </a:t>
            </a:r>
            <a:r>
              <a:rPr lang="es-CL" sz="3600" b="1" dirty="0">
                <a:solidFill>
                  <a:srgbClr val="FF0000"/>
                </a:solidFill>
                <a:latin typeface="Helvetica Neue"/>
                <a:ea typeface="Helvetica Neue"/>
                <a:cs typeface="Helvetica Neue"/>
                <a:sym typeface="Helvetica Neue"/>
              </a:rPr>
              <a:t>Manual de Publicaciones de la APA</a:t>
            </a:r>
            <a:r>
              <a:rPr lang="es-CL" sz="3600" i="1" dirty="0">
                <a:latin typeface="Helvetica Neue"/>
                <a:ea typeface="Helvetica Neue"/>
                <a:cs typeface="Helvetica Neue"/>
                <a:sym typeface="Helvetica Neue"/>
              </a:rPr>
              <a:t>.</a:t>
            </a:r>
            <a:r>
              <a:rPr lang="es-CL" sz="3600" dirty="0">
                <a:latin typeface="Helvetica Neue"/>
                <a:ea typeface="Helvetica Neue"/>
                <a:cs typeface="Helvetica Neue"/>
                <a:sym typeface="Helvetica Neue"/>
              </a:rPr>
              <a:t> ​ </a:t>
            </a:r>
          </a:p>
          <a:p>
            <a:pPr marL="228600" lvl="0" indent="-228600" algn="just" rtl="0">
              <a:lnSpc>
                <a:spcPct val="100000"/>
              </a:lnSpc>
              <a:spcBef>
                <a:spcPts val="1000"/>
              </a:spcBef>
              <a:spcAft>
                <a:spcPts val="0"/>
              </a:spcAft>
              <a:buSzPct val="100000"/>
              <a:buChar char="•"/>
            </a:pPr>
            <a:r>
              <a:rPr lang="es-CL" sz="3600" dirty="0">
                <a:latin typeface="Helvetica Neue"/>
                <a:ea typeface="Helvetica Neue"/>
                <a:cs typeface="Helvetica Neue"/>
                <a:sym typeface="Helvetica Neue"/>
              </a:rPr>
              <a:t>La versión más reciente del Manual es la séptima edición (en inglés) y la tercera edición en la traducción al español.</a:t>
            </a:r>
            <a:endParaRPr lang="es-CL" sz="2000" dirty="0">
              <a:latin typeface="Helvetica Neue"/>
              <a:ea typeface="Helvetica Neue"/>
              <a:cs typeface="Helvetica Neue"/>
              <a:sym typeface="Helvetica Neue"/>
            </a:endParaRPr>
          </a:p>
          <a:p>
            <a:pPr marL="228600" lvl="0" indent="-165735" algn="just" rtl="0">
              <a:lnSpc>
                <a:spcPct val="100000"/>
              </a:lnSpc>
              <a:spcBef>
                <a:spcPts val="1000"/>
              </a:spcBef>
              <a:spcAft>
                <a:spcPts val="0"/>
              </a:spcAft>
              <a:buSzPct val="100000"/>
              <a:buNone/>
            </a:pPr>
            <a:endParaRPr dirty="0">
              <a:latin typeface="Helvetica Neue"/>
              <a:ea typeface="Helvetica Neue"/>
              <a:cs typeface="Helvetica Neue"/>
              <a:sym typeface="Helvetica Neue"/>
            </a:endParaRPr>
          </a:p>
          <a:p>
            <a:pPr marL="228600" lvl="0" indent="-165735" algn="l" rtl="0">
              <a:lnSpc>
                <a:spcPct val="100000"/>
              </a:lnSpc>
              <a:spcBef>
                <a:spcPts val="1000"/>
              </a:spcBef>
              <a:spcAft>
                <a:spcPts val="0"/>
              </a:spcAft>
              <a:buSzPct val="100000"/>
              <a:buNone/>
            </a:pPr>
            <a:endParaRPr dirty="0"/>
          </a:p>
        </p:txBody>
      </p:sp>
      <p:sp>
        <p:nvSpPr>
          <p:cNvPr id="114" name="Google Shape;114;p3"/>
          <p:cNvSpPr txBox="1"/>
          <p:nvPr/>
        </p:nvSpPr>
        <p:spPr>
          <a:xfrm>
            <a:off x="3793523" y="4441549"/>
            <a:ext cx="4497859" cy="619445"/>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Clr>
                <a:srgbClr val="262626"/>
              </a:buClr>
              <a:buSzPts val="3000"/>
              <a:buFont typeface="Gill Sans"/>
              <a:buNone/>
            </a:pPr>
            <a:endParaRPr sz="3000" b="1" i="0" u="none" strike="noStrike" cap="none" dirty="0">
              <a:solidFill>
                <a:srgbClr val="262626"/>
              </a:solidFill>
              <a:latin typeface="Helvetica Neue"/>
              <a:ea typeface="Helvetica Neue"/>
              <a:cs typeface="Helvetica Neue"/>
              <a:sym typeface="Helvetica Neue"/>
            </a:endParaRPr>
          </a:p>
          <a:p>
            <a:pPr marL="0" marR="0" lvl="0" indent="0" algn="ctr" rtl="0">
              <a:lnSpc>
                <a:spcPct val="90000"/>
              </a:lnSpc>
              <a:spcBef>
                <a:spcPts val="0"/>
              </a:spcBef>
              <a:spcAft>
                <a:spcPts val="0"/>
              </a:spcAft>
              <a:buClr>
                <a:srgbClr val="262626"/>
              </a:buClr>
              <a:buSzPts val="3000"/>
              <a:buFont typeface="Helvetica Neue"/>
              <a:buNone/>
            </a:pPr>
            <a:r>
              <a:rPr lang="es-CL" sz="3000" b="1" i="0" u="none" strike="noStrike" cap="none" dirty="0">
                <a:solidFill>
                  <a:srgbClr val="262626"/>
                </a:solidFill>
                <a:latin typeface="Helvetica Neue"/>
                <a:ea typeface="Helvetica Neue"/>
                <a:cs typeface="Helvetica Neue"/>
                <a:sym typeface="Helvetica Neue"/>
              </a:rPr>
              <a:t>Concepto de cita </a:t>
            </a:r>
            <a:br>
              <a:rPr lang="es-CL" sz="3000" b="1" i="0" u="none" strike="noStrike" cap="none" dirty="0">
                <a:solidFill>
                  <a:srgbClr val="262626"/>
                </a:solidFill>
                <a:latin typeface="Helvetica Neue"/>
                <a:ea typeface="Helvetica Neue"/>
                <a:cs typeface="Helvetica Neue"/>
                <a:sym typeface="Helvetica Neue"/>
              </a:rPr>
            </a:br>
            <a:endParaRPr lang="es-CL" sz="3000" b="1" i="0" u="none" strike="noStrike" cap="none" dirty="0">
              <a:solidFill>
                <a:srgbClr val="262626"/>
              </a:solidFill>
              <a:latin typeface="Helvetica Neue"/>
              <a:ea typeface="Helvetica Neue"/>
              <a:cs typeface="Helvetica Neue"/>
              <a:sym typeface="Helvetica Neue"/>
            </a:endParaRPr>
          </a:p>
        </p:txBody>
      </p:sp>
      <p:sp>
        <p:nvSpPr>
          <p:cNvPr id="115" name="Google Shape;115;p3"/>
          <p:cNvSpPr txBox="1"/>
          <p:nvPr/>
        </p:nvSpPr>
        <p:spPr>
          <a:xfrm>
            <a:off x="572859" y="5434661"/>
            <a:ext cx="11192256" cy="879642"/>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100000"/>
              </a:lnSpc>
              <a:spcBef>
                <a:spcPts val="0"/>
              </a:spcBef>
              <a:spcAft>
                <a:spcPts val="0"/>
              </a:spcAft>
              <a:buClr>
                <a:schemeClr val="accent2"/>
              </a:buClr>
              <a:buSzPts val="2000"/>
              <a:buFont typeface="Arial"/>
              <a:buChar char="•"/>
            </a:pPr>
            <a:r>
              <a:rPr lang="es-CL" sz="2000" b="0" i="0" u="none" strike="noStrike" cap="none" dirty="0">
                <a:solidFill>
                  <a:srgbClr val="262626"/>
                </a:solidFill>
                <a:latin typeface="Helvetica Neue"/>
                <a:ea typeface="Helvetica Neue"/>
                <a:cs typeface="Helvetica Neue"/>
                <a:sym typeface="Helvetica Neue"/>
              </a:rPr>
              <a:t>La cita bibliográfica es la </a:t>
            </a:r>
            <a:r>
              <a:rPr lang="es-CL" sz="2000" b="1" i="0" u="none" strike="noStrike" cap="none" dirty="0">
                <a:solidFill>
                  <a:srgbClr val="FF0000"/>
                </a:solidFill>
                <a:latin typeface="Helvetica Neue"/>
                <a:ea typeface="Helvetica Neue"/>
                <a:cs typeface="Helvetica Neue"/>
                <a:sym typeface="Helvetica Neue"/>
              </a:rPr>
              <a:t>transcripción de una idea proveniente de otro trabajo</a:t>
            </a:r>
            <a:r>
              <a:rPr lang="es-CL" sz="2000" b="0" i="0" u="none" strike="noStrike" cap="none" dirty="0">
                <a:solidFill>
                  <a:srgbClr val="262626"/>
                </a:solidFill>
                <a:latin typeface="Helvetica Neue"/>
                <a:ea typeface="Helvetica Neue"/>
                <a:cs typeface="Helvetica Neue"/>
                <a:sym typeface="Helvetica Neue"/>
              </a:rPr>
              <a:t>, la cual se indica en el interior de un texto.</a:t>
            </a:r>
            <a:endParaRPr lang="es-CL" dirty="0"/>
          </a:p>
          <a:p>
            <a:pPr marL="228600" marR="0" lvl="0" indent="-114300" algn="l" rtl="0">
              <a:lnSpc>
                <a:spcPct val="100000"/>
              </a:lnSpc>
              <a:spcBef>
                <a:spcPts val="1000"/>
              </a:spcBef>
              <a:spcAft>
                <a:spcPts val="0"/>
              </a:spcAft>
              <a:buClr>
                <a:schemeClr val="accent2"/>
              </a:buClr>
              <a:buSzPts val="1800"/>
              <a:buFont typeface="Arial"/>
              <a:buNone/>
            </a:pPr>
            <a:endParaRPr sz="1800" b="0" i="0" u="none" strike="noStrike" cap="none" dirty="0">
              <a:solidFill>
                <a:srgbClr val="262626"/>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2332228" y="315468"/>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3800"/>
              <a:buFont typeface="Helvetica Neue"/>
              <a:buNone/>
            </a:pPr>
            <a:r>
              <a:rPr lang="es-CL" sz="3800" b="1" cap="none" dirty="0">
                <a:latin typeface="Helvetica Neue"/>
                <a:ea typeface="Helvetica Neue"/>
                <a:cs typeface="Helvetica Neue"/>
                <a:sym typeface="Helvetica Neue"/>
              </a:rPr>
              <a:t>Partes del sistema de referencia</a:t>
            </a:r>
          </a:p>
        </p:txBody>
      </p:sp>
      <p:sp>
        <p:nvSpPr>
          <p:cNvPr id="121" name="Google Shape;121;p4"/>
          <p:cNvSpPr txBox="1">
            <a:spLocks noGrp="1"/>
          </p:cNvSpPr>
          <p:nvPr>
            <p:ph type="body" idx="1"/>
          </p:nvPr>
        </p:nvSpPr>
        <p:spPr>
          <a:xfrm>
            <a:off x="249936" y="2003044"/>
            <a:ext cx="5137610" cy="358495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SzPts val="3000"/>
              <a:buNone/>
            </a:pPr>
            <a:r>
              <a:rPr lang="es-CL" sz="3000" b="1" u="sng" dirty="0">
                <a:latin typeface="Helvetica Neue"/>
                <a:ea typeface="Helvetica Neue"/>
                <a:cs typeface="Helvetica Neue"/>
                <a:sym typeface="Helvetica Neue"/>
              </a:rPr>
              <a:t>Referencia breve</a:t>
            </a:r>
            <a:endParaRPr lang="es-CL" dirty="0"/>
          </a:p>
          <a:p>
            <a:pPr marL="228600" lvl="0" indent="-228600" algn="just" rtl="0">
              <a:lnSpc>
                <a:spcPct val="100000"/>
              </a:lnSpc>
              <a:spcBef>
                <a:spcPts val="1000"/>
              </a:spcBef>
              <a:spcAft>
                <a:spcPts val="0"/>
              </a:spcAft>
              <a:buSzPts val="2000"/>
              <a:buChar char="•"/>
            </a:pPr>
            <a:r>
              <a:rPr lang="es-CL" sz="2000" dirty="0">
                <a:latin typeface="Helvetica Neue"/>
                <a:ea typeface="Helvetica Neue"/>
                <a:cs typeface="Helvetica Neue"/>
                <a:sym typeface="Helvetica Neue"/>
              </a:rPr>
              <a:t>Se </a:t>
            </a:r>
            <a:r>
              <a:rPr lang="es-CL" sz="2000" b="1" dirty="0">
                <a:solidFill>
                  <a:srgbClr val="FF0000"/>
                </a:solidFill>
                <a:latin typeface="Helvetica Neue"/>
                <a:ea typeface="Helvetica Neue"/>
                <a:cs typeface="Helvetica Neue"/>
                <a:sym typeface="Helvetica Neue"/>
              </a:rPr>
              <a:t>integra dentro del texto</a:t>
            </a:r>
            <a:r>
              <a:rPr lang="es-CL" sz="2000" dirty="0">
                <a:latin typeface="Helvetica Neue"/>
                <a:ea typeface="Helvetica Neue"/>
                <a:cs typeface="Helvetica Neue"/>
                <a:sym typeface="Helvetica Neue"/>
              </a:rPr>
              <a:t>, inmediatamente después de haber incorporado la cita. </a:t>
            </a:r>
          </a:p>
          <a:p>
            <a:pPr marL="228600" lvl="0" indent="-228600" algn="just" rtl="0">
              <a:lnSpc>
                <a:spcPct val="100000"/>
              </a:lnSpc>
              <a:spcBef>
                <a:spcPts val="1000"/>
              </a:spcBef>
              <a:spcAft>
                <a:spcPts val="0"/>
              </a:spcAft>
              <a:buSzPts val="2000"/>
              <a:buChar char="•"/>
            </a:pPr>
            <a:r>
              <a:rPr lang="es-CL" sz="2000" dirty="0">
                <a:latin typeface="Helvetica Neue"/>
                <a:ea typeface="Helvetica Neue"/>
                <a:cs typeface="Helvetica Neue"/>
                <a:sym typeface="Helvetica Neue"/>
              </a:rPr>
              <a:t>Consiste en un paréntesis con el apellido del autor y el año de publicación de la fuente. </a:t>
            </a:r>
          </a:p>
          <a:p>
            <a:pPr marL="228600" lvl="0" indent="-228600" algn="just" rtl="0">
              <a:lnSpc>
                <a:spcPct val="100000"/>
              </a:lnSpc>
              <a:spcBef>
                <a:spcPts val="1000"/>
              </a:spcBef>
              <a:spcAft>
                <a:spcPts val="0"/>
              </a:spcAft>
              <a:buSzPts val="2000"/>
              <a:buChar char="•"/>
            </a:pPr>
            <a:r>
              <a:rPr lang="es-CL" sz="2000" dirty="0">
                <a:latin typeface="Helvetica Neue"/>
                <a:ea typeface="Helvetica Neue"/>
                <a:cs typeface="Helvetica Neue"/>
                <a:sym typeface="Helvetica Neue"/>
              </a:rPr>
              <a:t>En caso de ser una cita textual, incorpora la o las páginas de donde se obtiene dicha información</a:t>
            </a:r>
            <a:r>
              <a:rPr lang="en-US" sz="2000" dirty="0">
                <a:latin typeface="Helvetica Neue"/>
                <a:ea typeface="Helvetica Neue"/>
                <a:cs typeface="Helvetica Neue"/>
                <a:sym typeface="Helvetica Neue"/>
              </a:rPr>
              <a:t>.</a:t>
            </a:r>
            <a:endParaRPr dirty="0"/>
          </a:p>
        </p:txBody>
      </p:sp>
      <p:sp>
        <p:nvSpPr>
          <p:cNvPr id="122" name="Google Shape;122;p4"/>
          <p:cNvSpPr txBox="1"/>
          <p:nvPr/>
        </p:nvSpPr>
        <p:spPr>
          <a:xfrm>
            <a:off x="6406237" y="2003044"/>
            <a:ext cx="5535827" cy="2962656"/>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2"/>
              </a:buClr>
              <a:buSzPts val="3000"/>
              <a:buFont typeface="Arial"/>
              <a:buNone/>
            </a:pPr>
            <a:r>
              <a:rPr lang="es-CL" sz="3000" b="1" i="0" u="sng" strike="noStrike" cap="none" dirty="0">
                <a:solidFill>
                  <a:srgbClr val="262626"/>
                </a:solidFill>
                <a:latin typeface="Helvetica Neue"/>
                <a:ea typeface="Helvetica Neue"/>
                <a:cs typeface="Helvetica Neue"/>
                <a:sym typeface="Helvetica Neue"/>
              </a:rPr>
              <a:t>Referencia extensa</a:t>
            </a:r>
            <a:endParaRPr lang="es-CL" dirty="0"/>
          </a:p>
          <a:p>
            <a:pPr marL="228600" marR="0" lvl="0" indent="-228600" algn="just" rtl="0">
              <a:lnSpc>
                <a:spcPct val="100000"/>
              </a:lnSpc>
              <a:spcBef>
                <a:spcPts val="1000"/>
              </a:spcBef>
              <a:spcAft>
                <a:spcPts val="0"/>
              </a:spcAft>
              <a:buClr>
                <a:schemeClr val="accent2"/>
              </a:buClr>
              <a:buSzPts val="2000"/>
              <a:buFont typeface="Arial"/>
              <a:buChar char="•"/>
            </a:pPr>
            <a:r>
              <a:rPr lang="es-CL" sz="2000" b="0" i="0" u="none" strike="noStrike" cap="none" dirty="0">
                <a:solidFill>
                  <a:srgbClr val="262626"/>
                </a:solidFill>
                <a:latin typeface="Helvetica Neue"/>
                <a:ea typeface="Helvetica Neue"/>
                <a:cs typeface="Helvetica Neue"/>
                <a:sym typeface="Helvetica Neue"/>
              </a:rPr>
              <a:t>En ella se expone toda la información bibliográfica de la fuente citada. </a:t>
            </a:r>
          </a:p>
          <a:p>
            <a:pPr marL="228600" marR="0" lvl="0" indent="-228600" algn="just" rtl="0">
              <a:lnSpc>
                <a:spcPct val="100000"/>
              </a:lnSpc>
              <a:spcBef>
                <a:spcPts val="1000"/>
              </a:spcBef>
              <a:spcAft>
                <a:spcPts val="0"/>
              </a:spcAft>
              <a:buClr>
                <a:schemeClr val="accent2"/>
              </a:buClr>
              <a:buSzPts val="2000"/>
              <a:buFont typeface="Arial"/>
              <a:buChar char="•"/>
            </a:pPr>
            <a:r>
              <a:rPr lang="es-CL" sz="2000" b="0" i="0" u="none" strike="noStrike" cap="none" dirty="0">
                <a:solidFill>
                  <a:srgbClr val="262626"/>
                </a:solidFill>
                <a:latin typeface="Helvetica Neue"/>
                <a:ea typeface="Helvetica Neue"/>
                <a:cs typeface="Helvetica Neue"/>
                <a:sym typeface="Helvetica Neue"/>
              </a:rPr>
              <a:t>El conjunto de referencias extensas de un texto son </a:t>
            </a:r>
            <a:r>
              <a:rPr lang="es-CL" sz="2000" b="1" i="0" u="none" strike="noStrike" cap="none" dirty="0">
                <a:solidFill>
                  <a:srgbClr val="FF0000"/>
                </a:solidFill>
                <a:latin typeface="Helvetica Neue"/>
                <a:ea typeface="Helvetica Neue"/>
                <a:cs typeface="Helvetica Neue"/>
                <a:sym typeface="Helvetica Neue"/>
              </a:rPr>
              <a:t>enlistadas en un apartado final </a:t>
            </a:r>
            <a:r>
              <a:rPr lang="es-CL" sz="2000" b="0" i="0" u="none" strike="noStrike" cap="none" dirty="0">
                <a:solidFill>
                  <a:srgbClr val="262626"/>
                </a:solidFill>
                <a:latin typeface="Helvetica Neue"/>
                <a:ea typeface="Helvetica Neue"/>
                <a:cs typeface="Helvetica Neue"/>
                <a:sym typeface="Helvetica Neue"/>
              </a:rPr>
              <a:t>titulado “Referencias” o "Referencias bibliográficas”.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2180336" y="3931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3800"/>
              <a:buFont typeface="Helvetica Neue"/>
              <a:buNone/>
            </a:pPr>
            <a:r>
              <a:rPr lang="en-US" sz="3800" b="1" cap="none">
                <a:latin typeface="Helvetica Neue"/>
                <a:ea typeface="Helvetica Neue"/>
                <a:cs typeface="Helvetica Neue"/>
                <a:sym typeface="Helvetica Neue"/>
              </a:rPr>
              <a:t>I. Referencia breve</a:t>
            </a:r>
            <a:endParaRPr sz="3800" b="1" cap="none">
              <a:latin typeface="Helvetica Neue"/>
              <a:ea typeface="Helvetica Neue"/>
              <a:cs typeface="Helvetica Neue"/>
              <a:sym typeface="Helvetica Neue"/>
            </a:endParaRPr>
          </a:p>
        </p:txBody>
      </p:sp>
      <p:sp>
        <p:nvSpPr>
          <p:cNvPr id="128" name="Google Shape;128;p5"/>
          <p:cNvSpPr txBox="1">
            <a:spLocks noGrp="1"/>
          </p:cNvSpPr>
          <p:nvPr>
            <p:ph type="body" idx="1"/>
          </p:nvPr>
        </p:nvSpPr>
        <p:spPr>
          <a:xfrm>
            <a:off x="495300" y="1943100"/>
            <a:ext cx="11099800" cy="3796927"/>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SzPts val="2200"/>
              <a:buNone/>
            </a:pPr>
            <a:r>
              <a:rPr lang="es-CL" sz="2200" dirty="0">
                <a:latin typeface="Helvetica Neue"/>
                <a:ea typeface="Helvetica Neue"/>
                <a:cs typeface="Helvetica Neue"/>
                <a:sym typeface="Helvetica Neue"/>
              </a:rPr>
              <a:t>Hay dos maneras de incluir en un texto una idea de otro texto:</a:t>
            </a:r>
            <a:endParaRPr lang="es-CL" dirty="0"/>
          </a:p>
          <a:p>
            <a:pPr marL="0" lvl="0" indent="0" algn="just" rtl="0">
              <a:lnSpc>
                <a:spcPct val="100000"/>
              </a:lnSpc>
              <a:spcBef>
                <a:spcPts val="1000"/>
              </a:spcBef>
              <a:spcAft>
                <a:spcPts val="0"/>
              </a:spcAft>
              <a:buSzPts val="2200"/>
              <a:buNone/>
            </a:pPr>
            <a:endParaRPr lang="es-CL" sz="2200" dirty="0">
              <a:latin typeface="Helvetica Neue"/>
              <a:ea typeface="Helvetica Neue"/>
              <a:cs typeface="Helvetica Neue"/>
              <a:sym typeface="Helvetica Neue"/>
            </a:endParaRPr>
          </a:p>
          <a:p>
            <a:pPr marL="457200" lvl="0" indent="-457200" algn="just" rtl="0">
              <a:lnSpc>
                <a:spcPct val="100000"/>
              </a:lnSpc>
              <a:spcBef>
                <a:spcPts val="1000"/>
              </a:spcBef>
              <a:spcAft>
                <a:spcPts val="0"/>
              </a:spcAft>
              <a:buSzPts val="2200"/>
              <a:buFont typeface="Gill Sans"/>
              <a:buAutoNum type="arabicParenR"/>
            </a:pPr>
            <a:r>
              <a:rPr lang="es-CL" sz="2200" dirty="0">
                <a:latin typeface="Helvetica Neue"/>
                <a:ea typeface="Helvetica Neue"/>
                <a:cs typeface="Helvetica Neue"/>
                <a:sym typeface="Helvetica Neue"/>
              </a:rPr>
              <a:t>A través de una </a:t>
            </a:r>
            <a:r>
              <a:rPr lang="es-CL" sz="2200" b="1" dirty="0">
                <a:solidFill>
                  <a:srgbClr val="FF0000"/>
                </a:solidFill>
                <a:latin typeface="Helvetica Neue"/>
                <a:ea typeface="Helvetica Neue"/>
                <a:cs typeface="Helvetica Neue"/>
                <a:sym typeface="Helvetica Neue"/>
              </a:rPr>
              <a:t>cita textual o directa</a:t>
            </a:r>
            <a:r>
              <a:rPr lang="es-CL" sz="2200" dirty="0">
                <a:latin typeface="Helvetica Neue"/>
                <a:ea typeface="Helvetica Neue"/>
                <a:cs typeface="Helvetica Neue"/>
                <a:sym typeface="Helvetica Neue"/>
              </a:rPr>
              <a:t>, es decir, anotando palabra por palabra algún extracto del texto original.</a:t>
            </a:r>
            <a:endParaRPr lang="es-CL" dirty="0"/>
          </a:p>
          <a:p>
            <a:pPr marL="457200" lvl="0" indent="-457200" algn="just" rtl="0">
              <a:lnSpc>
                <a:spcPct val="100000"/>
              </a:lnSpc>
              <a:spcBef>
                <a:spcPts val="1000"/>
              </a:spcBef>
              <a:spcAft>
                <a:spcPts val="0"/>
              </a:spcAft>
              <a:buSzPts val="2200"/>
              <a:buFont typeface="Gill Sans"/>
              <a:buAutoNum type="arabicParenR"/>
            </a:pPr>
            <a:r>
              <a:rPr lang="es-CL" sz="2200" dirty="0">
                <a:latin typeface="Helvetica Neue"/>
                <a:ea typeface="Helvetica Neue"/>
                <a:cs typeface="Helvetica Neue"/>
                <a:sym typeface="Helvetica Neue"/>
              </a:rPr>
              <a:t>A través de una </a:t>
            </a:r>
            <a:r>
              <a:rPr lang="es-CL" sz="2200" b="1" dirty="0">
                <a:solidFill>
                  <a:srgbClr val="FF0000"/>
                </a:solidFill>
                <a:latin typeface="Helvetica Neue"/>
                <a:ea typeface="Helvetica Neue"/>
                <a:cs typeface="Helvetica Neue"/>
                <a:sym typeface="Helvetica Neue"/>
              </a:rPr>
              <a:t>paráfrasis o cita indirecta</a:t>
            </a:r>
            <a:r>
              <a:rPr lang="es-CL" sz="2200" dirty="0">
                <a:latin typeface="Helvetica Neue"/>
                <a:ea typeface="Helvetica Neue"/>
                <a:cs typeface="Helvetica Neue"/>
                <a:sym typeface="Helvetica Neue"/>
              </a:rPr>
              <a:t>, es decir, una reformulación de la idea con tus propias palabras.</a:t>
            </a:r>
            <a:endParaRPr lang="es-CL" dirty="0"/>
          </a:p>
          <a:p>
            <a:pPr marL="457200" lvl="0" indent="-317500" algn="just" rtl="0">
              <a:lnSpc>
                <a:spcPct val="100000"/>
              </a:lnSpc>
              <a:spcBef>
                <a:spcPts val="1000"/>
              </a:spcBef>
              <a:spcAft>
                <a:spcPts val="0"/>
              </a:spcAft>
              <a:buSzPts val="2200"/>
              <a:buFont typeface="Gill Sans"/>
              <a:buNone/>
            </a:pPr>
            <a:endParaRPr lang="es-CL" sz="2200" dirty="0">
              <a:latin typeface="Helvetica Neue"/>
              <a:ea typeface="Helvetica Neue"/>
              <a:cs typeface="Helvetica Neue"/>
              <a:sym typeface="Helvetica Neue"/>
            </a:endParaRPr>
          </a:p>
          <a:p>
            <a:pPr marL="0" lvl="0" indent="0" algn="just" rtl="0">
              <a:lnSpc>
                <a:spcPct val="100000"/>
              </a:lnSpc>
              <a:spcBef>
                <a:spcPts val="1000"/>
              </a:spcBef>
              <a:spcAft>
                <a:spcPts val="0"/>
              </a:spcAft>
              <a:buSzPts val="2200"/>
              <a:buNone/>
            </a:pPr>
            <a:r>
              <a:rPr lang="es-CL" sz="2200" dirty="0">
                <a:latin typeface="Helvetica Neue"/>
                <a:ea typeface="Helvetica Neue"/>
                <a:cs typeface="Helvetica Neue"/>
                <a:sym typeface="Helvetica Neue"/>
              </a:rPr>
              <a:t>Cada  manera tiene </a:t>
            </a:r>
            <a:r>
              <a:rPr lang="es-CL" sz="2200" b="1" dirty="0">
                <a:solidFill>
                  <a:srgbClr val="FF0000"/>
                </a:solidFill>
                <a:latin typeface="Helvetica Neue"/>
                <a:ea typeface="Helvetica Neue"/>
                <a:cs typeface="Helvetica Neue"/>
                <a:sym typeface="Helvetica Neue"/>
              </a:rPr>
              <a:t>su propio estilo de citación</a:t>
            </a:r>
            <a:r>
              <a:rPr lang="es-CL" sz="2200" dirty="0">
                <a:latin typeface="Helvetica Neue"/>
                <a:ea typeface="Helvetica Neue"/>
                <a:cs typeface="Helvetica Neue"/>
                <a:sym typeface="Helvetica Neue"/>
              </a:rPr>
              <a:t>, los cuales analizaremos a continuación.</a:t>
            </a:r>
            <a:endParaRPr lang="es-C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2131568" y="246888"/>
            <a:ext cx="7729728" cy="740664"/>
          </a:xfrm>
          <a:prstGeom prst="rect">
            <a:avLst/>
          </a:prstGeom>
          <a:solidFill>
            <a:schemeClr val="lt1"/>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262626"/>
              </a:buClr>
              <a:buSzPct val="100000"/>
              <a:buFont typeface="Helvetica Neue"/>
              <a:buNone/>
            </a:pPr>
            <a:r>
              <a:rPr lang="en-US" sz="3800" b="1" cap="none">
                <a:latin typeface="Helvetica Neue"/>
                <a:ea typeface="Helvetica Neue"/>
                <a:cs typeface="Helvetica Neue"/>
                <a:sym typeface="Helvetica Neue"/>
              </a:rPr>
              <a:t>1. Cita textual o directa</a:t>
            </a:r>
            <a:endParaRPr sz="3800" b="1" cap="none">
              <a:latin typeface="Helvetica Neue"/>
              <a:ea typeface="Helvetica Neue"/>
              <a:cs typeface="Helvetica Neue"/>
              <a:sym typeface="Helvetica Neue"/>
            </a:endParaRPr>
          </a:p>
        </p:txBody>
      </p:sp>
      <p:sp>
        <p:nvSpPr>
          <p:cNvPr id="134" name="Google Shape;134;p6"/>
          <p:cNvSpPr txBox="1">
            <a:spLocks noGrp="1"/>
          </p:cNvSpPr>
          <p:nvPr>
            <p:ph type="body" idx="1"/>
          </p:nvPr>
        </p:nvSpPr>
        <p:spPr>
          <a:xfrm>
            <a:off x="364524" y="1145793"/>
            <a:ext cx="11767751" cy="77812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000"/>
              <a:buNone/>
            </a:pPr>
            <a:r>
              <a:rPr lang="es-CL" sz="2000" dirty="0">
                <a:latin typeface="Helvetica Neue"/>
                <a:ea typeface="Helvetica Neue"/>
                <a:cs typeface="Helvetica Neue"/>
                <a:sym typeface="Helvetica Neue"/>
              </a:rPr>
              <a:t>Cuando realizas una cita textual, debes </a:t>
            </a:r>
            <a:r>
              <a:rPr lang="es-CL" sz="2000" b="1" dirty="0">
                <a:solidFill>
                  <a:srgbClr val="FF0000"/>
                </a:solidFill>
                <a:latin typeface="Helvetica Neue"/>
                <a:ea typeface="Helvetica Neue"/>
                <a:cs typeface="Helvetica Neue"/>
                <a:sym typeface="Helvetica Neue"/>
              </a:rPr>
              <a:t>ponerla entre comillas</a:t>
            </a:r>
            <a:r>
              <a:rPr lang="es-CL" sz="2000" dirty="0">
                <a:latin typeface="Helvetica Neue"/>
                <a:ea typeface="Helvetica Neue"/>
                <a:cs typeface="Helvetica Neue"/>
                <a:sym typeface="Helvetica Neue"/>
              </a:rPr>
              <a:t> y anotar entre paréntesis el </a:t>
            </a:r>
            <a:r>
              <a:rPr lang="es-CL" sz="2000" b="1" dirty="0">
                <a:solidFill>
                  <a:srgbClr val="FF0000"/>
                </a:solidFill>
                <a:latin typeface="Helvetica Neue"/>
                <a:ea typeface="Helvetica Neue"/>
                <a:cs typeface="Helvetica Neue"/>
                <a:sym typeface="Helvetica Neue"/>
              </a:rPr>
              <a:t>apellido del autor, el año de publicación del texto y el número de la página de donde sacaste la cita</a:t>
            </a:r>
            <a:r>
              <a:rPr lang="es-CL" sz="2000" dirty="0">
                <a:latin typeface="Helvetica Neue"/>
                <a:ea typeface="Helvetica Neue"/>
                <a:cs typeface="Helvetica Neue"/>
                <a:sym typeface="Helvetica Neue"/>
              </a:rPr>
              <a:t>. </a:t>
            </a:r>
            <a:endParaRPr lang="es-CL" dirty="0"/>
          </a:p>
        </p:txBody>
      </p:sp>
      <p:sp>
        <p:nvSpPr>
          <p:cNvPr id="135" name="Google Shape;135;p6"/>
          <p:cNvSpPr/>
          <p:nvPr/>
        </p:nvSpPr>
        <p:spPr>
          <a:xfrm>
            <a:off x="1347216" y="1977699"/>
            <a:ext cx="9298432" cy="92333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1800" b="0" i="0" u="none" strike="noStrike" cap="none" dirty="0">
                <a:solidFill>
                  <a:schemeClr val="dk1"/>
                </a:solidFill>
                <a:latin typeface="Helvetica Neue"/>
                <a:ea typeface="Helvetica Neue"/>
                <a:cs typeface="Helvetica Neue"/>
                <a:sym typeface="Helvetica Neue"/>
              </a:rPr>
              <a:t>El sistema de uso de bicicletas en Providencia ha resultado ser un gran éxito porque “a casi de un año de aplicación, el sistema creció… cerca de un 400%”</a:t>
            </a:r>
            <a:r>
              <a:rPr lang="es-CL" sz="1800" b="1" i="0" u="none" strike="noStrike" cap="none" dirty="0">
                <a:solidFill>
                  <a:schemeClr val="dk1"/>
                </a:solidFill>
                <a:latin typeface="Helvetica Neue"/>
                <a:ea typeface="Helvetica Neue"/>
                <a:cs typeface="Helvetica Neue"/>
                <a:sym typeface="Helvetica Neue"/>
              </a:rPr>
              <a:t> </a:t>
            </a:r>
            <a:r>
              <a:rPr lang="es-CL" sz="1800" b="0" i="0" u="none" strike="noStrike" cap="none" dirty="0">
                <a:solidFill>
                  <a:schemeClr val="dk1"/>
                </a:solidFill>
                <a:latin typeface="Helvetica Neue"/>
                <a:ea typeface="Helvetica Neue"/>
                <a:cs typeface="Helvetica Neue"/>
                <a:sym typeface="Helvetica Neue"/>
              </a:rPr>
              <a:t>(Ponce, 2010, p.34), lo que indica con claridad que debe expandirse a otras comunas de Santiago.</a:t>
            </a:r>
          </a:p>
        </p:txBody>
      </p:sp>
      <p:sp>
        <p:nvSpPr>
          <p:cNvPr id="136" name="Google Shape;136;p6"/>
          <p:cNvSpPr txBox="1"/>
          <p:nvPr/>
        </p:nvSpPr>
        <p:spPr>
          <a:xfrm>
            <a:off x="455168" y="3071610"/>
            <a:ext cx="11469102" cy="69091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accent2"/>
              </a:buClr>
              <a:buSzPts val="2000"/>
              <a:buFont typeface="Arial"/>
              <a:buNone/>
            </a:pPr>
            <a:r>
              <a:rPr lang="es-CL" sz="2000" b="0" i="0" u="none" strike="noStrike" cap="none" dirty="0">
                <a:solidFill>
                  <a:srgbClr val="262626"/>
                </a:solidFill>
                <a:latin typeface="Helvetica Neue"/>
                <a:ea typeface="Helvetica Neue"/>
                <a:cs typeface="Helvetica Neue"/>
                <a:sym typeface="Helvetica Neue"/>
              </a:rPr>
              <a:t>En caso de que el texto no tuviese paginación, se debe especificar el número de párrafo (con la indicación "párr." en lugar de "p.").</a:t>
            </a:r>
            <a:endParaRPr lang="es-CL" dirty="0"/>
          </a:p>
        </p:txBody>
      </p:sp>
      <p:sp>
        <p:nvSpPr>
          <p:cNvPr id="137" name="Google Shape;137;p6"/>
          <p:cNvSpPr txBox="1"/>
          <p:nvPr/>
        </p:nvSpPr>
        <p:spPr>
          <a:xfrm>
            <a:off x="558800" y="3933102"/>
            <a:ext cx="7049008" cy="582168"/>
          </a:xfrm>
          <a:prstGeom prst="rect">
            <a:avLst/>
          </a:prstGeom>
          <a:solidFill>
            <a:schemeClr val="lt1"/>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Clr>
                <a:srgbClr val="262626"/>
              </a:buClr>
              <a:buSzPts val="3000"/>
              <a:buFont typeface="Helvetica Neue"/>
              <a:buNone/>
            </a:pPr>
            <a:r>
              <a:rPr lang="en-US" sz="3000" b="1" i="0" u="none" strike="noStrike" cap="none">
                <a:solidFill>
                  <a:srgbClr val="262626"/>
                </a:solidFill>
                <a:latin typeface="Helvetica Neue"/>
                <a:ea typeface="Helvetica Neue"/>
                <a:cs typeface="Helvetica Neue"/>
                <a:sym typeface="Helvetica Neue"/>
              </a:rPr>
              <a:t>1.1 Correcta inserción de la cita</a:t>
            </a:r>
            <a:endParaRPr sz="3000" b="1" i="0" u="none" strike="noStrike" cap="none">
              <a:solidFill>
                <a:srgbClr val="262626"/>
              </a:solidFill>
              <a:latin typeface="Helvetica Neue"/>
              <a:ea typeface="Helvetica Neue"/>
              <a:cs typeface="Helvetica Neue"/>
              <a:sym typeface="Helvetica Neue"/>
            </a:endParaRPr>
          </a:p>
        </p:txBody>
      </p:sp>
      <p:sp>
        <p:nvSpPr>
          <p:cNvPr id="138" name="Google Shape;138;p6"/>
          <p:cNvSpPr txBox="1"/>
          <p:nvPr/>
        </p:nvSpPr>
        <p:spPr>
          <a:xfrm>
            <a:off x="304800" y="4622839"/>
            <a:ext cx="11887200" cy="8852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2000"/>
              <a:buFont typeface="Arial"/>
              <a:buNone/>
            </a:pPr>
            <a:r>
              <a:rPr lang="es-CL" sz="2000" b="0" i="0" u="none" strike="noStrike" cap="none" dirty="0">
                <a:solidFill>
                  <a:srgbClr val="262626"/>
                </a:solidFill>
                <a:latin typeface="Helvetica Neue"/>
                <a:ea typeface="Helvetica Neue"/>
                <a:cs typeface="Helvetica Neue"/>
                <a:sym typeface="Helvetica Neue"/>
              </a:rPr>
              <a:t>Siempre es necesario </a:t>
            </a:r>
            <a:r>
              <a:rPr lang="es-CL" sz="2000" b="1" i="0" u="none" strike="noStrike" cap="none" dirty="0">
                <a:solidFill>
                  <a:srgbClr val="FF0000"/>
                </a:solidFill>
                <a:latin typeface="Helvetica Neue"/>
                <a:ea typeface="Helvetica Neue"/>
                <a:cs typeface="Helvetica Neue"/>
                <a:sym typeface="Helvetica Neue"/>
              </a:rPr>
              <a:t>mantener la coherencia sintáctica </a:t>
            </a:r>
            <a:r>
              <a:rPr lang="es-CL" sz="2000" b="0" i="0" u="none" strike="noStrike" cap="none" dirty="0">
                <a:solidFill>
                  <a:srgbClr val="262626"/>
                </a:solidFill>
                <a:latin typeface="Helvetica Neue"/>
                <a:ea typeface="Helvetica Neue"/>
                <a:cs typeface="Helvetica Neue"/>
                <a:sym typeface="Helvetica Neue"/>
              </a:rPr>
              <a:t>entre tu texto y las citas que incluyes en él. </a:t>
            </a:r>
            <a:endParaRPr lang="es-CL" dirty="0"/>
          </a:p>
          <a:p>
            <a:pPr marL="0" marR="0" lvl="0" indent="0" algn="l" rtl="0">
              <a:lnSpc>
                <a:spcPct val="100000"/>
              </a:lnSpc>
              <a:spcBef>
                <a:spcPts val="1000"/>
              </a:spcBef>
              <a:spcAft>
                <a:spcPts val="0"/>
              </a:spcAft>
              <a:buClr>
                <a:schemeClr val="accent2"/>
              </a:buClr>
              <a:buSzPts val="2000"/>
              <a:buFont typeface="Arial"/>
              <a:buNone/>
            </a:pPr>
            <a:r>
              <a:rPr lang="es-CL" sz="2000" b="0" i="0" u="none" strike="noStrike" cap="none" dirty="0">
                <a:solidFill>
                  <a:srgbClr val="262626"/>
                </a:solidFill>
                <a:latin typeface="Helvetica Neue"/>
                <a:ea typeface="Helvetica Neue"/>
                <a:cs typeface="Helvetica Neue"/>
                <a:sym typeface="Helvetica Neue"/>
              </a:rPr>
              <a:t>Por ejemplo, si tu texto dice: la mujer dijo que no podía contestar porque... y la cita es “estoy sola con las niñas”, </a:t>
            </a:r>
            <a:r>
              <a:rPr lang="es-CL" sz="2000" b="1" i="0" u="none" strike="noStrike" cap="none" dirty="0">
                <a:solidFill>
                  <a:srgbClr val="FF0000"/>
                </a:solidFill>
                <a:latin typeface="Helvetica Neue"/>
                <a:ea typeface="Helvetica Neue"/>
                <a:cs typeface="Helvetica Neue"/>
                <a:sym typeface="Helvetica Neue"/>
              </a:rPr>
              <a:t>tendrás que modificar la cita, o bien, el texto previo a la cita</a:t>
            </a:r>
            <a:r>
              <a:rPr lang="es-CL" sz="2000" b="0" i="0" u="none" strike="noStrike" cap="none" dirty="0">
                <a:solidFill>
                  <a:srgbClr val="262626"/>
                </a:solidFill>
                <a:latin typeface="Helvetica Neue"/>
                <a:ea typeface="Helvetica Neue"/>
                <a:cs typeface="Helvetica Neue"/>
                <a:sym typeface="Helvetica Neue"/>
              </a:rPr>
              <a:t>, de la siguiente manera:</a:t>
            </a:r>
          </a:p>
        </p:txBody>
      </p:sp>
      <p:sp>
        <p:nvSpPr>
          <p:cNvPr id="139" name="Google Shape;139;p6"/>
          <p:cNvSpPr/>
          <p:nvPr/>
        </p:nvSpPr>
        <p:spPr>
          <a:xfrm>
            <a:off x="1690116" y="5918030"/>
            <a:ext cx="9116568" cy="646331"/>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0" i="0" u="none" strike="noStrike" cap="none" dirty="0">
                <a:solidFill>
                  <a:schemeClr val="dk1"/>
                </a:solidFill>
                <a:latin typeface="Helvetica Neue"/>
                <a:ea typeface="Helvetica Neue"/>
                <a:cs typeface="Helvetica Neue"/>
                <a:sym typeface="Helvetica Neue"/>
              </a:rPr>
              <a:t>La mujer dijo que no podía contestar porque expresó que “[estaba] sola con las niñas”.</a:t>
            </a:r>
            <a:endParaRPr lang="es-CL" dirty="0"/>
          </a:p>
          <a:p>
            <a:pPr marL="0" marR="0" lvl="0" indent="0" algn="l" rtl="0">
              <a:spcBef>
                <a:spcPts val="0"/>
              </a:spcBef>
              <a:spcAft>
                <a:spcPts val="0"/>
              </a:spcAft>
              <a:buNone/>
            </a:pPr>
            <a:r>
              <a:rPr lang="es-CL" sz="1800" dirty="0">
                <a:solidFill>
                  <a:schemeClr val="dk1"/>
                </a:solidFill>
                <a:latin typeface="Helvetica Neue"/>
                <a:ea typeface="Helvetica Neue"/>
                <a:cs typeface="Helvetica Neue"/>
                <a:sym typeface="Helvetica Neue"/>
              </a:rPr>
              <a:t>La mujer explicó que no podía contestar, al decir: “estoy sola con las niñas”.</a:t>
            </a:r>
            <a:endParaRPr lang="es-C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510032" y="368808"/>
            <a:ext cx="6817360" cy="58216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3000"/>
              <a:buFont typeface="Helvetica Neue"/>
              <a:buNone/>
            </a:pPr>
            <a:r>
              <a:rPr lang="es-CL" sz="3000" b="1" dirty="0">
                <a:latin typeface="Helvetica Neue"/>
                <a:ea typeface="Helvetica Neue"/>
                <a:cs typeface="Helvetica Neue"/>
                <a:sym typeface="Helvetica Neue"/>
              </a:rPr>
              <a:t>1.2 </a:t>
            </a:r>
            <a:r>
              <a:rPr lang="es-CL" sz="3000" b="1" cap="none" dirty="0">
                <a:latin typeface="Helvetica Neue"/>
                <a:ea typeface="Helvetica Neue"/>
                <a:cs typeface="Helvetica Neue"/>
                <a:sym typeface="Helvetica Neue"/>
              </a:rPr>
              <a:t>Extensión de la cita directa</a:t>
            </a:r>
          </a:p>
        </p:txBody>
      </p:sp>
      <p:sp>
        <p:nvSpPr>
          <p:cNvPr id="145" name="Google Shape;145;p7"/>
          <p:cNvSpPr txBox="1">
            <a:spLocks noGrp="1"/>
          </p:cNvSpPr>
          <p:nvPr>
            <p:ph type="body" idx="1"/>
          </p:nvPr>
        </p:nvSpPr>
        <p:spPr>
          <a:xfrm>
            <a:off x="402336" y="1077658"/>
            <a:ext cx="11484864" cy="885254"/>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800"/>
              <a:buNone/>
            </a:pPr>
            <a:r>
              <a:rPr lang="es-CL" dirty="0">
                <a:latin typeface="Helvetica Neue"/>
                <a:ea typeface="Helvetica Neue"/>
                <a:cs typeface="Helvetica Neue"/>
                <a:sym typeface="Helvetica Neue"/>
              </a:rPr>
              <a:t>Si las citas textuales de más de cuatro líneas (o más de 40 palabras) deben </a:t>
            </a:r>
            <a:r>
              <a:rPr lang="es-CL" b="1" dirty="0">
                <a:solidFill>
                  <a:srgbClr val="FF0000"/>
                </a:solidFill>
                <a:latin typeface="Helvetica Neue"/>
                <a:ea typeface="Helvetica Neue"/>
                <a:cs typeface="Helvetica Neue"/>
                <a:sym typeface="Helvetica Neue"/>
              </a:rPr>
              <a:t>diagramarse dentro del cuerpo del texto en un bloque más angosto que el resto </a:t>
            </a:r>
            <a:r>
              <a:rPr lang="es-CL" dirty="0">
                <a:latin typeface="Helvetica Neue"/>
                <a:ea typeface="Helvetica Neue"/>
                <a:cs typeface="Helvetica Neue"/>
                <a:sym typeface="Helvetica Neue"/>
              </a:rPr>
              <a:t>(a cinco espacios desde el margen izquierdo), </a:t>
            </a:r>
            <a:r>
              <a:rPr lang="es-CL" b="1" dirty="0">
                <a:solidFill>
                  <a:srgbClr val="FF0000"/>
                </a:solidFill>
                <a:latin typeface="Helvetica Neue"/>
                <a:ea typeface="Helvetica Neue"/>
                <a:cs typeface="Helvetica Neue"/>
                <a:sym typeface="Helvetica Neue"/>
              </a:rPr>
              <a:t>sin comillas y el tamaño de letra un punto menor que en el resto del documento</a:t>
            </a:r>
            <a:r>
              <a:rPr lang="es-CL" dirty="0">
                <a:latin typeface="Helvetica Neue"/>
                <a:ea typeface="Helvetica Neue"/>
                <a:cs typeface="Helvetica Neue"/>
                <a:sym typeface="Helvetica Neue"/>
              </a:rPr>
              <a:t>.</a:t>
            </a:r>
            <a:endParaRPr lang="es-CL" sz="2000" dirty="0">
              <a:latin typeface="Helvetica Neue"/>
              <a:ea typeface="Helvetica Neue"/>
              <a:cs typeface="Helvetica Neue"/>
              <a:sym typeface="Helvetica Neue"/>
            </a:endParaRPr>
          </a:p>
        </p:txBody>
      </p:sp>
      <p:sp>
        <p:nvSpPr>
          <p:cNvPr id="146" name="Google Shape;146;p7"/>
          <p:cNvSpPr/>
          <p:nvPr/>
        </p:nvSpPr>
        <p:spPr>
          <a:xfrm>
            <a:off x="1450971" y="2089594"/>
            <a:ext cx="9387593" cy="1631216"/>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1800" dirty="0">
                <a:solidFill>
                  <a:schemeClr val="dk1"/>
                </a:solidFill>
                <a:latin typeface="Helvetica Neue"/>
                <a:ea typeface="Helvetica Neue"/>
                <a:cs typeface="Helvetica Neue"/>
                <a:sym typeface="Helvetica Neue"/>
              </a:rPr>
              <a:t>En este sentido, Leal explica que:</a:t>
            </a:r>
            <a:endParaRPr lang="es-CL" dirty="0"/>
          </a:p>
          <a:p>
            <a:pPr marL="457200" marR="0" lvl="1" indent="0" algn="just" rtl="0">
              <a:spcBef>
                <a:spcPts val="0"/>
              </a:spcBef>
              <a:spcAft>
                <a:spcPts val="0"/>
              </a:spcAft>
              <a:buNone/>
            </a:pPr>
            <a:r>
              <a:rPr lang="es-CL" sz="1600" b="0" i="0" u="none" strike="noStrike" cap="none" dirty="0">
                <a:solidFill>
                  <a:schemeClr val="dk1"/>
                </a:solidFill>
                <a:latin typeface="Helvetica Neue"/>
                <a:ea typeface="Helvetica Neue"/>
                <a:cs typeface="Helvetica Neue"/>
                <a:sym typeface="Helvetica Neue"/>
              </a:rPr>
              <a:t>Hay que insistir en la conveniencia de hacer una distinción clara entre PYME y microempresa, al momento de formular políticas que impliquen cambios fundamentales en los comportamientos empresariales. Es sólo en el sector propiamente de PYME donde hay posibilidades de acción en este campo. Es allí donde se dan casos de innovación, interés en la modernización productiva y mayor capacidad para asumir riesgos. (2006, p. 43)</a:t>
            </a:r>
            <a:endParaRPr lang="es-CL" dirty="0"/>
          </a:p>
        </p:txBody>
      </p:sp>
      <p:sp>
        <p:nvSpPr>
          <p:cNvPr id="147" name="Google Shape;147;p7"/>
          <p:cNvSpPr txBox="1"/>
          <p:nvPr/>
        </p:nvSpPr>
        <p:spPr>
          <a:xfrm>
            <a:off x="510032" y="4191012"/>
            <a:ext cx="4439920" cy="58216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l" rtl="0">
              <a:lnSpc>
                <a:spcPct val="90000"/>
              </a:lnSpc>
              <a:spcBef>
                <a:spcPts val="0"/>
              </a:spcBef>
              <a:spcAft>
                <a:spcPts val="0"/>
              </a:spcAft>
              <a:buClr>
                <a:srgbClr val="262626"/>
              </a:buClr>
              <a:buSzPts val="3000"/>
              <a:buFont typeface="Helvetica Neue"/>
              <a:buNone/>
            </a:pPr>
            <a:r>
              <a:rPr lang="es-CL" sz="3000" b="1" cap="none" dirty="0">
                <a:solidFill>
                  <a:srgbClr val="262626"/>
                </a:solidFill>
                <a:latin typeface="Helvetica Neue"/>
                <a:ea typeface="Helvetica Neue"/>
                <a:cs typeface="Helvetica Neue"/>
                <a:sym typeface="Helvetica Neue"/>
              </a:rPr>
              <a:t>1.3 Uso de comillas</a:t>
            </a:r>
          </a:p>
        </p:txBody>
      </p:sp>
      <p:sp>
        <p:nvSpPr>
          <p:cNvPr id="148" name="Google Shape;148;p7"/>
          <p:cNvSpPr txBox="1"/>
          <p:nvPr/>
        </p:nvSpPr>
        <p:spPr>
          <a:xfrm>
            <a:off x="402336" y="4936426"/>
            <a:ext cx="11082528" cy="1549718"/>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100000"/>
              </a:lnSpc>
              <a:spcBef>
                <a:spcPts val="0"/>
              </a:spcBef>
              <a:spcAft>
                <a:spcPts val="0"/>
              </a:spcAft>
              <a:buClr>
                <a:schemeClr val="accent2"/>
              </a:buClr>
              <a:buSzPts val="1800"/>
              <a:buFont typeface="Arial"/>
              <a:buChar char="•"/>
            </a:pPr>
            <a:r>
              <a:rPr lang="es-CL" sz="1800" dirty="0">
                <a:solidFill>
                  <a:srgbClr val="262626"/>
                </a:solidFill>
                <a:latin typeface="Helvetica Neue"/>
                <a:ea typeface="Helvetica Neue"/>
                <a:cs typeface="Helvetica Neue"/>
                <a:sym typeface="Helvetica Neue"/>
              </a:rPr>
              <a:t>Las comillas (“ ”), al igual que los paréntesis y las rayas, van siempre antes del punto final.</a:t>
            </a:r>
            <a:endParaRPr lang="es-CL" dirty="0"/>
          </a:p>
          <a:p>
            <a:pPr marL="228600" marR="0" lvl="0" indent="-228600" algn="just" rtl="0">
              <a:lnSpc>
                <a:spcPct val="100000"/>
              </a:lnSpc>
              <a:spcBef>
                <a:spcPts val="1000"/>
              </a:spcBef>
              <a:spcAft>
                <a:spcPts val="0"/>
              </a:spcAft>
              <a:buClr>
                <a:schemeClr val="accent2"/>
              </a:buClr>
              <a:buSzPts val="1800"/>
              <a:buFont typeface="Arial"/>
              <a:buChar char="•"/>
            </a:pPr>
            <a:r>
              <a:rPr lang="es-CL" sz="1800" dirty="0">
                <a:solidFill>
                  <a:srgbClr val="262626"/>
                </a:solidFill>
                <a:latin typeface="Helvetica Neue"/>
                <a:ea typeface="Helvetica Neue"/>
                <a:cs typeface="Helvetica Neue"/>
                <a:sym typeface="Helvetica Neue"/>
              </a:rPr>
              <a:t>Cuando dentro de un entrecomillado vaya otro, el segundo se marcará con comillas simples (‘ ’).</a:t>
            </a:r>
            <a:endParaRPr lang="es-CL" dirty="0"/>
          </a:p>
          <a:p>
            <a:pPr marL="228600" marR="0" lvl="0" indent="-228600" algn="just" rtl="0">
              <a:lnSpc>
                <a:spcPct val="100000"/>
              </a:lnSpc>
              <a:spcBef>
                <a:spcPts val="1000"/>
              </a:spcBef>
              <a:spcAft>
                <a:spcPts val="0"/>
              </a:spcAft>
              <a:buClr>
                <a:schemeClr val="accent2"/>
              </a:buClr>
              <a:buSzPts val="1800"/>
              <a:buFont typeface="Arial"/>
              <a:buChar char="•"/>
            </a:pPr>
            <a:r>
              <a:rPr lang="es-CL" sz="1800" dirty="0">
                <a:solidFill>
                  <a:srgbClr val="262626"/>
                </a:solidFill>
                <a:latin typeface="Helvetica Neue"/>
                <a:ea typeface="Helvetica Neue"/>
                <a:cs typeface="Helvetica Neue"/>
                <a:sym typeface="Helvetica Neue"/>
              </a:rPr>
              <a:t>En caso de que el texto cita sea tan extenso que comprenda varios párrafos, se abrirán y cerrarán comillas en cada uno de ellos.</a:t>
            </a:r>
            <a:endParaRPr lang="es-CL" dirty="0"/>
          </a:p>
          <a:p>
            <a:pPr marL="0" marR="0" lvl="0" indent="0" algn="just" rtl="0">
              <a:lnSpc>
                <a:spcPct val="100000"/>
              </a:lnSpc>
              <a:spcBef>
                <a:spcPts val="1000"/>
              </a:spcBef>
              <a:spcAft>
                <a:spcPts val="0"/>
              </a:spcAft>
              <a:buClr>
                <a:schemeClr val="accent2"/>
              </a:buClr>
              <a:buSzPts val="2000"/>
              <a:buFont typeface="Arial"/>
              <a:buNone/>
            </a:pPr>
            <a:endParaRPr sz="2000" dirty="0">
              <a:solidFill>
                <a:srgbClr val="262626"/>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title"/>
          </p:nvPr>
        </p:nvSpPr>
        <p:spPr>
          <a:xfrm>
            <a:off x="2131568" y="246888"/>
            <a:ext cx="7729728" cy="740664"/>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262626"/>
              </a:buClr>
              <a:buSzPct val="100000"/>
              <a:buFont typeface="Helvetica Neue"/>
              <a:buNone/>
            </a:pPr>
            <a:r>
              <a:rPr lang="es-CL" sz="3800" b="1" cap="none" dirty="0">
                <a:latin typeface="Helvetica Neue"/>
                <a:ea typeface="Helvetica Neue"/>
                <a:cs typeface="Helvetica Neue"/>
                <a:sym typeface="Helvetica Neue"/>
              </a:rPr>
              <a:t>2. Cita indirecta o paráfrasis</a:t>
            </a:r>
          </a:p>
        </p:txBody>
      </p:sp>
      <p:sp>
        <p:nvSpPr>
          <p:cNvPr id="154" name="Google Shape;154;p8"/>
          <p:cNvSpPr txBox="1">
            <a:spLocks noGrp="1"/>
          </p:cNvSpPr>
          <p:nvPr>
            <p:ph type="body" idx="1"/>
          </p:nvPr>
        </p:nvSpPr>
        <p:spPr>
          <a:xfrm>
            <a:off x="820928" y="1248346"/>
            <a:ext cx="10517632" cy="1050011"/>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SzPts val="2000"/>
              <a:buChar char="•"/>
            </a:pPr>
            <a:r>
              <a:rPr lang="es-CL" sz="2000" dirty="0">
                <a:latin typeface="Helvetica Neue"/>
                <a:ea typeface="Helvetica Neue"/>
                <a:cs typeface="Helvetica Neue"/>
                <a:sym typeface="Helvetica Neue"/>
              </a:rPr>
              <a:t>Al hacer una cita indirecta, </a:t>
            </a:r>
            <a:r>
              <a:rPr lang="es-CL" sz="2000" b="1" dirty="0">
                <a:solidFill>
                  <a:srgbClr val="FF0000"/>
                </a:solidFill>
                <a:latin typeface="Helvetica Neue"/>
                <a:ea typeface="Helvetica Neue"/>
                <a:cs typeface="Helvetica Neue"/>
                <a:sym typeface="Helvetica Neue"/>
              </a:rPr>
              <a:t>no debes poner comillas</a:t>
            </a:r>
            <a:r>
              <a:rPr lang="es-CL" sz="2000" dirty="0">
                <a:latin typeface="Helvetica Neue"/>
                <a:ea typeface="Helvetica Neue"/>
                <a:cs typeface="Helvetica Neue"/>
                <a:sym typeface="Helvetica Neue"/>
              </a:rPr>
              <a:t>, de todas formas igual forma es necesario que señales entre paréntesis, o dentro del texto, al </a:t>
            </a:r>
            <a:r>
              <a:rPr lang="es-CL" sz="2000" b="1" dirty="0">
                <a:solidFill>
                  <a:srgbClr val="FF0000"/>
                </a:solidFill>
                <a:latin typeface="Helvetica Neue"/>
                <a:ea typeface="Helvetica Neue"/>
                <a:cs typeface="Helvetica Neue"/>
                <a:sym typeface="Helvetica Neue"/>
              </a:rPr>
              <a:t>autor y año de publicación</a:t>
            </a:r>
            <a:r>
              <a:rPr lang="es-CL" sz="2000" dirty="0">
                <a:latin typeface="Helvetica Neue"/>
                <a:ea typeface="Helvetica Neue"/>
                <a:cs typeface="Helvetica Neue"/>
                <a:sym typeface="Helvetica Neue"/>
              </a:rPr>
              <a:t>.</a:t>
            </a:r>
            <a:endParaRPr lang="es-CL" dirty="0"/>
          </a:p>
          <a:p>
            <a:pPr marL="228600" lvl="0" indent="-228600" algn="just" rtl="0">
              <a:lnSpc>
                <a:spcPct val="100000"/>
              </a:lnSpc>
              <a:spcBef>
                <a:spcPts val="1000"/>
              </a:spcBef>
              <a:spcAft>
                <a:spcPts val="0"/>
              </a:spcAft>
              <a:buSzPts val="2000"/>
              <a:buChar char="•"/>
            </a:pPr>
            <a:r>
              <a:rPr lang="es-CL" sz="2000" dirty="0">
                <a:latin typeface="Helvetica Neue"/>
                <a:ea typeface="Helvetica Neue"/>
                <a:cs typeface="Helvetica Neue"/>
                <a:sym typeface="Helvetica Neue"/>
              </a:rPr>
              <a:t> En este tipo de citas el número de página no se consigna. </a:t>
            </a:r>
            <a:endParaRPr lang="es-CL" dirty="0"/>
          </a:p>
          <a:p>
            <a:pPr marL="0" lvl="0" indent="0" algn="just" rtl="0">
              <a:lnSpc>
                <a:spcPct val="100000"/>
              </a:lnSpc>
              <a:spcBef>
                <a:spcPts val="1000"/>
              </a:spcBef>
              <a:spcAft>
                <a:spcPts val="0"/>
              </a:spcAft>
              <a:buSzPts val="2000"/>
              <a:buNone/>
            </a:pPr>
            <a:r>
              <a:rPr lang="es-CL" sz="2000" dirty="0">
                <a:latin typeface="Helvetica Neue"/>
                <a:ea typeface="Helvetica Neue"/>
                <a:cs typeface="Helvetica Neue"/>
                <a:sym typeface="Helvetica Neue"/>
              </a:rPr>
              <a:t>A continuación, te presentamos tres formas distintas de realizar una paráfrasis:</a:t>
            </a:r>
            <a:endParaRPr lang="es-CL" dirty="0"/>
          </a:p>
          <a:p>
            <a:pPr marL="0" lvl="0" indent="0" algn="just" rtl="0">
              <a:lnSpc>
                <a:spcPct val="100000"/>
              </a:lnSpc>
              <a:spcBef>
                <a:spcPts val="1000"/>
              </a:spcBef>
              <a:spcAft>
                <a:spcPts val="0"/>
              </a:spcAft>
              <a:buSzPts val="2000"/>
              <a:buNone/>
            </a:pPr>
            <a:endParaRPr sz="2000" dirty="0">
              <a:latin typeface="Helvetica Neue"/>
              <a:ea typeface="Helvetica Neue"/>
              <a:cs typeface="Helvetica Neue"/>
              <a:sym typeface="Helvetica Neue"/>
            </a:endParaRPr>
          </a:p>
        </p:txBody>
      </p:sp>
      <p:sp>
        <p:nvSpPr>
          <p:cNvPr id="155" name="Google Shape;155;p8"/>
          <p:cNvSpPr/>
          <p:nvPr/>
        </p:nvSpPr>
        <p:spPr>
          <a:xfrm>
            <a:off x="1347216" y="3343203"/>
            <a:ext cx="9991344" cy="64629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1800" dirty="0">
                <a:solidFill>
                  <a:schemeClr val="dk1"/>
                </a:solidFill>
                <a:latin typeface="Helvetica Neue"/>
                <a:ea typeface="Helvetica Neue"/>
                <a:cs typeface="Helvetica Neue"/>
                <a:sym typeface="Helvetica Neue"/>
              </a:rPr>
              <a:t>Allende (2007) indica que los cachorros no deben separarse de la madre o quedan sin herramientas de socialización. </a:t>
            </a:r>
          </a:p>
        </p:txBody>
      </p:sp>
      <p:sp>
        <p:nvSpPr>
          <p:cNvPr id="156" name="Google Shape;156;p8"/>
          <p:cNvSpPr/>
          <p:nvPr/>
        </p:nvSpPr>
        <p:spPr>
          <a:xfrm>
            <a:off x="1347216" y="4353817"/>
            <a:ext cx="9991344" cy="646331"/>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El autor señala que es necesario que los hijos se separen de su figura de apego para que no</a:t>
            </a:r>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queden infantilizados (Allende, 2007).</a:t>
            </a:r>
            <a:endParaRPr sz="1800">
              <a:solidFill>
                <a:schemeClr val="dk1"/>
              </a:solidFill>
              <a:latin typeface="Helvetica Neue"/>
              <a:ea typeface="Helvetica Neue"/>
              <a:cs typeface="Helvetica Neue"/>
              <a:sym typeface="Helvetica Neue"/>
            </a:endParaRPr>
          </a:p>
        </p:txBody>
      </p:sp>
      <p:sp>
        <p:nvSpPr>
          <p:cNvPr id="157" name="Google Shape;157;p8"/>
          <p:cNvSpPr/>
          <p:nvPr/>
        </p:nvSpPr>
        <p:spPr>
          <a:xfrm>
            <a:off x="1347216" y="4353817"/>
            <a:ext cx="9991344" cy="646331"/>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El autor señala que es necesario que los hijos se separen de su figura de apego para que no</a:t>
            </a:r>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queden infantilizados (Allende, 2007).</a:t>
            </a:r>
            <a:endParaRPr sz="1800">
              <a:solidFill>
                <a:schemeClr val="dk1"/>
              </a:solidFill>
              <a:latin typeface="Helvetica Neue"/>
              <a:ea typeface="Helvetica Neue"/>
              <a:cs typeface="Helvetica Neue"/>
              <a:sym typeface="Helvetica Neue"/>
            </a:endParaRPr>
          </a:p>
        </p:txBody>
      </p:sp>
      <p:sp>
        <p:nvSpPr>
          <p:cNvPr id="158" name="Google Shape;158;p8"/>
          <p:cNvSpPr/>
          <p:nvPr/>
        </p:nvSpPr>
        <p:spPr>
          <a:xfrm>
            <a:off x="1347216" y="4353817"/>
            <a:ext cx="9991344" cy="64629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1800" dirty="0">
                <a:solidFill>
                  <a:schemeClr val="dk1"/>
                </a:solidFill>
                <a:latin typeface="Helvetica Neue"/>
                <a:ea typeface="Helvetica Neue"/>
                <a:cs typeface="Helvetica Neue"/>
                <a:sym typeface="Helvetica Neue"/>
              </a:rPr>
              <a:t>El autor señala que es necesario que los cachorros no se separen de su figura de apego para que quedan sin herramientas de socialización (Allende, 2007).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510032" y="368808"/>
            <a:ext cx="7904920" cy="58216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3000"/>
              <a:buFont typeface="Helvetica Neue"/>
              <a:buNone/>
            </a:pPr>
            <a:r>
              <a:rPr lang="en-US" sz="3000" b="1">
                <a:latin typeface="Helvetica Neue"/>
                <a:ea typeface="Helvetica Neue"/>
                <a:cs typeface="Helvetica Neue"/>
                <a:sym typeface="Helvetica Neue"/>
              </a:rPr>
              <a:t>2.1 </a:t>
            </a:r>
            <a:r>
              <a:rPr lang="en-US" sz="3000" b="1" cap="none">
                <a:latin typeface="Helvetica Neue"/>
                <a:ea typeface="Helvetica Neue"/>
                <a:cs typeface="Helvetica Neue"/>
                <a:sym typeface="Helvetica Neue"/>
              </a:rPr>
              <a:t>Algunas técnicas de parafraseo</a:t>
            </a:r>
            <a:endParaRPr sz="3000" b="1" cap="none">
              <a:latin typeface="Helvetica Neue"/>
              <a:ea typeface="Helvetica Neue"/>
              <a:cs typeface="Helvetica Neue"/>
              <a:sym typeface="Helvetica Neue"/>
            </a:endParaRPr>
          </a:p>
        </p:txBody>
      </p:sp>
      <p:sp>
        <p:nvSpPr>
          <p:cNvPr id="165" name="Google Shape;165;p9"/>
          <p:cNvSpPr txBox="1">
            <a:spLocks noGrp="1"/>
          </p:cNvSpPr>
          <p:nvPr>
            <p:ph type="body" idx="1"/>
          </p:nvPr>
        </p:nvSpPr>
        <p:spPr>
          <a:xfrm>
            <a:off x="402171" y="1235676"/>
            <a:ext cx="11114326" cy="3757936"/>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SzPts val="2500"/>
              <a:buChar char="•"/>
            </a:pPr>
            <a:r>
              <a:rPr lang="es-CL" sz="2500" b="1" dirty="0">
                <a:latin typeface="Helvetica Neue"/>
                <a:ea typeface="Helvetica Neue"/>
                <a:cs typeface="Helvetica Neue"/>
                <a:sym typeface="Helvetica Neue"/>
              </a:rPr>
              <a:t>Técnica 1: Cambiar la </a:t>
            </a:r>
            <a:r>
              <a:rPr lang="es-CL" sz="2500" b="1" dirty="0">
                <a:solidFill>
                  <a:srgbClr val="FF0000"/>
                </a:solidFill>
                <a:latin typeface="Helvetica Neue"/>
                <a:ea typeface="Helvetica Neue"/>
                <a:cs typeface="Helvetica Neue"/>
                <a:sym typeface="Helvetica Neue"/>
              </a:rPr>
              <a:t>función gramatical </a:t>
            </a:r>
            <a:r>
              <a:rPr lang="es-CL" sz="2500" b="1" dirty="0">
                <a:latin typeface="Helvetica Neue"/>
                <a:ea typeface="Helvetica Neue"/>
                <a:cs typeface="Helvetica Neue"/>
                <a:sym typeface="Helvetica Neue"/>
              </a:rPr>
              <a:t>de algunas palabras</a:t>
            </a:r>
            <a:endParaRPr lang="es-CL" dirty="0"/>
          </a:p>
        </p:txBody>
      </p:sp>
      <p:graphicFrame>
        <p:nvGraphicFramePr>
          <p:cNvPr id="166" name="Google Shape;166;p9"/>
          <p:cNvGraphicFramePr/>
          <p:nvPr>
            <p:extLst>
              <p:ext uri="{D42A27DB-BD31-4B8C-83A1-F6EECF244321}">
                <p14:modId xmlns:p14="http://schemas.microsoft.com/office/powerpoint/2010/main" val="2289750772"/>
              </p:ext>
            </p:extLst>
          </p:nvPr>
        </p:nvGraphicFramePr>
        <p:xfrm>
          <a:off x="1266512" y="2142670"/>
          <a:ext cx="9385650" cy="2849900"/>
        </p:xfrm>
        <a:graphic>
          <a:graphicData uri="http://schemas.openxmlformats.org/drawingml/2006/table">
            <a:tbl>
              <a:tblPr firstRow="1" bandRow="1">
                <a:noFill/>
                <a:tableStyleId>{BB38B31F-334B-491B-B074-148FF6D7E2D9}</a:tableStyleId>
              </a:tblPr>
              <a:tblGrid>
                <a:gridCol w="4692825">
                  <a:extLst>
                    <a:ext uri="{9D8B030D-6E8A-4147-A177-3AD203B41FA5}">
                      <a16:colId xmlns:a16="http://schemas.microsoft.com/office/drawing/2014/main" val="20000"/>
                    </a:ext>
                  </a:extLst>
                </a:gridCol>
                <a:gridCol w="4692825">
                  <a:extLst>
                    <a:ext uri="{9D8B030D-6E8A-4147-A177-3AD203B41FA5}">
                      <a16:colId xmlns:a16="http://schemas.microsoft.com/office/drawing/2014/main" val="20001"/>
                    </a:ext>
                  </a:extLst>
                </a:gridCol>
              </a:tblGrid>
              <a:tr h="426350">
                <a:tc>
                  <a:txBody>
                    <a:bodyPr/>
                    <a:lstStyle/>
                    <a:p>
                      <a:pPr marL="0" marR="0" lvl="0" indent="0" algn="ctr" rtl="0">
                        <a:spcBef>
                          <a:spcPts val="0"/>
                        </a:spcBef>
                        <a:spcAft>
                          <a:spcPts val="0"/>
                        </a:spcAft>
                        <a:buNone/>
                      </a:pPr>
                      <a:r>
                        <a:rPr lang="es-CL" sz="2500" u="none" strike="noStrike" cap="none" noProof="0"/>
                        <a:t>ORIGINAL</a:t>
                      </a:r>
                    </a:p>
                  </a:txBody>
                  <a:tcPr marL="91450" marR="91450" marT="45725" marB="45725"/>
                </a:tc>
                <a:tc>
                  <a:txBody>
                    <a:bodyPr/>
                    <a:lstStyle/>
                    <a:p>
                      <a:pPr marL="0" marR="0" lvl="0" indent="0" algn="ctr" rtl="0">
                        <a:spcBef>
                          <a:spcPts val="0"/>
                        </a:spcBef>
                        <a:spcAft>
                          <a:spcPts val="0"/>
                        </a:spcAft>
                        <a:buNone/>
                      </a:pPr>
                      <a:r>
                        <a:rPr lang="es-CL" sz="2500" u="none" strike="noStrike" cap="none" noProof="0"/>
                        <a:t>PARÁFRASIS</a:t>
                      </a:r>
                    </a:p>
                  </a:txBody>
                  <a:tcPr marL="91450" marR="91450" marT="45725" marB="45725"/>
                </a:tc>
                <a:extLst>
                  <a:ext uri="{0D108BD9-81ED-4DB2-BD59-A6C34878D82A}">
                    <a16:rowId xmlns:a16="http://schemas.microsoft.com/office/drawing/2014/main" val="10000"/>
                  </a:ext>
                </a:extLst>
              </a:tr>
              <a:tr h="2126550">
                <a:tc>
                  <a:txBody>
                    <a:bodyPr/>
                    <a:lstStyle/>
                    <a:p>
                      <a:pPr marL="0" marR="0" lvl="0" indent="0" algn="just" rtl="0">
                        <a:spcBef>
                          <a:spcPts val="0"/>
                        </a:spcBef>
                        <a:spcAft>
                          <a:spcPts val="0"/>
                        </a:spcAft>
                        <a:buNone/>
                      </a:pPr>
                      <a:r>
                        <a:rPr lang="es-CL" sz="2500" u="none" strike="noStrike" cap="none" noProof="0">
                          <a:latin typeface="Helvetica Neue"/>
                          <a:ea typeface="Helvetica Neue"/>
                          <a:cs typeface="Helvetica Neue"/>
                          <a:sym typeface="Helvetica Neue"/>
                        </a:rPr>
                        <a:t>El profesor de medicina John Swanson plantea que los cambios globales influyen en la </a:t>
                      </a:r>
                      <a:r>
                        <a:rPr lang="es-CL" sz="2500" b="1" u="none" strike="noStrike" cap="none" noProof="0">
                          <a:solidFill>
                            <a:srgbClr val="FF0000"/>
                          </a:solidFill>
                          <a:latin typeface="Helvetica Neue"/>
                          <a:ea typeface="Helvetica Neue"/>
                          <a:cs typeface="Helvetica Neue"/>
                          <a:sym typeface="Helvetica Neue"/>
                        </a:rPr>
                        <a:t>propagación</a:t>
                      </a:r>
                      <a:r>
                        <a:rPr lang="es-CL" sz="2500" u="none" strike="noStrike" cap="none" noProof="0">
                          <a:latin typeface="Helvetica Neue"/>
                          <a:ea typeface="Helvetica Neue"/>
                          <a:cs typeface="Helvetica Neue"/>
                          <a:sym typeface="Helvetica Neue"/>
                        </a:rPr>
                        <a:t> de las enfermedades.</a:t>
                      </a:r>
                    </a:p>
                  </a:txBody>
                  <a:tcPr marL="91450" marR="91450" marT="45725" marB="45725"/>
                </a:tc>
                <a:tc>
                  <a:txBody>
                    <a:bodyPr/>
                    <a:lstStyle/>
                    <a:p>
                      <a:pPr marL="0" marR="0" lvl="0" indent="0" algn="just" rtl="0">
                        <a:spcBef>
                          <a:spcPts val="0"/>
                        </a:spcBef>
                        <a:spcAft>
                          <a:spcPts val="0"/>
                        </a:spcAft>
                        <a:buNone/>
                      </a:pPr>
                      <a:r>
                        <a:rPr lang="es-CL" sz="2500" u="none" strike="noStrike" cap="none" noProof="0" dirty="0">
                          <a:latin typeface="Helvetica Neue"/>
                          <a:ea typeface="Helvetica Neue"/>
                          <a:cs typeface="Helvetica Neue"/>
                          <a:sym typeface="Helvetica Neue"/>
                        </a:rPr>
                        <a:t>De acuerdo con John Swanson, un profesor de medicina, los cambios alrededor del globo causan que las enfermedades se </a:t>
                      </a:r>
                      <a:r>
                        <a:rPr lang="es-CL" sz="2500" b="1" u="none" strike="noStrike" cap="none" noProof="0" dirty="0">
                          <a:solidFill>
                            <a:srgbClr val="FF0000"/>
                          </a:solidFill>
                          <a:latin typeface="Helvetica Neue"/>
                          <a:ea typeface="Helvetica Neue"/>
                          <a:cs typeface="Helvetica Neue"/>
                          <a:sym typeface="Helvetica Neue"/>
                        </a:rPr>
                        <a:t>propaguen</a:t>
                      </a:r>
                      <a:r>
                        <a:rPr lang="es-CL" sz="2500" u="none" strike="noStrike" cap="none" noProof="0" dirty="0">
                          <a:latin typeface="Helvetica Neue"/>
                          <a:ea typeface="Helvetica Neue"/>
                          <a:cs typeface="Helvetica Neue"/>
                          <a:sym typeface="Helvetica Neue"/>
                        </a:rPr>
                        <a:t> (James, 2004).</a:t>
                      </a: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1531</Words>
  <Application>Microsoft Office PowerPoint</Application>
  <PresentationFormat>Panorámica</PresentationFormat>
  <Paragraphs>93</Paragraphs>
  <Slides>13</Slides>
  <Notes>13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Arial</vt:lpstr>
      <vt:lpstr>Calibri</vt:lpstr>
      <vt:lpstr>Helvetica Neue</vt:lpstr>
      <vt:lpstr>Gill Sans</vt:lpstr>
      <vt:lpstr>Noto Sans Symbols</vt:lpstr>
      <vt:lpstr>Paquete</vt:lpstr>
      <vt:lpstr>Paquete</vt:lpstr>
      <vt:lpstr>MECANISMOS DE CITACIÓN APA</vt:lpstr>
      <vt:lpstr>Presentación de PowerPoint</vt:lpstr>
      <vt:lpstr> APA  </vt:lpstr>
      <vt:lpstr>Partes del sistema de referencia</vt:lpstr>
      <vt:lpstr>I. Referencia breve</vt:lpstr>
      <vt:lpstr>1. Cita textual o directa</vt:lpstr>
      <vt:lpstr>1.2 Extensión de la cita directa</vt:lpstr>
      <vt:lpstr>2. Cita indirecta o paráfrasis</vt:lpstr>
      <vt:lpstr>2.1 Algunas técnicas de parafraseo</vt:lpstr>
      <vt:lpstr>2.1 Algunas técnicas de parafraseo</vt:lpstr>
      <vt:lpstr>2.1 Algunas técnicas de parafraseo</vt:lpstr>
      <vt:lpstr>2.1 Algunas técnicas de parafraseo</vt:lpstr>
      <vt:lpstr>2.1 Algunas técnicas de parafraseo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MECANISMOS DE CITACIÓN APA</dc:title>
  <dc:creator>Sergio Villarroel</dc:creator>
  <cp:lastModifiedBy>Elize Carcamo Solar</cp:lastModifiedBy>
  <cp:revision>1</cp:revision>
  <dcterms:created xsi:type="dcterms:W3CDTF">2019-03-16T19:24:19Z</dcterms:created>
  <dcterms:modified xsi:type="dcterms:W3CDTF">2022-05-31T20:32:44Z</dcterms:modified>
</cp:coreProperties>
</file>