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0" r:id="rId3"/>
    <p:sldId id="266" r:id="rId4"/>
    <p:sldId id="261" r:id="rId5"/>
    <p:sldId id="267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A388B-29AC-4792-AFC9-1ACFF5F48799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C9467-1468-4DC2-B5E9-E8C6791BF0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6873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9467-1468-4DC2-B5E9-E8C6791BF0EF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4218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33F3C0-B2D9-4F54-A8D2-15DF86651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BA0073-E129-4392-8089-28DBE2269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73B041-D329-44D7-AD92-DD65B151F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EA851F-437B-4AE8-A515-134321C16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043087-73E5-4A70-81A2-AB20D75FC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350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435B5-E930-4009-BDB3-477604884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5B135A-3360-4A66-8E50-2D9CE062B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CB8153-68A8-43FD-913E-386154BC7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89D97-50AC-430F-A506-782434D8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97610E-FF7F-45E3-B0C4-D586E717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655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8E83114-731E-494D-B417-274A54B87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695854-3795-49A6-A894-36F4464AA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37A6CF-3C2E-4F4D-B425-1FCBB6C4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ECA369-EC6A-4F0A-B22F-73650D6F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EE069E-21C4-4CC9-8ED5-A92732A0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905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868A9-3694-43DE-9C5D-432F0C5DD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AAFFB2-FDF5-41F1-B31E-B734860F8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68B1B4-ECBB-4A7E-AF1D-DBA45A30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EDAEDD-E9D8-481E-8488-BE5164AF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B9F6A3-1AF1-4E90-9815-E60D7489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702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25FB66-C9EF-4623-8D78-E2DA058B3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171295-940E-4450-B365-4EE185DF2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0BE9B3-CD4F-40A2-A4EF-53B0DC4A7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EC6EE2-7DEB-4263-B097-E61AE9073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FDF4E-6466-47E7-9C30-27CD8ADA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773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D1485-FCBB-4D0C-A223-2180F4D00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FEFF3E-ED60-4B3D-971A-91B32203E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6420C4-1B4A-4A57-B720-52248AD28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BF7EC5-26A0-4BF9-8E14-4039070D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2792A0-EA60-4607-A2FB-B3434282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9671D2-CFAB-4D1F-90F7-214F012A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151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F3F8E-7409-47B8-BF64-CEFA11C8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41CD3C-12CC-4D4A-9609-87F318275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184A3B-6322-44B7-BDF7-18823BB2E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889C717-814A-4DBC-9E80-FCC4C5D6A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B9642C-E7B2-43D6-9B64-60D2E06EE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EAF40B-82F4-4CA0-B3A9-645EC3C0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43A659-36BD-4591-9350-562984DEA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9FE6824-08EF-4CF2-97D4-892402843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907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94D3B-74FC-4DB4-9160-A6FD720A3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5826563-7A33-4F08-BDA5-E6BA9A960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B19EFBC-2034-48FC-8288-D44CFDCC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31BF2-2B1C-4A83-9420-D71B5FA7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8082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28E7C3-D799-43CD-96EA-BADD615B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C9B03C-1021-4BDF-B08B-E83F0DC8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0954E5-6E51-4903-8A9E-A6C769368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209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2010DD-FEDF-446D-941F-DCEB6218F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F3CCEE-C713-477B-ACA6-F9230D39B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0ADC10-F27A-417D-9973-3330CD648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74009C-3099-49C8-97E7-30DF22370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CC132E-E42B-4FD2-9313-9715DE9B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706413-9661-43BC-BA24-192C2FF7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815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D5466-2926-43BF-97A1-9205A5667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8B71B76-9C51-42C1-818E-CCADD2A8E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2931C6-A3E5-47F5-B2D7-DFF5CBC5E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B3AF8C-729C-4B8F-AEFB-DF8A1CCF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FEA4E9-2F2D-4045-90D2-08F5238C5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DD7A8D-C1E9-4C62-A95F-D3304E73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066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96C233-1357-444B-956E-EBD21006E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6D5F19-46E7-472B-B61B-F2D8EDA19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A7682-7E36-41B7-A9BA-262AE3E5C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4398E-DD1E-4FF8-A157-F1C51932D8E2}" type="datetimeFigureOut">
              <a:rPr lang="es-CL" smtClean="0"/>
              <a:t>26-05-2020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20E985-3F13-474A-972A-240F13DC9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188991-01E6-465C-ACCA-D67F3932C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C610-5271-436C-8463-6F450E7FF3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00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16" y="0"/>
            <a:ext cx="8182719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4026" y="2043663"/>
            <a:ext cx="4578895" cy="2031055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Educación y Pedagogía Moderna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4026" y="4074718"/>
            <a:ext cx="4578895" cy="682079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FFFFFF"/>
                </a:solidFill>
              </a:rPr>
              <a:t>Comenius/Rousseau</a:t>
            </a:r>
          </a:p>
        </p:txBody>
      </p:sp>
    </p:spTree>
    <p:extLst>
      <p:ext uri="{BB962C8B-B14F-4D97-AF65-F5344CB8AC3E}">
        <p14:creationId xmlns:p14="http://schemas.microsoft.com/office/powerpoint/2010/main" val="2945570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CL" b="1">
                <a:solidFill>
                  <a:srgbClr val="FFFFFF"/>
                </a:solidFill>
              </a:rPr>
              <a:t>Juan Amos Comenius </a:t>
            </a:r>
            <a:r>
              <a:rPr lang="es-CL">
                <a:solidFill>
                  <a:srgbClr val="FFFFFF"/>
                </a:solidFill>
              </a:rPr>
              <a:t>(1592-1670)</a:t>
            </a:r>
            <a:br>
              <a:rPr lang="es-CL">
                <a:solidFill>
                  <a:srgbClr val="FFFFFF"/>
                </a:solidFill>
              </a:rPr>
            </a:br>
            <a:endParaRPr lang="es-CL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25454" y="591344"/>
            <a:ext cx="5389895" cy="5585619"/>
          </a:xfrm>
        </p:spPr>
        <p:txBody>
          <a:bodyPr anchor="ctr">
            <a:normAutofit/>
          </a:bodyPr>
          <a:lstStyle/>
          <a:p>
            <a:pPr algn="just"/>
            <a:r>
              <a:rPr lang="es-CL" sz="1400" dirty="0"/>
              <a:t>Jan Amos Comenius (en checo, </a:t>
            </a:r>
            <a:r>
              <a:rPr lang="es-CL" sz="1400" dirty="0" err="1"/>
              <a:t>Komenský</a:t>
            </a:r>
            <a:r>
              <a:rPr lang="es-CL" sz="1400" dirty="0"/>
              <a:t>) nació el 28 de marzo de 1592 en Moravia, región de la actual República Checa. Considerado el fundador de la pedagogía moderna.  Comenius propuso un programa para hacer amena y no tediosa la educación, y lo llamó </a:t>
            </a:r>
            <a:r>
              <a:rPr lang="es-CL" sz="1400" dirty="0" err="1"/>
              <a:t>pampaedia</a:t>
            </a:r>
            <a:r>
              <a:rPr lang="es-CL" sz="1400" dirty="0"/>
              <a:t> o </a:t>
            </a:r>
            <a:r>
              <a:rPr lang="es-CL" sz="1400" dirty="0" err="1"/>
              <a:t>pansofía</a:t>
            </a:r>
            <a:r>
              <a:rPr lang="es-CL" sz="1400" dirty="0"/>
              <a:t>, que significa “educación universal” (se debe enseñar todo a todos).</a:t>
            </a:r>
          </a:p>
          <a:p>
            <a:pPr algn="just"/>
            <a:r>
              <a:rPr lang="es-CL" sz="1400" dirty="0"/>
              <a:t>Fue predicador y maestro. En la iglesia protestante, esto lo obligó al exilio.</a:t>
            </a:r>
          </a:p>
          <a:p>
            <a:pPr marL="0" indent="0" algn="just">
              <a:buNone/>
            </a:pPr>
            <a:r>
              <a:rPr lang="es-CL" sz="1400" dirty="0"/>
              <a:t> Obras: </a:t>
            </a:r>
            <a:r>
              <a:rPr lang="es-CL" sz="1400" b="1" dirty="0"/>
              <a:t>Didáctica Magna:</a:t>
            </a:r>
            <a:r>
              <a:rPr lang="es-CL" sz="1400" dirty="0"/>
              <a:t> Principios generales de la pedagogía</a:t>
            </a:r>
            <a:br>
              <a:rPr lang="es-CL" sz="1400" dirty="0"/>
            </a:br>
            <a:r>
              <a:rPr lang="es-CL" sz="1400" dirty="0"/>
              <a:t>·         La educación debe comenzarse tan pronto como sea posible.</a:t>
            </a:r>
          </a:p>
          <a:p>
            <a:pPr marL="800100" lvl="2" indent="0" algn="just">
              <a:buNone/>
            </a:pPr>
            <a:r>
              <a:rPr lang="es-CL" sz="1400" dirty="0"/>
              <a:t>·         Enseñanza colectiva. Es mejor educarlos en compañía de otros porque la alegría y el estímulo de la escuela son insustituibles.</a:t>
            </a:r>
          </a:p>
          <a:p>
            <a:pPr marL="800100" lvl="2" indent="0" algn="just">
              <a:buNone/>
            </a:pPr>
            <a:r>
              <a:rPr lang="es-CL" sz="1400" dirty="0"/>
              <a:t>·         Todos los niños tienen derecho a la educación, porque todos se encaminan hacia el mismo destino.</a:t>
            </a:r>
          </a:p>
          <a:p>
            <a:pPr marL="800100" lvl="2" indent="0" algn="just">
              <a:buNone/>
            </a:pPr>
            <a:r>
              <a:rPr lang="es-CL" sz="1400" dirty="0"/>
              <a:t>·         Educación Integral. Todos deben tener nociones de diferentes ciencias.</a:t>
            </a:r>
          </a:p>
          <a:p>
            <a:pPr marL="0" indent="0" algn="just">
              <a:buNone/>
            </a:pPr>
            <a:r>
              <a:rPr lang="es-CL" sz="1400" b="1" dirty="0"/>
              <a:t>Orbis </a:t>
            </a:r>
            <a:r>
              <a:rPr lang="es-CL" sz="1400" b="1" dirty="0" err="1"/>
              <a:t>Pictum</a:t>
            </a:r>
            <a:r>
              <a:rPr lang="es-CL" sz="1400" b="1" dirty="0"/>
              <a:t>: </a:t>
            </a:r>
            <a:r>
              <a:rPr lang="es-CL" sz="1400" dirty="0"/>
              <a:t>Muestra un mundo visible en dibujos, un libro para el aprendizaje del latín, que parece ser el primer libro ilustrado para niños.</a:t>
            </a:r>
          </a:p>
          <a:p>
            <a:pPr marL="0" indent="0" algn="just">
              <a:buNone/>
            </a:pPr>
            <a:endParaRPr lang="es-CL" sz="1400" dirty="0"/>
          </a:p>
          <a:p>
            <a:pPr marL="0" indent="0" algn="just">
              <a:buNone/>
            </a:pPr>
            <a:r>
              <a:rPr lang="es-CL" sz="1400" dirty="0"/>
              <a:t>El estudio tenía que ser “completamente práctico, completamente grato, de tal manera que hiciera de la escuela una auténtica diversión, es decir, un agradable preludio de nuestra vida”. </a:t>
            </a:r>
          </a:p>
          <a:p>
            <a:pPr marL="0" indent="0">
              <a:buNone/>
            </a:pPr>
            <a:endParaRPr lang="es-CL" sz="1100" dirty="0"/>
          </a:p>
        </p:txBody>
      </p:sp>
    </p:spTree>
    <p:extLst>
      <p:ext uri="{BB962C8B-B14F-4D97-AF65-F5344CB8AC3E}">
        <p14:creationId xmlns:p14="http://schemas.microsoft.com/office/powerpoint/2010/main" val="1389358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561AD0F-2B15-4989-ABCB-25A120A18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25871" y="1844574"/>
            <a:ext cx="4225136" cy="31688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1ECBAC9-8FF8-4D44-BD49-6B81C3816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519010" y="-333995"/>
            <a:ext cx="2039436" cy="1083280"/>
          </a:xfrm>
          <a:custGeom>
            <a:avLst/>
            <a:gdLst>
              <a:gd name="connsiteX0" fmla="*/ 0 w 2495927"/>
              <a:gd name="connsiteY0" fmla="*/ 1767670 h 1767670"/>
              <a:gd name="connsiteX1" fmla="*/ 1767670 w 2495927"/>
              <a:gd name="connsiteY1" fmla="*/ 0 h 1767670"/>
              <a:gd name="connsiteX2" fmla="*/ 2495927 w 2495927"/>
              <a:gd name="connsiteY2" fmla="*/ 728256 h 1767670"/>
              <a:gd name="connsiteX3" fmla="*/ 2495927 w 2495927"/>
              <a:gd name="connsiteY3" fmla="*/ 1767670 h 1767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5927" h="1767670">
                <a:moveTo>
                  <a:pt x="0" y="1767670"/>
                </a:moveTo>
                <a:lnTo>
                  <a:pt x="1767670" y="0"/>
                </a:lnTo>
                <a:lnTo>
                  <a:pt x="2495927" y="728256"/>
                </a:lnTo>
                <a:lnTo>
                  <a:pt x="2495927" y="176767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0">
            <a:extLst>
              <a:ext uri="{FF2B5EF4-FFF2-40B4-BE49-F238E27FC236}">
                <a16:creationId xmlns:a16="http://schemas.microsoft.com/office/drawing/2014/main" id="{530F234A-713C-4B90-B43E-8F10C8B67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993855" y="632284"/>
            <a:ext cx="745834" cy="55937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8836FF-97B4-4EE9-AF5D-39FF0F5AC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217806" y="1864862"/>
            <a:ext cx="933492" cy="700119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2329D9A-3D48-4B69-939D-2A480F147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965943" y="5130050"/>
            <a:ext cx="856138" cy="642104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D5CC4CB-7B78-480A-A0AE-A8A35C08E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378302" y="5643703"/>
            <a:ext cx="381459" cy="286094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C580C66-5435-4F00-873E-679D3D504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354048" y="5937657"/>
            <a:ext cx="714978" cy="536234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B4AFD177-1A38-4FAE-87D4-840AE22C8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6774" y="5474491"/>
            <a:ext cx="2075263" cy="138350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55520DF-BCFA-4422-B5D9-A5A1FABAD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46290" y="1422605"/>
            <a:ext cx="5353835" cy="4015376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08E9807-5442-40B7-83B2-15E7EE949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01472" y="2060848"/>
            <a:ext cx="3186239" cy="195294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100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Jean Comenius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62E7C4E-330B-4AB0-AC27-021D146CE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725251"/>
              </p:ext>
            </p:extLst>
          </p:nvPr>
        </p:nvGraphicFramePr>
        <p:xfrm>
          <a:off x="3265184" y="413453"/>
          <a:ext cx="5585201" cy="5609313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5585201">
                  <a:extLst>
                    <a:ext uri="{9D8B030D-6E8A-4147-A177-3AD203B41FA5}">
                      <a16:colId xmlns:a16="http://schemas.microsoft.com/office/drawing/2014/main" val="3688523168"/>
                    </a:ext>
                  </a:extLst>
                </a:gridCol>
              </a:tblGrid>
              <a:tr h="560931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Utopia</a:t>
                      </a: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: “formar al hombre si ha de ser </a:t>
                      </a:r>
                      <a:r>
                        <a:rPr lang="es-MX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tal”;Utopía</a:t>
                      </a: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sociológica: enseñara todo a todos y  Utopía metodológica: Orden </a:t>
                      </a:r>
                      <a:r>
                        <a:rPr lang="es-MX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panmetódico</a:t>
                      </a:r>
                      <a:endParaRPr lang="es-MX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Educación: instala el ideal </a:t>
                      </a:r>
                      <a:r>
                        <a:rPr lang="es-MX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pansófico</a:t>
                      </a: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enseñar a todos todo.  Para esto genera  dispositivos de simultaneidad sistémica e institucional 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Escuela: Define un tipo de escuela para cada etapa. Define necesidad de institución </a:t>
                      </a:r>
                      <a:r>
                        <a:rPr lang="es-MX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supra-escolar</a:t>
                      </a: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que financie el proyecto.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Grado/edades: La diferencia entre infancia y adultez es solo un tema de graduación. Propone  niveles.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Aprendizaje: Existe facilidad de enseñar y aprender cuando  se aplica lo aprendido inmediatamente 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MX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Formación: Enseñar todo a todos, supone  abordar fundamentos, razones y fines de las cosas más importantes (currículo). Pocas veces habla de las niñas.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CL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Alianza escuela/familia: La educación pertenece naturalmente a los padres.  Los niños aprenden más con otros niños y con especialistas.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CL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Infancia: No distingue entre niño y alumno, el concepto se  entiende como el grado cero de la vida, inevitable. 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s-CL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Método: El orden y  la organización constituyen el sistema, el </a:t>
                      </a:r>
                      <a:r>
                        <a:rPr lang="es-CL" sz="14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panmétodo</a:t>
                      </a:r>
                      <a:r>
                        <a:rPr lang="es-CL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refiere a la uniformidad de tiempos, contenidos y métodos</a:t>
                      </a:r>
                    </a:p>
                  </a:txBody>
                  <a:tcPr marL="93539" marR="29469" marT="46769" marB="4676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072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5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1299" y="321733"/>
            <a:ext cx="8660121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175" y="1188637"/>
            <a:ext cx="2356072" cy="4480726"/>
          </a:xfrm>
        </p:spPr>
        <p:txBody>
          <a:bodyPr>
            <a:normAutofit/>
          </a:bodyPr>
          <a:lstStyle/>
          <a:p>
            <a:pPr algn="r"/>
            <a:r>
              <a:rPr lang="es-ES" sz="4400"/>
              <a:t>Jean-Jacques Rousseau</a:t>
            </a:r>
            <a:br>
              <a:rPr lang="es-ES" sz="4400"/>
            </a:br>
            <a:r>
              <a:rPr lang="es-ES" sz="4400"/>
              <a:t>(1712-1778)</a:t>
            </a:r>
            <a:endParaRPr lang="es-CL" sz="4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4196" y="1338729"/>
            <a:ext cx="4318204" cy="4180542"/>
          </a:xfrm>
        </p:spPr>
        <p:txBody>
          <a:bodyPr anchor="ctr">
            <a:normAutofit/>
          </a:bodyPr>
          <a:lstStyle/>
          <a:p>
            <a:pPr algn="just"/>
            <a:r>
              <a:rPr lang="es-CL" dirty="0"/>
              <a:t>Suizo francófono.</a:t>
            </a:r>
          </a:p>
          <a:p>
            <a:pPr algn="just"/>
            <a:r>
              <a:rPr lang="es-CL" dirty="0"/>
              <a:t>Politólogo</a:t>
            </a:r>
          </a:p>
          <a:p>
            <a:pPr algn="just"/>
            <a:r>
              <a:rPr lang="es-CL" dirty="0"/>
              <a:t>Obras: El contrato social (voluntad y soberanía) , El discurso sobre el origen de la desigualdad de los hombres</a:t>
            </a:r>
          </a:p>
          <a:p>
            <a:pPr algn="just"/>
            <a:r>
              <a:rPr lang="es-CL" dirty="0"/>
              <a:t>Emilio o de la educación (1762)</a:t>
            </a:r>
          </a:p>
        </p:txBody>
      </p:sp>
    </p:spTree>
    <p:extLst>
      <p:ext uri="{BB962C8B-B14F-4D97-AF65-F5344CB8AC3E}">
        <p14:creationId xmlns:p14="http://schemas.microsoft.com/office/powerpoint/2010/main" val="360330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1299" y="321733"/>
            <a:ext cx="8660121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0EB4E8-0D7E-4362-BC9F-984DC76C8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175" y="1188637"/>
            <a:ext cx="2356072" cy="4480726"/>
          </a:xfrm>
        </p:spPr>
        <p:txBody>
          <a:bodyPr>
            <a:normAutofit/>
          </a:bodyPr>
          <a:lstStyle/>
          <a:p>
            <a:pPr algn="r"/>
            <a:r>
              <a:rPr lang="es-CL" sz="4400" dirty="0"/>
              <a:t>Rousseau </a:t>
            </a:r>
          </a:p>
        </p:txBody>
      </p:sp>
      <p:cxnSp>
        <p:nvCxnSpPr>
          <p:cNvPr id="22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EE335066-6222-4B9A-A701-04D10FC63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88" y="764704"/>
            <a:ext cx="4968552" cy="5256583"/>
          </a:xfrm>
        </p:spPr>
        <p:txBody>
          <a:bodyPr anchor="ctr">
            <a:normAutofit/>
          </a:bodyPr>
          <a:lstStyle/>
          <a:p>
            <a:r>
              <a:rPr lang="es-MX" sz="1200" dirty="0"/>
              <a:t>Utopía: Utopía sociológica: construir un orden natural racional</a:t>
            </a:r>
          </a:p>
          <a:p>
            <a:r>
              <a:rPr lang="es-MX" sz="1200" dirty="0"/>
              <a:t>Educación: Educación Negativa: “He aquí  la regla de la naturaleza ¿por qué la contrarias?  La actividad educadora permitirá al niño continuar su sendero . Sin perturbar lo natural. La mala educación es la que no sabe detectar al niño dentro del niño</a:t>
            </a:r>
          </a:p>
          <a:p>
            <a:r>
              <a:rPr lang="es-MX" sz="1200" dirty="0"/>
              <a:t>Escuela: Plantea una educación elitista.  El preceptor tendrá a su cargo la educación del niño.</a:t>
            </a:r>
          </a:p>
          <a:p>
            <a:r>
              <a:rPr lang="es-MX" sz="1200" dirty="0"/>
              <a:t>Grado/edades: Define dos etapas:  la primera de educación negativa (individual), hasta los 15 años. Y la segunda por el resto de la vida. Se trata de pasar del estado natural al social</a:t>
            </a:r>
          </a:p>
          <a:p>
            <a:r>
              <a:rPr lang="es-MX" sz="1200" dirty="0"/>
              <a:t>Aprendizaje: La dependencia es el punto de partida para el aprendizaje. Formación: Es diferente la educación de niños y niñas. El hombre es el futuro ciudadano. Se le formará autónomo, orientado hacia la abstracción  y especulación.  La mujer es la futura esposa del ciudadano. Orientada a la  razón práctica.  Sujeta al hombre por consentimiento.</a:t>
            </a:r>
          </a:p>
          <a:p>
            <a:r>
              <a:rPr lang="es-MX" sz="1200" dirty="0"/>
              <a:t>Alianza escuela/familia: Los deberes y derechos de los padres son delegados al educador. “Emilio es huérfano. No importa si tiene padre y madre. Con sus deberes , sucedo a todos sus derechos. El debe honrar a sus padres pero obedéceme sólo a mi.” </a:t>
            </a:r>
          </a:p>
          <a:p>
            <a:r>
              <a:rPr lang="es-MX" sz="1200" dirty="0"/>
              <a:t>Infancia: acotada y heterónoma.  Niñez, natural del humano, dependiente del adulto. Ser inacabado y que carece de razón. </a:t>
            </a:r>
          </a:p>
          <a:p>
            <a:r>
              <a:rPr lang="es-MX" sz="1200" dirty="0"/>
              <a:t>Método :“observad la naturaleza y seguid la ruta que ella traza” propicia aprendizaje naturalista, de juegos y experimentación en la naturaleza. </a:t>
            </a:r>
          </a:p>
          <a:p>
            <a:endParaRPr lang="es-CL" sz="700" dirty="0"/>
          </a:p>
        </p:txBody>
      </p:sp>
    </p:spTree>
    <p:extLst>
      <p:ext uri="{BB962C8B-B14F-4D97-AF65-F5344CB8AC3E}">
        <p14:creationId xmlns:p14="http://schemas.microsoft.com/office/powerpoint/2010/main" val="33667266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568</Words>
  <Application>Microsoft Office PowerPoint</Application>
  <PresentationFormat>Presentación en pantalla (4:3)</PresentationFormat>
  <Paragraphs>37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de Office</vt:lpstr>
      <vt:lpstr>Educación y Pedagogía Moderna</vt:lpstr>
      <vt:lpstr>Juan Amos Comenius (1592-1670) </vt:lpstr>
      <vt:lpstr>Jean Comenius</vt:lpstr>
      <vt:lpstr>Jean-Jacques Rousseau (1712-1778)</vt:lpstr>
      <vt:lpstr>Rousseau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y Pedagogía Moderna</dc:title>
  <dc:creator>Fabiola Maldonado</dc:creator>
  <cp:lastModifiedBy>Fabiola Maldonado</cp:lastModifiedBy>
  <cp:revision>2</cp:revision>
  <dcterms:created xsi:type="dcterms:W3CDTF">2020-05-26T14:10:43Z</dcterms:created>
  <dcterms:modified xsi:type="dcterms:W3CDTF">2020-05-26T15:21:56Z</dcterms:modified>
</cp:coreProperties>
</file>