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5" r:id="rId3"/>
    <p:sldId id="265" r:id="rId4"/>
    <p:sldId id="266" r:id="rId5"/>
    <p:sldId id="257" r:id="rId6"/>
    <p:sldId id="258" r:id="rId7"/>
    <p:sldId id="259" r:id="rId8"/>
    <p:sldId id="303" r:id="rId9"/>
    <p:sldId id="304" r:id="rId10"/>
    <p:sldId id="261" r:id="rId11"/>
    <p:sldId id="286" r:id="rId12"/>
    <p:sldId id="262" r:id="rId13"/>
    <p:sldId id="263" r:id="rId14"/>
    <p:sldId id="260" r:id="rId15"/>
    <p:sldId id="264" r:id="rId16"/>
    <p:sldId id="281" r:id="rId17"/>
    <p:sldId id="267" r:id="rId18"/>
    <p:sldId id="268" r:id="rId19"/>
    <p:sldId id="282" r:id="rId20"/>
    <p:sldId id="283" r:id="rId21"/>
    <p:sldId id="284" r:id="rId22"/>
    <p:sldId id="294" r:id="rId23"/>
    <p:sldId id="295" r:id="rId24"/>
    <p:sldId id="296" r:id="rId25"/>
    <p:sldId id="297" r:id="rId26"/>
    <p:sldId id="298" r:id="rId27"/>
    <p:sldId id="299" r:id="rId28"/>
    <p:sldId id="300" r:id="rId29"/>
    <p:sldId id="301" r:id="rId30"/>
    <p:sldId id="302" r:id="rId31"/>
    <p:sldId id="305" r:id="rId32"/>
    <p:sldId id="306"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2" d="100"/>
          <a:sy n="112" d="100"/>
        </p:scale>
        <p:origin x="4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CD7227E3-543C-4D85-8EA9-7A466EEEEF64}" type="datetimeFigureOut">
              <a:rPr lang="en-US" smtClean="0"/>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1621722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D7227E3-543C-4D85-8EA9-7A466EEEEF64}" type="datetimeFigureOut">
              <a:rPr lang="en-US" smtClean="0"/>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3517997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D7227E3-543C-4D85-8EA9-7A466EEEEF64}" type="datetimeFigureOut">
              <a:rPr lang="en-US" smtClean="0"/>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9B4A8-1AD3-4B29-8676-3E65E07CEBEB}" type="slidenum">
              <a:rPr lang="en-US" smtClean="0"/>
              <a:t>‹Nº›</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802193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D7227E3-543C-4D85-8EA9-7A466EEEEF64}" type="datetimeFigureOut">
              <a:rPr lang="en-US" smtClean="0"/>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17991260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D7227E3-543C-4D85-8EA9-7A466EEEEF64}" type="datetimeFigureOut">
              <a:rPr lang="en-US" smtClean="0"/>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9B4A8-1AD3-4B29-8676-3E65E07CEBEB}" type="slidenum">
              <a:rPr lang="en-US" smtClean="0"/>
              <a:t>‹Nº›</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080984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D7227E3-543C-4D85-8EA9-7A466EEEEF64}" type="datetimeFigureOut">
              <a:rPr lang="en-US" smtClean="0"/>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29021612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D7227E3-543C-4D85-8EA9-7A466EEEEF64}" type="datetimeFigureOut">
              <a:rPr lang="en-US" smtClean="0"/>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30369259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D7227E3-543C-4D85-8EA9-7A466EEEEF64}" type="datetimeFigureOut">
              <a:rPr lang="en-US" smtClean="0"/>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2789597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CD7227E3-543C-4D85-8EA9-7A466EEEEF64}" type="datetimeFigureOut">
              <a:rPr lang="en-US" smtClean="0"/>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3461464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CD7227E3-543C-4D85-8EA9-7A466EEEEF64}" type="datetimeFigureOut">
              <a:rPr lang="en-US" smtClean="0"/>
              <a:t>10/1/2024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2474066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CD7227E3-543C-4D85-8EA9-7A466EEEEF64}" type="datetimeFigureOut">
              <a:rPr lang="en-US" smtClean="0"/>
              <a:t>10/1/2024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3381994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D7227E3-543C-4D85-8EA9-7A466EEEEF64}" type="datetimeFigureOut">
              <a:rPr lang="en-US" smtClean="0"/>
              <a:t>10/1/2024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789354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CD7227E3-543C-4D85-8EA9-7A466EEEEF64}" type="datetimeFigureOut">
              <a:rPr lang="en-US" smtClean="0"/>
              <a:t>10/1/2024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512332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7227E3-543C-4D85-8EA9-7A466EEEEF64}" type="datetimeFigureOut">
              <a:rPr lang="en-US" smtClean="0"/>
              <a:t>10/1/2024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3091220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el estilo de texto del patrón</a:t>
            </a:r>
          </a:p>
        </p:txBody>
      </p:sp>
      <p:sp>
        <p:nvSpPr>
          <p:cNvPr id="5" name="Date Placeholder 4"/>
          <p:cNvSpPr>
            <a:spLocks noGrp="1"/>
          </p:cNvSpPr>
          <p:nvPr>
            <p:ph type="dt" sz="half" idx="10"/>
          </p:nvPr>
        </p:nvSpPr>
        <p:spPr/>
        <p:txBody>
          <a:bodyPr/>
          <a:lstStyle/>
          <a:p>
            <a:fld id="{CD7227E3-543C-4D85-8EA9-7A466EEEEF64}" type="datetimeFigureOut">
              <a:rPr lang="en-US" smtClean="0"/>
              <a:t>10/1/2024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1018215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CD7227E3-543C-4D85-8EA9-7A466EEEEF64}" type="datetimeFigureOut">
              <a:rPr lang="en-US" smtClean="0"/>
              <a:t>10/1/2024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49B4A8-1AD3-4B29-8676-3E65E07CEBEB}" type="slidenum">
              <a:rPr lang="en-US" smtClean="0"/>
              <a:t>‹Nº›</a:t>
            </a:fld>
            <a:endParaRPr lang="en-US"/>
          </a:p>
        </p:txBody>
      </p:sp>
    </p:spTree>
    <p:extLst>
      <p:ext uri="{BB962C8B-B14F-4D97-AF65-F5344CB8AC3E}">
        <p14:creationId xmlns:p14="http://schemas.microsoft.com/office/powerpoint/2010/main" val="1771129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D7227E3-543C-4D85-8EA9-7A466EEEEF64}" type="datetimeFigureOut">
              <a:rPr lang="en-US" smtClean="0"/>
              <a:t>10/1/2024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E49B4A8-1AD3-4B29-8676-3E65E07CEBEB}" type="slidenum">
              <a:rPr lang="en-US" smtClean="0"/>
              <a:t>‹Nº›</a:t>
            </a:fld>
            <a:endParaRPr lang="en-US"/>
          </a:p>
        </p:txBody>
      </p:sp>
    </p:spTree>
    <p:extLst>
      <p:ext uri="{BB962C8B-B14F-4D97-AF65-F5344CB8AC3E}">
        <p14:creationId xmlns:p14="http://schemas.microsoft.com/office/powerpoint/2010/main" val="16995172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educacion.laguia2000.com/evaluacion/evaluacion-sumativa" TargetMode="External"/><Relationship Id="rId2" Type="http://schemas.openxmlformats.org/officeDocument/2006/relationships/hyperlink" Target="https://educacion.laguia2000.com/evaluacion/evaluacion-diagnostica"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educacion.laguia2000.com/evaluacion/evaluacion-formativa"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ejemplos.co/tipos-de-conocimiento/" TargetMode="External"/><Relationship Id="rId7" Type="http://schemas.openxmlformats.org/officeDocument/2006/relationships/hyperlink" Target="https://www.ejemplos.co/10-ejemplos-de-tecnicas-de-aprendizaje/#ixzz8Jz6HRZzk" TargetMode="External"/><Relationship Id="rId2" Type="http://schemas.openxmlformats.org/officeDocument/2006/relationships/hyperlink" Target="https://www.ejemplos.co/20-ejemplos-de-tecnicas/" TargetMode="External"/><Relationship Id="rId1" Type="http://schemas.openxmlformats.org/officeDocument/2006/relationships/slideLayout" Target="../slideLayouts/slideLayout2.xml"/><Relationship Id="rId6" Type="http://schemas.openxmlformats.org/officeDocument/2006/relationships/hyperlink" Target="https://www.ejemplos.co/habilidades-de-una-persona/" TargetMode="External"/><Relationship Id="rId5" Type="http://schemas.openxmlformats.org/officeDocument/2006/relationships/hyperlink" Target="https://www.ejemplos.co/destrezas-de-una-persona/" TargetMode="External"/><Relationship Id="rId4" Type="http://schemas.openxmlformats.org/officeDocument/2006/relationships/hyperlink" Target="https://www.ejemplos.co/tipos-de-valores/"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ES" dirty="0"/>
              <a:t>Sesión3</a:t>
            </a:r>
            <a:endParaRPr lang="en-US" dirty="0"/>
          </a:p>
        </p:txBody>
      </p:sp>
      <p:sp>
        <p:nvSpPr>
          <p:cNvPr id="3" name="Subtítulo 2"/>
          <p:cNvSpPr>
            <a:spLocks noGrp="1"/>
          </p:cNvSpPr>
          <p:nvPr>
            <p:ph type="subTitle" idx="1"/>
          </p:nvPr>
        </p:nvSpPr>
        <p:spPr/>
        <p:txBody>
          <a:bodyPr/>
          <a:lstStyle/>
          <a:p>
            <a:r>
              <a:rPr lang="es-ES" dirty="0"/>
              <a:t>RODRIGO MARTÍNEZ ITURRIAGA</a:t>
            </a:r>
            <a:endParaRPr lang="en-US" dirty="0"/>
          </a:p>
        </p:txBody>
      </p:sp>
      <p:pic>
        <p:nvPicPr>
          <p:cNvPr id="4" name="Imagen 3"/>
          <p:cNvPicPr/>
          <p:nvPr/>
        </p:nvPicPr>
        <p:blipFill>
          <a:blip r:embed="rId2">
            <a:extLst>
              <a:ext uri="{28A0092B-C50C-407E-A947-70E740481C1C}">
                <a14:useLocalDpi xmlns:a14="http://schemas.microsoft.com/office/drawing/2010/main" val="0"/>
              </a:ext>
            </a:extLst>
          </a:blip>
          <a:srcRect/>
          <a:stretch>
            <a:fillRect/>
          </a:stretch>
        </p:blipFill>
        <p:spPr bwMode="auto">
          <a:xfrm>
            <a:off x="1379913" y="1069470"/>
            <a:ext cx="3034145" cy="1299657"/>
          </a:xfrm>
          <a:prstGeom prst="rect">
            <a:avLst/>
          </a:prstGeom>
          <a:noFill/>
          <a:ln>
            <a:noFill/>
          </a:ln>
        </p:spPr>
      </p:pic>
    </p:spTree>
    <p:extLst>
      <p:ext uri="{BB962C8B-B14F-4D97-AF65-F5344CB8AC3E}">
        <p14:creationId xmlns:p14="http://schemas.microsoft.com/office/powerpoint/2010/main" val="4280513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¿Cómo plantear un objetivo de aprendizaje o </a:t>
            </a:r>
            <a:r>
              <a:rPr lang="es-ES" dirty="0" err="1"/>
              <a:t>RdA</a:t>
            </a:r>
            <a:r>
              <a:rPr lang="es-ES" dirty="0"/>
              <a:t>?</a:t>
            </a:r>
            <a:endParaRPr lang="en-US" dirty="0"/>
          </a:p>
        </p:txBody>
      </p:sp>
      <p:sp>
        <p:nvSpPr>
          <p:cNvPr id="3" name="Marcador de contenido 2"/>
          <p:cNvSpPr>
            <a:spLocks noGrp="1"/>
          </p:cNvSpPr>
          <p:nvPr>
            <p:ph idx="1"/>
          </p:nvPr>
        </p:nvSpPr>
        <p:spPr/>
        <p:txBody>
          <a:bodyPr/>
          <a:lstStyle/>
          <a:p>
            <a:pPr algn="just"/>
            <a:r>
              <a:rPr lang="es-ES" dirty="0"/>
              <a:t>Considerar el RDA del programa</a:t>
            </a:r>
          </a:p>
          <a:p>
            <a:pPr algn="just"/>
            <a:r>
              <a:rPr lang="es-ES" dirty="0"/>
              <a:t>Un objetivo se plantea</a:t>
            </a:r>
          </a:p>
          <a:p>
            <a:pPr algn="just"/>
            <a:r>
              <a:rPr lang="es-ES" dirty="0"/>
              <a:t>VERBO- QUE- COMO y PARA QUE</a:t>
            </a:r>
          </a:p>
          <a:p>
            <a:pPr algn="just"/>
            <a:r>
              <a:rPr lang="es-ES" dirty="0"/>
              <a:t>Elaborar una planificación de ayudantía incorporando los distintos elementos vistos en la Escuela de ayudantes y tutores con el fin de aprender a planificar una clase de manera ordenada.</a:t>
            </a:r>
            <a:endParaRPr lang="en-US" dirty="0"/>
          </a:p>
        </p:txBody>
      </p:sp>
    </p:spTree>
    <p:extLst>
      <p:ext uri="{BB962C8B-B14F-4D97-AF65-F5344CB8AC3E}">
        <p14:creationId xmlns:p14="http://schemas.microsoft.com/office/powerpoint/2010/main" val="2378628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240E1B-6B44-CF6E-EC20-3C04800516ED}"/>
              </a:ext>
            </a:extLst>
          </p:cNvPr>
          <p:cNvSpPr>
            <a:spLocks noGrp="1"/>
          </p:cNvSpPr>
          <p:nvPr>
            <p:ph type="title"/>
          </p:nvPr>
        </p:nvSpPr>
        <p:spPr/>
        <p:txBody>
          <a:bodyPr/>
          <a:lstStyle/>
          <a:p>
            <a:r>
              <a:rPr lang="es-MX" dirty="0"/>
              <a:t>Ejemplos</a:t>
            </a:r>
            <a:endParaRPr lang="es-CL" dirty="0"/>
          </a:p>
        </p:txBody>
      </p:sp>
      <p:pic>
        <p:nvPicPr>
          <p:cNvPr id="4" name="Marcador de contenido 4">
            <a:extLst>
              <a:ext uri="{FF2B5EF4-FFF2-40B4-BE49-F238E27FC236}">
                <a16:creationId xmlns:a16="http://schemas.microsoft.com/office/drawing/2014/main" id="{B4FBADB1-4AB1-696A-9B1D-44527E41AAB3}"/>
              </a:ext>
            </a:extLst>
          </p:cNvPr>
          <p:cNvPicPr>
            <a:picLocks noGrp="1" noChangeAspect="1"/>
          </p:cNvPicPr>
          <p:nvPr>
            <p:ph idx="1"/>
          </p:nvPr>
        </p:nvPicPr>
        <p:blipFill>
          <a:blip r:embed="rId2"/>
          <a:stretch>
            <a:fillRect/>
          </a:stretch>
        </p:blipFill>
        <p:spPr>
          <a:xfrm>
            <a:off x="1195212" y="2160588"/>
            <a:ext cx="7561614" cy="3881437"/>
          </a:xfrm>
        </p:spPr>
      </p:pic>
    </p:spTree>
    <p:extLst>
      <p:ext uri="{BB962C8B-B14F-4D97-AF65-F5344CB8AC3E}">
        <p14:creationId xmlns:p14="http://schemas.microsoft.com/office/powerpoint/2010/main" val="4089183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Habilidades:  aprender a desarrollar un instrumento de planificación.</a:t>
            </a:r>
            <a:endParaRPr lang="en-US" dirty="0"/>
          </a:p>
        </p:txBody>
      </p:sp>
      <p:pic>
        <p:nvPicPr>
          <p:cNvPr id="4" name="Marcador de contenido 3"/>
          <p:cNvPicPr>
            <a:picLocks noGrp="1" noChangeAspect="1"/>
          </p:cNvPicPr>
          <p:nvPr>
            <p:ph idx="1"/>
          </p:nvPr>
        </p:nvPicPr>
        <p:blipFill>
          <a:blip r:embed="rId2"/>
          <a:stretch>
            <a:fillRect/>
          </a:stretch>
        </p:blipFill>
        <p:spPr>
          <a:xfrm>
            <a:off x="1132681" y="2264807"/>
            <a:ext cx="7686675" cy="3724275"/>
          </a:xfrm>
          <a:prstGeom prst="rect">
            <a:avLst/>
          </a:prstGeom>
        </p:spPr>
      </p:pic>
    </p:spTree>
    <p:extLst>
      <p:ext uri="{BB962C8B-B14F-4D97-AF65-F5344CB8AC3E}">
        <p14:creationId xmlns:p14="http://schemas.microsoft.com/office/powerpoint/2010/main" val="3410900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Actitudes</a:t>
            </a:r>
            <a:endParaRPr lang="en-US" dirty="0"/>
          </a:p>
        </p:txBody>
      </p:sp>
      <p:pic>
        <p:nvPicPr>
          <p:cNvPr id="4" name="Marcador de contenido 3"/>
          <p:cNvPicPr>
            <a:picLocks noGrp="1" noChangeAspect="1"/>
          </p:cNvPicPr>
          <p:nvPr>
            <p:ph idx="1"/>
          </p:nvPr>
        </p:nvPicPr>
        <p:blipFill>
          <a:blip r:embed="rId2"/>
          <a:stretch>
            <a:fillRect/>
          </a:stretch>
        </p:blipFill>
        <p:spPr>
          <a:xfrm>
            <a:off x="3557847" y="1387028"/>
            <a:ext cx="3956858" cy="541525"/>
          </a:xfrm>
          <a:prstGeom prst="rect">
            <a:avLst/>
          </a:prstGeom>
        </p:spPr>
      </p:pic>
      <p:pic>
        <p:nvPicPr>
          <p:cNvPr id="5" name="Imagen 4"/>
          <p:cNvPicPr>
            <a:picLocks noChangeAspect="1"/>
          </p:cNvPicPr>
          <p:nvPr/>
        </p:nvPicPr>
        <p:blipFill>
          <a:blip r:embed="rId3"/>
          <a:stretch>
            <a:fillRect/>
          </a:stretch>
        </p:blipFill>
        <p:spPr>
          <a:xfrm>
            <a:off x="2345140" y="2562009"/>
            <a:ext cx="6886575" cy="3248025"/>
          </a:xfrm>
          <a:prstGeom prst="rect">
            <a:avLst/>
          </a:prstGeom>
        </p:spPr>
      </p:pic>
      <p:sp>
        <p:nvSpPr>
          <p:cNvPr id="6" name="Rectángulo 5"/>
          <p:cNvSpPr/>
          <p:nvPr/>
        </p:nvSpPr>
        <p:spPr>
          <a:xfrm>
            <a:off x="3757745" y="2019992"/>
            <a:ext cx="3756960" cy="369332"/>
          </a:xfrm>
          <a:prstGeom prst="rect">
            <a:avLst/>
          </a:prstGeom>
        </p:spPr>
        <p:txBody>
          <a:bodyPr wrap="square">
            <a:spAutoFit/>
          </a:bodyPr>
          <a:lstStyle/>
          <a:p>
            <a:r>
              <a:rPr lang="es-ES" dirty="0">
                <a:solidFill>
                  <a:srgbClr val="000000"/>
                </a:solidFill>
                <a:latin typeface="Calibri" panose="020F0502020204030204" pitchFamily="34" charset="0"/>
                <a:ea typeface="Times New Roman" panose="02020603050405020304" pitchFamily="18" charset="0"/>
              </a:rPr>
              <a:t>Compromiso con el rol de ayudante</a:t>
            </a:r>
            <a:endParaRPr lang="en-US" dirty="0"/>
          </a:p>
        </p:txBody>
      </p:sp>
    </p:spTree>
    <p:extLst>
      <p:ext uri="{BB962C8B-B14F-4D97-AF65-F5344CB8AC3E}">
        <p14:creationId xmlns:p14="http://schemas.microsoft.com/office/powerpoint/2010/main" val="455846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Planificación de Clases </a:t>
            </a:r>
            <a:br>
              <a:rPr lang="es-ES" dirty="0"/>
            </a:br>
            <a:r>
              <a:rPr lang="es-ES" dirty="0"/>
              <a:t>Aspectos Formales</a:t>
            </a:r>
            <a:endParaRPr lang="en-US" dirty="0"/>
          </a:p>
        </p:txBody>
      </p:sp>
      <p:sp>
        <p:nvSpPr>
          <p:cNvPr id="5" name="Marcador de contenido 4">
            <a:extLst>
              <a:ext uri="{FF2B5EF4-FFF2-40B4-BE49-F238E27FC236}">
                <a16:creationId xmlns:a16="http://schemas.microsoft.com/office/drawing/2014/main" id="{5EF7EEE2-41F6-1A66-46E5-D845B2C6140D}"/>
              </a:ext>
            </a:extLst>
          </p:cNvPr>
          <p:cNvSpPr>
            <a:spLocks noGrp="1"/>
          </p:cNvSpPr>
          <p:nvPr>
            <p:ph idx="1"/>
          </p:nvPr>
        </p:nvSpPr>
        <p:spPr>
          <a:xfrm>
            <a:off x="677334" y="2160589"/>
            <a:ext cx="8596668" cy="4505131"/>
          </a:xfrm>
        </p:spPr>
        <p:txBody>
          <a:bodyPr>
            <a:normAutofit fontScale="25000" lnSpcReduction="20000"/>
          </a:bodyPr>
          <a:lstStyle/>
          <a:p>
            <a:pPr>
              <a:lnSpc>
                <a:spcPct val="115000"/>
              </a:lnSpc>
              <a:spcAft>
                <a:spcPts val="800"/>
              </a:spcAft>
            </a:pPr>
            <a:r>
              <a:rPr lang="es-CL" sz="4400" b="1" kern="100" dirty="0">
                <a:effectLst/>
                <a:latin typeface="Aptos" panose="020B0004020202020204" pitchFamily="34" charset="0"/>
                <a:ea typeface="Aptos" panose="020B0004020202020204" pitchFamily="34" charset="0"/>
                <a:cs typeface="Times New Roman" panose="02020603050405020304" pitchFamily="18" charset="0"/>
              </a:rPr>
              <a:t>Fecha/horario:</a:t>
            </a:r>
            <a:endParaRPr lang="es-CL" sz="4400" kern="100" dirty="0">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s-CL" sz="4400" b="1" kern="100" dirty="0">
                <a:effectLst/>
                <a:latin typeface="Aptos" panose="020B0004020202020204" pitchFamily="34" charset="0"/>
                <a:ea typeface="Aptos" panose="020B0004020202020204" pitchFamily="34" charset="0"/>
                <a:cs typeface="Times New Roman" panose="02020603050405020304" pitchFamily="18" charset="0"/>
              </a:rPr>
              <a:t>Curso:</a:t>
            </a:r>
            <a:endParaRPr lang="es-CL" sz="4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s-CL" sz="4400" b="1" kern="100" dirty="0">
                <a:effectLst/>
                <a:latin typeface="Aptos" panose="020B0004020202020204" pitchFamily="34" charset="0"/>
                <a:ea typeface="Aptos" panose="020B0004020202020204" pitchFamily="34" charset="0"/>
                <a:cs typeface="Times New Roman" panose="02020603050405020304" pitchFamily="18" charset="0"/>
              </a:rPr>
              <a:t>Ayudante/ Tutor:</a:t>
            </a:r>
            <a:endParaRPr lang="es-CL" sz="4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s-CL" sz="4400" b="1" kern="100" dirty="0">
                <a:effectLst/>
                <a:latin typeface="Aptos" panose="020B0004020202020204" pitchFamily="34" charset="0"/>
                <a:ea typeface="Aptos" panose="020B0004020202020204" pitchFamily="34" charset="0"/>
                <a:cs typeface="Times New Roman" panose="02020603050405020304" pitchFamily="18" charset="0"/>
              </a:rPr>
              <a:t>Docente:</a:t>
            </a:r>
            <a:endParaRPr lang="es-CL" sz="4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s-CL" sz="4400" b="1" kern="100" dirty="0">
                <a:effectLst/>
                <a:latin typeface="Aptos" panose="020B0004020202020204" pitchFamily="34" charset="0"/>
                <a:ea typeface="Aptos" panose="020B0004020202020204" pitchFamily="34" charset="0"/>
                <a:cs typeface="Times New Roman" panose="02020603050405020304" pitchFamily="18" charset="0"/>
              </a:rPr>
              <a:t>Carrera:</a:t>
            </a:r>
            <a:endParaRPr lang="es-CL" sz="4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s-CL" sz="4400" b="1" kern="100" dirty="0">
                <a:effectLst/>
                <a:latin typeface="Aptos" panose="020B0004020202020204" pitchFamily="34" charset="0"/>
                <a:ea typeface="Aptos" panose="020B0004020202020204" pitchFamily="34" charset="0"/>
                <a:cs typeface="Times New Roman" panose="02020603050405020304" pitchFamily="18" charset="0"/>
              </a:rPr>
              <a:t>Unidad: </a:t>
            </a:r>
            <a:endParaRPr lang="es-CL" sz="4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s-CL" sz="4400" b="1" kern="100" dirty="0">
                <a:effectLst/>
                <a:latin typeface="Aptos" panose="020B0004020202020204" pitchFamily="34" charset="0"/>
                <a:ea typeface="Aptos" panose="020B0004020202020204" pitchFamily="34" charset="0"/>
                <a:cs typeface="Times New Roman" panose="02020603050405020304" pitchFamily="18" charset="0"/>
              </a:rPr>
              <a:t>Nivel: </a:t>
            </a:r>
            <a:endParaRPr lang="es-CL" sz="44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s-CL" sz="4400" b="1" kern="100" dirty="0">
                <a:effectLst/>
                <a:latin typeface="Aptos" panose="020B0004020202020204" pitchFamily="34" charset="0"/>
                <a:ea typeface="Aptos" panose="020B0004020202020204" pitchFamily="34" charset="0"/>
                <a:cs typeface="Times New Roman" panose="02020603050405020304" pitchFamily="18" charset="0"/>
              </a:rPr>
              <a:t>Estrategia enseñanza aprendizaje:</a:t>
            </a:r>
            <a:r>
              <a:rPr lang="es-CL" sz="4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15000"/>
              </a:lnSpc>
              <a:spcAft>
                <a:spcPts val="800"/>
              </a:spcAft>
            </a:pPr>
            <a:r>
              <a:rPr lang="es-CL" sz="4400" b="1" kern="100" dirty="0">
                <a:effectLst/>
                <a:latin typeface="Aptos" panose="020B0004020202020204" pitchFamily="34" charset="0"/>
                <a:ea typeface="Aptos" panose="020B0004020202020204" pitchFamily="34" charset="0"/>
                <a:cs typeface="Times New Roman" panose="02020603050405020304" pitchFamily="18" charset="0"/>
              </a:rPr>
              <a:t>Resultados de Aprendizaje:</a:t>
            </a:r>
            <a:r>
              <a:rPr lang="es-CL" sz="4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15000"/>
              </a:lnSpc>
              <a:spcAft>
                <a:spcPts val="800"/>
              </a:spcAft>
            </a:pPr>
            <a:r>
              <a:rPr lang="es-CL" sz="4400" b="1" kern="100" dirty="0">
                <a:effectLst/>
                <a:latin typeface="Aptos" panose="020B0004020202020204" pitchFamily="34" charset="0"/>
                <a:ea typeface="Aptos" panose="020B0004020202020204" pitchFamily="34" charset="0"/>
                <a:cs typeface="Times New Roman" panose="02020603050405020304" pitchFamily="18" charset="0"/>
              </a:rPr>
              <a:t>Temática de la clase:</a:t>
            </a:r>
            <a:r>
              <a:rPr lang="es-CL" sz="4400" kern="100" dirty="0">
                <a:effectLst/>
                <a:latin typeface="Aptos" panose="020B0004020202020204" pitchFamily="34" charset="0"/>
                <a:ea typeface="Aptos" panose="020B0004020202020204" pitchFamily="34" charset="0"/>
                <a:cs typeface="Times New Roman" panose="02020603050405020304" pitchFamily="18" charset="0"/>
              </a:rPr>
              <a:t> </a:t>
            </a:r>
          </a:p>
          <a:p>
            <a:pPr>
              <a:lnSpc>
                <a:spcPct val="115000"/>
              </a:lnSpc>
              <a:spcAft>
                <a:spcPts val="800"/>
              </a:spcAft>
            </a:pPr>
            <a:r>
              <a:rPr lang="es-CL" sz="4400" b="1" kern="100" dirty="0">
                <a:effectLst/>
                <a:latin typeface="Aptos" panose="020B0004020202020204" pitchFamily="34" charset="0"/>
                <a:ea typeface="Aptos" panose="020B0004020202020204" pitchFamily="34" charset="0"/>
                <a:cs typeface="Times New Roman" panose="02020603050405020304" pitchFamily="18" charset="0"/>
              </a:rPr>
              <a:t>Tipo de Evaluación:</a:t>
            </a:r>
            <a:r>
              <a:rPr lang="es-CL" sz="4400" kern="100" dirty="0">
                <a:effectLst/>
                <a:latin typeface="Aptos" panose="020B0004020202020204" pitchFamily="34" charset="0"/>
                <a:ea typeface="Aptos" panose="020B0004020202020204" pitchFamily="34" charset="0"/>
                <a:cs typeface="Times New Roman" panose="02020603050405020304" pitchFamily="18" charset="0"/>
              </a:rPr>
              <a:t> </a:t>
            </a:r>
          </a:p>
          <a:p>
            <a:endParaRPr lang="es-CL" dirty="0"/>
          </a:p>
        </p:txBody>
      </p:sp>
    </p:spTree>
    <p:extLst>
      <p:ext uri="{BB962C8B-B14F-4D97-AF65-F5344CB8AC3E}">
        <p14:creationId xmlns:p14="http://schemas.microsoft.com/office/powerpoint/2010/main" val="141167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Aspectos de la clase</a:t>
            </a:r>
            <a:endParaRPr lang="en-US" dirty="0"/>
          </a:p>
        </p:txBody>
      </p:sp>
      <p:graphicFrame>
        <p:nvGraphicFramePr>
          <p:cNvPr id="6" name="Marcador de contenido 5">
            <a:extLst>
              <a:ext uri="{FF2B5EF4-FFF2-40B4-BE49-F238E27FC236}">
                <a16:creationId xmlns:a16="http://schemas.microsoft.com/office/drawing/2014/main" id="{CC7C9B4E-86C0-7E44-328C-779E81911878}"/>
              </a:ext>
            </a:extLst>
          </p:cNvPr>
          <p:cNvGraphicFramePr>
            <a:graphicFrameLocks noGrp="1"/>
          </p:cNvGraphicFramePr>
          <p:nvPr>
            <p:ph idx="1"/>
            <p:extLst>
              <p:ext uri="{D42A27DB-BD31-4B8C-83A1-F6EECF244321}">
                <p14:modId xmlns:p14="http://schemas.microsoft.com/office/powerpoint/2010/main" val="116637072"/>
              </p:ext>
            </p:extLst>
          </p:nvPr>
        </p:nvGraphicFramePr>
        <p:xfrm>
          <a:off x="769121" y="2006083"/>
          <a:ext cx="8505052" cy="2298742"/>
        </p:xfrm>
        <a:graphic>
          <a:graphicData uri="http://schemas.openxmlformats.org/drawingml/2006/table">
            <a:tbl>
              <a:tblPr firstRow="1" firstCol="1" bandRow="1">
                <a:tableStyleId>{5C22544A-7EE6-4342-B048-85BDC9FD1C3A}</a:tableStyleId>
              </a:tblPr>
              <a:tblGrid>
                <a:gridCol w="878596">
                  <a:extLst>
                    <a:ext uri="{9D8B030D-6E8A-4147-A177-3AD203B41FA5}">
                      <a16:colId xmlns:a16="http://schemas.microsoft.com/office/drawing/2014/main" val="38479085"/>
                    </a:ext>
                  </a:extLst>
                </a:gridCol>
                <a:gridCol w="1906614">
                  <a:extLst>
                    <a:ext uri="{9D8B030D-6E8A-4147-A177-3AD203B41FA5}">
                      <a16:colId xmlns:a16="http://schemas.microsoft.com/office/drawing/2014/main" val="3868037646"/>
                    </a:ext>
                  </a:extLst>
                </a:gridCol>
                <a:gridCol w="1906614">
                  <a:extLst>
                    <a:ext uri="{9D8B030D-6E8A-4147-A177-3AD203B41FA5}">
                      <a16:colId xmlns:a16="http://schemas.microsoft.com/office/drawing/2014/main" val="2447378230"/>
                    </a:ext>
                  </a:extLst>
                </a:gridCol>
                <a:gridCol w="1906614">
                  <a:extLst>
                    <a:ext uri="{9D8B030D-6E8A-4147-A177-3AD203B41FA5}">
                      <a16:colId xmlns:a16="http://schemas.microsoft.com/office/drawing/2014/main" val="2713833946"/>
                    </a:ext>
                  </a:extLst>
                </a:gridCol>
                <a:gridCol w="1906614">
                  <a:extLst>
                    <a:ext uri="{9D8B030D-6E8A-4147-A177-3AD203B41FA5}">
                      <a16:colId xmlns:a16="http://schemas.microsoft.com/office/drawing/2014/main" val="3385443080"/>
                    </a:ext>
                  </a:extLst>
                </a:gridCol>
              </a:tblGrid>
              <a:tr h="2298742">
                <a:tc>
                  <a:txBody>
                    <a:bodyPr/>
                    <a:lstStyle/>
                    <a:p>
                      <a:pPr>
                        <a:lnSpc>
                          <a:spcPct val="115000"/>
                        </a:lnSpc>
                        <a:spcAft>
                          <a:spcPts val="800"/>
                        </a:spcAft>
                      </a:pPr>
                      <a:r>
                        <a:rPr lang="es-CL" sz="1200" kern="100" dirty="0">
                          <a:effectLst/>
                        </a:rPr>
                        <a:t>Momentos de la clase</a:t>
                      </a:r>
                    </a:p>
                    <a:p>
                      <a:pPr>
                        <a:lnSpc>
                          <a:spcPct val="115000"/>
                        </a:lnSpc>
                        <a:spcAft>
                          <a:spcPts val="800"/>
                        </a:spcAft>
                      </a:pPr>
                      <a:r>
                        <a:rPr lang="es-CL" sz="1200" kern="100" dirty="0">
                          <a:effectLst/>
                          <a:latin typeface="Aptos" panose="020B0004020202020204" pitchFamily="34" charset="0"/>
                          <a:ea typeface="Aptos" panose="020B0004020202020204" pitchFamily="34" charset="0"/>
                          <a:cs typeface="Times New Roman" panose="02020603050405020304" pitchFamily="18" charset="0"/>
                        </a:rPr>
                        <a:t>Inicio</a:t>
                      </a:r>
                    </a:p>
                    <a:p>
                      <a:pPr>
                        <a:lnSpc>
                          <a:spcPct val="115000"/>
                        </a:lnSpc>
                        <a:spcAft>
                          <a:spcPts val="800"/>
                        </a:spcAft>
                      </a:pPr>
                      <a:r>
                        <a:rPr lang="es-CL" sz="1200" kern="100" dirty="0">
                          <a:effectLst/>
                          <a:latin typeface="Aptos" panose="020B0004020202020204" pitchFamily="34" charset="0"/>
                          <a:ea typeface="Aptos" panose="020B0004020202020204" pitchFamily="34" charset="0"/>
                          <a:cs typeface="Times New Roman" panose="02020603050405020304" pitchFamily="18" charset="0"/>
                        </a:rPr>
                        <a:t>Desarrollo</a:t>
                      </a:r>
                    </a:p>
                    <a:p>
                      <a:pPr>
                        <a:lnSpc>
                          <a:spcPct val="115000"/>
                        </a:lnSpc>
                        <a:spcAft>
                          <a:spcPts val="800"/>
                        </a:spcAft>
                      </a:pPr>
                      <a:r>
                        <a:rPr lang="es-CL" sz="1200" kern="100" dirty="0">
                          <a:effectLst/>
                          <a:latin typeface="Aptos" panose="020B0004020202020204" pitchFamily="34" charset="0"/>
                          <a:ea typeface="Aptos" panose="020B0004020202020204" pitchFamily="34" charset="0"/>
                          <a:cs typeface="Times New Roman" panose="02020603050405020304" pitchFamily="18" charset="0"/>
                        </a:rPr>
                        <a:t>Cierre</a:t>
                      </a:r>
                    </a:p>
                    <a:p>
                      <a:pPr>
                        <a:lnSpc>
                          <a:spcPct val="115000"/>
                        </a:lnSpc>
                        <a:spcAft>
                          <a:spcPts val="800"/>
                        </a:spcAft>
                      </a:pPr>
                      <a:endParaRPr lang="es-CL" sz="1200" kern="100" dirty="0">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s-CL" sz="1200" kern="100" dirty="0">
                          <a:effectLst/>
                          <a:latin typeface="Aptos" panose="020B0004020202020204" pitchFamily="34" charset="0"/>
                          <a:ea typeface="Aptos" panose="020B0004020202020204" pitchFamily="34" charset="0"/>
                          <a:cs typeface="Times New Roman" panose="02020603050405020304" pitchFamily="18" charset="0"/>
                        </a:rPr>
                        <a:t>TFA</a:t>
                      </a:r>
                    </a:p>
                  </a:txBody>
                  <a:tcPr marL="68580" marR="68580" marT="0" marB="0"/>
                </a:tc>
                <a:tc>
                  <a:txBody>
                    <a:bodyPr/>
                    <a:lstStyle/>
                    <a:p>
                      <a:pPr>
                        <a:lnSpc>
                          <a:spcPct val="115000"/>
                        </a:lnSpc>
                        <a:spcAft>
                          <a:spcPts val="800"/>
                        </a:spcAft>
                      </a:pPr>
                      <a:r>
                        <a:rPr lang="es-CL" sz="1200" kern="100" dirty="0">
                          <a:effectLst/>
                        </a:rPr>
                        <a:t>Competencias</a:t>
                      </a:r>
                    </a:p>
                    <a:p>
                      <a:pPr>
                        <a:lnSpc>
                          <a:spcPct val="115000"/>
                        </a:lnSpc>
                        <a:spcAft>
                          <a:spcPts val="800"/>
                        </a:spcAft>
                      </a:pPr>
                      <a:r>
                        <a:rPr lang="es-CL" sz="1200" kern="100" dirty="0">
                          <a:effectLst/>
                          <a:latin typeface="Aptos" panose="020B0004020202020204" pitchFamily="34" charset="0"/>
                          <a:ea typeface="Aptos" panose="020B0004020202020204" pitchFamily="34" charset="0"/>
                          <a:cs typeface="Times New Roman" panose="02020603050405020304" pitchFamily="18" charset="0"/>
                        </a:rPr>
                        <a:t>Conocimientos</a:t>
                      </a:r>
                    </a:p>
                    <a:p>
                      <a:pPr>
                        <a:lnSpc>
                          <a:spcPct val="115000"/>
                        </a:lnSpc>
                        <a:spcAft>
                          <a:spcPts val="800"/>
                        </a:spcAft>
                      </a:pPr>
                      <a:r>
                        <a:rPr lang="es-CL" sz="1200" kern="100" dirty="0">
                          <a:effectLst/>
                          <a:latin typeface="Aptos" panose="020B0004020202020204" pitchFamily="34" charset="0"/>
                          <a:ea typeface="Aptos" panose="020B0004020202020204" pitchFamily="34" charset="0"/>
                          <a:cs typeface="Times New Roman" panose="02020603050405020304" pitchFamily="18" charset="0"/>
                        </a:rPr>
                        <a:t>Habilidades</a:t>
                      </a:r>
                    </a:p>
                    <a:p>
                      <a:pPr>
                        <a:lnSpc>
                          <a:spcPct val="115000"/>
                        </a:lnSpc>
                        <a:spcAft>
                          <a:spcPts val="800"/>
                        </a:spcAft>
                      </a:pPr>
                      <a:r>
                        <a:rPr lang="es-CL" sz="1200" kern="100" dirty="0">
                          <a:effectLst/>
                          <a:latin typeface="Aptos" panose="020B0004020202020204" pitchFamily="34" charset="0"/>
                          <a:ea typeface="Aptos" panose="020B0004020202020204" pitchFamily="34" charset="0"/>
                          <a:cs typeface="Times New Roman" panose="02020603050405020304" pitchFamily="18" charset="0"/>
                        </a:rPr>
                        <a:t>Actitudes</a:t>
                      </a:r>
                    </a:p>
                  </a:txBody>
                  <a:tcPr marL="68580" marR="68580" marT="0" marB="0"/>
                </a:tc>
                <a:tc>
                  <a:txBody>
                    <a:bodyPr/>
                    <a:lstStyle/>
                    <a:p>
                      <a:pPr>
                        <a:lnSpc>
                          <a:spcPct val="115000"/>
                        </a:lnSpc>
                        <a:spcAft>
                          <a:spcPts val="800"/>
                        </a:spcAft>
                      </a:pPr>
                      <a:r>
                        <a:rPr lang="es-CL" sz="1200" kern="100" dirty="0">
                          <a:effectLst/>
                        </a:rPr>
                        <a:t>Actividades</a:t>
                      </a:r>
                      <a:endParaRPr lang="es-CL"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s-CL" sz="1200" kern="100">
                          <a:effectLst/>
                        </a:rPr>
                        <a:t>Ordenación de la sala/ Recursos</a:t>
                      </a:r>
                      <a:endParaRPr lang="es-CL" sz="12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tc>
                  <a:txBody>
                    <a:bodyPr/>
                    <a:lstStyle/>
                    <a:p>
                      <a:pPr>
                        <a:lnSpc>
                          <a:spcPct val="115000"/>
                        </a:lnSpc>
                        <a:spcAft>
                          <a:spcPts val="800"/>
                        </a:spcAft>
                      </a:pPr>
                      <a:r>
                        <a:rPr lang="es-CL" sz="1200" kern="100" dirty="0">
                          <a:effectLst/>
                        </a:rPr>
                        <a:t>Bibliografía</a:t>
                      </a:r>
                      <a:endParaRPr lang="es-CL" sz="1200" kern="100" dirty="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44895209"/>
                  </a:ext>
                </a:extLst>
              </a:tr>
            </a:tbl>
          </a:graphicData>
        </a:graphic>
      </p:graphicFrame>
    </p:spTree>
    <p:extLst>
      <p:ext uri="{BB962C8B-B14F-4D97-AF65-F5344CB8AC3E}">
        <p14:creationId xmlns:p14="http://schemas.microsoft.com/office/powerpoint/2010/main" val="31433332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665CE1-8029-E99A-6694-12B56D54CC9B}"/>
              </a:ext>
            </a:extLst>
          </p:cNvPr>
          <p:cNvSpPr>
            <a:spLocks noGrp="1"/>
          </p:cNvSpPr>
          <p:nvPr>
            <p:ph type="title"/>
          </p:nvPr>
        </p:nvSpPr>
        <p:spPr/>
        <p:txBody>
          <a:bodyPr/>
          <a:lstStyle/>
          <a:p>
            <a:r>
              <a:rPr lang="es-MX" dirty="0"/>
              <a:t>Enfoques de la evaluación</a:t>
            </a:r>
            <a:endParaRPr lang="es-CL" dirty="0"/>
          </a:p>
        </p:txBody>
      </p:sp>
      <p:pic>
        <p:nvPicPr>
          <p:cNvPr id="4" name="Marcador de contenido 4">
            <a:extLst>
              <a:ext uri="{FF2B5EF4-FFF2-40B4-BE49-F238E27FC236}">
                <a16:creationId xmlns:a16="http://schemas.microsoft.com/office/drawing/2014/main" id="{0DCC8EC0-B43C-1BE8-DBD8-90A77A2E53DA}"/>
              </a:ext>
            </a:extLst>
          </p:cNvPr>
          <p:cNvPicPr>
            <a:picLocks noGrp="1" noChangeAspect="1"/>
          </p:cNvPicPr>
          <p:nvPr>
            <p:ph idx="1"/>
          </p:nvPr>
        </p:nvPicPr>
        <p:blipFill>
          <a:blip r:embed="rId2"/>
          <a:stretch>
            <a:fillRect/>
          </a:stretch>
        </p:blipFill>
        <p:spPr>
          <a:xfrm>
            <a:off x="1533694" y="1371601"/>
            <a:ext cx="8040757" cy="4533692"/>
          </a:xfrm>
        </p:spPr>
      </p:pic>
    </p:spTree>
    <p:extLst>
      <p:ext uri="{BB962C8B-B14F-4D97-AF65-F5344CB8AC3E}">
        <p14:creationId xmlns:p14="http://schemas.microsoft.com/office/powerpoint/2010/main" val="4054159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Evaluación</a:t>
            </a:r>
            <a:endParaRPr lang="en-US" dirty="0"/>
          </a:p>
        </p:txBody>
      </p:sp>
      <p:sp>
        <p:nvSpPr>
          <p:cNvPr id="3" name="Marcador de contenido 2"/>
          <p:cNvSpPr>
            <a:spLocks noGrp="1"/>
          </p:cNvSpPr>
          <p:nvPr>
            <p:ph idx="1"/>
          </p:nvPr>
        </p:nvSpPr>
        <p:spPr>
          <a:xfrm>
            <a:off x="677334" y="1429789"/>
            <a:ext cx="8596668" cy="4611573"/>
          </a:xfrm>
        </p:spPr>
        <p:txBody>
          <a:bodyPr>
            <a:normAutofit/>
          </a:bodyPr>
          <a:lstStyle/>
          <a:p>
            <a:pPr algn="just"/>
            <a:r>
              <a:rPr lang="es-ES" dirty="0"/>
              <a:t>La evaluación educativa </a:t>
            </a:r>
            <a:r>
              <a:rPr lang="es-ES" b="1" dirty="0"/>
              <a:t>es un proceso continuo y personalizado dentro del sistema de enseñanza-aprendizaje</a:t>
            </a:r>
            <a:r>
              <a:rPr lang="es-ES" dirty="0"/>
              <a:t> cuyo objetivo es conocer la evolución de cada estudiante para, si es necesario, adoptar medidas de refuerzo o de compensación para garantizar que se alcanzan los objetivos educativos definidos para su nivel. Es, por tanto, una herramienta de gran utilidad para tomar decisiones pedagógicas para mejorar el desempeño de un estudiante.</a:t>
            </a:r>
          </a:p>
          <a:p>
            <a:pPr algn="just"/>
            <a:r>
              <a:rPr lang="es-ES" dirty="0"/>
              <a:t>Tipos de evaluación</a:t>
            </a:r>
          </a:p>
          <a:p>
            <a:pPr algn="just" fontAlgn="base"/>
            <a:r>
              <a:rPr lang="es-ES" dirty="0">
                <a:hlinkClick r:id="rId2"/>
              </a:rPr>
              <a:t>Evaluación diagnóstica</a:t>
            </a:r>
            <a:r>
              <a:rPr lang="es-ES" dirty="0"/>
              <a:t>: Se realiza antes de los nuevos aprendizajes, para conocer las ideas previas de cada estudiante (saberes y competencias) sobre los que anclarán los conocimientos nuevos.</a:t>
            </a:r>
          </a:p>
          <a:p>
            <a:pPr algn="just" fontAlgn="base"/>
            <a:r>
              <a:rPr lang="es-ES" dirty="0">
                <a:hlinkClick r:id="rId3"/>
              </a:rPr>
              <a:t>Evaluación </a:t>
            </a:r>
            <a:r>
              <a:rPr lang="es-ES" dirty="0" err="1">
                <a:hlinkClick r:id="rId3"/>
              </a:rPr>
              <a:t>sumativa</a:t>
            </a:r>
            <a:r>
              <a:rPr lang="es-ES" dirty="0"/>
              <a:t>: Es la que se efectúa al final de un ciclo, abarcando largos períodos temporales, para comprobar si han adquirido las competencias y saberes que permitan promover de curso, o acreditar conocimientos mediante certificaciones. Es el juicio final de un proceso, con visión retrospectiva, observando el producto del aprendizaje.</a:t>
            </a:r>
          </a:p>
          <a:p>
            <a:pPr algn="just" fontAlgn="base"/>
            <a:endParaRPr lang="es-ES" dirty="0"/>
          </a:p>
          <a:p>
            <a:endParaRPr lang="en-US" dirty="0"/>
          </a:p>
        </p:txBody>
      </p:sp>
    </p:spTree>
    <p:extLst>
      <p:ext uri="{BB962C8B-B14F-4D97-AF65-F5344CB8AC3E}">
        <p14:creationId xmlns:p14="http://schemas.microsoft.com/office/powerpoint/2010/main" val="630328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Evaluación</a:t>
            </a:r>
            <a:endParaRPr lang="en-US" dirty="0"/>
          </a:p>
        </p:txBody>
      </p:sp>
      <p:sp>
        <p:nvSpPr>
          <p:cNvPr id="3" name="Marcador de contenido 2"/>
          <p:cNvSpPr>
            <a:spLocks noGrp="1"/>
          </p:cNvSpPr>
          <p:nvPr>
            <p:ph idx="1"/>
          </p:nvPr>
        </p:nvSpPr>
        <p:spPr>
          <a:xfrm>
            <a:off x="677334" y="1263535"/>
            <a:ext cx="8596668" cy="5037512"/>
          </a:xfrm>
        </p:spPr>
        <p:txBody>
          <a:bodyPr>
            <a:normAutofit fontScale="85000" lnSpcReduction="20000"/>
          </a:bodyPr>
          <a:lstStyle/>
          <a:p>
            <a:pPr algn="just" fontAlgn="base"/>
            <a:r>
              <a:rPr lang="es-ES" dirty="0">
                <a:hlinkClick r:id="rId2"/>
              </a:rPr>
              <a:t>Evaluación formativa</a:t>
            </a:r>
            <a:r>
              <a:rPr lang="es-ES" dirty="0"/>
              <a:t>: Se da dentro del proceso para obtener datos parciales sobre los conocimientos y competencias que se van adquiriendo y permite dicha información la toma de decisiones pedagógicas (avanzar en el programa o retroceder, cambiar estrategias metodológicas, quitar, simplificar o agregar contenidos, etcétera).</a:t>
            </a:r>
          </a:p>
          <a:p>
            <a:pPr algn="just" fontAlgn="base"/>
            <a:r>
              <a:rPr lang="es-ES" dirty="0"/>
              <a:t>Los tres tipos de evaluación son necesarias, la primera antes, la segunda en el durante, y la tercera al final del proceso.</a:t>
            </a:r>
          </a:p>
          <a:p>
            <a:pPr algn="just" fontAlgn="base"/>
            <a:r>
              <a:rPr lang="es-ES" b="1" dirty="0"/>
              <a:t>Según los instrumentos usados y los aspectos a evaluar</a:t>
            </a:r>
            <a:r>
              <a:rPr lang="es-ES" dirty="0"/>
              <a:t>:</a:t>
            </a:r>
          </a:p>
          <a:p>
            <a:pPr algn="just" fontAlgn="base"/>
            <a:r>
              <a:rPr lang="es-ES" dirty="0"/>
              <a:t>Evaluación holística: abarca a estudiantes como un todo, y a su aprendizaje como una totalidad, es una apreciación globalizadora.</a:t>
            </a:r>
          </a:p>
          <a:p>
            <a:pPr algn="just" fontAlgn="base"/>
            <a:r>
              <a:rPr lang="es-ES" dirty="0"/>
              <a:t>Evaluación informal sin usar técnicas formales y estructuradas, sino por la diaria observación del comportamiento individual a estudiantes y su interacción con el grupo.</a:t>
            </a:r>
          </a:p>
          <a:p>
            <a:pPr algn="just" fontAlgn="base"/>
            <a:r>
              <a:rPr lang="es-ES" dirty="0"/>
              <a:t>Evaluación continua: Se basa en la observación diaria de estudiantes y de su actitud frente al aprendizaje usando técnicas formales e informales.</a:t>
            </a:r>
          </a:p>
          <a:p>
            <a:pPr algn="just" fontAlgn="base"/>
            <a:r>
              <a:rPr lang="es-ES" dirty="0"/>
              <a:t>Evaluación cuantitativa: Sólo considera lo que se aprendió, en una simple apreciación matemática.</a:t>
            </a:r>
          </a:p>
          <a:p>
            <a:pPr algn="just" fontAlgn="base"/>
            <a:r>
              <a:rPr lang="es-ES" dirty="0"/>
              <a:t>Evaluación cualitativa: Evalúa lo que se aprendió, cómo se aprendió y para qué se aprendió.</a:t>
            </a:r>
          </a:p>
          <a:p>
            <a:pPr algn="just" fontAlgn="base"/>
            <a:r>
              <a:rPr lang="es-ES" b="1" dirty="0"/>
              <a:t>Según quien sea el agente evaluador</a:t>
            </a:r>
            <a:r>
              <a:rPr lang="es-ES" dirty="0"/>
              <a:t>:</a:t>
            </a:r>
          </a:p>
          <a:p>
            <a:pPr algn="just" fontAlgn="base"/>
            <a:r>
              <a:rPr lang="es-ES" dirty="0"/>
              <a:t>Auto-evaluación: la realiza cada estudiante, Coevaluación: Estudiante- docente y </a:t>
            </a:r>
            <a:r>
              <a:rPr lang="es-ES" dirty="0" err="1"/>
              <a:t>Heteroevaluación</a:t>
            </a:r>
            <a:r>
              <a:rPr lang="es-ES" dirty="0"/>
              <a:t>: Evaluación múltiple que puede ser: Evaluación interna: Por algún docente del establecimiento educativo. Evaluación externa: Por agentes externos al establecimiento.</a:t>
            </a:r>
          </a:p>
          <a:p>
            <a:pPr algn="just"/>
            <a:endParaRPr lang="en-US" dirty="0"/>
          </a:p>
        </p:txBody>
      </p:sp>
    </p:spTree>
    <p:extLst>
      <p:ext uri="{BB962C8B-B14F-4D97-AF65-F5344CB8AC3E}">
        <p14:creationId xmlns:p14="http://schemas.microsoft.com/office/powerpoint/2010/main" val="2552002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 calcmode="lin" valueType="num">
                                      <p:cBhvr additive="base">
                                        <p:cTn id="4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FF5A82-DE8D-022C-3B4B-250C1A80844F}"/>
              </a:ext>
            </a:extLst>
          </p:cNvPr>
          <p:cNvSpPr>
            <a:spLocks noGrp="1"/>
          </p:cNvSpPr>
          <p:nvPr>
            <p:ph type="title"/>
          </p:nvPr>
        </p:nvSpPr>
        <p:spPr>
          <a:xfrm>
            <a:off x="905854" y="465379"/>
            <a:ext cx="8368148" cy="578173"/>
          </a:xfrm>
        </p:spPr>
        <p:txBody>
          <a:bodyPr>
            <a:normAutofit fontScale="90000"/>
          </a:bodyPr>
          <a:lstStyle/>
          <a:p>
            <a:r>
              <a:rPr lang="es-MX" dirty="0"/>
              <a:t>Evaluación sumativa y formativa</a:t>
            </a:r>
            <a:endParaRPr lang="es-CL" dirty="0"/>
          </a:p>
        </p:txBody>
      </p:sp>
      <p:grpSp>
        <p:nvGrpSpPr>
          <p:cNvPr id="4" name="Google Shape;167;p10">
            <a:extLst>
              <a:ext uri="{FF2B5EF4-FFF2-40B4-BE49-F238E27FC236}">
                <a16:creationId xmlns:a16="http://schemas.microsoft.com/office/drawing/2014/main" id="{420E3BA7-AC9C-E6A9-0A90-AB8562E3870C}"/>
              </a:ext>
            </a:extLst>
          </p:cNvPr>
          <p:cNvGrpSpPr/>
          <p:nvPr/>
        </p:nvGrpSpPr>
        <p:grpSpPr>
          <a:xfrm>
            <a:off x="1877961" y="1110953"/>
            <a:ext cx="6308910" cy="5494946"/>
            <a:chOff x="0" y="16521"/>
            <a:chExt cx="10969367" cy="5421531"/>
          </a:xfrm>
        </p:grpSpPr>
        <p:sp>
          <p:nvSpPr>
            <p:cNvPr id="5" name="Google Shape;168;p10">
              <a:extLst>
                <a:ext uri="{FF2B5EF4-FFF2-40B4-BE49-F238E27FC236}">
                  <a16:creationId xmlns:a16="http://schemas.microsoft.com/office/drawing/2014/main" id="{11D85AC4-4219-2D97-F1AE-2C2DC2DDC6A2}"/>
                </a:ext>
              </a:extLst>
            </p:cNvPr>
            <p:cNvSpPr/>
            <p:nvPr/>
          </p:nvSpPr>
          <p:spPr>
            <a:xfrm>
              <a:off x="0" y="16521"/>
              <a:ext cx="10969367" cy="767520"/>
            </a:xfrm>
            <a:prstGeom prst="roundRect">
              <a:avLst>
                <a:gd name="adj" fmla="val 16667"/>
              </a:avLst>
            </a:prstGeom>
            <a:gradFill>
              <a:gsLst>
                <a:gs pos="0">
                  <a:srgbClr val="F08B54"/>
                </a:gs>
                <a:gs pos="50000">
                  <a:srgbClr val="F67A26"/>
                </a:gs>
                <a:gs pos="100000">
                  <a:srgbClr val="E36A18"/>
                </a:gs>
              </a:gsLst>
              <a:lin ang="5400000" scaled="0"/>
            </a:gradFill>
            <a:ln>
              <a:noFill/>
            </a:ln>
          </p:spPr>
          <p:txBody>
            <a:bodyPr spcFirstLastPara="1" wrap="square" lIns="91375" tIns="91375" rIns="91375" bIns="913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Clr>
                  <a:srgbClr val="000000"/>
                </a:buClr>
                <a:buSzPts val="1699"/>
                <a:buFont typeface="Arial"/>
                <a:buNone/>
              </a:pPr>
              <a:endParaRPr sz="1799" b="0" i="0" u="none" strike="noStrike" cap="none">
                <a:solidFill>
                  <a:srgbClr val="000000"/>
                </a:solidFill>
                <a:latin typeface="Arial"/>
                <a:ea typeface="Arial"/>
                <a:cs typeface="Arial"/>
                <a:sym typeface="Arial"/>
              </a:endParaRPr>
            </a:p>
          </p:txBody>
        </p:sp>
        <p:sp>
          <p:nvSpPr>
            <p:cNvPr id="6" name="Google Shape;169;p10">
              <a:extLst>
                <a:ext uri="{FF2B5EF4-FFF2-40B4-BE49-F238E27FC236}">
                  <a16:creationId xmlns:a16="http://schemas.microsoft.com/office/drawing/2014/main" id="{D59BD752-F9AD-F6B7-11EF-3141F908EA78}"/>
                </a:ext>
              </a:extLst>
            </p:cNvPr>
            <p:cNvSpPr txBox="1"/>
            <p:nvPr/>
          </p:nvSpPr>
          <p:spPr>
            <a:xfrm>
              <a:off x="37467" y="53988"/>
              <a:ext cx="10894500" cy="692700"/>
            </a:xfrm>
            <a:prstGeom prst="rect">
              <a:avLst/>
            </a:prstGeom>
            <a:noFill/>
            <a:ln>
              <a:noFill/>
            </a:ln>
          </p:spPr>
          <p:txBody>
            <a:bodyPr spcFirstLastPara="1" wrap="square" lIns="49475" tIns="49475" rIns="49475" bIns="494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lnSpc>
                  <a:spcPct val="90000"/>
                </a:lnSpc>
                <a:spcBef>
                  <a:spcPts val="0"/>
                </a:spcBef>
                <a:spcAft>
                  <a:spcPts val="0"/>
                </a:spcAft>
                <a:buClr>
                  <a:srgbClr val="000000"/>
                </a:buClr>
                <a:buSzPts val="1599"/>
                <a:buFont typeface="Arial"/>
                <a:buNone/>
              </a:pPr>
              <a:r>
                <a:rPr lang="es-CL" sz="1699" b="0" i="0" u="none" strike="noStrike" cap="none">
                  <a:solidFill>
                    <a:schemeClr val="lt1"/>
                  </a:solidFill>
                  <a:latin typeface="Arial"/>
                  <a:ea typeface="Arial"/>
                  <a:cs typeface="Arial"/>
                  <a:sym typeface="Arial"/>
                </a:rPr>
                <a:t>¿Qué aspectos son propios de la EF?</a:t>
              </a:r>
              <a:endParaRPr sz="1799" b="0" i="0" u="none" strike="noStrike" cap="none">
                <a:solidFill>
                  <a:srgbClr val="000000"/>
                </a:solidFill>
                <a:latin typeface="Arial"/>
                <a:ea typeface="Arial"/>
                <a:cs typeface="Arial"/>
                <a:sym typeface="Arial"/>
              </a:endParaRPr>
            </a:p>
          </p:txBody>
        </p:sp>
        <p:sp>
          <p:nvSpPr>
            <p:cNvPr id="7" name="Google Shape;170;p10">
              <a:extLst>
                <a:ext uri="{FF2B5EF4-FFF2-40B4-BE49-F238E27FC236}">
                  <a16:creationId xmlns:a16="http://schemas.microsoft.com/office/drawing/2014/main" id="{979891EE-B388-ABED-F1D1-FCB671AB2645}"/>
                </a:ext>
              </a:extLst>
            </p:cNvPr>
            <p:cNvSpPr/>
            <p:nvPr/>
          </p:nvSpPr>
          <p:spPr>
            <a:xfrm>
              <a:off x="0" y="784041"/>
              <a:ext cx="10969367" cy="891134"/>
            </a:xfrm>
            <a:prstGeom prst="rect">
              <a:avLst/>
            </a:prstGeom>
            <a:noFill/>
            <a:ln>
              <a:noFill/>
            </a:ln>
          </p:spPr>
          <p:txBody>
            <a:bodyPr spcFirstLastPara="1" wrap="square" lIns="91375" tIns="91375" rIns="91375" bIns="913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Clr>
                  <a:srgbClr val="000000"/>
                </a:buClr>
                <a:buSzPts val="1699"/>
                <a:buFont typeface="Arial"/>
                <a:buNone/>
              </a:pPr>
              <a:endParaRPr sz="1799" b="0" i="0" u="none" strike="noStrike" cap="none">
                <a:solidFill>
                  <a:srgbClr val="000000"/>
                </a:solidFill>
                <a:latin typeface="Arial"/>
                <a:ea typeface="Arial"/>
                <a:cs typeface="Arial"/>
                <a:sym typeface="Arial"/>
              </a:endParaRPr>
            </a:p>
          </p:txBody>
        </p:sp>
        <p:sp>
          <p:nvSpPr>
            <p:cNvPr id="8" name="Google Shape;171;p10">
              <a:extLst>
                <a:ext uri="{FF2B5EF4-FFF2-40B4-BE49-F238E27FC236}">
                  <a16:creationId xmlns:a16="http://schemas.microsoft.com/office/drawing/2014/main" id="{8912FF28-0ED3-7418-48E9-6B7764CC7862}"/>
                </a:ext>
              </a:extLst>
            </p:cNvPr>
            <p:cNvSpPr txBox="1"/>
            <p:nvPr/>
          </p:nvSpPr>
          <p:spPr>
            <a:xfrm>
              <a:off x="0" y="784041"/>
              <a:ext cx="10969367" cy="891134"/>
            </a:xfrm>
            <a:prstGeom prst="rect">
              <a:avLst/>
            </a:prstGeom>
            <a:noFill/>
            <a:ln>
              <a:noFill/>
            </a:ln>
          </p:spPr>
          <p:txBody>
            <a:bodyPr spcFirstLastPara="1" wrap="square" lIns="348075" tIns="16475" rIns="92400" bIns="164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243" marR="0" lvl="1" indent="-120593" algn="l" rtl="0">
                <a:lnSpc>
                  <a:spcPct val="90000"/>
                </a:lnSpc>
                <a:spcBef>
                  <a:spcPts val="0"/>
                </a:spcBef>
                <a:spcAft>
                  <a:spcPts val="0"/>
                </a:spcAft>
                <a:buClr>
                  <a:schemeClr val="dk1"/>
                </a:buClr>
                <a:buSzPts val="1700"/>
                <a:buFont typeface="Arial"/>
                <a:buChar char="•"/>
              </a:pPr>
              <a:r>
                <a:rPr lang="es-CL" sz="1699" b="0" i="0" u="none" strike="noStrike" cap="none">
                  <a:solidFill>
                    <a:schemeClr val="dk1"/>
                  </a:solidFill>
                  <a:latin typeface="Arial"/>
                  <a:ea typeface="Arial"/>
                  <a:cs typeface="Arial"/>
                  <a:sym typeface="Arial"/>
                </a:rPr>
                <a:t>Se desarrolla antes y durante el proceso de e-a</a:t>
              </a:r>
              <a:endParaRPr sz="1799" b="0" i="0" u="none" strike="noStrike" cap="none">
                <a:solidFill>
                  <a:srgbClr val="000000"/>
                </a:solidFill>
                <a:latin typeface="Arial"/>
                <a:ea typeface="Arial"/>
                <a:cs typeface="Arial"/>
                <a:sym typeface="Arial"/>
              </a:endParaRPr>
            </a:p>
            <a:p>
              <a:pPr marL="114243" marR="0" lvl="1" indent="-120593" algn="l" rtl="0">
                <a:lnSpc>
                  <a:spcPct val="90000"/>
                </a:lnSpc>
                <a:spcBef>
                  <a:spcPts val="260"/>
                </a:spcBef>
                <a:spcAft>
                  <a:spcPts val="0"/>
                </a:spcAft>
                <a:buClr>
                  <a:schemeClr val="dk1"/>
                </a:buClr>
                <a:buSzPts val="1700"/>
                <a:buFont typeface="Arial"/>
                <a:buChar char="•"/>
              </a:pPr>
              <a:r>
                <a:rPr lang="es-CL" sz="1699" b="0" i="0" u="none" strike="noStrike" cap="none">
                  <a:solidFill>
                    <a:schemeClr val="dk1"/>
                  </a:solidFill>
                  <a:latin typeface="Arial"/>
                  <a:ea typeface="Arial"/>
                  <a:cs typeface="Arial"/>
                  <a:sym typeface="Arial"/>
                </a:rPr>
                <a:t>Acompaña mientras se avanza hacia la meta</a:t>
              </a:r>
              <a:endParaRPr sz="1799" b="0" i="0" u="none" strike="noStrike" cap="none">
                <a:solidFill>
                  <a:srgbClr val="000000"/>
                </a:solidFill>
                <a:latin typeface="Arial"/>
                <a:ea typeface="Arial"/>
                <a:cs typeface="Arial"/>
                <a:sym typeface="Arial"/>
              </a:endParaRPr>
            </a:p>
            <a:p>
              <a:pPr marL="114243" marR="0" lvl="1" indent="-120593" algn="l" rtl="0">
                <a:lnSpc>
                  <a:spcPct val="90000"/>
                </a:lnSpc>
                <a:spcBef>
                  <a:spcPts val="260"/>
                </a:spcBef>
                <a:spcAft>
                  <a:spcPts val="0"/>
                </a:spcAft>
                <a:buClr>
                  <a:schemeClr val="dk1"/>
                </a:buClr>
                <a:buSzPts val="1700"/>
                <a:buFont typeface="Arial"/>
                <a:buChar char="•"/>
              </a:pPr>
              <a:r>
                <a:rPr lang="es-CL" sz="1699" b="0" i="0" u="none" strike="noStrike" cap="none">
                  <a:solidFill>
                    <a:schemeClr val="dk1"/>
                  </a:solidFill>
                  <a:latin typeface="Arial"/>
                  <a:ea typeface="Arial"/>
                  <a:cs typeface="Arial"/>
                  <a:sym typeface="Arial"/>
                </a:rPr>
                <a:t>Rol activo del estudiante para acortar la brecha</a:t>
              </a:r>
              <a:endParaRPr sz="1799" b="0" i="0" u="none" strike="noStrike" cap="none">
                <a:solidFill>
                  <a:srgbClr val="000000"/>
                </a:solidFill>
                <a:latin typeface="Arial"/>
                <a:ea typeface="Arial"/>
                <a:cs typeface="Arial"/>
                <a:sym typeface="Arial"/>
              </a:endParaRPr>
            </a:p>
            <a:p>
              <a:pPr marL="114243" marR="0" lvl="1" indent="-120593" algn="l" rtl="0">
                <a:lnSpc>
                  <a:spcPct val="90000"/>
                </a:lnSpc>
                <a:spcBef>
                  <a:spcPts val="260"/>
                </a:spcBef>
                <a:spcAft>
                  <a:spcPts val="0"/>
                </a:spcAft>
                <a:buClr>
                  <a:schemeClr val="dk1"/>
                </a:buClr>
                <a:buSzPts val="1700"/>
                <a:buFont typeface="Arial"/>
                <a:buChar char="•"/>
              </a:pPr>
              <a:r>
                <a:rPr lang="es-CL" sz="1699" b="0" i="0" u="none" strike="noStrike" cap="none">
                  <a:solidFill>
                    <a:schemeClr val="dk1"/>
                  </a:solidFill>
                  <a:latin typeface="Arial"/>
                  <a:ea typeface="Arial"/>
                  <a:cs typeface="Arial"/>
                  <a:sym typeface="Arial"/>
                </a:rPr>
                <a:t>Retroalimentación clave para el aprendizaje</a:t>
              </a:r>
              <a:endParaRPr sz="1799" b="0" i="0" u="none" strike="noStrike" cap="none">
                <a:solidFill>
                  <a:srgbClr val="000000"/>
                </a:solidFill>
                <a:latin typeface="Arial"/>
                <a:ea typeface="Arial"/>
                <a:cs typeface="Arial"/>
                <a:sym typeface="Arial"/>
              </a:endParaRPr>
            </a:p>
          </p:txBody>
        </p:sp>
        <p:sp>
          <p:nvSpPr>
            <p:cNvPr id="9" name="Google Shape;172;p10">
              <a:extLst>
                <a:ext uri="{FF2B5EF4-FFF2-40B4-BE49-F238E27FC236}">
                  <a16:creationId xmlns:a16="http://schemas.microsoft.com/office/drawing/2014/main" id="{A487992C-3BC0-531A-00EB-3161FF9E70E5}"/>
                </a:ext>
              </a:extLst>
            </p:cNvPr>
            <p:cNvSpPr/>
            <p:nvPr/>
          </p:nvSpPr>
          <p:spPr>
            <a:xfrm>
              <a:off x="0" y="1846254"/>
              <a:ext cx="10969367" cy="596441"/>
            </a:xfrm>
            <a:prstGeom prst="roundRect">
              <a:avLst>
                <a:gd name="adj" fmla="val 16667"/>
              </a:avLst>
            </a:prstGeom>
            <a:gradFill>
              <a:gsLst>
                <a:gs pos="0">
                  <a:srgbClr val="AFAFAF"/>
                </a:gs>
                <a:gs pos="50000">
                  <a:schemeClr val="accent3"/>
                </a:gs>
                <a:gs pos="100000">
                  <a:srgbClr val="919191"/>
                </a:gs>
              </a:gsLst>
              <a:lin ang="5400000" scaled="0"/>
            </a:gradFill>
            <a:ln>
              <a:noFill/>
            </a:ln>
          </p:spPr>
          <p:txBody>
            <a:bodyPr spcFirstLastPara="1" wrap="square" lIns="91375" tIns="91375" rIns="91375" bIns="913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Clr>
                  <a:srgbClr val="000000"/>
                </a:buClr>
                <a:buSzPts val="1699"/>
                <a:buFont typeface="Arial"/>
                <a:buNone/>
              </a:pPr>
              <a:endParaRPr sz="1799" b="0" i="0" u="none" strike="noStrike" cap="none">
                <a:solidFill>
                  <a:srgbClr val="000000"/>
                </a:solidFill>
                <a:latin typeface="Arial"/>
                <a:ea typeface="Arial"/>
                <a:cs typeface="Arial"/>
                <a:sym typeface="Arial"/>
              </a:endParaRPr>
            </a:p>
          </p:txBody>
        </p:sp>
        <p:sp>
          <p:nvSpPr>
            <p:cNvPr id="10" name="Google Shape;173;p10">
              <a:extLst>
                <a:ext uri="{FF2B5EF4-FFF2-40B4-BE49-F238E27FC236}">
                  <a16:creationId xmlns:a16="http://schemas.microsoft.com/office/drawing/2014/main" id="{86C890AB-E789-D11F-AFFC-372808FE1127}"/>
                </a:ext>
              </a:extLst>
            </p:cNvPr>
            <p:cNvSpPr txBox="1"/>
            <p:nvPr/>
          </p:nvSpPr>
          <p:spPr>
            <a:xfrm>
              <a:off x="37467" y="1779142"/>
              <a:ext cx="10894500" cy="558900"/>
            </a:xfrm>
            <a:prstGeom prst="rect">
              <a:avLst/>
            </a:prstGeom>
            <a:noFill/>
            <a:ln>
              <a:noFill/>
            </a:ln>
          </p:spPr>
          <p:txBody>
            <a:bodyPr spcFirstLastPara="1" wrap="square" lIns="49475" tIns="49475" rIns="49475" bIns="494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lnSpc>
                  <a:spcPct val="90000"/>
                </a:lnSpc>
                <a:spcBef>
                  <a:spcPts val="0"/>
                </a:spcBef>
                <a:spcAft>
                  <a:spcPts val="0"/>
                </a:spcAft>
                <a:buClr>
                  <a:srgbClr val="000000"/>
                </a:buClr>
                <a:buSzPts val="1599"/>
                <a:buFont typeface="Arial"/>
                <a:buNone/>
              </a:pPr>
              <a:r>
                <a:rPr lang="es-CL" sz="1699" b="0" i="0" u="none" strike="noStrike" cap="none">
                  <a:solidFill>
                    <a:schemeClr val="lt1"/>
                  </a:solidFill>
                  <a:latin typeface="Arial"/>
                  <a:ea typeface="Arial"/>
                  <a:cs typeface="Arial"/>
                  <a:sym typeface="Arial"/>
                </a:rPr>
                <a:t>¿Qué aspectos comunes tienen?</a:t>
              </a:r>
              <a:endParaRPr sz="1799" b="0" i="0" u="none" strike="noStrike" cap="none">
                <a:solidFill>
                  <a:srgbClr val="000000"/>
                </a:solidFill>
                <a:latin typeface="Arial"/>
                <a:ea typeface="Arial"/>
                <a:cs typeface="Arial"/>
                <a:sym typeface="Arial"/>
              </a:endParaRPr>
            </a:p>
          </p:txBody>
        </p:sp>
        <p:sp>
          <p:nvSpPr>
            <p:cNvPr id="11" name="Google Shape;174;p10">
              <a:extLst>
                <a:ext uri="{FF2B5EF4-FFF2-40B4-BE49-F238E27FC236}">
                  <a16:creationId xmlns:a16="http://schemas.microsoft.com/office/drawing/2014/main" id="{3A9096AF-20E0-7974-7742-55C770525591}"/>
                </a:ext>
              </a:extLst>
            </p:cNvPr>
            <p:cNvSpPr/>
            <p:nvPr/>
          </p:nvSpPr>
          <p:spPr>
            <a:xfrm>
              <a:off x="0" y="2442696"/>
              <a:ext cx="10969367" cy="1336702"/>
            </a:xfrm>
            <a:prstGeom prst="rect">
              <a:avLst/>
            </a:prstGeom>
            <a:noFill/>
            <a:ln>
              <a:noFill/>
            </a:ln>
          </p:spPr>
          <p:txBody>
            <a:bodyPr spcFirstLastPara="1" wrap="square" lIns="91375" tIns="91375" rIns="91375" bIns="913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Clr>
                  <a:srgbClr val="000000"/>
                </a:buClr>
                <a:buSzPts val="1699"/>
                <a:buFont typeface="Arial"/>
                <a:buNone/>
              </a:pPr>
              <a:endParaRPr sz="1799" b="0" i="0" u="none" strike="noStrike" cap="none">
                <a:solidFill>
                  <a:srgbClr val="000000"/>
                </a:solidFill>
                <a:latin typeface="Arial"/>
                <a:ea typeface="Arial"/>
                <a:cs typeface="Arial"/>
                <a:sym typeface="Arial"/>
              </a:endParaRPr>
            </a:p>
          </p:txBody>
        </p:sp>
        <p:sp>
          <p:nvSpPr>
            <p:cNvPr id="12" name="Google Shape;175;p10">
              <a:extLst>
                <a:ext uri="{FF2B5EF4-FFF2-40B4-BE49-F238E27FC236}">
                  <a16:creationId xmlns:a16="http://schemas.microsoft.com/office/drawing/2014/main" id="{5D627D0D-DE23-5F65-BF29-A00DC299F1B0}"/>
                </a:ext>
              </a:extLst>
            </p:cNvPr>
            <p:cNvSpPr txBox="1"/>
            <p:nvPr/>
          </p:nvSpPr>
          <p:spPr>
            <a:xfrm>
              <a:off x="0" y="2412257"/>
              <a:ext cx="10969367" cy="1336702"/>
            </a:xfrm>
            <a:prstGeom prst="rect">
              <a:avLst/>
            </a:prstGeom>
            <a:noFill/>
            <a:ln>
              <a:noFill/>
            </a:ln>
          </p:spPr>
          <p:txBody>
            <a:bodyPr spcFirstLastPara="1" wrap="square" lIns="348075" tIns="16475" rIns="92400" bIns="164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243" marR="0" lvl="1" indent="-120593" algn="l" rtl="0">
                <a:lnSpc>
                  <a:spcPct val="90000"/>
                </a:lnSpc>
                <a:spcBef>
                  <a:spcPts val="0"/>
                </a:spcBef>
                <a:spcAft>
                  <a:spcPts val="0"/>
                </a:spcAft>
                <a:buClr>
                  <a:schemeClr val="dk1"/>
                </a:buClr>
                <a:buSzPts val="1700"/>
                <a:buFont typeface="Arial"/>
                <a:buChar char="•"/>
              </a:pPr>
              <a:r>
                <a:rPr lang="es-CL" sz="1699" b="0" i="0" u="none" strike="noStrike" cap="none" dirty="0">
                  <a:solidFill>
                    <a:schemeClr val="dk1"/>
                  </a:solidFill>
                  <a:latin typeface="Arial"/>
                  <a:ea typeface="Arial"/>
                  <a:cs typeface="Arial"/>
                  <a:sym typeface="Arial"/>
                </a:rPr>
                <a:t>Meta de aprendizaje</a:t>
              </a:r>
              <a:endParaRPr sz="1799" b="0" i="0" u="none" strike="noStrike" cap="none" dirty="0">
                <a:solidFill>
                  <a:srgbClr val="000000"/>
                </a:solidFill>
                <a:latin typeface="Arial"/>
                <a:ea typeface="Arial"/>
                <a:cs typeface="Arial"/>
                <a:sym typeface="Arial"/>
              </a:endParaRPr>
            </a:p>
            <a:p>
              <a:pPr marL="114243" marR="0" lvl="1" indent="-120593" algn="l" rtl="0">
                <a:lnSpc>
                  <a:spcPct val="90000"/>
                </a:lnSpc>
                <a:spcBef>
                  <a:spcPts val="260"/>
                </a:spcBef>
                <a:spcAft>
                  <a:spcPts val="0"/>
                </a:spcAft>
                <a:buClr>
                  <a:schemeClr val="dk1"/>
                </a:buClr>
                <a:buSzPts val="1700"/>
                <a:buFont typeface="Arial"/>
                <a:buChar char="•"/>
              </a:pPr>
              <a:r>
                <a:rPr lang="es-CL" sz="1699" b="0" i="0" u="none" strike="noStrike" cap="none" dirty="0">
                  <a:solidFill>
                    <a:schemeClr val="dk1"/>
                  </a:solidFill>
                  <a:latin typeface="Arial"/>
                  <a:ea typeface="Arial"/>
                  <a:cs typeface="Arial"/>
                  <a:sym typeface="Arial"/>
                </a:rPr>
                <a:t>Criterios de evaluación</a:t>
              </a:r>
              <a:endParaRPr sz="1799" b="0" i="0" u="none" strike="noStrike" cap="none" dirty="0">
                <a:solidFill>
                  <a:srgbClr val="000000"/>
                </a:solidFill>
                <a:latin typeface="Arial"/>
                <a:ea typeface="Arial"/>
                <a:cs typeface="Arial"/>
                <a:sym typeface="Arial"/>
              </a:endParaRPr>
            </a:p>
            <a:p>
              <a:pPr marL="114243" marR="0" lvl="1" indent="-120593" algn="l" rtl="0">
                <a:lnSpc>
                  <a:spcPct val="90000"/>
                </a:lnSpc>
                <a:spcBef>
                  <a:spcPts val="260"/>
                </a:spcBef>
                <a:spcAft>
                  <a:spcPts val="0"/>
                </a:spcAft>
                <a:buClr>
                  <a:schemeClr val="dk1"/>
                </a:buClr>
                <a:buSzPts val="1700"/>
                <a:buFont typeface="Arial"/>
                <a:buChar char="•"/>
              </a:pPr>
              <a:r>
                <a:rPr lang="es-CL" sz="1699" b="0" i="0" u="none" strike="noStrike" cap="none" dirty="0">
                  <a:solidFill>
                    <a:schemeClr val="dk1"/>
                  </a:solidFill>
                  <a:latin typeface="Arial"/>
                  <a:ea typeface="Arial"/>
                  <a:cs typeface="Arial"/>
                  <a:sym typeface="Arial"/>
                </a:rPr>
                <a:t>Planificados</a:t>
              </a:r>
              <a:endParaRPr sz="1799" b="0" i="0" u="none" strike="noStrike" cap="none" dirty="0">
                <a:solidFill>
                  <a:srgbClr val="000000"/>
                </a:solidFill>
                <a:latin typeface="Arial"/>
                <a:ea typeface="Arial"/>
                <a:cs typeface="Arial"/>
                <a:sym typeface="Arial"/>
              </a:endParaRPr>
            </a:p>
            <a:p>
              <a:pPr marL="114243" marR="0" lvl="1" indent="-120593" algn="l" rtl="0">
                <a:lnSpc>
                  <a:spcPct val="90000"/>
                </a:lnSpc>
                <a:spcBef>
                  <a:spcPts val="260"/>
                </a:spcBef>
                <a:spcAft>
                  <a:spcPts val="0"/>
                </a:spcAft>
                <a:buClr>
                  <a:schemeClr val="dk1"/>
                </a:buClr>
                <a:buSzPts val="1700"/>
                <a:buFont typeface="Arial"/>
                <a:buChar char="•"/>
              </a:pPr>
              <a:r>
                <a:rPr lang="es-CL" sz="1699" b="0" i="0" u="none" strike="noStrike" cap="none" dirty="0">
                  <a:solidFill>
                    <a:schemeClr val="dk1"/>
                  </a:solidFill>
                  <a:latin typeface="Arial"/>
                  <a:ea typeface="Arial"/>
                  <a:cs typeface="Arial"/>
                  <a:sym typeface="Arial"/>
                </a:rPr>
                <a:t>Instrumentos para recoger evidencias</a:t>
              </a:r>
              <a:endParaRPr sz="1799" b="0" i="0" u="none" strike="noStrike" cap="none" dirty="0">
                <a:solidFill>
                  <a:srgbClr val="000000"/>
                </a:solidFill>
                <a:latin typeface="Arial"/>
                <a:ea typeface="Arial"/>
                <a:cs typeface="Arial"/>
                <a:sym typeface="Arial"/>
              </a:endParaRPr>
            </a:p>
            <a:p>
              <a:pPr marL="114243" marR="0" lvl="1" indent="-120593" algn="l" rtl="0">
                <a:lnSpc>
                  <a:spcPct val="90000"/>
                </a:lnSpc>
                <a:spcBef>
                  <a:spcPts val="260"/>
                </a:spcBef>
                <a:spcAft>
                  <a:spcPts val="0"/>
                </a:spcAft>
                <a:buClr>
                  <a:schemeClr val="dk1"/>
                </a:buClr>
                <a:buSzPts val="1700"/>
                <a:buFont typeface="Arial"/>
                <a:buChar char="•"/>
              </a:pPr>
              <a:r>
                <a:rPr lang="es-CL" sz="1699" b="0" i="0" u="none" strike="noStrike" cap="none" dirty="0">
                  <a:solidFill>
                    <a:schemeClr val="dk1"/>
                  </a:solidFill>
                  <a:latin typeface="Arial"/>
                  <a:ea typeface="Arial"/>
                  <a:cs typeface="Arial"/>
                  <a:sym typeface="Arial"/>
                </a:rPr>
                <a:t>Valideces y diversificación</a:t>
              </a:r>
              <a:endParaRPr sz="1799" b="0" i="0" u="none" strike="noStrike" cap="none" dirty="0">
                <a:solidFill>
                  <a:srgbClr val="000000"/>
                </a:solidFill>
                <a:latin typeface="Arial"/>
                <a:ea typeface="Arial"/>
                <a:cs typeface="Arial"/>
                <a:sym typeface="Arial"/>
              </a:endParaRPr>
            </a:p>
            <a:p>
              <a:pPr marL="114243" marR="0" lvl="1" indent="-120593" algn="l" rtl="0">
                <a:lnSpc>
                  <a:spcPct val="90000"/>
                </a:lnSpc>
                <a:spcBef>
                  <a:spcPts val="260"/>
                </a:spcBef>
                <a:spcAft>
                  <a:spcPts val="0"/>
                </a:spcAft>
                <a:buClr>
                  <a:schemeClr val="dk1"/>
                </a:buClr>
                <a:buSzPts val="1700"/>
                <a:buFont typeface="Arial"/>
                <a:buChar char="•"/>
              </a:pPr>
              <a:r>
                <a:rPr lang="es-CL" sz="1699" b="0" i="0" u="none" strike="noStrike" cap="none" dirty="0">
                  <a:solidFill>
                    <a:schemeClr val="dk1"/>
                  </a:solidFill>
                  <a:latin typeface="Arial"/>
                  <a:ea typeface="Arial"/>
                  <a:cs typeface="Arial"/>
                  <a:sym typeface="Arial"/>
                </a:rPr>
                <a:t>Toma de decisiones</a:t>
              </a:r>
              <a:endParaRPr sz="1799" b="0" i="0" u="none" strike="noStrike" cap="none" dirty="0">
                <a:solidFill>
                  <a:srgbClr val="000000"/>
                </a:solidFill>
                <a:latin typeface="Arial"/>
                <a:ea typeface="Arial"/>
                <a:cs typeface="Arial"/>
                <a:sym typeface="Arial"/>
              </a:endParaRPr>
            </a:p>
          </p:txBody>
        </p:sp>
        <p:sp>
          <p:nvSpPr>
            <p:cNvPr id="13" name="Google Shape;176;p10">
              <a:extLst>
                <a:ext uri="{FF2B5EF4-FFF2-40B4-BE49-F238E27FC236}">
                  <a16:creationId xmlns:a16="http://schemas.microsoft.com/office/drawing/2014/main" id="{2DAB308B-4F61-56E6-361D-0525AAF75312}"/>
                </a:ext>
              </a:extLst>
            </p:cNvPr>
            <p:cNvSpPr/>
            <p:nvPr/>
          </p:nvSpPr>
          <p:spPr>
            <a:xfrm>
              <a:off x="0" y="3991583"/>
              <a:ext cx="10969367" cy="555334"/>
            </a:xfrm>
            <a:prstGeom prst="roundRect">
              <a:avLst>
                <a:gd name="adj" fmla="val 16667"/>
              </a:avLst>
            </a:prstGeom>
            <a:gradFill>
              <a:gsLst>
                <a:gs pos="0">
                  <a:srgbClr val="FFC647"/>
                </a:gs>
                <a:gs pos="50000">
                  <a:srgbClr val="FFC600"/>
                </a:gs>
                <a:gs pos="100000">
                  <a:srgbClr val="E3B400"/>
                </a:gs>
              </a:gsLst>
              <a:lin ang="5400000" scaled="0"/>
            </a:gradFill>
            <a:ln>
              <a:noFill/>
            </a:ln>
          </p:spPr>
          <p:txBody>
            <a:bodyPr spcFirstLastPara="1" wrap="square" lIns="91375" tIns="91375" rIns="91375" bIns="913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Clr>
                  <a:srgbClr val="000000"/>
                </a:buClr>
                <a:buSzPts val="1699"/>
                <a:buFont typeface="Arial"/>
                <a:buNone/>
              </a:pPr>
              <a:endParaRPr sz="1799" b="0" i="0" u="none" strike="noStrike" cap="none">
                <a:solidFill>
                  <a:srgbClr val="000000"/>
                </a:solidFill>
                <a:latin typeface="Arial"/>
                <a:ea typeface="Arial"/>
                <a:cs typeface="Arial"/>
                <a:sym typeface="Arial"/>
              </a:endParaRPr>
            </a:p>
          </p:txBody>
        </p:sp>
        <p:sp>
          <p:nvSpPr>
            <p:cNvPr id="14" name="Google Shape;177;p10">
              <a:extLst>
                <a:ext uri="{FF2B5EF4-FFF2-40B4-BE49-F238E27FC236}">
                  <a16:creationId xmlns:a16="http://schemas.microsoft.com/office/drawing/2014/main" id="{EDED349E-B509-E395-A22F-39897071BC2F}"/>
                </a:ext>
              </a:extLst>
            </p:cNvPr>
            <p:cNvSpPr txBox="1"/>
            <p:nvPr/>
          </p:nvSpPr>
          <p:spPr>
            <a:xfrm>
              <a:off x="74934" y="3961144"/>
              <a:ext cx="10894433" cy="555333"/>
            </a:xfrm>
            <a:prstGeom prst="rect">
              <a:avLst/>
            </a:prstGeom>
            <a:noFill/>
            <a:ln>
              <a:noFill/>
            </a:ln>
          </p:spPr>
          <p:txBody>
            <a:bodyPr spcFirstLastPara="1" wrap="square" lIns="49475" tIns="49475" rIns="49475" bIns="494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lnSpc>
                  <a:spcPct val="90000"/>
                </a:lnSpc>
                <a:spcBef>
                  <a:spcPts val="0"/>
                </a:spcBef>
                <a:spcAft>
                  <a:spcPts val="0"/>
                </a:spcAft>
                <a:buClr>
                  <a:srgbClr val="000000"/>
                </a:buClr>
                <a:buSzPts val="1599"/>
                <a:buFont typeface="Arial"/>
                <a:buNone/>
              </a:pPr>
              <a:r>
                <a:rPr lang="es-CL" sz="1699" b="0" i="0" u="none" strike="noStrike" cap="none">
                  <a:solidFill>
                    <a:schemeClr val="lt1"/>
                  </a:solidFill>
                  <a:latin typeface="Arial"/>
                  <a:ea typeface="Arial"/>
                  <a:cs typeface="Arial"/>
                  <a:sym typeface="Arial"/>
                </a:rPr>
                <a:t>¿Qué aspectos son propios de la ES?</a:t>
              </a:r>
              <a:endParaRPr sz="1799" b="0" i="0" u="none" strike="noStrike" cap="none">
                <a:solidFill>
                  <a:srgbClr val="000000"/>
                </a:solidFill>
                <a:latin typeface="Arial"/>
                <a:ea typeface="Arial"/>
                <a:cs typeface="Arial"/>
                <a:sym typeface="Arial"/>
              </a:endParaRPr>
            </a:p>
          </p:txBody>
        </p:sp>
        <p:sp>
          <p:nvSpPr>
            <p:cNvPr id="15" name="Google Shape;178;p10">
              <a:extLst>
                <a:ext uri="{FF2B5EF4-FFF2-40B4-BE49-F238E27FC236}">
                  <a16:creationId xmlns:a16="http://schemas.microsoft.com/office/drawing/2014/main" id="{F3906F7C-2129-F22B-D173-25BBE30D7921}"/>
                </a:ext>
              </a:extLst>
            </p:cNvPr>
            <p:cNvSpPr/>
            <p:nvPr/>
          </p:nvSpPr>
          <p:spPr>
            <a:xfrm>
              <a:off x="0" y="4546918"/>
              <a:ext cx="10969367" cy="891134"/>
            </a:xfrm>
            <a:prstGeom prst="rect">
              <a:avLst/>
            </a:prstGeom>
            <a:noFill/>
            <a:ln>
              <a:noFill/>
            </a:ln>
          </p:spPr>
          <p:txBody>
            <a:bodyPr spcFirstLastPara="1" wrap="square" lIns="91375" tIns="91375" rIns="91375" bIns="9137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rtl="0">
                <a:lnSpc>
                  <a:spcPct val="100000"/>
                </a:lnSpc>
                <a:spcBef>
                  <a:spcPts val="0"/>
                </a:spcBef>
                <a:spcAft>
                  <a:spcPts val="0"/>
                </a:spcAft>
                <a:buClr>
                  <a:srgbClr val="000000"/>
                </a:buClr>
                <a:buSzPts val="1699"/>
                <a:buFont typeface="Arial"/>
                <a:buNone/>
              </a:pPr>
              <a:endParaRPr sz="1799" b="0" i="0" u="none" strike="noStrike" cap="none">
                <a:solidFill>
                  <a:srgbClr val="000000"/>
                </a:solidFill>
                <a:latin typeface="Arial"/>
                <a:ea typeface="Arial"/>
                <a:cs typeface="Arial"/>
                <a:sym typeface="Arial"/>
              </a:endParaRPr>
            </a:p>
          </p:txBody>
        </p:sp>
        <p:sp>
          <p:nvSpPr>
            <p:cNvPr id="16" name="Google Shape;179;p10">
              <a:extLst>
                <a:ext uri="{FF2B5EF4-FFF2-40B4-BE49-F238E27FC236}">
                  <a16:creationId xmlns:a16="http://schemas.microsoft.com/office/drawing/2014/main" id="{4650E7A3-54D4-6853-02BF-065725C3616D}"/>
                </a:ext>
              </a:extLst>
            </p:cNvPr>
            <p:cNvSpPr txBox="1"/>
            <p:nvPr/>
          </p:nvSpPr>
          <p:spPr>
            <a:xfrm>
              <a:off x="0" y="4546918"/>
              <a:ext cx="10969367" cy="891134"/>
            </a:xfrm>
            <a:prstGeom prst="rect">
              <a:avLst/>
            </a:prstGeom>
            <a:noFill/>
            <a:ln>
              <a:noFill/>
            </a:ln>
          </p:spPr>
          <p:txBody>
            <a:bodyPr spcFirstLastPara="1" wrap="square" lIns="348075" tIns="16475" rIns="92400" bIns="1647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14243" marR="0" lvl="1" indent="-120593" algn="l" rtl="0">
                <a:lnSpc>
                  <a:spcPct val="90000"/>
                </a:lnSpc>
                <a:spcBef>
                  <a:spcPts val="0"/>
                </a:spcBef>
                <a:spcAft>
                  <a:spcPts val="0"/>
                </a:spcAft>
                <a:buClr>
                  <a:schemeClr val="dk1"/>
                </a:buClr>
                <a:buSzPts val="1700"/>
                <a:buFont typeface="Arial"/>
                <a:buChar char="•"/>
              </a:pPr>
              <a:r>
                <a:rPr lang="es-CL" sz="1699" b="0" i="0" u="none" strike="noStrike" cap="none">
                  <a:solidFill>
                    <a:schemeClr val="dk1"/>
                  </a:solidFill>
                  <a:latin typeface="Arial"/>
                  <a:ea typeface="Arial"/>
                  <a:cs typeface="Arial"/>
                  <a:sym typeface="Arial"/>
                </a:rPr>
                <a:t>Se desarrolla al final del proceso de e-a</a:t>
              </a:r>
              <a:endParaRPr sz="1799" b="0" i="0" u="none" strike="noStrike" cap="none">
                <a:solidFill>
                  <a:srgbClr val="000000"/>
                </a:solidFill>
                <a:latin typeface="Arial"/>
                <a:ea typeface="Arial"/>
                <a:cs typeface="Arial"/>
                <a:sym typeface="Arial"/>
              </a:endParaRPr>
            </a:p>
            <a:p>
              <a:pPr marL="114243" marR="0" lvl="1" indent="-120593" algn="l" rtl="0">
                <a:lnSpc>
                  <a:spcPct val="90000"/>
                </a:lnSpc>
                <a:spcBef>
                  <a:spcPts val="260"/>
                </a:spcBef>
                <a:spcAft>
                  <a:spcPts val="0"/>
                </a:spcAft>
                <a:buClr>
                  <a:schemeClr val="dk1"/>
                </a:buClr>
                <a:buSzPts val="1700"/>
                <a:buFont typeface="Arial"/>
                <a:buChar char="•"/>
              </a:pPr>
              <a:r>
                <a:rPr lang="es-CL" sz="1699" b="0" i="0" u="none" strike="noStrike" cap="none">
                  <a:solidFill>
                    <a:schemeClr val="dk1"/>
                  </a:solidFill>
                  <a:latin typeface="Arial"/>
                  <a:ea typeface="Arial"/>
                  <a:cs typeface="Arial"/>
                  <a:sym typeface="Arial"/>
                </a:rPr>
                <a:t>Certifica nivel de logro de aprendizajes</a:t>
              </a:r>
              <a:endParaRPr sz="1799" b="0" i="0" u="none" strike="noStrike" cap="none">
                <a:solidFill>
                  <a:srgbClr val="000000"/>
                </a:solidFill>
                <a:latin typeface="Arial"/>
                <a:ea typeface="Arial"/>
                <a:cs typeface="Arial"/>
                <a:sym typeface="Arial"/>
              </a:endParaRPr>
            </a:p>
            <a:p>
              <a:pPr marL="114243" marR="0" lvl="1" indent="-120593" algn="l" rtl="0">
                <a:lnSpc>
                  <a:spcPct val="90000"/>
                </a:lnSpc>
                <a:spcBef>
                  <a:spcPts val="260"/>
                </a:spcBef>
                <a:spcAft>
                  <a:spcPts val="0"/>
                </a:spcAft>
                <a:buClr>
                  <a:schemeClr val="dk1"/>
                </a:buClr>
                <a:buSzPts val="1700"/>
                <a:buFont typeface="Arial"/>
                <a:buChar char="•"/>
              </a:pPr>
              <a:r>
                <a:rPr lang="es-CL" sz="1699" b="0" i="0" u="none" strike="noStrike" cap="none">
                  <a:solidFill>
                    <a:schemeClr val="dk1"/>
                  </a:solidFill>
                  <a:latin typeface="Arial"/>
                  <a:ea typeface="Arial"/>
                  <a:cs typeface="Arial"/>
                  <a:sym typeface="Arial"/>
                </a:rPr>
                <a:t>Califica el nivel de logro de los aprendizajes </a:t>
              </a:r>
              <a:endParaRPr sz="1799" b="0" i="0" u="none" strike="noStrike" cap="none">
                <a:solidFill>
                  <a:srgbClr val="000000"/>
                </a:solidFill>
                <a:latin typeface="Arial"/>
                <a:ea typeface="Arial"/>
                <a:cs typeface="Arial"/>
                <a:sym typeface="Arial"/>
              </a:endParaRPr>
            </a:p>
            <a:p>
              <a:pPr marL="114243" marR="0" lvl="1" indent="-120593" algn="l" rtl="0">
                <a:lnSpc>
                  <a:spcPct val="90000"/>
                </a:lnSpc>
                <a:spcBef>
                  <a:spcPts val="260"/>
                </a:spcBef>
                <a:spcAft>
                  <a:spcPts val="0"/>
                </a:spcAft>
                <a:buClr>
                  <a:schemeClr val="dk1"/>
                </a:buClr>
                <a:buSzPts val="1700"/>
                <a:buFont typeface="Arial"/>
                <a:buChar char="•"/>
              </a:pPr>
              <a:r>
                <a:rPr lang="es-CL" sz="1699" b="0" i="0" u="none" strike="noStrike" cap="none">
                  <a:solidFill>
                    <a:schemeClr val="dk1"/>
                  </a:solidFill>
                  <a:latin typeface="Arial"/>
                  <a:ea typeface="Arial"/>
                  <a:cs typeface="Arial"/>
                  <a:sym typeface="Arial"/>
                </a:rPr>
                <a:t>Comunica resultados del ciclo de evaluación</a:t>
              </a:r>
              <a:endParaRPr sz="1799" b="0" i="0" u="none" strike="noStrike" cap="none">
                <a:solidFill>
                  <a:srgbClr val="000000"/>
                </a:solidFill>
                <a:latin typeface="Arial"/>
                <a:ea typeface="Arial"/>
                <a:cs typeface="Arial"/>
                <a:sym typeface="Arial"/>
              </a:endParaRPr>
            </a:p>
          </p:txBody>
        </p:sp>
      </p:grpSp>
    </p:spTree>
    <p:extLst>
      <p:ext uri="{BB962C8B-B14F-4D97-AF65-F5344CB8AC3E}">
        <p14:creationId xmlns:p14="http://schemas.microsoft.com/office/powerpoint/2010/main" val="443746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1FC0ED-49AA-72D6-A674-DCBF45702FB5}"/>
              </a:ext>
            </a:extLst>
          </p:cNvPr>
          <p:cNvSpPr>
            <a:spLocks noGrp="1"/>
          </p:cNvSpPr>
          <p:nvPr>
            <p:ph type="title"/>
          </p:nvPr>
        </p:nvSpPr>
        <p:spPr/>
        <p:txBody>
          <a:bodyPr/>
          <a:lstStyle/>
          <a:p>
            <a:r>
              <a:rPr lang="es-MX" dirty="0"/>
              <a:t>Contenidos</a:t>
            </a:r>
            <a:endParaRPr lang="es-CL" dirty="0"/>
          </a:p>
        </p:txBody>
      </p:sp>
      <p:sp>
        <p:nvSpPr>
          <p:cNvPr id="3" name="Marcador de contenido 2">
            <a:extLst>
              <a:ext uri="{FF2B5EF4-FFF2-40B4-BE49-F238E27FC236}">
                <a16:creationId xmlns:a16="http://schemas.microsoft.com/office/drawing/2014/main" id="{71B53C1F-5E5D-B9C4-B9E5-908B58DBD4B1}"/>
              </a:ext>
            </a:extLst>
          </p:cNvPr>
          <p:cNvSpPr>
            <a:spLocks noGrp="1"/>
          </p:cNvSpPr>
          <p:nvPr>
            <p:ph idx="1"/>
          </p:nvPr>
        </p:nvSpPr>
        <p:spPr/>
        <p:txBody>
          <a:bodyPr/>
          <a:lstStyle/>
          <a:p>
            <a:r>
              <a:rPr lang="es-MX" dirty="0"/>
              <a:t>Actividad de inicio</a:t>
            </a:r>
          </a:p>
          <a:p>
            <a:r>
              <a:rPr lang="es-MX" dirty="0"/>
              <a:t>Taxonomías</a:t>
            </a:r>
          </a:p>
          <a:p>
            <a:r>
              <a:rPr lang="es-MX" dirty="0"/>
              <a:t>Metodologías</a:t>
            </a:r>
          </a:p>
          <a:p>
            <a:r>
              <a:rPr lang="es-MX" dirty="0"/>
              <a:t>Evaluación</a:t>
            </a:r>
          </a:p>
          <a:p>
            <a:r>
              <a:rPr lang="es-MX" dirty="0"/>
              <a:t>Planificación</a:t>
            </a:r>
            <a:endParaRPr lang="es-CL" dirty="0"/>
          </a:p>
        </p:txBody>
      </p:sp>
    </p:spTree>
    <p:extLst>
      <p:ext uri="{BB962C8B-B14F-4D97-AF65-F5344CB8AC3E}">
        <p14:creationId xmlns:p14="http://schemas.microsoft.com/office/powerpoint/2010/main" val="3605510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0850AB-C1B6-195A-6203-7EDAF6F38896}"/>
              </a:ext>
            </a:extLst>
          </p:cNvPr>
          <p:cNvSpPr>
            <a:spLocks noGrp="1"/>
          </p:cNvSpPr>
          <p:nvPr>
            <p:ph type="title"/>
          </p:nvPr>
        </p:nvSpPr>
        <p:spPr/>
        <p:txBody>
          <a:bodyPr/>
          <a:lstStyle/>
          <a:p>
            <a:r>
              <a:rPr lang="es-MX" dirty="0"/>
              <a:t>Instrumentos de evaluación</a:t>
            </a:r>
            <a:endParaRPr lang="es-CL" dirty="0"/>
          </a:p>
        </p:txBody>
      </p:sp>
      <p:pic>
        <p:nvPicPr>
          <p:cNvPr id="4" name="Marcador de contenido 4">
            <a:extLst>
              <a:ext uri="{FF2B5EF4-FFF2-40B4-BE49-F238E27FC236}">
                <a16:creationId xmlns:a16="http://schemas.microsoft.com/office/drawing/2014/main" id="{466C6557-1950-A6F7-6D17-8DC4EF3F8FC8}"/>
              </a:ext>
            </a:extLst>
          </p:cNvPr>
          <p:cNvPicPr>
            <a:picLocks noGrp="1" noChangeAspect="1"/>
          </p:cNvPicPr>
          <p:nvPr>
            <p:ph idx="1"/>
          </p:nvPr>
        </p:nvPicPr>
        <p:blipFill>
          <a:blip r:embed="rId2"/>
          <a:stretch>
            <a:fillRect/>
          </a:stretch>
        </p:blipFill>
        <p:spPr>
          <a:xfrm>
            <a:off x="1145136" y="1298962"/>
            <a:ext cx="7204105" cy="4341412"/>
          </a:xfrm>
        </p:spPr>
      </p:pic>
    </p:spTree>
    <p:extLst>
      <p:ext uri="{BB962C8B-B14F-4D97-AF65-F5344CB8AC3E}">
        <p14:creationId xmlns:p14="http://schemas.microsoft.com/office/powerpoint/2010/main" val="33858021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20C1A78D-65C5-9A87-3A2B-8E76C6EACAA5}"/>
              </a:ext>
            </a:extLst>
          </p:cNvPr>
          <p:cNvPicPr>
            <a:picLocks noGrp="1" noChangeAspect="1"/>
          </p:cNvPicPr>
          <p:nvPr>
            <p:ph idx="1"/>
          </p:nvPr>
        </p:nvPicPr>
        <p:blipFill>
          <a:blip r:embed="rId2"/>
          <a:stretch>
            <a:fillRect/>
          </a:stretch>
        </p:blipFill>
        <p:spPr>
          <a:xfrm>
            <a:off x="1127476" y="914400"/>
            <a:ext cx="8016524" cy="5127626"/>
          </a:xfrm>
          <a:prstGeom prst="rect">
            <a:avLst/>
          </a:prstGeom>
        </p:spPr>
      </p:pic>
    </p:spTree>
    <p:extLst>
      <p:ext uri="{BB962C8B-B14F-4D97-AF65-F5344CB8AC3E}">
        <p14:creationId xmlns:p14="http://schemas.microsoft.com/office/powerpoint/2010/main" val="7593787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BDCF64-B200-CC08-ECF7-443FBE43858C}"/>
              </a:ext>
            </a:extLst>
          </p:cNvPr>
          <p:cNvSpPr>
            <a:spLocks noGrp="1"/>
          </p:cNvSpPr>
          <p:nvPr>
            <p:ph type="title"/>
          </p:nvPr>
        </p:nvSpPr>
        <p:spPr/>
        <p:txBody>
          <a:bodyPr/>
          <a:lstStyle/>
          <a:p>
            <a:r>
              <a:rPr lang="es-MX" dirty="0"/>
              <a:t>La autoevaluación</a:t>
            </a:r>
            <a:endParaRPr lang="es-CL" dirty="0"/>
          </a:p>
        </p:txBody>
      </p:sp>
      <p:pic>
        <p:nvPicPr>
          <p:cNvPr id="4" name="Marcador de contenido 4">
            <a:extLst>
              <a:ext uri="{FF2B5EF4-FFF2-40B4-BE49-F238E27FC236}">
                <a16:creationId xmlns:a16="http://schemas.microsoft.com/office/drawing/2014/main" id="{743BD576-F9A2-46A6-32C4-3F774F655995}"/>
              </a:ext>
            </a:extLst>
          </p:cNvPr>
          <p:cNvPicPr>
            <a:picLocks noGrp="1" noChangeAspect="1"/>
          </p:cNvPicPr>
          <p:nvPr>
            <p:ph idx="1"/>
          </p:nvPr>
        </p:nvPicPr>
        <p:blipFill>
          <a:blip r:embed="rId2"/>
          <a:stretch>
            <a:fillRect/>
          </a:stretch>
        </p:blipFill>
        <p:spPr>
          <a:xfrm>
            <a:off x="677863" y="1640793"/>
            <a:ext cx="8596312" cy="4309182"/>
          </a:xfrm>
        </p:spPr>
      </p:pic>
    </p:spTree>
    <p:extLst>
      <p:ext uri="{BB962C8B-B14F-4D97-AF65-F5344CB8AC3E}">
        <p14:creationId xmlns:p14="http://schemas.microsoft.com/office/powerpoint/2010/main" val="34347047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9B6337-A8FD-97AD-D2DD-97D2F0D108E7}"/>
              </a:ext>
            </a:extLst>
          </p:cNvPr>
          <p:cNvSpPr>
            <a:spLocks noGrp="1"/>
          </p:cNvSpPr>
          <p:nvPr>
            <p:ph type="title"/>
          </p:nvPr>
        </p:nvSpPr>
        <p:spPr/>
        <p:txBody>
          <a:bodyPr/>
          <a:lstStyle/>
          <a:p>
            <a:r>
              <a:rPr lang="es-MX" dirty="0"/>
              <a:t>La autoevaluación</a:t>
            </a:r>
            <a:endParaRPr lang="es-CL" dirty="0"/>
          </a:p>
        </p:txBody>
      </p:sp>
      <p:pic>
        <p:nvPicPr>
          <p:cNvPr id="4" name="Marcador de contenido 6">
            <a:extLst>
              <a:ext uri="{FF2B5EF4-FFF2-40B4-BE49-F238E27FC236}">
                <a16:creationId xmlns:a16="http://schemas.microsoft.com/office/drawing/2014/main" id="{E13B9069-728B-1CCE-B7B7-52DEDBC8FEA5}"/>
              </a:ext>
            </a:extLst>
          </p:cNvPr>
          <p:cNvPicPr>
            <a:picLocks noGrp="1" noChangeAspect="1"/>
          </p:cNvPicPr>
          <p:nvPr>
            <p:ph idx="1"/>
          </p:nvPr>
        </p:nvPicPr>
        <p:blipFill>
          <a:blip r:embed="rId2"/>
          <a:stretch>
            <a:fillRect/>
          </a:stretch>
        </p:blipFill>
        <p:spPr>
          <a:xfrm>
            <a:off x="677863" y="2190285"/>
            <a:ext cx="8596312" cy="3822042"/>
          </a:xfrm>
        </p:spPr>
      </p:pic>
    </p:spTree>
    <p:extLst>
      <p:ext uri="{BB962C8B-B14F-4D97-AF65-F5344CB8AC3E}">
        <p14:creationId xmlns:p14="http://schemas.microsoft.com/office/powerpoint/2010/main" val="39047873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AD0C7E8-FA35-0976-327E-473460C4911C}"/>
              </a:ext>
            </a:extLst>
          </p:cNvPr>
          <p:cNvPicPr>
            <a:picLocks noChangeAspect="1"/>
          </p:cNvPicPr>
          <p:nvPr/>
        </p:nvPicPr>
        <p:blipFill>
          <a:blip r:embed="rId2"/>
          <a:stretch>
            <a:fillRect/>
          </a:stretch>
        </p:blipFill>
        <p:spPr>
          <a:xfrm>
            <a:off x="0" y="587681"/>
            <a:ext cx="12192000" cy="5682638"/>
          </a:xfrm>
          <a:prstGeom prst="rect">
            <a:avLst/>
          </a:prstGeom>
        </p:spPr>
      </p:pic>
    </p:spTree>
    <p:extLst>
      <p:ext uri="{BB962C8B-B14F-4D97-AF65-F5344CB8AC3E}">
        <p14:creationId xmlns:p14="http://schemas.microsoft.com/office/powerpoint/2010/main" val="25696041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D59514-3AB1-1C62-C1E7-32BE5A76623F}"/>
              </a:ext>
            </a:extLst>
          </p:cNvPr>
          <p:cNvSpPr>
            <a:spLocks noGrp="1"/>
          </p:cNvSpPr>
          <p:nvPr>
            <p:ph type="title"/>
          </p:nvPr>
        </p:nvSpPr>
        <p:spPr/>
        <p:txBody>
          <a:bodyPr/>
          <a:lstStyle/>
          <a:p>
            <a:r>
              <a:rPr lang="es-MX" dirty="0"/>
              <a:t>Momentos para aplicar la autoevaluación</a:t>
            </a:r>
            <a:endParaRPr lang="es-CL" dirty="0"/>
          </a:p>
        </p:txBody>
      </p:sp>
      <p:pic>
        <p:nvPicPr>
          <p:cNvPr id="4" name="Marcador de contenido 4">
            <a:extLst>
              <a:ext uri="{FF2B5EF4-FFF2-40B4-BE49-F238E27FC236}">
                <a16:creationId xmlns:a16="http://schemas.microsoft.com/office/drawing/2014/main" id="{91C7B3A3-7868-527E-1C8F-B5C34DF27D80}"/>
              </a:ext>
            </a:extLst>
          </p:cNvPr>
          <p:cNvPicPr>
            <a:picLocks noGrp="1" noChangeAspect="1"/>
          </p:cNvPicPr>
          <p:nvPr>
            <p:ph idx="1"/>
          </p:nvPr>
        </p:nvPicPr>
        <p:blipFill>
          <a:blip r:embed="rId2"/>
          <a:stretch>
            <a:fillRect/>
          </a:stretch>
        </p:blipFill>
        <p:spPr>
          <a:xfrm>
            <a:off x="677863" y="1930400"/>
            <a:ext cx="8596312" cy="3701544"/>
          </a:xfrm>
        </p:spPr>
      </p:pic>
    </p:spTree>
    <p:extLst>
      <p:ext uri="{BB962C8B-B14F-4D97-AF65-F5344CB8AC3E}">
        <p14:creationId xmlns:p14="http://schemas.microsoft.com/office/powerpoint/2010/main" val="21797214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4">
            <a:extLst>
              <a:ext uri="{FF2B5EF4-FFF2-40B4-BE49-F238E27FC236}">
                <a16:creationId xmlns:a16="http://schemas.microsoft.com/office/drawing/2014/main" id="{03B68FFC-DA5A-8282-188B-A5E3845DB9FA}"/>
              </a:ext>
            </a:extLst>
          </p:cNvPr>
          <p:cNvPicPr>
            <a:picLocks noGrp="1" noChangeAspect="1"/>
          </p:cNvPicPr>
          <p:nvPr>
            <p:ph idx="1"/>
          </p:nvPr>
        </p:nvPicPr>
        <p:blipFill>
          <a:blip r:embed="rId2"/>
          <a:stretch>
            <a:fillRect/>
          </a:stretch>
        </p:blipFill>
        <p:spPr>
          <a:xfrm>
            <a:off x="2497655" y="895927"/>
            <a:ext cx="7196690" cy="5281036"/>
          </a:xfrm>
        </p:spPr>
      </p:pic>
    </p:spTree>
    <p:extLst>
      <p:ext uri="{BB962C8B-B14F-4D97-AF65-F5344CB8AC3E}">
        <p14:creationId xmlns:p14="http://schemas.microsoft.com/office/powerpoint/2010/main" val="24516176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45BEFE-07D2-39C0-C99D-E6BCD95336CE}"/>
              </a:ext>
            </a:extLst>
          </p:cNvPr>
          <p:cNvSpPr>
            <a:spLocks noGrp="1"/>
          </p:cNvSpPr>
          <p:nvPr>
            <p:ph type="title"/>
          </p:nvPr>
        </p:nvSpPr>
        <p:spPr/>
        <p:txBody>
          <a:bodyPr/>
          <a:lstStyle/>
          <a:p>
            <a:r>
              <a:rPr lang="es-MX" dirty="0"/>
              <a:t>Evaluación entre pares</a:t>
            </a:r>
            <a:endParaRPr lang="es-CL" dirty="0"/>
          </a:p>
        </p:txBody>
      </p:sp>
      <p:pic>
        <p:nvPicPr>
          <p:cNvPr id="4" name="Marcador de contenido 4">
            <a:extLst>
              <a:ext uri="{FF2B5EF4-FFF2-40B4-BE49-F238E27FC236}">
                <a16:creationId xmlns:a16="http://schemas.microsoft.com/office/drawing/2014/main" id="{056C7BE4-412E-D4B0-0032-315A08A6E9B7}"/>
              </a:ext>
            </a:extLst>
          </p:cNvPr>
          <p:cNvPicPr>
            <a:picLocks noGrp="1" noChangeAspect="1"/>
          </p:cNvPicPr>
          <p:nvPr>
            <p:ph idx="1"/>
          </p:nvPr>
        </p:nvPicPr>
        <p:blipFill>
          <a:blip r:embed="rId2"/>
          <a:stretch>
            <a:fillRect/>
          </a:stretch>
        </p:blipFill>
        <p:spPr>
          <a:xfrm>
            <a:off x="677863" y="2738395"/>
            <a:ext cx="8596312" cy="2725822"/>
          </a:xfrm>
        </p:spPr>
      </p:pic>
    </p:spTree>
    <p:extLst>
      <p:ext uri="{BB962C8B-B14F-4D97-AF65-F5344CB8AC3E}">
        <p14:creationId xmlns:p14="http://schemas.microsoft.com/office/powerpoint/2010/main" val="2035405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04F6BD0-432E-8E92-8171-C11E55A0F5BF}"/>
              </a:ext>
            </a:extLst>
          </p:cNvPr>
          <p:cNvSpPr>
            <a:spLocks noGrp="1"/>
          </p:cNvSpPr>
          <p:nvPr>
            <p:ph type="title"/>
          </p:nvPr>
        </p:nvSpPr>
        <p:spPr/>
        <p:txBody>
          <a:bodyPr/>
          <a:lstStyle/>
          <a:p>
            <a:r>
              <a:rPr lang="es-MX" dirty="0"/>
              <a:t>Características de la evaluación entre pares</a:t>
            </a:r>
            <a:endParaRPr lang="es-CL" dirty="0"/>
          </a:p>
        </p:txBody>
      </p:sp>
      <p:pic>
        <p:nvPicPr>
          <p:cNvPr id="4" name="Marcador de contenido 4">
            <a:extLst>
              <a:ext uri="{FF2B5EF4-FFF2-40B4-BE49-F238E27FC236}">
                <a16:creationId xmlns:a16="http://schemas.microsoft.com/office/drawing/2014/main" id="{D067D8E3-19E2-5290-2C80-0C4239B6AE2A}"/>
              </a:ext>
            </a:extLst>
          </p:cNvPr>
          <p:cNvPicPr>
            <a:picLocks noGrp="1" noChangeAspect="1"/>
          </p:cNvPicPr>
          <p:nvPr>
            <p:ph idx="1"/>
          </p:nvPr>
        </p:nvPicPr>
        <p:blipFill>
          <a:blip r:embed="rId2"/>
          <a:stretch>
            <a:fillRect/>
          </a:stretch>
        </p:blipFill>
        <p:spPr>
          <a:xfrm>
            <a:off x="1720620" y="1862984"/>
            <a:ext cx="6510797" cy="4179042"/>
          </a:xfrm>
        </p:spPr>
      </p:pic>
    </p:spTree>
    <p:extLst>
      <p:ext uri="{BB962C8B-B14F-4D97-AF65-F5344CB8AC3E}">
        <p14:creationId xmlns:p14="http://schemas.microsoft.com/office/powerpoint/2010/main" val="40906313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CF54F1-1AFB-9C54-B196-3356DF0EC572}"/>
              </a:ext>
            </a:extLst>
          </p:cNvPr>
          <p:cNvSpPr>
            <a:spLocks noGrp="1"/>
          </p:cNvSpPr>
          <p:nvPr>
            <p:ph type="title"/>
          </p:nvPr>
        </p:nvSpPr>
        <p:spPr/>
        <p:txBody>
          <a:bodyPr/>
          <a:lstStyle/>
          <a:p>
            <a:r>
              <a:rPr lang="es-MX" dirty="0"/>
              <a:t>Recomendaciones para la evaluación entre pares</a:t>
            </a:r>
            <a:endParaRPr lang="es-CL" dirty="0"/>
          </a:p>
        </p:txBody>
      </p:sp>
      <p:pic>
        <p:nvPicPr>
          <p:cNvPr id="4" name="Marcador de contenido 4">
            <a:extLst>
              <a:ext uri="{FF2B5EF4-FFF2-40B4-BE49-F238E27FC236}">
                <a16:creationId xmlns:a16="http://schemas.microsoft.com/office/drawing/2014/main" id="{FF496BD3-8836-D8CB-D966-8AAF79C39963}"/>
              </a:ext>
            </a:extLst>
          </p:cNvPr>
          <p:cNvPicPr>
            <a:picLocks noGrp="1" noChangeAspect="1"/>
          </p:cNvPicPr>
          <p:nvPr>
            <p:ph idx="1"/>
          </p:nvPr>
        </p:nvPicPr>
        <p:blipFill>
          <a:blip r:embed="rId2"/>
          <a:stretch>
            <a:fillRect/>
          </a:stretch>
        </p:blipFill>
        <p:spPr>
          <a:xfrm>
            <a:off x="1839208" y="2160588"/>
            <a:ext cx="6273621" cy="3881437"/>
          </a:xfrm>
        </p:spPr>
      </p:pic>
    </p:spTree>
    <p:extLst>
      <p:ext uri="{BB962C8B-B14F-4D97-AF65-F5344CB8AC3E}">
        <p14:creationId xmlns:p14="http://schemas.microsoft.com/office/powerpoint/2010/main" val="2779227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Metodologías y técnicas</a:t>
            </a:r>
            <a:endParaRPr lang="en-US" dirty="0"/>
          </a:p>
        </p:txBody>
      </p:sp>
      <p:sp>
        <p:nvSpPr>
          <p:cNvPr id="3" name="Marcador de contenido 2"/>
          <p:cNvSpPr>
            <a:spLocks noGrp="1"/>
          </p:cNvSpPr>
          <p:nvPr>
            <p:ph idx="1"/>
          </p:nvPr>
        </p:nvSpPr>
        <p:spPr/>
        <p:txBody>
          <a:bodyPr/>
          <a:lstStyle/>
          <a:p>
            <a:pPr algn="just"/>
            <a:r>
              <a:rPr lang="es-ES" dirty="0"/>
              <a:t>La metodología es</a:t>
            </a:r>
            <a:r>
              <a:rPr lang="es-ES" b="1" dirty="0"/>
              <a:t> la disciplina que estudia el conjunto de técnicas o métodos que se usan en las investigaciones científicas para alcanzar los objetivos planteados.</a:t>
            </a:r>
          </a:p>
          <a:p>
            <a:pPr algn="just"/>
            <a:r>
              <a:rPr lang="es-ES" dirty="0"/>
              <a:t>Las</a:t>
            </a:r>
            <a:r>
              <a:rPr lang="es-ES" b="1" dirty="0"/>
              <a:t> </a:t>
            </a:r>
            <a:r>
              <a:rPr lang="es-ES" b="1" dirty="0">
                <a:hlinkClick r:id="rId2"/>
              </a:rPr>
              <a:t>técnicas</a:t>
            </a:r>
            <a:r>
              <a:rPr lang="es-ES" b="1" dirty="0"/>
              <a:t> de aprendizaje</a:t>
            </a:r>
            <a:r>
              <a:rPr lang="es-ES" dirty="0"/>
              <a:t> son recursos didácticos utilizados por les estudiantes para comprender y asimilar un determinado </a:t>
            </a:r>
            <a:r>
              <a:rPr lang="es-ES" dirty="0">
                <a:hlinkClick r:id="rId3"/>
              </a:rPr>
              <a:t>conocimiento</a:t>
            </a:r>
            <a:r>
              <a:rPr lang="es-ES" dirty="0"/>
              <a:t>, </a:t>
            </a:r>
            <a:r>
              <a:rPr lang="es-ES" dirty="0">
                <a:hlinkClick r:id="rId4"/>
              </a:rPr>
              <a:t>valor</a:t>
            </a:r>
            <a:r>
              <a:rPr lang="es-ES" dirty="0"/>
              <a:t>, </a:t>
            </a:r>
            <a:r>
              <a:rPr lang="es-ES" dirty="0">
                <a:hlinkClick r:id="rId5"/>
              </a:rPr>
              <a:t>destreza</a:t>
            </a:r>
            <a:r>
              <a:rPr lang="es-ES" dirty="0"/>
              <a:t> o </a:t>
            </a:r>
            <a:r>
              <a:rPr lang="es-ES" dirty="0">
                <a:hlinkClick r:id="rId6"/>
              </a:rPr>
              <a:t>habilidad</a:t>
            </a:r>
            <a:br>
              <a:rPr lang="es-ES" dirty="0"/>
            </a:br>
            <a:br>
              <a:rPr lang="es-ES" dirty="0"/>
            </a:br>
            <a:r>
              <a:rPr lang="es-ES" dirty="0"/>
              <a:t>Fuente: </a:t>
            </a:r>
            <a:r>
              <a:rPr lang="es-ES" dirty="0">
                <a:hlinkClick r:id="rId7"/>
              </a:rPr>
              <a:t>https://www.ejemplos.co/10-ejemplos-de-tecnicas-de-aprendizaje/#ixzz8Jz6HRZzk</a:t>
            </a:r>
            <a:endParaRPr lang="en-US" dirty="0"/>
          </a:p>
        </p:txBody>
      </p:sp>
    </p:spTree>
    <p:extLst>
      <p:ext uri="{BB962C8B-B14F-4D97-AF65-F5344CB8AC3E}">
        <p14:creationId xmlns:p14="http://schemas.microsoft.com/office/powerpoint/2010/main" val="2537216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1EB15D34-624E-9152-7CE7-FD008E7458BA}"/>
              </a:ext>
            </a:extLst>
          </p:cNvPr>
          <p:cNvPicPr>
            <a:picLocks noChangeAspect="1"/>
          </p:cNvPicPr>
          <p:nvPr/>
        </p:nvPicPr>
        <p:blipFill>
          <a:blip r:embed="rId2"/>
          <a:stretch>
            <a:fillRect/>
          </a:stretch>
        </p:blipFill>
        <p:spPr>
          <a:xfrm>
            <a:off x="804862" y="390525"/>
            <a:ext cx="10582275" cy="6076950"/>
          </a:xfrm>
          <a:prstGeom prst="rect">
            <a:avLst/>
          </a:prstGeom>
        </p:spPr>
      </p:pic>
    </p:spTree>
    <p:extLst>
      <p:ext uri="{BB962C8B-B14F-4D97-AF65-F5344CB8AC3E}">
        <p14:creationId xmlns:p14="http://schemas.microsoft.com/office/powerpoint/2010/main" val="10234390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E8EC9A-C3FE-E5EE-6FC0-1EC5E4E9BF76}"/>
              </a:ext>
            </a:extLst>
          </p:cNvPr>
          <p:cNvSpPr>
            <a:spLocks noGrp="1"/>
          </p:cNvSpPr>
          <p:nvPr>
            <p:ph type="title"/>
          </p:nvPr>
        </p:nvSpPr>
        <p:spPr/>
        <p:txBody>
          <a:bodyPr/>
          <a:lstStyle/>
          <a:p>
            <a:r>
              <a:rPr lang="es-MX" dirty="0"/>
              <a:t>Formación de grupos para trabajo de presentación grupal</a:t>
            </a:r>
            <a:endParaRPr lang="es-CL" dirty="0"/>
          </a:p>
        </p:txBody>
      </p:sp>
      <p:sp>
        <p:nvSpPr>
          <p:cNvPr id="3" name="Marcador de contenido 2">
            <a:extLst>
              <a:ext uri="{FF2B5EF4-FFF2-40B4-BE49-F238E27FC236}">
                <a16:creationId xmlns:a16="http://schemas.microsoft.com/office/drawing/2014/main" id="{07ED46CE-3666-7267-8AAF-A276F59C6768}"/>
              </a:ext>
            </a:extLst>
          </p:cNvPr>
          <p:cNvSpPr>
            <a:spLocks noGrp="1"/>
          </p:cNvSpPr>
          <p:nvPr>
            <p:ph idx="1"/>
          </p:nvPr>
        </p:nvSpPr>
        <p:spPr/>
        <p:txBody>
          <a:bodyPr/>
          <a:lstStyle/>
          <a:p>
            <a:pPr algn="just">
              <a:lnSpc>
                <a:spcPct val="115000"/>
              </a:lnSpc>
              <a:spcAft>
                <a:spcPts val="1000"/>
              </a:spcAft>
            </a:pPr>
            <a:r>
              <a:rPr lang="es-ES" dirty="0">
                <a:latin typeface="Calibri" panose="020F0502020204030204" pitchFamily="34" charset="0"/>
                <a:ea typeface="Calibri" panose="020F0502020204030204" pitchFamily="34" charset="0"/>
              </a:rPr>
              <a:t>Resultado de Aprendizaje: </a:t>
            </a:r>
            <a:r>
              <a:rPr lang="es-ES" sz="1800" dirty="0">
                <a:effectLst/>
                <a:latin typeface="Calibri" panose="020F0502020204030204" pitchFamily="34" charset="0"/>
                <a:ea typeface="Calibri" panose="020F0502020204030204" pitchFamily="34" charset="0"/>
              </a:rPr>
              <a:t>Entienden el enfoque de educación inclusiva como una forma de gestionar y poner en valor la diversidad. </a:t>
            </a:r>
          </a:p>
          <a:p>
            <a:pPr algn="just">
              <a:lnSpc>
                <a:spcPct val="115000"/>
              </a:lnSpc>
              <a:spcAft>
                <a:spcPts val="1000"/>
              </a:spcAft>
            </a:pPr>
            <a:r>
              <a:rPr lang="es-ES" b="1" dirty="0">
                <a:latin typeface="Calibri" panose="020F0502020204030204" pitchFamily="34" charset="0"/>
                <a:ea typeface="Arial" panose="020B0604020202020204" pitchFamily="34" charset="0"/>
              </a:rPr>
              <a:t>Temáticas por grupo</a:t>
            </a:r>
            <a:endParaRPr lang="es-CL" sz="1800" b="1" dirty="0">
              <a:effectLst/>
              <a:latin typeface="Arial" panose="020B0604020202020204" pitchFamily="34" charset="0"/>
              <a:ea typeface="Arial" panose="020B0604020202020204" pitchFamily="34" charset="0"/>
            </a:endParaRPr>
          </a:p>
          <a:p>
            <a:r>
              <a:rPr lang="es-ES" sz="1800" dirty="0">
                <a:effectLst/>
                <a:latin typeface="Calibri" panose="020F0502020204030204" pitchFamily="34" charset="0"/>
                <a:ea typeface="Calibri" panose="020F0502020204030204" pitchFamily="34" charset="0"/>
              </a:rPr>
              <a:t>Identificar las diferencias entre igualdad, equidad e inclusión. </a:t>
            </a:r>
            <a:r>
              <a:rPr lang="es-ES" dirty="0">
                <a:latin typeface="Calibri" panose="020F0502020204030204" pitchFamily="34" charset="0"/>
                <a:ea typeface="Calibri" panose="020F0502020204030204" pitchFamily="34" charset="0"/>
              </a:rPr>
              <a:t>Generar ejemplos concretos.</a:t>
            </a:r>
            <a:endParaRPr lang="es-ES" sz="1800" dirty="0">
              <a:effectLst/>
              <a:latin typeface="Calibri" panose="020F0502020204030204" pitchFamily="34" charset="0"/>
              <a:ea typeface="Calibri" panose="020F0502020204030204" pitchFamily="34" charset="0"/>
            </a:endParaRPr>
          </a:p>
          <a:p>
            <a:r>
              <a:rPr lang="es-ES" sz="1800" dirty="0">
                <a:effectLst/>
                <a:latin typeface="Calibri" panose="020F0502020204030204" pitchFamily="34" charset="0"/>
                <a:ea typeface="Calibri" panose="020F0502020204030204" pitchFamily="34" charset="0"/>
              </a:rPr>
              <a:t>Educación Inclusiva y su articulación con corrientes feministas. </a:t>
            </a:r>
          </a:p>
          <a:p>
            <a:r>
              <a:rPr lang="es-ES" dirty="0">
                <a:latin typeface="Calibri" panose="020F0502020204030204" pitchFamily="34" charset="0"/>
                <a:ea typeface="Calibri" panose="020F0502020204030204" pitchFamily="34" charset="0"/>
              </a:rPr>
              <a:t>L</a:t>
            </a:r>
            <a:r>
              <a:rPr lang="es-ES" sz="1800" dirty="0">
                <a:effectLst/>
                <a:latin typeface="Calibri" panose="020F0502020204030204" pitchFamily="34" charset="0"/>
                <a:ea typeface="Calibri" panose="020F0502020204030204" pitchFamily="34" charset="0"/>
              </a:rPr>
              <a:t>as pedagogías queer. </a:t>
            </a:r>
          </a:p>
          <a:p>
            <a:r>
              <a:rPr lang="es-ES" dirty="0">
                <a:latin typeface="Calibri" panose="020F0502020204030204" pitchFamily="34" charset="0"/>
                <a:ea typeface="Calibri" panose="020F0502020204030204" pitchFamily="34" charset="0"/>
              </a:rPr>
              <a:t>Planificación de una  clase ficticia considerando la educación inclusiva y la diversidad.</a:t>
            </a:r>
            <a:endParaRPr lang="es-ES" sz="1800" dirty="0">
              <a:effectLst/>
              <a:latin typeface="Calibri" panose="020F0502020204030204" pitchFamily="34" charset="0"/>
              <a:ea typeface="Calibri" panose="020F0502020204030204" pitchFamily="34" charset="0"/>
            </a:endParaRPr>
          </a:p>
          <a:p>
            <a:endParaRPr lang="es-CL" sz="1800" dirty="0">
              <a:effectLst/>
              <a:latin typeface="Arial" panose="020B0604020202020204" pitchFamily="34" charset="0"/>
              <a:ea typeface="Arial" panose="020B0604020202020204" pitchFamily="34" charset="0"/>
            </a:endParaRPr>
          </a:p>
          <a:p>
            <a:endParaRPr lang="es-CL" dirty="0"/>
          </a:p>
        </p:txBody>
      </p:sp>
    </p:spTree>
    <p:extLst>
      <p:ext uri="{BB962C8B-B14F-4D97-AF65-F5344CB8AC3E}">
        <p14:creationId xmlns:p14="http://schemas.microsoft.com/office/powerpoint/2010/main" val="31876922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0281FA-F7AE-BC54-06B5-7E37D6489F52}"/>
              </a:ext>
            </a:extLst>
          </p:cNvPr>
          <p:cNvSpPr>
            <a:spLocks noGrp="1"/>
          </p:cNvSpPr>
          <p:nvPr>
            <p:ph type="title"/>
          </p:nvPr>
        </p:nvSpPr>
        <p:spPr/>
        <p:txBody>
          <a:bodyPr/>
          <a:lstStyle/>
          <a:p>
            <a:r>
              <a:rPr lang="es-MX" dirty="0"/>
              <a:t>Formas de presentación</a:t>
            </a:r>
            <a:endParaRPr lang="es-CL" dirty="0"/>
          </a:p>
        </p:txBody>
      </p:sp>
      <p:sp>
        <p:nvSpPr>
          <p:cNvPr id="3" name="Marcador de contenido 2">
            <a:extLst>
              <a:ext uri="{FF2B5EF4-FFF2-40B4-BE49-F238E27FC236}">
                <a16:creationId xmlns:a16="http://schemas.microsoft.com/office/drawing/2014/main" id="{AF5F4C34-A4AE-377C-BA51-46A16B050F16}"/>
              </a:ext>
            </a:extLst>
          </p:cNvPr>
          <p:cNvSpPr>
            <a:spLocks noGrp="1"/>
          </p:cNvSpPr>
          <p:nvPr>
            <p:ph idx="1"/>
          </p:nvPr>
        </p:nvSpPr>
        <p:spPr/>
        <p:txBody>
          <a:bodyPr/>
          <a:lstStyle/>
          <a:p>
            <a:r>
              <a:rPr lang="es-MX" dirty="0"/>
              <a:t>Presentar un resumen del trabajo grupal en </a:t>
            </a:r>
            <a:r>
              <a:rPr lang="es-MX" dirty="0" err="1"/>
              <a:t>ppt</a:t>
            </a:r>
            <a:r>
              <a:rPr lang="es-MX" dirty="0"/>
              <a:t> o en un escrito breve.</a:t>
            </a:r>
          </a:p>
          <a:p>
            <a:r>
              <a:rPr lang="es-MX" dirty="0"/>
              <a:t>La presentación grupal debe contener al menos un soporte poco convencional: (uso de </a:t>
            </a:r>
            <a:r>
              <a:rPr lang="es-MX" dirty="0" err="1"/>
              <a:t>mentimeter</a:t>
            </a:r>
            <a:r>
              <a:rPr lang="es-MX" dirty="0"/>
              <a:t>, papelógrafo, podcast, juego de roles, debate, organizador gráfico, etc.) </a:t>
            </a:r>
            <a:endParaRPr lang="es-CL" dirty="0"/>
          </a:p>
        </p:txBody>
      </p:sp>
    </p:spTree>
    <p:extLst>
      <p:ext uri="{BB962C8B-B14F-4D97-AF65-F5344CB8AC3E}">
        <p14:creationId xmlns:p14="http://schemas.microsoft.com/office/powerpoint/2010/main" val="3326804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Metodologías activas</a:t>
            </a:r>
            <a:br>
              <a:rPr lang="es-ES" dirty="0"/>
            </a:br>
            <a:endParaRPr lang="en-US" dirty="0"/>
          </a:p>
        </p:txBody>
      </p:sp>
      <p:sp>
        <p:nvSpPr>
          <p:cNvPr id="3" name="Marcador de contenido 2"/>
          <p:cNvSpPr>
            <a:spLocks noGrp="1"/>
          </p:cNvSpPr>
          <p:nvPr>
            <p:ph idx="1"/>
          </p:nvPr>
        </p:nvSpPr>
        <p:spPr/>
        <p:txBody>
          <a:bodyPr/>
          <a:lstStyle/>
          <a:p>
            <a:pPr algn="just"/>
            <a:r>
              <a:rPr lang="es-ES" b="1" dirty="0"/>
              <a:t>Las metodologías activas son una serie de estrategias y técnicas que buscan el aprendizaje efectivo del alumnado, a la vez que fomentan la participación activa, la colaboración y la aplicación práctica de conocimientos.</a:t>
            </a:r>
          </a:p>
          <a:p>
            <a:pPr algn="just"/>
            <a:r>
              <a:rPr lang="es-ES" dirty="0"/>
              <a:t>Ejemplos de metodologías y técnicas de aprendizaje</a:t>
            </a:r>
          </a:p>
          <a:p>
            <a:pPr algn="just"/>
            <a:r>
              <a:rPr lang="es-ES" dirty="0"/>
              <a:t>¿?</a:t>
            </a:r>
            <a:endParaRPr lang="en-US" dirty="0"/>
          </a:p>
        </p:txBody>
      </p:sp>
    </p:spTree>
    <p:extLst>
      <p:ext uri="{BB962C8B-B14F-4D97-AF65-F5344CB8AC3E}">
        <p14:creationId xmlns:p14="http://schemas.microsoft.com/office/powerpoint/2010/main" val="3794027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Taxonomía</a:t>
            </a:r>
            <a:endParaRPr lang="en-US" dirty="0"/>
          </a:p>
        </p:txBody>
      </p:sp>
      <p:sp>
        <p:nvSpPr>
          <p:cNvPr id="3" name="Marcador de contenido 2"/>
          <p:cNvSpPr>
            <a:spLocks noGrp="1"/>
          </p:cNvSpPr>
          <p:nvPr>
            <p:ph idx="1"/>
          </p:nvPr>
        </p:nvSpPr>
        <p:spPr/>
        <p:txBody>
          <a:bodyPr/>
          <a:lstStyle/>
          <a:p>
            <a:pPr algn="just"/>
            <a:r>
              <a:rPr lang="es-ES" dirty="0"/>
              <a:t>¿Qué entendemos por una taxonomía?</a:t>
            </a:r>
          </a:p>
          <a:p>
            <a:pPr algn="just"/>
            <a:endParaRPr lang="es-ES" dirty="0"/>
          </a:p>
          <a:p>
            <a:pPr algn="just"/>
            <a:r>
              <a:rPr lang="es-CL" dirty="0">
                <a:latin typeface="Calibri" panose="020F0502020204030204" pitchFamily="34" charset="0"/>
                <a:cs typeface="Calibri" panose="020F0502020204030204" pitchFamily="34" charset="0"/>
              </a:rPr>
              <a:t>Se define cómo la ciencia que estudia principios, métodos y fines para la clasificación. En educación sirve para clasificar Resultados de aprendizaje y estratificarlos. Entendiendo el ME de la Universidad de Chile (2021) recomendamos el uso de la taxonomía Bloom,  Anderson y </a:t>
            </a:r>
            <a:r>
              <a:rPr lang="es-CL" dirty="0" err="1">
                <a:latin typeface="Calibri" panose="020F0502020204030204" pitchFamily="34" charset="0"/>
                <a:cs typeface="Calibri" panose="020F0502020204030204" pitchFamily="34" charset="0"/>
              </a:rPr>
              <a:t>Krathwohl</a:t>
            </a:r>
            <a:r>
              <a:rPr lang="es-CL" dirty="0">
                <a:latin typeface="Calibri" panose="020F0502020204030204" pitchFamily="34" charset="0"/>
                <a:cs typeface="Calibri" panose="020F0502020204030204" pitchFamily="34" charset="0"/>
              </a:rPr>
              <a:t> (2001). En el caso de no encontrar los verbos necesarios para la construcción de competencias, niveles o resultados de aprendizaje estos pueden ser incorporados a las siguientes tablas. </a:t>
            </a:r>
          </a:p>
          <a:p>
            <a:endParaRPr lang="en-US" dirty="0"/>
          </a:p>
        </p:txBody>
      </p:sp>
    </p:spTree>
    <p:extLst>
      <p:ext uri="{BB962C8B-B14F-4D97-AF65-F5344CB8AC3E}">
        <p14:creationId xmlns:p14="http://schemas.microsoft.com/office/powerpoint/2010/main" val="2670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Niveles Taxonómicos</a:t>
            </a:r>
            <a:endParaRPr lang="en-US" dirty="0"/>
          </a:p>
        </p:txBody>
      </p:sp>
      <p:pic>
        <p:nvPicPr>
          <p:cNvPr id="4" name="Marcador de contenido 3">
            <a:extLst>
              <a:ext uri="{FF2B5EF4-FFF2-40B4-BE49-F238E27FC236}">
                <a16:creationId xmlns:a16="http://schemas.microsoft.com/office/drawing/2014/main" id="{78DCC1FB-6121-47BA-B82F-DC16BC4E0B8C}"/>
              </a:ext>
            </a:extLst>
          </p:cNvPr>
          <p:cNvPicPr>
            <a:picLocks noGrp="1" noChangeAspect="1"/>
          </p:cNvPicPr>
          <p:nvPr>
            <p:ph idx="1"/>
          </p:nvPr>
        </p:nvPicPr>
        <p:blipFill>
          <a:blip r:embed="rId2">
            <a:duotone>
              <a:prstClr val="black"/>
              <a:schemeClr val="accent2">
                <a:tint val="45000"/>
                <a:satMod val="400000"/>
              </a:schemeClr>
            </a:duotone>
          </a:blip>
          <a:stretch>
            <a:fillRect/>
          </a:stretch>
        </p:blipFill>
        <p:spPr>
          <a:xfrm>
            <a:off x="3650231" y="1468177"/>
            <a:ext cx="4454678" cy="4813445"/>
          </a:xfrm>
          <a:prstGeom prst="rect">
            <a:avLst/>
          </a:prstGeom>
        </p:spPr>
      </p:pic>
    </p:spTree>
    <p:extLst>
      <p:ext uri="{BB962C8B-B14F-4D97-AF65-F5344CB8AC3E}">
        <p14:creationId xmlns:p14="http://schemas.microsoft.com/office/powerpoint/2010/main" val="36037271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Niveles Taxonómicos</a:t>
            </a:r>
            <a:endParaRPr lang="en-US" dirty="0"/>
          </a:p>
        </p:txBody>
      </p:sp>
      <p:pic>
        <p:nvPicPr>
          <p:cNvPr id="4" name="Marcador de contenido 3">
            <a:extLst>
              <a:ext uri="{FF2B5EF4-FFF2-40B4-BE49-F238E27FC236}">
                <a16:creationId xmlns:a16="http://schemas.microsoft.com/office/drawing/2014/main" id="{C6A75202-A8F5-40F8-86DA-80C65AC9F4C4}"/>
              </a:ext>
            </a:extLst>
          </p:cNvPr>
          <p:cNvPicPr>
            <a:picLocks noGrp="1" noChangeAspect="1"/>
          </p:cNvPicPr>
          <p:nvPr>
            <p:ph idx="1"/>
          </p:nvPr>
        </p:nvPicPr>
        <p:blipFill>
          <a:blip r:embed="rId2">
            <a:duotone>
              <a:prstClr val="black"/>
              <a:schemeClr val="accent2">
                <a:tint val="45000"/>
                <a:satMod val="400000"/>
              </a:schemeClr>
            </a:duotone>
          </a:blip>
          <a:stretch>
            <a:fillRect/>
          </a:stretch>
        </p:blipFill>
        <p:spPr>
          <a:xfrm>
            <a:off x="3715788" y="1471986"/>
            <a:ext cx="4513811" cy="4796555"/>
          </a:xfrm>
          <a:prstGeom prst="rect">
            <a:avLst/>
          </a:prstGeom>
        </p:spPr>
      </p:pic>
    </p:spTree>
    <p:extLst>
      <p:ext uri="{BB962C8B-B14F-4D97-AF65-F5344CB8AC3E}">
        <p14:creationId xmlns:p14="http://schemas.microsoft.com/office/powerpoint/2010/main" val="2303513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87191B-71C6-AF9F-6F49-3813332D9D3A}"/>
              </a:ext>
            </a:extLst>
          </p:cNvPr>
          <p:cNvSpPr>
            <a:spLocks noGrp="1"/>
          </p:cNvSpPr>
          <p:nvPr>
            <p:ph type="title"/>
          </p:nvPr>
        </p:nvSpPr>
        <p:spPr/>
        <p:txBody>
          <a:bodyPr/>
          <a:lstStyle/>
          <a:p>
            <a:r>
              <a:rPr lang="es-MX" dirty="0"/>
              <a:t>Taxonomía de Solo</a:t>
            </a:r>
            <a:endParaRPr lang="es-CL" dirty="0"/>
          </a:p>
        </p:txBody>
      </p:sp>
      <p:pic>
        <p:nvPicPr>
          <p:cNvPr id="5" name="Marcador de contenido 4">
            <a:extLst>
              <a:ext uri="{FF2B5EF4-FFF2-40B4-BE49-F238E27FC236}">
                <a16:creationId xmlns:a16="http://schemas.microsoft.com/office/drawing/2014/main" id="{F210F8F3-FD4B-C7EE-85E2-7C2C39F40FC7}"/>
              </a:ext>
            </a:extLst>
          </p:cNvPr>
          <p:cNvPicPr>
            <a:picLocks noGrp="1" noChangeAspect="1"/>
          </p:cNvPicPr>
          <p:nvPr>
            <p:ph idx="1"/>
          </p:nvPr>
        </p:nvPicPr>
        <p:blipFill>
          <a:blip r:embed="rId2"/>
          <a:stretch>
            <a:fillRect/>
          </a:stretch>
        </p:blipFill>
        <p:spPr>
          <a:xfrm>
            <a:off x="969566" y="1649338"/>
            <a:ext cx="8439354" cy="4392687"/>
          </a:xfrm>
        </p:spPr>
      </p:pic>
    </p:spTree>
    <p:extLst>
      <p:ext uri="{BB962C8B-B14F-4D97-AF65-F5344CB8AC3E}">
        <p14:creationId xmlns:p14="http://schemas.microsoft.com/office/powerpoint/2010/main" val="21630727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903E621D-116E-1CAC-C5A3-F973267C06A9}"/>
              </a:ext>
            </a:extLst>
          </p:cNvPr>
          <p:cNvPicPr>
            <a:picLocks noChangeAspect="1"/>
          </p:cNvPicPr>
          <p:nvPr/>
        </p:nvPicPr>
        <p:blipFill>
          <a:blip r:embed="rId2"/>
          <a:stretch>
            <a:fillRect/>
          </a:stretch>
        </p:blipFill>
        <p:spPr>
          <a:xfrm>
            <a:off x="390525" y="590550"/>
            <a:ext cx="11410950" cy="5676900"/>
          </a:xfrm>
          <a:prstGeom prst="rect">
            <a:avLst/>
          </a:prstGeom>
        </p:spPr>
      </p:pic>
    </p:spTree>
    <p:extLst>
      <p:ext uri="{BB962C8B-B14F-4D97-AF65-F5344CB8AC3E}">
        <p14:creationId xmlns:p14="http://schemas.microsoft.com/office/powerpoint/2010/main" val="3721952467"/>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175</TotalTime>
  <Words>1022</Words>
  <Application>Microsoft Office PowerPoint</Application>
  <PresentationFormat>Panorámica</PresentationFormat>
  <Paragraphs>109</Paragraphs>
  <Slides>32</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32</vt:i4>
      </vt:variant>
    </vt:vector>
  </HeadingPairs>
  <TitlesOfParts>
    <vt:vector size="38" baseType="lpstr">
      <vt:lpstr>Aptos</vt:lpstr>
      <vt:lpstr>Arial</vt:lpstr>
      <vt:lpstr>Calibri</vt:lpstr>
      <vt:lpstr>Trebuchet MS</vt:lpstr>
      <vt:lpstr>Wingdings 3</vt:lpstr>
      <vt:lpstr>Faceta</vt:lpstr>
      <vt:lpstr>Sesión3</vt:lpstr>
      <vt:lpstr>Contenidos</vt:lpstr>
      <vt:lpstr>Metodologías y técnicas</vt:lpstr>
      <vt:lpstr>Metodologías activas </vt:lpstr>
      <vt:lpstr>Taxonomía</vt:lpstr>
      <vt:lpstr>Niveles Taxonómicos</vt:lpstr>
      <vt:lpstr>Niveles Taxonómicos</vt:lpstr>
      <vt:lpstr>Taxonomía de Solo</vt:lpstr>
      <vt:lpstr>Presentación de PowerPoint</vt:lpstr>
      <vt:lpstr>¿Cómo plantear un objetivo de aprendizaje o RdA?</vt:lpstr>
      <vt:lpstr>Ejemplos</vt:lpstr>
      <vt:lpstr>Habilidades:  aprender a desarrollar un instrumento de planificación.</vt:lpstr>
      <vt:lpstr>Actitudes</vt:lpstr>
      <vt:lpstr>Planificación de Clases  Aspectos Formales</vt:lpstr>
      <vt:lpstr>Aspectos de la clase</vt:lpstr>
      <vt:lpstr>Enfoques de la evaluación</vt:lpstr>
      <vt:lpstr>Evaluación</vt:lpstr>
      <vt:lpstr>Evaluación</vt:lpstr>
      <vt:lpstr>Evaluación sumativa y formativa</vt:lpstr>
      <vt:lpstr>Instrumentos de evaluación</vt:lpstr>
      <vt:lpstr>Presentación de PowerPoint</vt:lpstr>
      <vt:lpstr>La autoevaluación</vt:lpstr>
      <vt:lpstr>La autoevaluación</vt:lpstr>
      <vt:lpstr>Presentación de PowerPoint</vt:lpstr>
      <vt:lpstr>Momentos para aplicar la autoevaluación</vt:lpstr>
      <vt:lpstr>Presentación de PowerPoint</vt:lpstr>
      <vt:lpstr>Evaluación entre pares</vt:lpstr>
      <vt:lpstr>Características de la evaluación entre pares</vt:lpstr>
      <vt:lpstr>Recomendaciones para la evaluación entre pares</vt:lpstr>
      <vt:lpstr>Presentación de PowerPoint</vt:lpstr>
      <vt:lpstr>Formación de grupos para trabajo de presentación grupal</vt:lpstr>
      <vt:lpstr>Formas de presentación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CLASE 11</dc:title>
  <dc:creator>Usuario</dc:creator>
  <cp:lastModifiedBy>Rodrigo Cristian Antonio Martínez Iturriaga (rodrmartinez)</cp:lastModifiedBy>
  <cp:revision>15</cp:revision>
  <dcterms:created xsi:type="dcterms:W3CDTF">2023-11-23T15:37:35Z</dcterms:created>
  <dcterms:modified xsi:type="dcterms:W3CDTF">2024-10-01T18:45:23Z</dcterms:modified>
</cp:coreProperties>
</file>