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303" r:id="rId3"/>
    <p:sldId id="274" r:id="rId4"/>
    <p:sldId id="271" r:id="rId5"/>
    <p:sldId id="272" r:id="rId6"/>
    <p:sldId id="273" r:id="rId7"/>
    <p:sldId id="276" r:id="rId8"/>
    <p:sldId id="277" r:id="rId9"/>
    <p:sldId id="278" r:id="rId10"/>
    <p:sldId id="279" r:id="rId11"/>
    <p:sldId id="275" r:id="rId12"/>
    <p:sldId id="267" r:id="rId13"/>
    <p:sldId id="268" r:id="rId14"/>
    <p:sldId id="283" r:id="rId15"/>
    <p:sldId id="294" r:id="rId16"/>
    <p:sldId id="295" r:id="rId17"/>
    <p:sldId id="296" r:id="rId18"/>
    <p:sldId id="297" r:id="rId19"/>
    <p:sldId id="298" r:id="rId20"/>
    <p:sldId id="299" r:id="rId21"/>
    <p:sldId id="300" r:id="rId22"/>
    <p:sldId id="301" r:id="rId23"/>
    <p:sldId id="304" r:id="rId24"/>
    <p:sldId id="280" r:id="rId25"/>
    <p:sldId id="287" r:id="rId26"/>
    <p:sldId id="288" r:id="rId27"/>
    <p:sldId id="289" r:id="rId28"/>
    <p:sldId id="290" r:id="rId29"/>
    <p:sldId id="291" r:id="rId30"/>
    <p:sldId id="292" r:id="rId31"/>
    <p:sldId id="293" r:id="rId32"/>
    <p:sldId id="305"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1869E9A-BC0C-4C82-8BF7-E5EDA3433CF8}">
          <p14:sldIdLst>
            <p14:sldId id="269"/>
            <p14:sldId id="303"/>
            <p14:sldId id="274"/>
            <p14:sldId id="271"/>
            <p14:sldId id="272"/>
            <p14:sldId id="273"/>
            <p14:sldId id="276"/>
            <p14:sldId id="277"/>
            <p14:sldId id="278"/>
            <p14:sldId id="279"/>
            <p14:sldId id="275"/>
            <p14:sldId id="267"/>
            <p14:sldId id="268"/>
            <p14:sldId id="283"/>
            <p14:sldId id="294"/>
            <p14:sldId id="295"/>
            <p14:sldId id="296"/>
            <p14:sldId id="297"/>
            <p14:sldId id="298"/>
            <p14:sldId id="299"/>
            <p14:sldId id="300"/>
            <p14:sldId id="301"/>
            <p14:sldId id="304"/>
          </p14:sldIdLst>
        </p14:section>
        <p14:section name="Sección sin título" id="{61B09B11-4C2B-48A2-8584-47942BB8B576}">
          <p14:sldIdLst>
            <p14:sldId id="280"/>
            <p14:sldId id="287"/>
            <p14:sldId id="288"/>
            <p14:sldId id="289"/>
            <p14:sldId id="290"/>
            <p14:sldId id="291"/>
            <p14:sldId id="292"/>
            <p14:sldId id="293"/>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93327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253291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6066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119765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162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4167081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3486914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335292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313183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0077A84-A2A6-4F52-B7F9-7A4020751106}" type="datetimeFigureOut">
              <a:rPr lang="es-CL" smtClean="0"/>
              <a:t>10-10-2024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29864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0077A84-A2A6-4F52-B7F9-7A4020751106}" type="datetimeFigureOut">
              <a:rPr lang="es-CL" smtClean="0"/>
              <a:t>10-10-2024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99811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0077A84-A2A6-4F52-B7F9-7A4020751106}" type="datetimeFigureOut">
              <a:rPr lang="es-CL" smtClean="0"/>
              <a:t>10-10-2024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2430551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0077A84-A2A6-4F52-B7F9-7A4020751106}" type="datetimeFigureOut">
              <a:rPr lang="es-CL" smtClean="0"/>
              <a:t>10-10-2024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197294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77A84-A2A6-4F52-B7F9-7A4020751106}" type="datetimeFigureOut">
              <a:rPr lang="es-CL" smtClean="0"/>
              <a:t>10-10-2024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107439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077A84-A2A6-4F52-B7F9-7A4020751106}" type="datetimeFigureOut">
              <a:rPr lang="es-CL" smtClean="0"/>
              <a:t>10-10-2024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3089117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0077A84-A2A6-4F52-B7F9-7A4020751106}" type="datetimeFigureOut">
              <a:rPr lang="es-CL" smtClean="0"/>
              <a:t>10-10-2024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26C5CA5-B86E-452A-9803-DC64883F5483}" type="slidenum">
              <a:rPr lang="es-CL" smtClean="0"/>
              <a:t>‹Nº›</a:t>
            </a:fld>
            <a:endParaRPr lang="es-CL"/>
          </a:p>
        </p:txBody>
      </p:sp>
    </p:spTree>
    <p:extLst>
      <p:ext uri="{BB962C8B-B14F-4D97-AF65-F5344CB8AC3E}">
        <p14:creationId xmlns:p14="http://schemas.microsoft.com/office/powerpoint/2010/main" val="216107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077A84-A2A6-4F52-B7F9-7A4020751106}" type="datetimeFigureOut">
              <a:rPr lang="es-CL" smtClean="0"/>
              <a:t>10-10-2024</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6C5CA5-B86E-452A-9803-DC64883F5483}" type="slidenum">
              <a:rPr lang="es-CL" smtClean="0"/>
              <a:t>‹Nº›</a:t>
            </a:fld>
            <a:endParaRPr lang="es-CL"/>
          </a:p>
        </p:txBody>
      </p:sp>
    </p:spTree>
    <p:extLst>
      <p:ext uri="{BB962C8B-B14F-4D97-AF65-F5344CB8AC3E}">
        <p14:creationId xmlns:p14="http://schemas.microsoft.com/office/powerpoint/2010/main" val="2505068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cion.laguia2000.com/evaluacion/evaluacion-sumativa" TargetMode="External"/><Relationship Id="rId2" Type="http://schemas.openxmlformats.org/officeDocument/2006/relationships/hyperlink" Target="https://educacion.laguia2000.com/evaluacion/evaluacion-diagnostic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ducacion.laguia2000.com/evaluacion/evaluacion-formativ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4549FD-19D8-BD23-3126-948D3D108A45}"/>
              </a:ext>
            </a:extLst>
          </p:cNvPr>
          <p:cNvSpPr>
            <a:spLocks noGrp="1"/>
          </p:cNvSpPr>
          <p:nvPr>
            <p:ph type="title"/>
          </p:nvPr>
        </p:nvSpPr>
        <p:spPr/>
        <p:txBody>
          <a:bodyPr/>
          <a:lstStyle/>
          <a:p>
            <a:pPr algn="r"/>
            <a:r>
              <a:rPr lang="es-MX" dirty="0"/>
              <a:t>Sesión 4</a:t>
            </a:r>
            <a:endParaRPr lang="es-CL" dirty="0"/>
          </a:p>
        </p:txBody>
      </p:sp>
      <p:sp>
        <p:nvSpPr>
          <p:cNvPr id="3" name="Marcador de contenido 2">
            <a:extLst>
              <a:ext uri="{FF2B5EF4-FFF2-40B4-BE49-F238E27FC236}">
                <a16:creationId xmlns:a16="http://schemas.microsoft.com/office/drawing/2014/main" id="{C991CA72-A9ED-C298-3FAB-63881A144799}"/>
              </a:ext>
            </a:extLst>
          </p:cNvPr>
          <p:cNvSpPr>
            <a:spLocks noGrp="1"/>
          </p:cNvSpPr>
          <p:nvPr>
            <p:ph idx="1"/>
          </p:nvPr>
        </p:nvSpPr>
        <p:spPr/>
        <p:txBody>
          <a:bodyPr/>
          <a:lstStyle/>
          <a:p>
            <a:pPr algn="r"/>
            <a:endParaRPr lang="es-MX" dirty="0"/>
          </a:p>
          <a:p>
            <a:pPr algn="r"/>
            <a:endParaRPr lang="es-MX" dirty="0"/>
          </a:p>
          <a:p>
            <a:pPr algn="r"/>
            <a:r>
              <a:rPr lang="es-MX" dirty="0"/>
              <a:t>Rodrigo Martínez I.</a:t>
            </a:r>
          </a:p>
          <a:p>
            <a:pPr algn="ctr"/>
            <a:r>
              <a:rPr lang="es-MX" dirty="0"/>
              <a:t>Metodologías activas refuerzo</a:t>
            </a:r>
          </a:p>
          <a:p>
            <a:pPr algn="ctr"/>
            <a:r>
              <a:rPr lang="es-MX" dirty="0"/>
              <a:t>Técnicas de Aprendizaje refuerzo</a:t>
            </a:r>
          </a:p>
          <a:p>
            <a:pPr algn="ctr"/>
            <a:r>
              <a:rPr lang="es-MX" dirty="0"/>
              <a:t>La Evaluación y la auto evaluación</a:t>
            </a:r>
          </a:p>
          <a:p>
            <a:pPr algn="ctr"/>
            <a:r>
              <a:rPr lang="es-CL" dirty="0"/>
              <a:t>La retroalimentación y sus características.</a:t>
            </a:r>
          </a:p>
        </p:txBody>
      </p:sp>
    </p:spTree>
    <p:extLst>
      <p:ext uri="{BB962C8B-B14F-4D97-AF65-F5344CB8AC3E}">
        <p14:creationId xmlns:p14="http://schemas.microsoft.com/office/powerpoint/2010/main" val="37992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3063B9-3DB6-C5DE-879B-A0BAF68645A8}"/>
              </a:ext>
            </a:extLst>
          </p:cNvPr>
          <p:cNvSpPr>
            <a:spLocks noGrp="1"/>
          </p:cNvSpPr>
          <p:nvPr>
            <p:ph type="title"/>
          </p:nvPr>
        </p:nvSpPr>
        <p:spPr/>
        <p:txBody>
          <a:bodyPr/>
          <a:lstStyle/>
          <a:p>
            <a:r>
              <a:rPr lang="es-MX" dirty="0"/>
              <a:t>Técnicas de Aprendizaje Grupal</a:t>
            </a:r>
            <a:endParaRPr lang="es-CL" dirty="0"/>
          </a:p>
        </p:txBody>
      </p:sp>
      <p:sp>
        <p:nvSpPr>
          <p:cNvPr id="3" name="Marcador de contenido 2">
            <a:extLst>
              <a:ext uri="{FF2B5EF4-FFF2-40B4-BE49-F238E27FC236}">
                <a16:creationId xmlns:a16="http://schemas.microsoft.com/office/drawing/2014/main" id="{CC93C45D-B103-9676-3627-14D9DCBDBED5}"/>
              </a:ext>
            </a:extLst>
          </p:cNvPr>
          <p:cNvSpPr>
            <a:spLocks noGrp="1"/>
          </p:cNvSpPr>
          <p:nvPr>
            <p:ph idx="1"/>
          </p:nvPr>
        </p:nvSpPr>
        <p:spPr/>
        <p:txBody>
          <a:bodyPr>
            <a:normAutofit lnSpcReduction="10000"/>
          </a:bodyPr>
          <a:lstStyle/>
          <a:p>
            <a:pPr algn="l">
              <a:buFont typeface="Arial" panose="020B0604020202020204" pitchFamily="34" charset="0"/>
              <a:buChar char="•"/>
            </a:pPr>
            <a:r>
              <a:rPr lang="es-CL" b="0" i="0" dirty="0">
                <a:solidFill>
                  <a:srgbClr val="111827"/>
                </a:solidFill>
                <a:effectLst/>
                <a:latin typeface="Inter"/>
              </a:rPr>
              <a:t>Panel</a:t>
            </a:r>
          </a:p>
          <a:p>
            <a:pPr algn="l">
              <a:buFont typeface="Arial" panose="020B0604020202020204" pitchFamily="34" charset="0"/>
              <a:buChar char="•"/>
            </a:pPr>
            <a:r>
              <a:rPr lang="es-CL" b="0" i="0" dirty="0">
                <a:solidFill>
                  <a:srgbClr val="111827"/>
                </a:solidFill>
                <a:effectLst/>
                <a:latin typeface="Inter"/>
              </a:rPr>
              <a:t>Foro</a:t>
            </a:r>
          </a:p>
          <a:p>
            <a:pPr algn="l">
              <a:buFont typeface="Arial" panose="020B0604020202020204" pitchFamily="34" charset="0"/>
              <a:buChar char="•"/>
            </a:pPr>
            <a:r>
              <a:rPr lang="es-CL" b="0" i="0" dirty="0">
                <a:solidFill>
                  <a:srgbClr val="111827"/>
                </a:solidFill>
                <a:effectLst/>
                <a:latin typeface="Inter"/>
              </a:rPr>
              <a:t>Entrevista</a:t>
            </a:r>
          </a:p>
          <a:p>
            <a:pPr algn="l">
              <a:buFont typeface="Arial" panose="020B0604020202020204" pitchFamily="34" charset="0"/>
              <a:buChar char="•"/>
            </a:pPr>
            <a:r>
              <a:rPr lang="es-CL" b="0" i="0" dirty="0">
                <a:solidFill>
                  <a:srgbClr val="111827"/>
                </a:solidFill>
                <a:effectLst/>
                <a:latin typeface="Inter"/>
              </a:rPr>
              <a:t>Debate</a:t>
            </a:r>
          </a:p>
          <a:p>
            <a:pPr algn="l">
              <a:buFont typeface="Arial" panose="020B0604020202020204" pitchFamily="34" charset="0"/>
              <a:buChar char="•"/>
            </a:pPr>
            <a:r>
              <a:rPr lang="es-CL" b="0" i="0" dirty="0">
                <a:solidFill>
                  <a:srgbClr val="111827"/>
                </a:solidFill>
                <a:effectLst/>
                <a:latin typeface="Inter"/>
              </a:rPr>
              <a:t>Simposio</a:t>
            </a:r>
          </a:p>
          <a:p>
            <a:pPr algn="l">
              <a:buFont typeface="Arial" panose="020B0604020202020204" pitchFamily="34" charset="0"/>
              <a:buChar char="•"/>
            </a:pPr>
            <a:r>
              <a:rPr lang="es-CL" b="0" i="0" dirty="0">
                <a:solidFill>
                  <a:srgbClr val="111827"/>
                </a:solidFill>
                <a:effectLst/>
                <a:latin typeface="Inter"/>
              </a:rPr>
              <a:t>Taller</a:t>
            </a:r>
          </a:p>
          <a:p>
            <a:pPr algn="l">
              <a:buFont typeface="Arial" panose="020B0604020202020204" pitchFamily="34" charset="0"/>
              <a:buChar char="•"/>
            </a:pPr>
            <a:r>
              <a:rPr lang="es-CL" b="0" i="0" dirty="0">
                <a:solidFill>
                  <a:srgbClr val="111827"/>
                </a:solidFill>
                <a:effectLst/>
                <a:latin typeface="Inter"/>
              </a:rPr>
              <a:t>Juego de roles</a:t>
            </a:r>
          </a:p>
          <a:p>
            <a:pPr algn="l">
              <a:buFont typeface="Arial" panose="020B0604020202020204" pitchFamily="34" charset="0"/>
              <a:buChar char="•"/>
            </a:pPr>
            <a:r>
              <a:rPr lang="es-CL" b="0" i="0" dirty="0">
                <a:solidFill>
                  <a:srgbClr val="111827"/>
                </a:solidFill>
                <a:effectLst/>
                <a:latin typeface="Inter"/>
              </a:rPr>
              <a:t>Seminario</a:t>
            </a:r>
          </a:p>
          <a:p>
            <a:pPr algn="l">
              <a:buFont typeface="Arial" panose="020B0604020202020204" pitchFamily="34" charset="0"/>
              <a:buChar char="•"/>
            </a:pPr>
            <a:r>
              <a:rPr lang="es-CL" b="0" i="0" dirty="0">
                <a:solidFill>
                  <a:srgbClr val="111827"/>
                </a:solidFill>
                <a:effectLst/>
                <a:latin typeface="Inter"/>
              </a:rPr>
              <a:t>Mesa redonda</a:t>
            </a:r>
          </a:p>
          <a:p>
            <a:pPr algn="l">
              <a:buFont typeface="Arial" panose="020B0604020202020204" pitchFamily="34" charset="0"/>
              <a:buChar char="•"/>
            </a:pPr>
            <a:r>
              <a:rPr lang="es-CL" b="0" i="0" dirty="0">
                <a:solidFill>
                  <a:srgbClr val="111827"/>
                </a:solidFill>
                <a:effectLst/>
                <a:latin typeface="Inter"/>
              </a:rPr>
              <a:t>Coloquio</a:t>
            </a:r>
          </a:p>
          <a:p>
            <a:endParaRPr lang="es-CL" dirty="0"/>
          </a:p>
        </p:txBody>
      </p:sp>
    </p:spTree>
    <p:extLst>
      <p:ext uri="{BB962C8B-B14F-4D97-AF65-F5344CB8AC3E}">
        <p14:creationId xmlns:p14="http://schemas.microsoft.com/office/powerpoint/2010/main" val="247586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A91D5-AC75-D831-E170-B31BC78A1170}"/>
              </a:ext>
            </a:extLst>
          </p:cNvPr>
          <p:cNvSpPr>
            <a:spLocks noGrp="1"/>
          </p:cNvSpPr>
          <p:nvPr>
            <p:ph type="title"/>
          </p:nvPr>
        </p:nvSpPr>
        <p:spPr/>
        <p:txBody>
          <a:bodyPr/>
          <a:lstStyle/>
          <a:p>
            <a:r>
              <a:rPr lang="es-MX" dirty="0"/>
              <a:t>Juego de Roles (actividad) </a:t>
            </a:r>
            <a:endParaRPr lang="es-CL" dirty="0"/>
          </a:p>
        </p:txBody>
      </p:sp>
      <p:sp>
        <p:nvSpPr>
          <p:cNvPr id="3" name="Marcador de contenido 2">
            <a:extLst>
              <a:ext uri="{FF2B5EF4-FFF2-40B4-BE49-F238E27FC236}">
                <a16:creationId xmlns:a16="http://schemas.microsoft.com/office/drawing/2014/main" id="{2F7C624A-0415-6E97-52D1-F9678E2D4F99}"/>
              </a:ext>
            </a:extLst>
          </p:cNvPr>
          <p:cNvSpPr>
            <a:spLocks noGrp="1"/>
          </p:cNvSpPr>
          <p:nvPr>
            <p:ph idx="1"/>
          </p:nvPr>
        </p:nvSpPr>
        <p:spPr/>
        <p:txBody>
          <a:bodyPr/>
          <a:lstStyle/>
          <a:p>
            <a:r>
              <a:rPr lang="es-MX" dirty="0"/>
              <a:t>Cada estudiante asume roles en contexto, por ejemplo, a través de una dramatización, una discusión sobre una problemática, roles contrapuestos y se exponen al grupo curso. Esta metodología es útil para la coevaluación o evaluación en pares y para la autoevaluación.</a:t>
            </a:r>
            <a:endParaRPr lang="es-CL" dirty="0"/>
          </a:p>
        </p:txBody>
      </p:sp>
    </p:spTree>
    <p:extLst>
      <p:ext uri="{BB962C8B-B14F-4D97-AF65-F5344CB8AC3E}">
        <p14:creationId xmlns:p14="http://schemas.microsoft.com/office/powerpoint/2010/main" val="418147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a:t>
            </a:r>
            <a:endParaRPr lang="en-US" dirty="0"/>
          </a:p>
        </p:txBody>
      </p:sp>
      <p:sp>
        <p:nvSpPr>
          <p:cNvPr id="3" name="Marcador de contenido 2"/>
          <p:cNvSpPr>
            <a:spLocks noGrp="1"/>
          </p:cNvSpPr>
          <p:nvPr>
            <p:ph idx="1"/>
          </p:nvPr>
        </p:nvSpPr>
        <p:spPr>
          <a:xfrm>
            <a:off x="677334" y="1429789"/>
            <a:ext cx="8596668" cy="4611573"/>
          </a:xfrm>
        </p:spPr>
        <p:txBody>
          <a:bodyPr>
            <a:normAutofit/>
          </a:bodyPr>
          <a:lstStyle/>
          <a:p>
            <a:pPr algn="just"/>
            <a:r>
              <a:rPr lang="es-ES" dirty="0"/>
              <a:t>La evaluación educativa </a:t>
            </a:r>
            <a:r>
              <a:rPr lang="es-ES" b="1" dirty="0"/>
              <a:t>es un proceso continuo y personalizado dentro del sistema de enseñanza-aprendizaje</a:t>
            </a:r>
            <a:r>
              <a:rPr lang="es-ES" dirty="0"/>
              <a:t> cuyo objetivo es conocer la evolución de cada estudiante para, si es necesario, adoptar medidas de refuerzo o de compensación para garantizar que se alcanzan los objetivos educativos definidos para su nivel. Es, por tanto, una herramienta de gran utilidad para tomar decisiones pedagógicas para mejorar el desempeño de un estudiante.</a:t>
            </a:r>
          </a:p>
          <a:p>
            <a:pPr algn="just"/>
            <a:r>
              <a:rPr lang="es-ES" dirty="0"/>
              <a:t>Tipos de evaluación</a:t>
            </a:r>
          </a:p>
          <a:p>
            <a:pPr algn="just" fontAlgn="base"/>
            <a:r>
              <a:rPr lang="es-ES" dirty="0">
                <a:hlinkClick r:id="rId2"/>
              </a:rPr>
              <a:t>Evaluación diagnóstica</a:t>
            </a:r>
            <a:r>
              <a:rPr lang="es-ES" dirty="0"/>
              <a:t>: Se realiza antes de los nuevos aprendizajes, para conocer las ideas previas de cada estudiante (saberes y competencias) sobre los que anclarán los conocimientos nuevos.</a:t>
            </a:r>
          </a:p>
          <a:p>
            <a:pPr algn="just" fontAlgn="base"/>
            <a:r>
              <a:rPr lang="es-ES" dirty="0">
                <a:hlinkClick r:id="rId3"/>
              </a:rPr>
              <a:t>Evaluación </a:t>
            </a:r>
            <a:r>
              <a:rPr lang="es-ES" dirty="0" err="1">
                <a:hlinkClick r:id="rId3"/>
              </a:rPr>
              <a:t>sumativa</a:t>
            </a:r>
            <a:r>
              <a:rPr lang="es-ES" dirty="0"/>
              <a:t>: Es la que se efectúa al final de un ciclo, abarcando largos períodos temporales, para comprobar si han adquirido las competencias y saberes que permitan promover de curso, o acreditar conocimientos mediante certificaciones. Es el juicio final de un proceso, con visión retrospectiva, observando el producto del aprendizaje.</a:t>
            </a:r>
          </a:p>
          <a:p>
            <a:pPr algn="just" fontAlgn="base"/>
            <a:endParaRPr lang="es-ES" dirty="0"/>
          </a:p>
          <a:p>
            <a:endParaRPr lang="en-US" dirty="0"/>
          </a:p>
        </p:txBody>
      </p:sp>
    </p:spTree>
    <p:extLst>
      <p:ext uri="{BB962C8B-B14F-4D97-AF65-F5344CB8AC3E}">
        <p14:creationId xmlns:p14="http://schemas.microsoft.com/office/powerpoint/2010/main" val="6303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Evaluación</a:t>
            </a:r>
            <a:endParaRPr lang="en-US" dirty="0"/>
          </a:p>
        </p:txBody>
      </p:sp>
      <p:sp>
        <p:nvSpPr>
          <p:cNvPr id="3" name="Marcador de contenido 2"/>
          <p:cNvSpPr>
            <a:spLocks noGrp="1"/>
          </p:cNvSpPr>
          <p:nvPr>
            <p:ph idx="1"/>
          </p:nvPr>
        </p:nvSpPr>
        <p:spPr>
          <a:xfrm>
            <a:off x="677334" y="1263535"/>
            <a:ext cx="8596668" cy="5037512"/>
          </a:xfrm>
        </p:spPr>
        <p:txBody>
          <a:bodyPr>
            <a:normAutofit fontScale="85000" lnSpcReduction="20000"/>
          </a:bodyPr>
          <a:lstStyle/>
          <a:p>
            <a:pPr algn="just" fontAlgn="base"/>
            <a:r>
              <a:rPr lang="es-ES" dirty="0">
                <a:hlinkClick r:id="rId2"/>
              </a:rPr>
              <a:t>Evaluación formativa</a:t>
            </a:r>
            <a:r>
              <a:rPr lang="es-ES" dirty="0"/>
              <a:t>: Se da dentro del proceso para obtener datos parciales sobre los conocimientos y competencias que se van adquiriendo y permite dicha información la toma de decisiones pedagógicas (avanzar en el programa o retroceder, cambiar estrategias metodológicas, quitar, simplificar o agregar contenidos, etcétera).</a:t>
            </a:r>
          </a:p>
          <a:p>
            <a:pPr algn="just" fontAlgn="base"/>
            <a:r>
              <a:rPr lang="es-ES" dirty="0"/>
              <a:t>Los tres tipos de evaluación son necesarias, la primera antes, la segunda en el durante, y la tercera al final del proceso.</a:t>
            </a:r>
          </a:p>
          <a:p>
            <a:pPr algn="just" fontAlgn="base"/>
            <a:r>
              <a:rPr lang="es-ES" b="1" dirty="0"/>
              <a:t>Según los instrumentos usados y los aspectos a evaluar</a:t>
            </a:r>
            <a:r>
              <a:rPr lang="es-ES" dirty="0"/>
              <a:t>:</a:t>
            </a:r>
          </a:p>
          <a:p>
            <a:pPr algn="just" fontAlgn="base"/>
            <a:r>
              <a:rPr lang="es-ES" dirty="0"/>
              <a:t>Evaluación holística: abarca a estudiantes como un todo, y a su aprendizaje como una totalidad, es una apreciación globalizadora.</a:t>
            </a:r>
          </a:p>
          <a:p>
            <a:pPr algn="just" fontAlgn="base"/>
            <a:r>
              <a:rPr lang="es-ES" dirty="0"/>
              <a:t>Evaluación informal sin usar técnicas formales y estructuradas, sino por la diaria observación del comportamiento individual a estudiantes y su interacción con el grupo.</a:t>
            </a:r>
          </a:p>
          <a:p>
            <a:pPr algn="just" fontAlgn="base"/>
            <a:r>
              <a:rPr lang="es-ES" dirty="0"/>
              <a:t>Evaluación continua: Se basa en la observación diaria de estudiantes y de su actitud frente al aprendizaje usando técnicas formales e informales.</a:t>
            </a:r>
          </a:p>
          <a:p>
            <a:pPr algn="just" fontAlgn="base"/>
            <a:r>
              <a:rPr lang="es-ES" dirty="0"/>
              <a:t>Evaluación cuantitativa: Sólo considera lo que se aprendió, en una simple apreciación matemática.</a:t>
            </a:r>
          </a:p>
          <a:p>
            <a:pPr algn="just" fontAlgn="base"/>
            <a:r>
              <a:rPr lang="es-ES" dirty="0"/>
              <a:t>Evaluación cualitativa: Evalúa lo que se aprendió, cómo se aprendió y para qué se aprendió.</a:t>
            </a:r>
          </a:p>
          <a:p>
            <a:pPr algn="just" fontAlgn="base"/>
            <a:r>
              <a:rPr lang="es-ES" b="1" dirty="0"/>
              <a:t>Según quien sea el agente evaluador</a:t>
            </a:r>
            <a:r>
              <a:rPr lang="es-ES" dirty="0"/>
              <a:t>:</a:t>
            </a:r>
          </a:p>
          <a:p>
            <a:pPr algn="just" fontAlgn="base"/>
            <a:r>
              <a:rPr lang="es-ES" dirty="0"/>
              <a:t>Auto-evaluación: la realiza cada estudiante, Coevaluación: Estudiante- docente y </a:t>
            </a:r>
            <a:r>
              <a:rPr lang="es-ES" dirty="0" err="1"/>
              <a:t>Heteroevaluación</a:t>
            </a:r>
            <a:r>
              <a:rPr lang="es-ES" dirty="0"/>
              <a:t>: Evaluación múltiple que puede ser: Evaluación interna: Por algún docente del establecimiento educativo. Evaluación externa: Por agentes externos al establecimiento.</a:t>
            </a:r>
          </a:p>
          <a:p>
            <a:pPr algn="just"/>
            <a:endParaRPr lang="en-US" dirty="0"/>
          </a:p>
        </p:txBody>
      </p:sp>
    </p:spTree>
    <p:extLst>
      <p:ext uri="{BB962C8B-B14F-4D97-AF65-F5344CB8AC3E}">
        <p14:creationId xmlns:p14="http://schemas.microsoft.com/office/powerpoint/2010/main" val="25520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850AB-C1B6-195A-6203-7EDAF6F38896}"/>
              </a:ext>
            </a:extLst>
          </p:cNvPr>
          <p:cNvSpPr>
            <a:spLocks noGrp="1"/>
          </p:cNvSpPr>
          <p:nvPr>
            <p:ph type="title"/>
          </p:nvPr>
        </p:nvSpPr>
        <p:spPr/>
        <p:txBody>
          <a:bodyPr/>
          <a:lstStyle/>
          <a:p>
            <a:r>
              <a:rPr lang="es-MX" dirty="0"/>
              <a:t>Instrumentos de evaluación</a:t>
            </a:r>
            <a:endParaRPr lang="es-CL" dirty="0"/>
          </a:p>
        </p:txBody>
      </p:sp>
      <p:pic>
        <p:nvPicPr>
          <p:cNvPr id="4" name="Marcador de contenido 4">
            <a:extLst>
              <a:ext uri="{FF2B5EF4-FFF2-40B4-BE49-F238E27FC236}">
                <a16:creationId xmlns:a16="http://schemas.microsoft.com/office/drawing/2014/main" id="{466C6557-1950-A6F7-6D17-8DC4EF3F8FC8}"/>
              </a:ext>
            </a:extLst>
          </p:cNvPr>
          <p:cNvPicPr>
            <a:picLocks noGrp="1" noChangeAspect="1"/>
          </p:cNvPicPr>
          <p:nvPr>
            <p:ph idx="1"/>
          </p:nvPr>
        </p:nvPicPr>
        <p:blipFill>
          <a:blip r:embed="rId2"/>
          <a:stretch>
            <a:fillRect/>
          </a:stretch>
        </p:blipFill>
        <p:spPr>
          <a:xfrm>
            <a:off x="1145136" y="1298962"/>
            <a:ext cx="7204105" cy="4341412"/>
          </a:xfrm>
        </p:spPr>
      </p:pic>
    </p:spTree>
    <p:extLst>
      <p:ext uri="{BB962C8B-B14F-4D97-AF65-F5344CB8AC3E}">
        <p14:creationId xmlns:p14="http://schemas.microsoft.com/office/powerpoint/2010/main" val="3385802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DCF64-B200-CC08-ECF7-443FBE43858C}"/>
              </a:ext>
            </a:extLst>
          </p:cNvPr>
          <p:cNvSpPr>
            <a:spLocks noGrp="1"/>
          </p:cNvSpPr>
          <p:nvPr>
            <p:ph type="title"/>
          </p:nvPr>
        </p:nvSpPr>
        <p:spPr/>
        <p:txBody>
          <a:bodyPr/>
          <a:lstStyle/>
          <a:p>
            <a:r>
              <a:rPr lang="es-MX" dirty="0"/>
              <a:t>La autoevaluación</a:t>
            </a:r>
            <a:endParaRPr lang="es-CL" dirty="0"/>
          </a:p>
        </p:txBody>
      </p:sp>
      <p:pic>
        <p:nvPicPr>
          <p:cNvPr id="4" name="Marcador de contenido 4">
            <a:extLst>
              <a:ext uri="{FF2B5EF4-FFF2-40B4-BE49-F238E27FC236}">
                <a16:creationId xmlns:a16="http://schemas.microsoft.com/office/drawing/2014/main" id="{743BD576-F9A2-46A6-32C4-3F774F655995}"/>
              </a:ext>
            </a:extLst>
          </p:cNvPr>
          <p:cNvPicPr>
            <a:picLocks noGrp="1" noChangeAspect="1"/>
          </p:cNvPicPr>
          <p:nvPr>
            <p:ph idx="1"/>
          </p:nvPr>
        </p:nvPicPr>
        <p:blipFill>
          <a:blip r:embed="rId2"/>
          <a:stretch>
            <a:fillRect/>
          </a:stretch>
        </p:blipFill>
        <p:spPr>
          <a:xfrm>
            <a:off x="677863" y="1640793"/>
            <a:ext cx="8596312" cy="4309182"/>
          </a:xfrm>
        </p:spPr>
      </p:pic>
    </p:spTree>
    <p:extLst>
      <p:ext uri="{BB962C8B-B14F-4D97-AF65-F5344CB8AC3E}">
        <p14:creationId xmlns:p14="http://schemas.microsoft.com/office/powerpoint/2010/main" val="3434704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6337-A8FD-97AD-D2DD-97D2F0D108E7}"/>
              </a:ext>
            </a:extLst>
          </p:cNvPr>
          <p:cNvSpPr>
            <a:spLocks noGrp="1"/>
          </p:cNvSpPr>
          <p:nvPr>
            <p:ph type="title"/>
          </p:nvPr>
        </p:nvSpPr>
        <p:spPr/>
        <p:txBody>
          <a:bodyPr/>
          <a:lstStyle/>
          <a:p>
            <a:r>
              <a:rPr lang="es-MX" dirty="0"/>
              <a:t>La autoevaluación</a:t>
            </a:r>
            <a:endParaRPr lang="es-CL" dirty="0"/>
          </a:p>
        </p:txBody>
      </p:sp>
      <p:pic>
        <p:nvPicPr>
          <p:cNvPr id="4" name="Marcador de contenido 6">
            <a:extLst>
              <a:ext uri="{FF2B5EF4-FFF2-40B4-BE49-F238E27FC236}">
                <a16:creationId xmlns:a16="http://schemas.microsoft.com/office/drawing/2014/main" id="{E13B9069-728B-1CCE-B7B7-52DEDBC8FEA5}"/>
              </a:ext>
            </a:extLst>
          </p:cNvPr>
          <p:cNvPicPr>
            <a:picLocks noGrp="1" noChangeAspect="1"/>
          </p:cNvPicPr>
          <p:nvPr>
            <p:ph idx="1"/>
          </p:nvPr>
        </p:nvPicPr>
        <p:blipFill>
          <a:blip r:embed="rId2"/>
          <a:stretch>
            <a:fillRect/>
          </a:stretch>
        </p:blipFill>
        <p:spPr>
          <a:xfrm>
            <a:off x="677863" y="2190285"/>
            <a:ext cx="8596312" cy="3822042"/>
          </a:xfrm>
        </p:spPr>
      </p:pic>
    </p:spTree>
    <p:extLst>
      <p:ext uri="{BB962C8B-B14F-4D97-AF65-F5344CB8AC3E}">
        <p14:creationId xmlns:p14="http://schemas.microsoft.com/office/powerpoint/2010/main" val="390478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AD0C7E8-FA35-0976-327E-473460C4911C}"/>
              </a:ext>
            </a:extLst>
          </p:cNvPr>
          <p:cNvPicPr>
            <a:picLocks noChangeAspect="1"/>
          </p:cNvPicPr>
          <p:nvPr/>
        </p:nvPicPr>
        <p:blipFill>
          <a:blip r:embed="rId2"/>
          <a:stretch>
            <a:fillRect/>
          </a:stretch>
        </p:blipFill>
        <p:spPr>
          <a:xfrm>
            <a:off x="0" y="587681"/>
            <a:ext cx="12192000" cy="5682638"/>
          </a:xfrm>
          <a:prstGeom prst="rect">
            <a:avLst/>
          </a:prstGeom>
        </p:spPr>
      </p:pic>
    </p:spTree>
    <p:extLst>
      <p:ext uri="{BB962C8B-B14F-4D97-AF65-F5344CB8AC3E}">
        <p14:creationId xmlns:p14="http://schemas.microsoft.com/office/powerpoint/2010/main" val="256960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59514-3AB1-1C62-C1E7-32BE5A76623F}"/>
              </a:ext>
            </a:extLst>
          </p:cNvPr>
          <p:cNvSpPr>
            <a:spLocks noGrp="1"/>
          </p:cNvSpPr>
          <p:nvPr>
            <p:ph type="title"/>
          </p:nvPr>
        </p:nvSpPr>
        <p:spPr/>
        <p:txBody>
          <a:bodyPr/>
          <a:lstStyle/>
          <a:p>
            <a:r>
              <a:rPr lang="es-MX" dirty="0"/>
              <a:t>Momentos para aplicar la autoevaluación</a:t>
            </a:r>
            <a:endParaRPr lang="es-CL" dirty="0"/>
          </a:p>
        </p:txBody>
      </p:sp>
      <p:pic>
        <p:nvPicPr>
          <p:cNvPr id="4" name="Marcador de contenido 4">
            <a:extLst>
              <a:ext uri="{FF2B5EF4-FFF2-40B4-BE49-F238E27FC236}">
                <a16:creationId xmlns:a16="http://schemas.microsoft.com/office/drawing/2014/main" id="{91C7B3A3-7868-527E-1C8F-B5C34DF27D80}"/>
              </a:ext>
            </a:extLst>
          </p:cNvPr>
          <p:cNvPicPr>
            <a:picLocks noGrp="1" noChangeAspect="1"/>
          </p:cNvPicPr>
          <p:nvPr>
            <p:ph idx="1"/>
          </p:nvPr>
        </p:nvPicPr>
        <p:blipFill>
          <a:blip r:embed="rId2"/>
          <a:stretch>
            <a:fillRect/>
          </a:stretch>
        </p:blipFill>
        <p:spPr>
          <a:xfrm>
            <a:off x="677863" y="1930400"/>
            <a:ext cx="8596312" cy="3701544"/>
          </a:xfrm>
        </p:spPr>
      </p:pic>
    </p:spTree>
    <p:extLst>
      <p:ext uri="{BB962C8B-B14F-4D97-AF65-F5344CB8AC3E}">
        <p14:creationId xmlns:p14="http://schemas.microsoft.com/office/powerpoint/2010/main" val="2179721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03B68FFC-DA5A-8282-188B-A5E3845DB9FA}"/>
              </a:ext>
            </a:extLst>
          </p:cNvPr>
          <p:cNvPicPr>
            <a:picLocks noGrp="1" noChangeAspect="1"/>
          </p:cNvPicPr>
          <p:nvPr>
            <p:ph idx="1"/>
          </p:nvPr>
        </p:nvPicPr>
        <p:blipFill>
          <a:blip r:embed="rId2"/>
          <a:stretch>
            <a:fillRect/>
          </a:stretch>
        </p:blipFill>
        <p:spPr>
          <a:xfrm>
            <a:off x="2497655" y="895927"/>
            <a:ext cx="7196690" cy="5281036"/>
          </a:xfrm>
        </p:spPr>
      </p:pic>
    </p:spTree>
    <p:extLst>
      <p:ext uri="{BB962C8B-B14F-4D97-AF65-F5344CB8AC3E}">
        <p14:creationId xmlns:p14="http://schemas.microsoft.com/office/powerpoint/2010/main" val="245161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0BAF7-B690-280C-7165-E2973A86B849}"/>
              </a:ext>
            </a:extLst>
          </p:cNvPr>
          <p:cNvSpPr>
            <a:spLocks noGrp="1"/>
          </p:cNvSpPr>
          <p:nvPr>
            <p:ph type="title"/>
          </p:nvPr>
        </p:nvSpPr>
        <p:spPr/>
        <p:txBody>
          <a:bodyPr/>
          <a:lstStyle/>
          <a:p>
            <a:r>
              <a:rPr lang="es-MX" dirty="0"/>
              <a:t>Metodologías Activas</a:t>
            </a:r>
            <a:endParaRPr lang="es-CL" dirty="0"/>
          </a:p>
        </p:txBody>
      </p:sp>
      <p:sp>
        <p:nvSpPr>
          <p:cNvPr id="3" name="Marcador de contenido 2">
            <a:extLst>
              <a:ext uri="{FF2B5EF4-FFF2-40B4-BE49-F238E27FC236}">
                <a16:creationId xmlns:a16="http://schemas.microsoft.com/office/drawing/2014/main" id="{E312494F-5F91-191C-10AB-F7E219821CCA}"/>
              </a:ext>
            </a:extLst>
          </p:cNvPr>
          <p:cNvSpPr>
            <a:spLocks noGrp="1"/>
          </p:cNvSpPr>
          <p:nvPr>
            <p:ph idx="1"/>
          </p:nvPr>
        </p:nvSpPr>
        <p:spPr/>
        <p:txBody>
          <a:bodyPr>
            <a:normAutofit fontScale="92500" lnSpcReduction="10000"/>
          </a:bodyPr>
          <a:lstStyle/>
          <a:p>
            <a:pPr algn="l"/>
            <a:r>
              <a:rPr lang="es-MX" i="1" dirty="0">
                <a:effectLst/>
                <a:latin typeface="inherit"/>
              </a:rPr>
              <a:t>Las metodologías activas promueven una educación transformadora y más atractiva para los estudiantes.</a:t>
            </a:r>
            <a:endParaRPr lang="es-MX" dirty="0">
              <a:effectLst/>
              <a:latin typeface="inherit"/>
            </a:endParaRPr>
          </a:p>
          <a:p>
            <a:pPr algn="l"/>
            <a:r>
              <a:rPr lang="es-MX" b="1" dirty="0">
                <a:effectLst/>
                <a:latin typeface="inherit"/>
              </a:rPr>
              <a:t>Las metodologías activas</a:t>
            </a:r>
            <a:r>
              <a:rPr lang="es-MX" dirty="0">
                <a:effectLst/>
                <a:latin typeface="inherit"/>
              </a:rPr>
              <a:t> son aquellas que sitúan a los alumnos como protagonistas, en lugar de meros espectadores. Son una tendencia en los procesos de aprendizaje y están cambiando la forma de trabajar de las instituciones educativas.</a:t>
            </a:r>
          </a:p>
          <a:p>
            <a:pPr algn="l"/>
            <a:r>
              <a:rPr lang="es-MX" dirty="0">
                <a:effectLst/>
                <a:latin typeface="inherit"/>
              </a:rPr>
              <a:t>Las metodologías activas van en dirección opuesta a lo que tradicionalmente se aplica en los centros educativos. Mientras que la metodología pasiva consiste en que cada estudiante siga las asignaturas, en la metodología activa el proceso pedagógico se basa en </a:t>
            </a:r>
            <a:r>
              <a:rPr lang="es-MX" b="1" dirty="0">
                <a:effectLst/>
                <a:latin typeface="inherit"/>
              </a:rPr>
              <a:t>actividades instructivas.</a:t>
            </a:r>
            <a:endParaRPr lang="es-MX" dirty="0">
              <a:effectLst/>
              <a:latin typeface="inherit"/>
            </a:endParaRPr>
          </a:p>
          <a:p>
            <a:pPr algn="l"/>
            <a:r>
              <a:rPr lang="es-MX" dirty="0">
                <a:effectLst/>
                <a:latin typeface="inherit"/>
              </a:rPr>
              <a:t>En otras palabras, en lugar de clases magistrales con evaluaciones y tareas periódicas, en las que él o la docente es el actor principal, la metodología activa sitúa a cada </a:t>
            </a:r>
            <a:r>
              <a:rPr lang="es-MX" b="1" dirty="0">
                <a:effectLst/>
                <a:latin typeface="inherit"/>
              </a:rPr>
              <a:t>estudiante como protagonista del proceso.</a:t>
            </a:r>
            <a:endParaRPr lang="es-MX" dirty="0">
              <a:effectLst/>
              <a:latin typeface="inherit"/>
            </a:endParaRPr>
          </a:p>
          <a:p>
            <a:pPr algn="l"/>
            <a:r>
              <a:rPr lang="es-MX" dirty="0">
                <a:effectLst/>
                <a:latin typeface="inherit"/>
              </a:rPr>
              <a:t>Además de impartir conocimientos, se pretende que </a:t>
            </a:r>
            <a:r>
              <a:rPr lang="es-MX" dirty="0">
                <a:latin typeface="inherit"/>
              </a:rPr>
              <a:t>les </a:t>
            </a:r>
            <a:r>
              <a:rPr lang="es-MX" dirty="0">
                <a:effectLst/>
                <a:latin typeface="inherit"/>
              </a:rPr>
              <a:t>estudiantes desarrollen nuevas competencias con autonomía y participación activa.</a:t>
            </a:r>
          </a:p>
          <a:p>
            <a:endParaRPr lang="es-CL" dirty="0"/>
          </a:p>
        </p:txBody>
      </p:sp>
    </p:spTree>
    <p:extLst>
      <p:ext uri="{BB962C8B-B14F-4D97-AF65-F5344CB8AC3E}">
        <p14:creationId xmlns:p14="http://schemas.microsoft.com/office/powerpoint/2010/main" val="111450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5BEFE-07D2-39C0-C99D-E6BCD95336CE}"/>
              </a:ext>
            </a:extLst>
          </p:cNvPr>
          <p:cNvSpPr>
            <a:spLocks noGrp="1"/>
          </p:cNvSpPr>
          <p:nvPr>
            <p:ph type="title"/>
          </p:nvPr>
        </p:nvSpPr>
        <p:spPr/>
        <p:txBody>
          <a:bodyPr/>
          <a:lstStyle/>
          <a:p>
            <a:r>
              <a:rPr lang="es-MX" dirty="0"/>
              <a:t>Evaluación entre pares</a:t>
            </a:r>
            <a:endParaRPr lang="es-CL" dirty="0"/>
          </a:p>
        </p:txBody>
      </p:sp>
      <p:pic>
        <p:nvPicPr>
          <p:cNvPr id="4" name="Marcador de contenido 4">
            <a:extLst>
              <a:ext uri="{FF2B5EF4-FFF2-40B4-BE49-F238E27FC236}">
                <a16:creationId xmlns:a16="http://schemas.microsoft.com/office/drawing/2014/main" id="{056C7BE4-412E-D4B0-0032-315A08A6E9B7}"/>
              </a:ext>
            </a:extLst>
          </p:cNvPr>
          <p:cNvPicPr>
            <a:picLocks noGrp="1" noChangeAspect="1"/>
          </p:cNvPicPr>
          <p:nvPr>
            <p:ph idx="1"/>
          </p:nvPr>
        </p:nvPicPr>
        <p:blipFill>
          <a:blip r:embed="rId2"/>
          <a:stretch>
            <a:fillRect/>
          </a:stretch>
        </p:blipFill>
        <p:spPr>
          <a:xfrm>
            <a:off x="677863" y="2738395"/>
            <a:ext cx="8596312" cy="2725822"/>
          </a:xfrm>
        </p:spPr>
      </p:pic>
    </p:spTree>
    <p:extLst>
      <p:ext uri="{BB962C8B-B14F-4D97-AF65-F5344CB8AC3E}">
        <p14:creationId xmlns:p14="http://schemas.microsoft.com/office/powerpoint/2010/main" val="20354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4F6BD0-432E-8E92-8171-C11E55A0F5BF}"/>
              </a:ext>
            </a:extLst>
          </p:cNvPr>
          <p:cNvSpPr>
            <a:spLocks noGrp="1"/>
          </p:cNvSpPr>
          <p:nvPr>
            <p:ph type="title"/>
          </p:nvPr>
        </p:nvSpPr>
        <p:spPr/>
        <p:txBody>
          <a:bodyPr/>
          <a:lstStyle/>
          <a:p>
            <a:r>
              <a:rPr lang="es-MX" dirty="0"/>
              <a:t>Características de la evaluación entre pares</a:t>
            </a:r>
            <a:endParaRPr lang="es-CL" dirty="0"/>
          </a:p>
        </p:txBody>
      </p:sp>
      <p:pic>
        <p:nvPicPr>
          <p:cNvPr id="4" name="Marcador de contenido 4">
            <a:extLst>
              <a:ext uri="{FF2B5EF4-FFF2-40B4-BE49-F238E27FC236}">
                <a16:creationId xmlns:a16="http://schemas.microsoft.com/office/drawing/2014/main" id="{D067D8E3-19E2-5290-2C80-0C4239B6AE2A}"/>
              </a:ext>
            </a:extLst>
          </p:cNvPr>
          <p:cNvPicPr>
            <a:picLocks noGrp="1" noChangeAspect="1"/>
          </p:cNvPicPr>
          <p:nvPr>
            <p:ph idx="1"/>
          </p:nvPr>
        </p:nvPicPr>
        <p:blipFill>
          <a:blip r:embed="rId2"/>
          <a:stretch>
            <a:fillRect/>
          </a:stretch>
        </p:blipFill>
        <p:spPr>
          <a:xfrm>
            <a:off x="1720620" y="1862984"/>
            <a:ext cx="6510797" cy="4179042"/>
          </a:xfrm>
        </p:spPr>
      </p:pic>
    </p:spTree>
    <p:extLst>
      <p:ext uri="{BB962C8B-B14F-4D97-AF65-F5344CB8AC3E}">
        <p14:creationId xmlns:p14="http://schemas.microsoft.com/office/powerpoint/2010/main" val="409063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F54F1-1AFB-9C54-B196-3356DF0EC572}"/>
              </a:ext>
            </a:extLst>
          </p:cNvPr>
          <p:cNvSpPr>
            <a:spLocks noGrp="1"/>
          </p:cNvSpPr>
          <p:nvPr>
            <p:ph type="title"/>
          </p:nvPr>
        </p:nvSpPr>
        <p:spPr/>
        <p:txBody>
          <a:bodyPr/>
          <a:lstStyle/>
          <a:p>
            <a:r>
              <a:rPr lang="es-MX" dirty="0"/>
              <a:t>Recomendaciones para la evaluación entre pares</a:t>
            </a:r>
            <a:endParaRPr lang="es-CL" dirty="0"/>
          </a:p>
        </p:txBody>
      </p:sp>
      <p:pic>
        <p:nvPicPr>
          <p:cNvPr id="4" name="Marcador de contenido 4">
            <a:extLst>
              <a:ext uri="{FF2B5EF4-FFF2-40B4-BE49-F238E27FC236}">
                <a16:creationId xmlns:a16="http://schemas.microsoft.com/office/drawing/2014/main" id="{FF496BD3-8836-D8CB-D966-8AAF79C39963}"/>
              </a:ext>
            </a:extLst>
          </p:cNvPr>
          <p:cNvPicPr>
            <a:picLocks noGrp="1" noChangeAspect="1"/>
          </p:cNvPicPr>
          <p:nvPr>
            <p:ph idx="1"/>
          </p:nvPr>
        </p:nvPicPr>
        <p:blipFill>
          <a:blip r:embed="rId2"/>
          <a:stretch>
            <a:fillRect/>
          </a:stretch>
        </p:blipFill>
        <p:spPr>
          <a:xfrm>
            <a:off x="1839208" y="2160588"/>
            <a:ext cx="6273621" cy="3881437"/>
          </a:xfrm>
        </p:spPr>
      </p:pic>
    </p:spTree>
    <p:extLst>
      <p:ext uri="{BB962C8B-B14F-4D97-AF65-F5344CB8AC3E}">
        <p14:creationId xmlns:p14="http://schemas.microsoft.com/office/powerpoint/2010/main" val="2779227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EB15D34-624E-9152-7CE7-FD008E7458BA}"/>
              </a:ext>
            </a:extLst>
          </p:cNvPr>
          <p:cNvPicPr>
            <a:picLocks noChangeAspect="1"/>
          </p:cNvPicPr>
          <p:nvPr/>
        </p:nvPicPr>
        <p:blipFill>
          <a:blip r:embed="rId2"/>
          <a:stretch>
            <a:fillRect/>
          </a:stretch>
        </p:blipFill>
        <p:spPr>
          <a:xfrm>
            <a:off x="804862" y="390525"/>
            <a:ext cx="10582275" cy="6076950"/>
          </a:xfrm>
          <a:prstGeom prst="rect">
            <a:avLst/>
          </a:prstGeom>
        </p:spPr>
      </p:pic>
    </p:spTree>
    <p:extLst>
      <p:ext uri="{BB962C8B-B14F-4D97-AF65-F5344CB8AC3E}">
        <p14:creationId xmlns:p14="http://schemas.microsoft.com/office/powerpoint/2010/main" val="205805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A4D06-5AC1-569E-E0EF-DB1275202282}"/>
              </a:ext>
            </a:extLst>
          </p:cNvPr>
          <p:cNvSpPr>
            <a:spLocks noGrp="1"/>
          </p:cNvSpPr>
          <p:nvPr>
            <p:ph type="title"/>
          </p:nvPr>
        </p:nvSpPr>
        <p:spPr/>
        <p:txBody>
          <a:bodyPr/>
          <a:lstStyle/>
          <a:p>
            <a:r>
              <a:rPr lang="es-MX" dirty="0"/>
              <a:t>Retroalimentación</a:t>
            </a:r>
            <a:endParaRPr lang="es-CL" dirty="0"/>
          </a:p>
        </p:txBody>
      </p:sp>
      <p:pic>
        <p:nvPicPr>
          <p:cNvPr id="4" name="Marcador de contenido 4">
            <a:extLst>
              <a:ext uri="{FF2B5EF4-FFF2-40B4-BE49-F238E27FC236}">
                <a16:creationId xmlns:a16="http://schemas.microsoft.com/office/drawing/2014/main" id="{9C4C74DF-7864-C4E3-3181-A58DB4220B58}"/>
              </a:ext>
            </a:extLst>
          </p:cNvPr>
          <p:cNvPicPr>
            <a:picLocks noGrp="1" noChangeAspect="1"/>
          </p:cNvPicPr>
          <p:nvPr>
            <p:ph idx="1"/>
          </p:nvPr>
        </p:nvPicPr>
        <p:blipFill>
          <a:blip r:embed="rId2"/>
          <a:stretch>
            <a:fillRect/>
          </a:stretch>
        </p:blipFill>
        <p:spPr>
          <a:xfrm>
            <a:off x="2102265" y="1384420"/>
            <a:ext cx="5905144" cy="4657606"/>
          </a:xfrm>
        </p:spPr>
      </p:pic>
    </p:spTree>
    <p:extLst>
      <p:ext uri="{BB962C8B-B14F-4D97-AF65-F5344CB8AC3E}">
        <p14:creationId xmlns:p14="http://schemas.microsoft.com/office/powerpoint/2010/main" val="687582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018CE-CFBD-30C8-2963-DD42684D009E}"/>
              </a:ext>
            </a:extLst>
          </p:cNvPr>
          <p:cNvSpPr>
            <a:spLocks noGrp="1"/>
          </p:cNvSpPr>
          <p:nvPr>
            <p:ph type="title"/>
          </p:nvPr>
        </p:nvSpPr>
        <p:spPr/>
        <p:txBody>
          <a:bodyPr/>
          <a:lstStyle/>
          <a:p>
            <a:r>
              <a:rPr lang="es-MX" dirty="0"/>
              <a:t>Diferencias en la retroalimentación</a:t>
            </a:r>
            <a:endParaRPr lang="es-CL" dirty="0"/>
          </a:p>
        </p:txBody>
      </p:sp>
      <p:pic>
        <p:nvPicPr>
          <p:cNvPr id="4" name="Marcador de contenido 4">
            <a:extLst>
              <a:ext uri="{FF2B5EF4-FFF2-40B4-BE49-F238E27FC236}">
                <a16:creationId xmlns:a16="http://schemas.microsoft.com/office/drawing/2014/main" id="{C7138A0E-1294-CC2C-0B85-02729DF92DC3}"/>
              </a:ext>
            </a:extLst>
          </p:cNvPr>
          <p:cNvPicPr>
            <a:picLocks noGrp="1" noChangeAspect="1"/>
          </p:cNvPicPr>
          <p:nvPr>
            <p:ph idx="1"/>
          </p:nvPr>
        </p:nvPicPr>
        <p:blipFill>
          <a:blip r:embed="rId2"/>
          <a:stretch>
            <a:fillRect/>
          </a:stretch>
        </p:blipFill>
        <p:spPr>
          <a:xfrm>
            <a:off x="846454" y="1640794"/>
            <a:ext cx="8259130" cy="4401232"/>
          </a:xfrm>
        </p:spPr>
      </p:pic>
    </p:spTree>
    <p:extLst>
      <p:ext uri="{BB962C8B-B14F-4D97-AF65-F5344CB8AC3E}">
        <p14:creationId xmlns:p14="http://schemas.microsoft.com/office/powerpoint/2010/main" val="22302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6">
            <a:extLst>
              <a:ext uri="{FF2B5EF4-FFF2-40B4-BE49-F238E27FC236}">
                <a16:creationId xmlns:a16="http://schemas.microsoft.com/office/drawing/2014/main" id="{2D9FCE73-5E58-9244-6CCD-5273796B51D6}"/>
              </a:ext>
            </a:extLst>
          </p:cNvPr>
          <p:cNvPicPr>
            <a:picLocks noGrp="1" noChangeAspect="1"/>
          </p:cNvPicPr>
          <p:nvPr>
            <p:ph idx="1"/>
          </p:nvPr>
        </p:nvPicPr>
        <p:blipFill>
          <a:blip r:embed="rId2"/>
          <a:stretch>
            <a:fillRect/>
          </a:stretch>
        </p:blipFill>
        <p:spPr>
          <a:xfrm>
            <a:off x="838200" y="720436"/>
            <a:ext cx="10515600" cy="5119001"/>
          </a:xfrm>
        </p:spPr>
      </p:pic>
    </p:spTree>
    <p:extLst>
      <p:ext uri="{BB962C8B-B14F-4D97-AF65-F5344CB8AC3E}">
        <p14:creationId xmlns:p14="http://schemas.microsoft.com/office/powerpoint/2010/main" val="253194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0D6A911A-A31B-A8FE-E0F9-EA3CC1B90709}"/>
              </a:ext>
            </a:extLst>
          </p:cNvPr>
          <p:cNvPicPr>
            <a:picLocks noGrp="1" noChangeAspect="1"/>
          </p:cNvPicPr>
          <p:nvPr>
            <p:ph idx="1"/>
          </p:nvPr>
        </p:nvPicPr>
        <p:blipFill>
          <a:blip r:embed="rId2"/>
          <a:stretch>
            <a:fillRect/>
          </a:stretch>
        </p:blipFill>
        <p:spPr>
          <a:xfrm>
            <a:off x="376014" y="1397803"/>
            <a:ext cx="9573743" cy="4412250"/>
          </a:xfrm>
        </p:spPr>
      </p:pic>
    </p:spTree>
    <p:extLst>
      <p:ext uri="{BB962C8B-B14F-4D97-AF65-F5344CB8AC3E}">
        <p14:creationId xmlns:p14="http://schemas.microsoft.com/office/powerpoint/2010/main" val="1144374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6FE8D-BF68-DE91-1C08-CB721F981611}"/>
              </a:ext>
            </a:extLst>
          </p:cNvPr>
          <p:cNvSpPr>
            <a:spLocks noGrp="1"/>
          </p:cNvSpPr>
          <p:nvPr>
            <p:ph type="title"/>
          </p:nvPr>
        </p:nvSpPr>
        <p:spPr/>
        <p:txBody>
          <a:bodyPr/>
          <a:lstStyle/>
          <a:p>
            <a:r>
              <a:rPr lang="es-MX" dirty="0"/>
              <a:t>Tipologías de retroalimentación</a:t>
            </a:r>
            <a:endParaRPr lang="es-CL" dirty="0"/>
          </a:p>
        </p:txBody>
      </p:sp>
      <p:pic>
        <p:nvPicPr>
          <p:cNvPr id="4" name="Marcador de contenido 6">
            <a:extLst>
              <a:ext uri="{FF2B5EF4-FFF2-40B4-BE49-F238E27FC236}">
                <a16:creationId xmlns:a16="http://schemas.microsoft.com/office/drawing/2014/main" id="{ADBD6FDE-D5E3-5DB0-CF95-B96F9AEC604C}"/>
              </a:ext>
            </a:extLst>
          </p:cNvPr>
          <p:cNvPicPr>
            <a:picLocks noGrp="1" noChangeAspect="1"/>
          </p:cNvPicPr>
          <p:nvPr>
            <p:ph idx="1"/>
          </p:nvPr>
        </p:nvPicPr>
        <p:blipFill>
          <a:blip r:embed="rId2"/>
          <a:stretch>
            <a:fillRect/>
          </a:stretch>
        </p:blipFill>
        <p:spPr>
          <a:xfrm>
            <a:off x="677863" y="1683521"/>
            <a:ext cx="8596312" cy="4144343"/>
          </a:xfrm>
        </p:spPr>
      </p:pic>
    </p:spTree>
    <p:extLst>
      <p:ext uri="{BB962C8B-B14F-4D97-AF65-F5344CB8AC3E}">
        <p14:creationId xmlns:p14="http://schemas.microsoft.com/office/powerpoint/2010/main" val="1876200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6F9CF0-8C2C-3D58-1209-167B84DB4129}"/>
              </a:ext>
            </a:extLst>
          </p:cNvPr>
          <p:cNvSpPr>
            <a:spLocks noGrp="1"/>
          </p:cNvSpPr>
          <p:nvPr>
            <p:ph type="title"/>
          </p:nvPr>
        </p:nvSpPr>
        <p:spPr/>
        <p:txBody>
          <a:bodyPr/>
          <a:lstStyle/>
          <a:p>
            <a:r>
              <a:rPr lang="es-MX" dirty="0"/>
              <a:t>Tipologías de retroalimentación y sus propósitos</a:t>
            </a:r>
            <a:endParaRPr lang="es-CL" dirty="0"/>
          </a:p>
        </p:txBody>
      </p:sp>
      <p:pic>
        <p:nvPicPr>
          <p:cNvPr id="4" name="Marcador de contenido 4">
            <a:extLst>
              <a:ext uri="{FF2B5EF4-FFF2-40B4-BE49-F238E27FC236}">
                <a16:creationId xmlns:a16="http://schemas.microsoft.com/office/drawing/2014/main" id="{5BFBF41F-452D-51D2-5DB6-31512B075A4A}"/>
              </a:ext>
            </a:extLst>
          </p:cNvPr>
          <p:cNvPicPr>
            <a:picLocks noGrp="1" noChangeAspect="1"/>
          </p:cNvPicPr>
          <p:nvPr>
            <p:ph idx="1"/>
          </p:nvPr>
        </p:nvPicPr>
        <p:blipFill>
          <a:blip r:embed="rId2"/>
          <a:stretch>
            <a:fillRect/>
          </a:stretch>
        </p:blipFill>
        <p:spPr>
          <a:xfrm>
            <a:off x="677863" y="2033899"/>
            <a:ext cx="8596312" cy="3805301"/>
          </a:xfrm>
          <a:prstGeom prst="rect">
            <a:avLst/>
          </a:prstGeom>
        </p:spPr>
      </p:pic>
    </p:spTree>
    <p:extLst>
      <p:ext uri="{BB962C8B-B14F-4D97-AF65-F5344CB8AC3E}">
        <p14:creationId xmlns:p14="http://schemas.microsoft.com/office/powerpoint/2010/main" val="3713265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B7DD0-F07A-2660-0E23-9313C445834F}"/>
              </a:ext>
            </a:extLst>
          </p:cNvPr>
          <p:cNvSpPr>
            <a:spLocks noGrp="1"/>
          </p:cNvSpPr>
          <p:nvPr>
            <p:ph type="title"/>
          </p:nvPr>
        </p:nvSpPr>
        <p:spPr/>
        <p:txBody>
          <a:bodyPr/>
          <a:lstStyle/>
          <a:p>
            <a:r>
              <a:rPr lang="es-MX" dirty="0"/>
              <a:t>Estudio de caso</a:t>
            </a:r>
            <a:endParaRPr lang="es-CL" dirty="0"/>
          </a:p>
        </p:txBody>
      </p:sp>
      <p:sp>
        <p:nvSpPr>
          <p:cNvPr id="3" name="Marcador de contenido 2">
            <a:extLst>
              <a:ext uri="{FF2B5EF4-FFF2-40B4-BE49-F238E27FC236}">
                <a16:creationId xmlns:a16="http://schemas.microsoft.com/office/drawing/2014/main" id="{F0131651-6D00-CF19-0B37-35D7BB551084}"/>
              </a:ext>
            </a:extLst>
          </p:cNvPr>
          <p:cNvSpPr>
            <a:spLocks noGrp="1"/>
          </p:cNvSpPr>
          <p:nvPr>
            <p:ph idx="1"/>
          </p:nvPr>
        </p:nvSpPr>
        <p:spPr/>
        <p:txBody>
          <a:bodyPr/>
          <a:lstStyle/>
          <a:p>
            <a:r>
              <a:rPr lang="es-MX" b="0" i="0" dirty="0">
                <a:solidFill>
                  <a:srgbClr val="000000"/>
                </a:solidFill>
                <a:effectLst/>
                <a:highlight>
                  <a:srgbClr val="FFFFFF"/>
                </a:highlight>
                <a:latin typeface="Open Sans" panose="020B0606030504020204" pitchFamily="34" charset="0"/>
              </a:rPr>
              <a:t>La metodología del estudio activo de casos es similar al ABP. Pero, en este enfoque, cada estudiante aprende a partir de casos reales ocurridos fuera del aula. Luego, analizan los desafíos y proponen soluciones.</a:t>
            </a:r>
          </a:p>
          <a:p>
            <a:r>
              <a:rPr lang="es-MX" dirty="0">
                <a:solidFill>
                  <a:srgbClr val="000000"/>
                </a:solidFill>
                <a:highlight>
                  <a:srgbClr val="FFFFFF"/>
                </a:highlight>
                <a:latin typeface="Open Sans" panose="020B0606030504020204" pitchFamily="34" charset="0"/>
              </a:rPr>
              <a:t>Actividad de inicio</a:t>
            </a:r>
          </a:p>
          <a:p>
            <a:r>
              <a:rPr lang="es-MX" dirty="0">
                <a:solidFill>
                  <a:srgbClr val="000000"/>
                </a:solidFill>
                <a:highlight>
                  <a:srgbClr val="FFFFFF"/>
                </a:highlight>
                <a:latin typeface="Open Sans" panose="020B0606030504020204" pitchFamily="34" charset="0"/>
              </a:rPr>
              <a:t>Presentar un caso relacionado con el rol de ayudante, recuerde que el caso debe identificar con claridad personas, lugares, tiempos y funciones, luego debe plantear una pregunta para resolverlo.</a:t>
            </a:r>
          </a:p>
          <a:p>
            <a:endParaRPr lang="es-CL" dirty="0"/>
          </a:p>
        </p:txBody>
      </p:sp>
    </p:spTree>
    <p:extLst>
      <p:ext uri="{BB962C8B-B14F-4D97-AF65-F5344CB8AC3E}">
        <p14:creationId xmlns:p14="http://schemas.microsoft.com/office/powerpoint/2010/main" val="224635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2FCC9-CB67-0F0F-0C3D-BC43926DC92D}"/>
              </a:ext>
            </a:extLst>
          </p:cNvPr>
          <p:cNvSpPr>
            <a:spLocks noGrp="1"/>
          </p:cNvSpPr>
          <p:nvPr>
            <p:ph type="title"/>
          </p:nvPr>
        </p:nvSpPr>
        <p:spPr/>
        <p:txBody>
          <a:bodyPr/>
          <a:lstStyle/>
          <a:p>
            <a:r>
              <a:rPr lang="es-MX" dirty="0"/>
              <a:t>Sugerencias de retroalimentación</a:t>
            </a:r>
            <a:endParaRPr lang="es-CL" dirty="0"/>
          </a:p>
        </p:txBody>
      </p:sp>
      <p:pic>
        <p:nvPicPr>
          <p:cNvPr id="5" name="Marcador de contenido 4">
            <a:extLst>
              <a:ext uri="{FF2B5EF4-FFF2-40B4-BE49-F238E27FC236}">
                <a16:creationId xmlns:a16="http://schemas.microsoft.com/office/drawing/2014/main" id="{329AEF27-CAA8-301C-05CA-0C7B6A4A4651}"/>
              </a:ext>
            </a:extLst>
          </p:cNvPr>
          <p:cNvPicPr>
            <a:picLocks noGrp="1" noChangeAspect="1"/>
          </p:cNvPicPr>
          <p:nvPr>
            <p:ph idx="1"/>
          </p:nvPr>
        </p:nvPicPr>
        <p:blipFill>
          <a:blip r:embed="rId2"/>
          <a:stretch>
            <a:fillRect/>
          </a:stretch>
        </p:blipFill>
        <p:spPr>
          <a:xfrm>
            <a:off x="677863" y="1760434"/>
            <a:ext cx="8596312" cy="4060775"/>
          </a:xfrm>
        </p:spPr>
      </p:pic>
    </p:spTree>
    <p:extLst>
      <p:ext uri="{BB962C8B-B14F-4D97-AF65-F5344CB8AC3E}">
        <p14:creationId xmlns:p14="http://schemas.microsoft.com/office/powerpoint/2010/main" val="2966782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8798D5-F8F0-A7CA-DE14-3BA9105DC382}"/>
              </a:ext>
            </a:extLst>
          </p:cNvPr>
          <p:cNvSpPr>
            <a:spLocks noGrp="1"/>
          </p:cNvSpPr>
          <p:nvPr>
            <p:ph type="title"/>
          </p:nvPr>
        </p:nvSpPr>
        <p:spPr/>
        <p:txBody>
          <a:bodyPr/>
          <a:lstStyle/>
          <a:p>
            <a:r>
              <a:rPr lang="es-MX" dirty="0"/>
              <a:t>Recomendaciones</a:t>
            </a:r>
            <a:endParaRPr lang="es-CL" dirty="0"/>
          </a:p>
        </p:txBody>
      </p:sp>
      <p:pic>
        <p:nvPicPr>
          <p:cNvPr id="4" name="Marcador de contenido 4">
            <a:extLst>
              <a:ext uri="{FF2B5EF4-FFF2-40B4-BE49-F238E27FC236}">
                <a16:creationId xmlns:a16="http://schemas.microsoft.com/office/drawing/2014/main" id="{70FEB3FF-0E88-7321-B2BB-BC4619C6B2DA}"/>
              </a:ext>
            </a:extLst>
          </p:cNvPr>
          <p:cNvPicPr>
            <a:picLocks noGrp="1" noChangeAspect="1"/>
          </p:cNvPicPr>
          <p:nvPr>
            <p:ph idx="1"/>
          </p:nvPr>
        </p:nvPicPr>
        <p:blipFill>
          <a:blip r:embed="rId2"/>
          <a:stretch>
            <a:fillRect/>
          </a:stretch>
        </p:blipFill>
        <p:spPr>
          <a:xfrm>
            <a:off x="976627" y="1308226"/>
            <a:ext cx="8596312" cy="4262060"/>
          </a:xfrm>
        </p:spPr>
      </p:pic>
    </p:spTree>
    <p:extLst>
      <p:ext uri="{BB962C8B-B14F-4D97-AF65-F5344CB8AC3E}">
        <p14:creationId xmlns:p14="http://schemas.microsoft.com/office/powerpoint/2010/main" val="1588831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03E06-2A62-745B-34B8-6E7D1293B216}"/>
              </a:ext>
            </a:extLst>
          </p:cNvPr>
          <p:cNvSpPr>
            <a:spLocks noGrp="1"/>
          </p:cNvSpPr>
          <p:nvPr>
            <p:ph type="title"/>
          </p:nvPr>
        </p:nvSpPr>
        <p:spPr/>
        <p:txBody>
          <a:bodyPr/>
          <a:lstStyle/>
          <a:p>
            <a:r>
              <a:rPr lang="es-MX" dirty="0"/>
              <a:t>Cierre aplicando técnicas</a:t>
            </a:r>
            <a:endParaRPr lang="es-CL" dirty="0"/>
          </a:p>
        </p:txBody>
      </p:sp>
      <p:sp>
        <p:nvSpPr>
          <p:cNvPr id="3" name="Marcador de contenido 2">
            <a:extLst>
              <a:ext uri="{FF2B5EF4-FFF2-40B4-BE49-F238E27FC236}">
                <a16:creationId xmlns:a16="http://schemas.microsoft.com/office/drawing/2014/main" id="{CB9FCE0A-BF4D-B7BD-2953-6D1BADF7D6B7}"/>
              </a:ext>
            </a:extLst>
          </p:cNvPr>
          <p:cNvSpPr>
            <a:spLocks noGrp="1"/>
          </p:cNvSpPr>
          <p:nvPr>
            <p:ph idx="1"/>
          </p:nvPr>
        </p:nvSpPr>
        <p:spPr/>
        <p:txBody>
          <a:bodyPr/>
          <a:lstStyle/>
          <a:p>
            <a:r>
              <a:rPr lang="es-MX" b="0" i="0" dirty="0">
                <a:solidFill>
                  <a:srgbClr val="111827"/>
                </a:solidFill>
                <a:effectLst/>
                <a:latin typeface="Inter"/>
              </a:rPr>
              <a:t>SQA (qué sé, qué quiero saber, qué aprendí)</a:t>
            </a:r>
          </a:p>
          <a:p>
            <a:pPr marL="0" indent="0">
              <a:buNone/>
            </a:pPr>
            <a:endParaRPr lang="es-CL" dirty="0"/>
          </a:p>
        </p:txBody>
      </p:sp>
    </p:spTree>
    <p:extLst>
      <p:ext uri="{BB962C8B-B14F-4D97-AF65-F5344CB8AC3E}">
        <p14:creationId xmlns:p14="http://schemas.microsoft.com/office/powerpoint/2010/main" val="99784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5B9D0-6118-C954-8307-6432A3A09468}"/>
              </a:ext>
            </a:extLst>
          </p:cNvPr>
          <p:cNvSpPr>
            <a:spLocks noGrp="1"/>
          </p:cNvSpPr>
          <p:nvPr>
            <p:ph type="title"/>
          </p:nvPr>
        </p:nvSpPr>
        <p:spPr/>
        <p:txBody>
          <a:bodyPr/>
          <a:lstStyle/>
          <a:p>
            <a:r>
              <a:rPr lang="es-MX" dirty="0"/>
              <a:t>Aula invertida</a:t>
            </a:r>
            <a:endParaRPr lang="es-CL" dirty="0"/>
          </a:p>
        </p:txBody>
      </p:sp>
      <p:sp>
        <p:nvSpPr>
          <p:cNvPr id="3" name="Marcador de contenido 2">
            <a:extLst>
              <a:ext uri="{FF2B5EF4-FFF2-40B4-BE49-F238E27FC236}">
                <a16:creationId xmlns:a16="http://schemas.microsoft.com/office/drawing/2014/main" id="{73B542DE-7B09-AA29-EBEA-271AC679E7F0}"/>
              </a:ext>
            </a:extLst>
          </p:cNvPr>
          <p:cNvSpPr>
            <a:spLocks noGrp="1"/>
          </p:cNvSpPr>
          <p:nvPr>
            <p:ph idx="1"/>
          </p:nvPr>
        </p:nvSpPr>
        <p:spPr/>
        <p:txBody>
          <a:bodyPr/>
          <a:lstStyle/>
          <a:p>
            <a:pPr algn="l"/>
            <a:r>
              <a:rPr lang="es-MX" b="1" dirty="0">
                <a:effectLst/>
                <a:latin typeface="inherit"/>
              </a:rPr>
              <a:t>Aula invertida</a:t>
            </a:r>
          </a:p>
          <a:p>
            <a:pPr algn="just"/>
            <a:r>
              <a:rPr lang="es-MX" dirty="0">
                <a:effectLst/>
                <a:latin typeface="inherit"/>
              </a:rPr>
              <a:t>Esta es una forma sencilla de aplicar metodologías activas. En pocas palabras, la institución pone el contenido de las clases a disposición de cada estudiante en plataformas en línea para que puedan leer y consumir el material, o en su defecto se le solicita que cada estudiante investigue en dichas plataformas o bibliotecas físicas o digitales.</a:t>
            </a:r>
          </a:p>
          <a:p>
            <a:pPr algn="just"/>
            <a:r>
              <a:rPr lang="es-MX" dirty="0">
                <a:effectLst/>
                <a:latin typeface="inherit"/>
              </a:rPr>
              <a:t>Así, cuando llegan al aula, aprovechan la clase para hacer preguntas a sus docentes e interactuar con sus compañeros, mejorando su retención de conocimientos y su análisis crítico, también pueden realizar una presentación ocupando el rol del o la  docente.</a:t>
            </a:r>
          </a:p>
          <a:p>
            <a:pPr algn="just"/>
            <a:r>
              <a:rPr lang="es-MX" dirty="0">
                <a:latin typeface="inherit"/>
              </a:rPr>
              <a:t>El aula invertida el rol de cada estudiante es primordial y sus docentes actúan sólo como guías instruccionales. </a:t>
            </a:r>
            <a:endParaRPr lang="es-MX" dirty="0">
              <a:effectLst/>
              <a:latin typeface="inherit"/>
            </a:endParaRPr>
          </a:p>
          <a:p>
            <a:endParaRPr lang="es-CL" dirty="0"/>
          </a:p>
        </p:txBody>
      </p:sp>
    </p:spTree>
    <p:extLst>
      <p:ext uri="{BB962C8B-B14F-4D97-AF65-F5344CB8AC3E}">
        <p14:creationId xmlns:p14="http://schemas.microsoft.com/office/powerpoint/2010/main" val="146142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6EB85-047A-364B-6D9E-0C18BCBB686D}"/>
              </a:ext>
            </a:extLst>
          </p:cNvPr>
          <p:cNvSpPr>
            <a:spLocks noGrp="1"/>
          </p:cNvSpPr>
          <p:nvPr>
            <p:ph type="title"/>
          </p:nvPr>
        </p:nvSpPr>
        <p:spPr/>
        <p:txBody>
          <a:bodyPr/>
          <a:lstStyle/>
          <a:p>
            <a:r>
              <a:rPr lang="es-MX" b="1" i="1" dirty="0" err="1">
                <a:effectLst/>
                <a:latin typeface="inherit"/>
              </a:rPr>
              <a:t>Storytelling</a:t>
            </a:r>
            <a:br>
              <a:rPr lang="es-MX" b="1" dirty="0">
                <a:effectLst/>
                <a:latin typeface="inherit"/>
              </a:rPr>
            </a:br>
            <a:endParaRPr lang="es-CL" dirty="0"/>
          </a:p>
        </p:txBody>
      </p:sp>
      <p:sp>
        <p:nvSpPr>
          <p:cNvPr id="3" name="Marcador de contenido 2">
            <a:extLst>
              <a:ext uri="{FF2B5EF4-FFF2-40B4-BE49-F238E27FC236}">
                <a16:creationId xmlns:a16="http://schemas.microsoft.com/office/drawing/2014/main" id="{C8C7E2F8-6E99-9523-B5AF-EEBDA73D8C62}"/>
              </a:ext>
            </a:extLst>
          </p:cNvPr>
          <p:cNvSpPr>
            <a:spLocks noGrp="1"/>
          </p:cNvSpPr>
          <p:nvPr>
            <p:ph idx="1"/>
          </p:nvPr>
        </p:nvSpPr>
        <p:spPr/>
        <p:txBody>
          <a:bodyPr/>
          <a:lstStyle/>
          <a:p>
            <a:pPr algn="l"/>
            <a:r>
              <a:rPr lang="es-MX" dirty="0">
                <a:effectLst/>
                <a:latin typeface="inherit"/>
              </a:rPr>
              <a:t>La narración de historias es un recurso utilizado en diversos contextos, desde el contacto con  consumidores hasta la presentación de proyectos a </a:t>
            </a:r>
            <a:r>
              <a:rPr lang="es-MX" dirty="0">
                <a:latin typeface="inherit"/>
              </a:rPr>
              <a:t>comunidades</a:t>
            </a:r>
            <a:r>
              <a:rPr lang="es-MX" dirty="0">
                <a:effectLst/>
                <a:latin typeface="inherit"/>
              </a:rPr>
              <a:t>.</a:t>
            </a:r>
          </a:p>
          <a:p>
            <a:pPr algn="l"/>
            <a:r>
              <a:rPr lang="es-MX" dirty="0">
                <a:effectLst/>
                <a:latin typeface="inherit"/>
              </a:rPr>
              <a:t>En las metodologías de aprendizaje activo, se refiere al desarrollo de narraciones para hacer más interesantes los contenidos.</a:t>
            </a:r>
          </a:p>
          <a:p>
            <a:pPr algn="l"/>
            <a:r>
              <a:rPr lang="es-MX" dirty="0">
                <a:effectLst/>
                <a:latin typeface="inherit"/>
              </a:rPr>
              <a:t>En lugar de limitarse a repasar los contenidos, el profesor "cuenta historias" para contextualizar los temas y facilitar el aprendizaje.</a:t>
            </a:r>
          </a:p>
          <a:p>
            <a:endParaRPr lang="es-CL" dirty="0"/>
          </a:p>
        </p:txBody>
      </p:sp>
    </p:spTree>
    <p:extLst>
      <p:ext uri="{BB962C8B-B14F-4D97-AF65-F5344CB8AC3E}">
        <p14:creationId xmlns:p14="http://schemas.microsoft.com/office/powerpoint/2010/main" val="264641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C38516-DBED-869C-BA6C-65B0350A2606}"/>
              </a:ext>
            </a:extLst>
          </p:cNvPr>
          <p:cNvSpPr>
            <a:spLocks noGrp="1"/>
          </p:cNvSpPr>
          <p:nvPr>
            <p:ph type="title"/>
          </p:nvPr>
        </p:nvSpPr>
        <p:spPr/>
        <p:txBody>
          <a:bodyPr/>
          <a:lstStyle/>
          <a:p>
            <a:r>
              <a:rPr lang="es-MX" dirty="0"/>
              <a:t>Aprendizaje basado en problemas</a:t>
            </a:r>
            <a:endParaRPr lang="es-CL" dirty="0"/>
          </a:p>
        </p:txBody>
      </p:sp>
      <p:sp>
        <p:nvSpPr>
          <p:cNvPr id="3" name="Marcador de contenido 2">
            <a:extLst>
              <a:ext uri="{FF2B5EF4-FFF2-40B4-BE49-F238E27FC236}">
                <a16:creationId xmlns:a16="http://schemas.microsoft.com/office/drawing/2014/main" id="{13E78E4D-66E6-FB22-7B2F-AAE34C42B44F}"/>
              </a:ext>
            </a:extLst>
          </p:cNvPr>
          <p:cNvSpPr>
            <a:spLocks noGrp="1"/>
          </p:cNvSpPr>
          <p:nvPr>
            <p:ph idx="1"/>
          </p:nvPr>
        </p:nvSpPr>
        <p:spPr/>
        <p:txBody>
          <a:bodyPr/>
          <a:lstStyle/>
          <a:p>
            <a:pPr algn="l"/>
            <a:r>
              <a:rPr lang="es-MX" dirty="0">
                <a:effectLst/>
                <a:latin typeface="inherit"/>
              </a:rPr>
              <a:t>El aprendizaje basado en problemas (ABP) propone resolver un problema mediante la colaboración entre estudiantes.</a:t>
            </a:r>
          </a:p>
          <a:p>
            <a:pPr algn="l"/>
            <a:r>
              <a:rPr lang="es-MX" dirty="0">
                <a:effectLst/>
                <a:latin typeface="inherit"/>
              </a:rPr>
              <a:t>El o la docente presenta el proyecto inicial y, a partir de ahí, sus propios estudiantes deben desarrollar métodos para alcanzar un determinado objetivo.</a:t>
            </a:r>
          </a:p>
          <a:p>
            <a:pPr algn="l"/>
            <a:r>
              <a:rPr lang="es-MX" dirty="0">
                <a:effectLst/>
                <a:latin typeface="inherit"/>
              </a:rPr>
              <a:t>En este caso, se desarrollan nuevos puntos de vista y habilidades cognitivas, además de prepararles para el mundo laboral.</a:t>
            </a:r>
          </a:p>
          <a:p>
            <a:endParaRPr lang="es-CL" dirty="0"/>
          </a:p>
        </p:txBody>
      </p:sp>
    </p:spTree>
    <p:extLst>
      <p:ext uri="{BB962C8B-B14F-4D97-AF65-F5344CB8AC3E}">
        <p14:creationId xmlns:p14="http://schemas.microsoft.com/office/powerpoint/2010/main" val="130456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2337A6-18EF-A657-F695-AE2182624BB3}"/>
              </a:ext>
            </a:extLst>
          </p:cNvPr>
          <p:cNvSpPr>
            <a:spLocks noGrp="1"/>
          </p:cNvSpPr>
          <p:nvPr>
            <p:ph type="title"/>
          </p:nvPr>
        </p:nvSpPr>
        <p:spPr/>
        <p:txBody>
          <a:bodyPr/>
          <a:lstStyle/>
          <a:p>
            <a:r>
              <a:rPr lang="es-MX" dirty="0"/>
              <a:t>Importancia y beneficios de las metodologías activas</a:t>
            </a:r>
            <a:endParaRPr lang="es-CL" dirty="0"/>
          </a:p>
        </p:txBody>
      </p:sp>
      <p:sp>
        <p:nvSpPr>
          <p:cNvPr id="3" name="Marcador de contenido 2">
            <a:extLst>
              <a:ext uri="{FF2B5EF4-FFF2-40B4-BE49-F238E27FC236}">
                <a16:creationId xmlns:a16="http://schemas.microsoft.com/office/drawing/2014/main" id="{9A9DF996-8A58-5D0E-E13C-FBE6A26B0E58}"/>
              </a:ext>
            </a:extLst>
          </p:cNvPr>
          <p:cNvSpPr>
            <a:spLocks noGrp="1"/>
          </p:cNvSpPr>
          <p:nvPr>
            <p:ph idx="1"/>
          </p:nvPr>
        </p:nvSpPr>
        <p:spPr/>
        <p:txBody>
          <a:bodyPr>
            <a:normAutofit fontScale="70000" lnSpcReduction="20000"/>
          </a:bodyPr>
          <a:lstStyle/>
          <a:p>
            <a:pPr algn="l"/>
            <a:r>
              <a:rPr lang="es-MX" dirty="0">
                <a:effectLst/>
                <a:latin typeface="inherit"/>
              </a:rPr>
              <a:t>Las metodologías activas son la base para crear entornos de aprendizaje más abiertos, con interactividad y cooperación entre estudiantes. Es la transformación de la educación, que motiva y  les compromete, reduciendo las tasas de abandono y fracaso estudiantil y mejora la experiencia en su conjunto.</a:t>
            </a:r>
          </a:p>
          <a:p>
            <a:pPr algn="l"/>
            <a:r>
              <a:rPr lang="es-MX" dirty="0">
                <a:effectLst/>
                <a:latin typeface="inherit"/>
              </a:rPr>
              <a:t>Los estudios demuestran que estas metodologías mejoran las calificaciones de los cursos y ayudan a cada estudiante a desarrollar la inteligencia emocional más allá del currículo básico. Los principales beneficios de las metodologías activas incluyen:</a:t>
            </a:r>
          </a:p>
          <a:p>
            <a:pPr algn="l">
              <a:buFont typeface="Arial" panose="020B0604020202020204" pitchFamily="34" charset="0"/>
              <a:buChar char="•"/>
            </a:pPr>
            <a:r>
              <a:rPr lang="es-MX" b="0" i="0" dirty="0">
                <a:solidFill>
                  <a:srgbClr val="000000"/>
                </a:solidFill>
                <a:effectLst/>
                <a:highlight>
                  <a:srgbClr val="FFFFFF"/>
                </a:highlight>
                <a:latin typeface="inherit"/>
              </a:rPr>
              <a:t>Desarrollo de </a:t>
            </a:r>
            <a:r>
              <a:rPr lang="es-MX" b="1" i="0" dirty="0">
                <a:solidFill>
                  <a:srgbClr val="000000"/>
                </a:solidFill>
                <a:effectLst/>
                <a:highlight>
                  <a:srgbClr val="FFFFFF"/>
                </a:highlight>
                <a:latin typeface="inherit"/>
              </a:rPr>
              <a:t>habilidades de resolución de problemas</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Mayor interacción y </a:t>
            </a:r>
            <a:r>
              <a:rPr lang="es-MX" b="1" i="0" dirty="0">
                <a:solidFill>
                  <a:srgbClr val="000000"/>
                </a:solidFill>
                <a:effectLst/>
                <a:highlight>
                  <a:srgbClr val="FFFFFF"/>
                </a:highlight>
                <a:latin typeface="inherit"/>
              </a:rPr>
              <a:t>conexión con les estudiantes</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Aprendizaje adaptativo y personalizado</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Mayor </a:t>
            </a:r>
            <a:r>
              <a:rPr lang="es-MX" b="1" i="0" dirty="0">
                <a:solidFill>
                  <a:srgbClr val="000000"/>
                </a:solidFill>
                <a:effectLst/>
                <a:highlight>
                  <a:srgbClr val="FFFFFF"/>
                </a:highlight>
                <a:latin typeface="inherit"/>
              </a:rPr>
              <a:t>rendimiento académico de les estudiantes</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Estímulo a la creatividad, el pensamiento crítico, la autonomía y la responsabilidad</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Mayor compromiso y </a:t>
            </a:r>
            <a:r>
              <a:rPr lang="es-MX" b="1" i="0" dirty="0">
                <a:solidFill>
                  <a:srgbClr val="000000"/>
                </a:solidFill>
                <a:effectLst/>
                <a:highlight>
                  <a:srgbClr val="FFFFFF"/>
                </a:highlight>
                <a:latin typeface="inherit"/>
              </a:rPr>
              <a:t>satisfacción</a:t>
            </a:r>
            <a:r>
              <a:rPr lang="es-MX" b="0" i="0" dirty="0">
                <a:solidFill>
                  <a:srgbClr val="000000"/>
                </a:solidFill>
                <a:effectLst/>
                <a:highlight>
                  <a:srgbClr val="FFFFFF"/>
                </a:highlight>
                <a:latin typeface="inherit"/>
              </a:rPr>
              <a:t> de les estudiantes</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Fomento de la innovación educativa y </a:t>
            </a:r>
            <a:r>
              <a:rPr lang="es-MX" b="1" i="0" dirty="0">
                <a:solidFill>
                  <a:srgbClr val="000000"/>
                </a:solidFill>
                <a:effectLst/>
                <a:highlight>
                  <a:srgbClr val="FFFFFF"/>
                </a:highlight>
                <a:latin typeface="inherit"/>
              </a:rPr>
              <a:t>alineación con las demandas del mercado laboral</a:t>
            </a:r>
            <a:r>
              <a:rPr lang="es-MX" b="0" i="0" dirty="0">
                <a:solidFill>
                  <a:srgbClr val="000000"/>
                </a:solidFill>
                <a:effectLst/>
                <a:highlight>
                  <a:srgbClr val="FFFFFF"/>
                </a:highlight>
                <a:latin typeface="inherit"/>
              </a:rPr>
              <a:t>.</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Aumento de la </a:t>
            </a:r>
            <a:r>
              <a:rPr lang="es-MX" b="1" i="0" dirty="0">
                <a:solidFill>
                  <a:srgbClr val="000000"/>
                </a:solidFill>
                <a:effectLst/>
                <a:highlight>
                  <a:srgbClr val="FFFFFF"/>
                </a:highlight>
                <a:latin typeface="inherit"/>
              </a:rPr>
              <a:t>retención del estudiantado y reducción del abandono</a:t>
            </a:r>
            <a:endParaRPr lang="es-MX" b="0" i="0" dirty="0">
              <a:solidFill>
                <a:srgbClr val="000000"/>
              </a:solidFill>
              <a:effectLst/>
              <a:highlight>
                <a:srgbClr val="FFFFFF"/>
              </a:highlight>
              <a:latin typeface="Open Sans" panose="020B0606030504020204" pitchFamily="34" charset="0"/>
            </a:endParaRPr>
          </a:p>
          <a:p>
            <a:pPr algn="l">
              <a:buFont typeface="Arial" panose="020B0604020202020204" pitchFamily="34" charset="0"/>
              <a:buChar char="•"/>
            </a:pPr>
            <a:r>
              <a:rPr lang="es-MX" b="0" i="0" dirty="0">
                <a:solidFill>
                  <a:srgbClr val="000000"/>
                </a:solidFill>
                <a:effectLst/>
                <a:highlight>
                  <a:srgbClr val="FFFFFF"/>
                </a:highlight>
                <a:latin typeface="inherit"/>
              </a:rPr>
              <a:t>Mayor </a:t>
            </a:r>
            <a:r>
              <a:rPr lang="es-MX" b="1" i="0" dirty="0">
                <a:solidFill>
                  <a:srgbClr val="000000"/>
                </a:solidFill>
                <a:effectLst/>
                <a:highlight>
                  <a:srgbClr val="FFFFFF"/>
                </a:highlight>
                <a:latin typeface="inherit"/>
              </a:rPr>
              <a:t>ventaja competitiva</a:t>
            </a:r>
            <a:r>
              <a:rPr lang="es-MX" b="0" i="0" dirty="0">
                <a:solidFill>
                  <a:srgbClr val="000000"/>
                </a:solidFill>
                <a:effectLst/>
                <a:highlight>
                  <a:srgbClr val="FFFFFF"/>
                </a:highlight>
                <a:latin typeface="inherit"/>
              </a:rPr>
              <a:t> para la institución educativa</a:t>
            </a:r>
            <a:endParaRPr lang="es-MX" b="0" i="0" dirty="0">
              <a:solidFill>
                <a:srgbClr val="000000"/>
              </a:solidFill>
              <a:effectLst/>
              <a:highlight>
                <a:srgbClr val="FFFFFF"/>
              </a:highlight>
              <a:latin typeface="Open Sans" panose="020B0606030504020204" pitchFamily="34" charset="0"/>
            </a:endParaRPr>
          </a:p>
          <a:p>
            <a:endParaRPr lang="es-CL" dirty="0"/>
          </a:p>
        </p:txBody>
      </p:sp>
    </p:spTree>
    <p:extLst>
      <p:ext uri="{BB962C8B-B14F-4D97-AF65-F5344CB8AC3E}">
        <p14:creationId xmlns:p14="http://schemas.microsoft.com/office/powerpoint/2010/main" val="397499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E2B0E-675F-521F-DE9B-191DE925C239}"/>
              </a:ext>
            </a:extLst>
          </p:cNvPr>
          <p:cNvSpPr>
            <a:spLocks noGrp="1"/>
          </p:cNvSpPr>
          <p:nvPr>
            <p:ph type="title"/>
          </p:nvPr>
        </p:nvSpPr>
        <p:spPr/>
        <p:txBody>
          <a:bodyPr/>
          <a:lstStyle/>
          <a:p>
            <a:r>
              <a:rPr lang="es-MX" dirty="0"/>
              <a:t>Técnicas para movilizar el aprendizaje</a:t>
            </a:r>
            <a:endParaRPr lang="es-CL" dirty="0"/>
          </a:p>
        </p:txBody>
      </p:sp>
      <p:sp>
        <p:nvSpPr>
          <p:cNvPr id="3" name="Marcador de contenido 2">
            <a:extLst>
              <a:ext uri="{FF2B5EF4-FFF2-40B4-BE49-F238E27FC236}">
                <a16:creationId xmlns:a16="http://schemas.microsoft.com/office/drawing/2014/main" id="{CA780E22-FCAF-E5F7-7B23-0C68BCF7185B}"/>
              </a:ext>
            </a:extLst>
          </p:cNvPr>
          <p:cNvSpPr>
            <a:spLocks noGrp="1"/>
          </p:cNvSpPr>
          <p:nvPr>
            <p:ph idx="1"/>
          </p:nvPr>
        </p:nvSpPr>
        <p:spPr/>
        <p:txBody>
          <a:bodyPr/>
          <a:lstStyle/>
          <a:p>
            <a:pPr algn="l">
              <a:buFont typeface="Arial" panose="020B0604020202020204" pitchFamily="34" charset="0"/>
              <a:buChar char="•"/>
            </a:pPr>
            <a:r>
              <a:rPr lang="es-MX" b="0" i="0" dirty="0">
                <a:solidFill>
                  <a:srgbClr val="111827"/>
                </a:solidFill>
                <a:effectLst/>
                <a:latin typeface="Inter"/>
              </a:rPr>
              <a:t>Preguntas exploratorias</a:t>
            </a:r>
          </a:p>
          <a:p>
            <a:pPr algn="l">
              <a:buFont typeface="Arial" panose="020B0604020202020204" pitchFamily="34" charset="0"/>
              <a:buChar char="•"/>
            </a:pPr>
            <a:r>
              <a:rPr lang="es-MX" b="0" i="0" dirty="0">
                <a:solidFill>
                  <a:srgbClr val="111827"/>
                </a:solidFill>
                <a:effectLst/>
                <a:latin typeface="Inter"/>
              </a:rPr>
              <a:t>Discusión guiada          </a:t>
            </a:r>
          </a:p>
          <a:p>
            <a:pPr algn="l">
              <a:buFont typeface="Arial" panose="020B0604020202020204" pitchFamily="34" charset="0"/>
              <a:buChar char="•"/>
            </a:pPr>
            <a:r>
              <a:rPr lang="es-MX" b="0" i="0" dirty="0">
                <a:solidFill>
                  <a:srgbClr val="111827"/>
                </a:solidFill>
                <a:effectLst/>
                <a:latin typeface="Inter"/>
              </a:rPr>
              <a:t>SQA (qué sé, qué quiero saber, qué aprendí)</a:t>
            </a:r>
          </a:p>
          <a:p>
            <a:pPr algn="l">
              <a:buFont typeface="Arial" panose="020B0604020202020204" pitchFamily="34" charset="0"/>
              <a:buChar char="•"/>
            </a:pPr>
            <a:r>
              <a:rPr lang="es-MX" b="0" i="0" dirty="0">
                <a:solidFill>
                  <a:srgbClr val="111827"/>
                </a:solidFill>
                <a:effectLst/>
                <a:latin typeface="Inter"/>
              </a:rPr>
              <a:t>Lluvia de ideas</a:t>
            </a:r>
          </a:p>
          <a:p>
            <a:pPr algn="l">
              <a:buFont typeface="Arial" panose="020B0604020202020204" pitchFamily="34" charset="0"/>
              <a:buChar char="•"/>
            </a:pPr>
            <a:r>
              <a:rPr lang="es-MX" b="0" i="0" dirty="0">
                <a:solidFill>
                  <a:srgbClr val="111827"/>
                </a:solidFill>
                <a:effectLst/>
                <a:latin typeface="Inter"/>
              </a:rPr>
              <a:t>Objetivos e intenciones</a:t>
            </a:r>
          </a:p>
          <a:p>
            <a:pPr algn="l">
              <a:buFont typeface="Arial" panose="020B0604020202020204" pitchFamily="34" charset="0"/>
              <a:buChar char="•"/>
            </a:pPr>
            <a:r>
              <a:rPr lang="es-MX" b="0" i="0" dirty="0">
                <a:solidFill>
                  <a:srgbClr val="111827"/>
                </a:solidFill>
                <a:effectLst/>
                <a:latin typeface="Inter"/>
              </a:rPr>
              <a:t>Actividad focal introductoria</a:t>
            </a:r>
          </a:p>
          <a:p>
            <a:pPr algn="l">
              <a:buFont typeface="Arial" panose="020B0604020202020204" pitchFamily="34" charset="0"/>
              <a:buChar char="•"/>
            </a:pPr>
            <a:r>
              <a:rPr lang="es-MX" b="0" i="0" dirty="0">
                <a:solidFill>
                  <a:srgbClr val="111827"/>
                </a:solidFill>
                <a:effectLst/>
                <a:latin typeface="Inter"/>
              </a:rPr>
              <a:t>Preguntas guía</a:t>
            </a:r>
          </a:p>
          <a:p>
            <a:pPr algn="l">
              <a:buFont typeface="Arial" panose="020B0604020202020204" pitchFamily="34" charset="0"/>
              <a:buChar char="•"/>
            </a:pPr>
            <a:r>
              <a:rPr lang="es-MX" b="0" i="0" dirty="0">
                <a:solidFill>
                  <a:srgbClr val="111827"/>
                </a:solidFill>
                <a:effectLst/>
                <a:latin typeface="Inter"/>
              </a:rPr>
              <a:t>Preguntas literales</a:t>
            </a:r>
          </a:p>
          <a:p>
            <a:r>
              <a:rPr lang="es-CL" dirty="0"/>
              <a:t>Philips 22 y 66</a:t>
            </a:r>
          </a:p>
        </p:txBody>
      </p:sp>
    </p:spTree>
    <p:extLst>
      <p:ext uri="{BB962C8B-B14F-4D97-AF65-F5344CB8AC3E}">
        <p14:creationId xmlns:p14="http://schemas.microsoft.com/office/powerpoint/2010/main" val="406837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7291E-3FB7-EAAF-189F-5EE3D3096012}"/>
              </a:ext>
            </a:extLst>
          </p:cNvPr>
          <p:cNvSpPr>
            <a:spLocks noGrp="1"/>
          </p:cNvSpPr>
          <p:nvPr>
            <p:ph type="title"/>
          </p:nvPr>
        </p:nvSpPr>
        <p:spPr/>
        <p:txBody>
          <a:bodyPr/>
          <a:lstStyle/>
          <a:p>
            <a:r>
              <a:rPr lang="es-MX" dirty="0"/>
              <a:t>Técnicas para favorecer la comprensión</a:t>
            </a:r>
            <a:endParaRPr lang="es-CL" dirty="0"/>
          </a:p>
        </p:txBody>
      </p:sp>
      <p:sp>
        <p:nvSpPr>
          <p:cNvPr id="3" name="Marcador de contenido 2">
            <a:extLst>
              <a:ext uri="{FF2B5EF4-FFF2-40B4-BE49-F238E27FC236}">
                <a16:creationId xmlns:a16="http://schemas.microsoft.com/office/drawing/2014/main" id="{149AD19B-233B-6905-C3A0-00173107C662}"/>
              </a:ext>
            </a:extLst>
          </p:cNvPr>
          <p:cNvSpPr>
            <a:spLocks noGrp="1"/>
          </p:cNvSpPr>
          <p:nvPr>
            <p:ph idx="1"/>
          </p:nvPr>
        </p:nvSpPr>
        <p:spPr>
          <a:xfrm>
            <a:off x="677334" y="1486968"/>
            <a:ext cx="8596668" cy="4879649"/>
          </a:xfrm>
        </p:spPr>
        <p:txBody>
          <a:bodyPr>
            <a:normAutofit fontScale="55000" lnSpcReduction="20000"/>
          </a:bodyPr>
          <a:lstStyle/>
          <a:p>
            <a:pPr algn="l">
              <a:buFont typeface="Arial" panose="020B0604020202020204" pitchFamily="34" charset="0"/>
              <a:buChar char="•"/>
            </a:pPr>
            <a:r>
              <a:rPr lang="es-CL" sz="2800" b="0" i="0" dirty="0">
                <a:solidFill>
                  <a:srgbClr val="111827"/>
                </a:solidFill>
                <a:effectLst/>
                <a:latin typeface="Inter"/>
              </a:rPr>
              <a:t>Cuadro comparativo</a:t>
            </a:r>
          </a:p>
          <a:p>
            <a:pPr algn="l">
              <a:buFont typeface="Arial" panose="020B0604020202020204" pitchFamily="34" charset="0"/>
              <a:buChar char="•"/>
            </a:pPr>
            <a:r>
              <a:rPr lang="es-CL" sz="2800" b="0" i="0" dirty="0">
                <a:solidFill>
                  <a:srgbClr val="111827"/>
                </a:solidFill>
                <a:effectLst/>
                <a:latin typeface="Inter"/>
              </a:rPr>
              <a:t>Resumen</a:t>
            </a:r>
          </a:p>
          <a:p>
            <a:pPr algn="l">
              <a:buFont typeface="Arial" panose="020B0604020202020204" pitchFamily="34" charset="0"/>
              <a:buChar char="•"/>
            </a:pPr>
            <a:r>
              <a:rPr lang="es-CL" sz="2800" b="0" i="0" dirty="0">
                <a:solidFill>
                  <a:srgbClr val="111827"/>
                </a:solidFill>
                <a:effectLst/>
                <a:latin typeface="Inter"/>
              </a:rPr>
              <a:t>Parafraseo</a:t>
            </a:r>
          </a:p>
          <a:p>
            <a:pPr algn="l">
              <a:buFont typeface="Arial" panose="020B0604020202020204" pitchFamily="34" charset="0"/>
              <a:buChar char="•"/>
            </a:pPr>
            <a:r>
              <a:rPr lang="es-CL" sz="2800" b="0" i="0" dirty="0">
                <a:solidFill>
                  <a:srgbClr val="111827"/>
                </a:solidFill>
                <a:effectLst/>
                <a:latin typeface="Inter"/>
              </a:rPr>
              <a:t>Diagrama de árbol</a:t>
            </a:r>
          </a:p>
          <a:p>
            <a:pPr algn="l">
              <a:buFont typeface="Arial" panose="020B0604020202020204" pitchFamily="34" charset="0"/>
              <a:buChar char="•"/>
            </a:pPr>
            <a:r>
              <a:rPr lang="es-CL" sz="2800" b="0" i="0" dirty="0">
                <a:solidFill>
                  <a:srgbClr val="111827"/>
                </a:solidFill>
                <a:effectLst/>
                <a:latin typeface="Inter"/>
              </a:rPr>
              <a:t>Matriz de inducción</a:t>
            </a:r>
          </a:p>
          <a:p>
            <a:pPr algn="l">
              <a:buFont typeface="Arial" panose="020B0604020202020204" pitchFamily="34" charset="0"/>
              <a:buChar char="•"/>
            </a:pPr>
            <a:r>
              <a:rPr lang="es-CL" sz="2800" b="0" i="0" dirty="0">
                <a:solidFill>
                  <a:srgbClr val="111827"/>
                </a:solidFill>
                <a:effectLst/>
                <a:latin typeface="Inter"/>
              </a:rPr>
              <a:t>Analogía</a:t>
            </a:r>
          </a:p>
          <a:p>
            <a:pPr algn="l">
              <a:buFont typeface="Arial" panose="020B0604020202020204" pitchFamily="34" charset="0"/>
              <a:buChar char="•"/>
            </a:pPr>
            <a:r>
              <a:rPr lang="es-CL" sz="2800" b="0" i="0" dirty="0">
                <a:solidFill>
                  <a:srgbClr val="111827"/>
                </a:solidFill>
                <a:effectLst/>
                <a:latin typeface="Inter"/>
              </a:rPr>
              <a:t>Esquema</a:t>
            </a:r>
          </a:p>
          <a:p>
            <a:pPr algn="l">
              <a:buFont typeface="Arial" panose="020B0604020202020204" pitchFamily="34" charset="0"/>
              <a:buChar char="•"/>
            </a:pPr>
            <a:r>
              <a:rPr lang="es-CL" sz="2800" b="0" i="0" dirty="0">
                <a:solidFill>
                  <a:srgbClr val="111827"/>
                </a:solidFill>
                <a:effectLst/>
                <a:latin typeface="Inter"/>
              </a:rPr>
              <a:t>Cuadro sinóptico</a:t>
            </a:r>
          </a:p>
          <a:p>
            <a:pPr algn="l">
              <a:buFont typeface="Arial" panose="020B0604020202020204" pitchFamily="34" charset="0"/>
              <a:buChar char="•"/>
            </a:pPr>
            <a:r>
              <a:rPr lang="es-CL" sz="2800" b="0" i="0" dirty="0">
                <a:solidFill>
                  <a:srgbClr val="111827"/>
                </a:solidFill>
                <a:effectLst/>
                <a:latin typeface="Inter"/>
              </a:rPr>
              <a:t>Diagrama de causa-efecto o Ishikawa</a:t>
            </a:r>
          </a:p>
          <a:p>
            <a:pPr algn="l">
              <a:buFont typeface="Arial" panose="020B0604020202020204" pitchFamily="34" charset="0"/>
              <a:buChar char="•"/>
            </a:pPr>
            <a:r>
              <a:rPr lang="es-CL" sz="2800" b="0" i="0" dirty="0">
                <a:solidFill>
                  <a:srgbClr val="111827"/>
                </a:solidFill>
                <a:effectLst/>
                <a:latin typeface="Inter"/>
              </a:rPr>
              <a:t>Síntesis</a:t>
            </a:r>
          </a:p>
          <a:p>
            <a:pPr algn="l">
              <a:buFont typeface="Arial" panose="020B0604020202020204" pitchFamily="34" charset="0"/>
              <a:buChar char="•"/>
            </a:pPr>
            <a:r>
              <a:rPr lang="es-CL" sz="2800" b="0" i="0" dirty="0">
                <a:solidFill>
                  <a:srgbClr val="111827"/>
                </a:solidFill>
                <a:effectLst/>
                <a:latin typeface="Inter"/>
              </a:rPr>
              <a:t>Diagrama de flujo</a:t>
            </a:r>
          </a:p>
          <a:p>
            <a:pPr algn="l">
              <a:buFont typeface="Arial" panose="020B0604020202020204" pitchFamily="34" charset="0"/>
              <a:buChar char="•"/>
            </a:pPr>
            <a:r>
              <a:rPr lang="es-CL" sz="2800" b="0" i="0" dirty="0">
                <a:solidFill>
                  <a:srgbClr val="111827"/>
                </a:solidFill>
                <a:effectLst/>
                <a:latin typeface="Inter"/>
              </a:rPr>
              <a:t>Mapa mental</a:t>
            </a:r>
          </a:p>
          <a:p>
            <a:pPr algn="l">
              <a:buFont typeface="Arial" panose="020B0604020202020204" pitchFamily="34" charset="0"/>
              <a:buChar char="•"/>
            </a:pPr>
            <a:r>
              <a:rPr lang="es-CL" sz="2800" b="0" i="0" dirty="0">
                <a:solidFill>
                  <a:srgbClr val="111827"/>
                </a:solidFill>
                <a:effectLst/>
                <a:latin typeface="Inter"/>
              </a:rPr>
              <a:t>Rimas</a:t>
            </a:r>
          </a:p>
          <a:p>
            <a:pPr algn="l">
              <a:buFont typeface="Arial" panose="020B0604020202020204" pitchFamily="34" charset="0"/>
              <a:buChar char="•"/>
            </a:pPr>
            <a:r>
              <a:rPr lang="es-CL" sz="2800" b="0" i="0" dirty="0">
                <a:solidFill>
                  <a:srgbClr val="111827"/>
                </a:solidFill>
                <a:effectLst/>
                <a:latin typeface="Inter"/>
              </a:rPr>
              <a:t>Mapa conceptual</a:t>
            </a:r>
          </a:p>
          <a:p>
            <a:pPr algn="l">
              <a:buFont typeface="Arial" panose="020B0604020202020204" pitchFamily="34" charset="0"/>
              <a:buChar char="•"/>
            </a:pPr>
            <a:r>
              <a:rPr lang="es-CL" sz="2800" b="0" i="0" dirty="0">
                <a:solidFill>
                  <a:srgbClr val="111827"/>
                </a:solidFill>
                <a:effectLst/>
                <a:latin typeface="Inter"/>
              </a:rPr>
              <a:t>Diagrama</a:t>
            </a:r>
          </a:p>
          <a:p>
            <a:endParaRPr lang="es-CL" dirty="0"/>
          </a:p>
        </p:txBody>
      </p:sp>
    </p:spTree>
    <p:extLst>
      <p:ext uri="{BB962C8B-B14F-4D97-AF65-F5344CB8AC3E}">
        <p14:creationId xmlns:p14="http://schemas.microsoft.com/office/powerpoint/2010/main" val="368556224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138</TotalTime>
  <Words>1311</Words>
  <Application>Microsoft Office PowerPoint</Application>
  <PresentationFormat>Panorámica</PresentationFormat>
  <Paragraphs>113</Paragraphs>
  <Slides>32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inherit</vt:lpstr>
      <vt:lpstr>Inter</vt:lpstr>
      <vt:lpstr>Open Sans</vt:lpstr>
      <vt:lpstr>Trebuchet MS</vt:lpstr>
      <vt:lpstr>Wingdings 3</vt:lpstr>
      <vt:lpstr>Faceta</vt:lpstr>
      <vt:lpstr>Sesión 4</vt:lpstr>
      <vt:lpstr>Metodologías Activas</vt:lpstr>
      <vt:lpstr>Estudio de caso</vt:lpstr>
      <vt:lpstr>Aula invertida</vt:lpstr>
      <vt:lpstr>Storytelling </vt:lpstr>
      <vt:lpstr>Aprendizaje basado en problemas</vt:lpstr>
      <vt:lpstr>Importancia y beneficios de las metodologías activas</vt:lpstr>
      <vt:lpstr>Técnicas para movilizar el aprendizaje</vt:lpstr>
      <vt:lpstr>Técnicas para favorecer la comprensión</vt:lpstr>
      <vt:lpstr>Técnicas de Aprendizaje Grupal</vt:lpstr>
      <vt:lpstr>Juego de Roles (actividad) </vt:lpstr>
      <vt:lpstr>Evaluación</vt:lpstr>
      <vt:lpstr>Evaluación</vt:lpstr>
      <vt:lpstr>Instrumentos de evaluación</vt:lpstr>
      <vt:lpstr>La autoevaluación</vt:lpstr>
      <vt:lpstr>La autoevaluación</vt:lpstr>
      <vt:lpstr>Presentación de PowerPoint</vt:lpstr>
      <vt:lpstr>Momentos para aplicar la autoevaluación</vt:lpstr>
      <vt:lpstr>Presentación de PowerPoint</vt:lpstr>
      <vt:lpstr>Evaluación entre pares</vt:lpstr>
      <vt:lpstr>Características de la evaluación entre pares</vt:lpstr>
      <vt:lpstr>Recomendaciones para la evaluación entre pares</vt:lpstr>
      <vt:lpstr>Presentación de PowerPoint</vt:lpstr>
      <vt:lpstr>Retroalimentación</vt:lpstr>
      <vt:lpstr>Diferencias en la retroalimentación</vt:lpstr>
      <vt:lpstr>Presentación de PowerPoint</vt:lpstr>
      <vt:lpstr>Presentación de PowerPoint</vt:lpstr>
      <vt:lpstr>Tipologías de retroalimentación</vt:lpstr>
      <vt:lpstr>Tipologías de retroalimentación y sus propósitos</vt:lpstr>
      <vt:lpstr>Sugerencias de retroalimentación</vt:lpstr>
      <vt:lpstr>Recomendaciones</vt:lpstr>
      <vt:lpstr>Cierre aplicando técnicas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Rodrigo Cristian Antonio Martínez Iturriaga (rodrmartinez)</dc:creator>
  <cp:lastModifiedBy>Rodrigo Cristian Antonio Martínez Iturriaga (rodrmartinez)</cp:lastModifiedBy>
  <cp:revision>6</cp:revision>
  <cp:lastPrinted>2024-10-10T13:57:41Z</cp:lastPrinted>
  <dcterms:created xsi:type="dcterms:W3CDTF">2024-08-26T13:26:54Z</dcterms:created>
  <dcterms:modified xsi:type="dcterms:W3CDTF">2024-10-10T14:39:26Z</dcterms:modified>
</cp:coreProperties>
</file>